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99" r:id="rId4"/>
    <p:sldId id="258" r:id="rId5"/>
    <p:sldId id="278" r:id="rId6"/>
    <p:sldId id="259" r:id="rId7"/>
    <p:sldId id="287" r:id="rId8"/>
    <p:sldId id="260" r:id="rId9"/>
    <p:sldId id="288" r:id="rId10"/>
    <p:sldId id="261" r:id="rId11"/>
    <p:sldId id="262" r:id="rId12"/>
    <p:sldId id="289" r:id="rId13"/>
    <p:sldId id="290" r:id="rId14"/>
    <p:sldId id="294" r:id="rId15"/>
    <p:sldId id="264" r:id="rId16"/>
    <p:sldId id="265" r:id="rId17"/>
    <p:sldId id="291" r:id="rId18"/>
    <p:sldId id="293" r:id="rId19"/>
    <p:sldId id="266" r:id="rId20"/>
    <p:sldId id="267" r:id="rId21"/>
    <p:sldId id="268" r:id="rId22"/>
    <p:sldId id="269" r:id="rId23"/>
    <p:sldId id="295" r:id="rId24"/>
    <p:sldId id="272" r:id="rId25"/>
    <p:sldId id="296" r:id="rId26"/>
    <p:sldId id="273" r:id="rId27"/>
    <p:sldId id="274" r:id="rId28"/>
    <p:sldId id="276" r:id="rId29"/>
    <p:sldId id="277" r:id="rId30"/>
    <p:sldId id="280" r:id="rId31"/>
    <p:sldId id="281" r:id="rId32"/>
    <p:sldId id="282" r:id="rId33"/>
    <p:sldId id="284" r:id="rId34"/>
    <p:sldId id="285" r:id="rId35"/>
    <p:sldId id="286"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7" d="100"/>
          <a:sy n="107" d="100"/>
        </p:scale>
        <p:origin x="10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DD4474-5105-4572-B94F-B4F5E4782FD6}" type="doc">
      <dgm:prSet loTypeId="urn:microsoft.com/office/officeart/2005/8/layout/vList5" loCatId="list" qsTypeId="urn:microsoft.com/office/officeart/2005/8/quickstyle/3d3" qsCatId="3D" csTypeId="urn:microsoft.com/office/officeart/2005/8/colors/colorful3" csCatId="colorful" phldr="1"/>
      <dgm:spPr/>
      <dgm:t>
        <a:bodyPr/>
        <a:lstStyle/>
        <a:p>
          <a:endParaRPr lang="en-US"/>
        </a:p>
      </dgm:t>
    </dgm:pt>
    <dgm:pt modelId="{2F9F6499-8A87-4895-8D43-E581613B5309}">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1</a:t>
          </a:r>
          <a:endParaRPr lang="en-US" b="1" cap="none" spc="0" dirty="0">
            <a:ln w="9525">
              <a:prstDash val="solid"/>
            </a:ln>
            <a:effectLst>
              <a:outerShdw blurRad="12700" dist="38100" dir="2700000" algn="tl" rotWithShape="0">
                <a:schemeClr val="bg1">
                  <a:lumMod val="50000"/>
                </a:schemeClr>
              </a:outerShdw>
            </a:effectLst>
          </a:endParaRPr>
        </a:p>
      </dgm:t>
    </dgm:pt>
    <dgm:pt modelId="{8BE1F363-58DE-4B33-B37E-0576AF4C4787}" type="parTrans" cxnId="{56033E77-E82D-4032-A015-87996624844C}">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0A8B6C8B-4565-4C5E-8A04-DECBA3F46D66}" type="sibTrans" cxnId="{56033E77-E82D-4032-A015-87996624844C}">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99B877B8-CEBA-47B2-AA4F-B6ED659DFB7F}">
      <dgm:prSet phldrT="[Text]" custT="1"/>
      <dgm:spPr/>
      <dgm:t>
        <a:bodyPr/>
        <a:lstStyle/>
        <a:p>
          <a:pPr marL="914400" indent="-914400"/>
          <a:r>
            <a:rPr lang="en-US" sz="2400" b="1" dirty="0" smtClean="0">
              <a:latin typeface="Algerian" panose="04020705040A02060702" pitchFamily="82" charset="0"/>
              <a:cs typeface="Times New Roman" panose="02020603050405020304" pitchFamily="18" charset="0"/>
            </a:rPr>
            <a:t>Evolution of Foreign Employment and Policy Frameworks</a:t>
          </a:r>
          <a:endParaRPr lang="en-US" sz="3200" b="1"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gm:t>
    </dgm:pt>
    <dgm:pt modelId="{1184EA28-87DB-4EC7-A57A-64384041F7CF}" type="parTrans" cxnId="{D1624B4E-FCEA-4785-9064-904C735ACA86}">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7220D579-BC7E-48B4-ABD2-8DF515E1294B}" type="sibTrans" cxnId="{D1624B4E-FCEA-4785-9064-904C735ACA86}">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0271F4F0-5F5A-47C3-B389-0A268DAC8A8F}">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2</a:t>
          </a:r>
          <a:endParaRPr lang="en-US" b="1" cap="none" spc="0" dirty="0">
            <a:ln w="9525">
              <a:prstDash val="solid"/>
            </a:ln>
            <a:effectLst>
              <a:outerShdw blurRad="12700" dist="38100" dir="2700000" algn="tl" rotWithShape="0">
                <a:schemeClr val="bg1">
                  <a:lumMod val="50000"/>
                </a:schemeClr>
              </a:outerShdw>
            </a:effectLst>
          </a:endParaRPr>
        </a:p>
      </dgm:t>
    </dgm:pt>
    <dgm:pt modelId="{B813AACA-9F16-49A8-9E63-661611B26DE3}" type="parTrans" cxnId="{817213B6-C95C-4C1D-A93D-DFCF721D3032}">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38D60B73-0A26-40D5-B734-2D9E6C83CE35}" type="sibTrans" cxnId="{817213B6-C95C-4C1D-A93D-DFCF721D3032}">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48EC9D48-B447-420E-8D76-417C0F1F1CD4}">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3</a:t>
          </a:r>
          <a:endParaRPr lang="en-US" b="1" cap="none" spc="0" dirty="0">
            <a:ln w="9525">
              <a:prstDash val="solid"/>
            </a:ln>
            <a:effectLst>
              <a:outerShdw blurRad="12700" dist="38100" dir="2700000" algn="tl" rotWithShape="0">
                <a:schemeClr val="bg1">
                  <a:lumMod val="50000"/>
                </a:schemeClr>
              </a:outerShdw>
            </a:effectLst>
          </a:endParaRPr>
        </a:p>
      </dgm:t>
    </dgm:pt>
    <dgm:pt modelId="{B05FBB73-44A5-4F18-846C-7EA77CBAC763}" type="parTrans" cxnId="{B41F2B84-7419-478C-82ED-9493339403D8}">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320F60E1-FB82-4791-B46B-C5644EE3822A}" type="sibTrans" cxnId="{B41F2B84-7419-478C-82ED-9493339403D8}">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B44B4F92-697B-47A8-A203-7E3E66A70CA3}">
      <dgm:prSet phldrT="[Text]" custT="1"/>
      <dgm:spPr/>
      <dgm:t>
        <a:bodyPr/>
        <a:lstStyle/>
        <a:p>
          <a:pPr marL="914400" indent="-914400"/>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a:t>
          </a:r>
          <a:r>
            <a:rPr lang="en-US" sz="3200" b="1" cap="none" spc="0" dirty="0" err="1" smtClean="0">
              <a:ln w="9525">
                <a:prstDash val="solid"/>
              </a:ln>
              <a:effectLst>
                <a:outerShdw blurRad="12700" dist="38100" dir="2700000" algn="tl" rotWithShape="0">
                  <a:schemeClr val="bg1">
                    <a:lumMod val="50000"/>
                  </a:schemeClr>
                </a:outerShdw>
              </a:effectLst>
              <a:latin typeface="Algerian" panose="04020705040A02060702" pitchFamily="82" charset="0"/>
            </a:rPr>
            <a:t>Labour</a:t>
          </a:r>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Migration today </a:t>
          </a:r>
          <a:endParaRPr lang="en-US" sz="3200" b="1"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gm:t>
    </dgm:pt>
    <dgm:pt modelId="{3C1D84FF-3019-4EEC-84EE-12F53C6F92D7}" type="parTrans" cxnId="{69A7597D-2B65-4DA2-8FC4-495C8676B46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32C13B34-2AED-48BD-952A-01E8A856D85A}" type="sibTrans" cxnId="{69A7597D-2B65-4DA2-8FC4-495C8676B46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09BA1F44-AC19-4253-B684-D50C539E60F2}">
      <dgm:prSet phldrT="[Text]"/>
      <dgm:spPr/>
      <dgm:t>
        <a:bodyPr/>
        <a:lstStyle/>
        <a:p>
          <a:r>
            <a:rPr lang="en-US" b="1" cap="none" spc="0" dirty="0" smtClean="0">
              <a:ln w="9525">
                <a:prstDash val="solid"/>
              </a:ln>
              <a:effectLst>
                <a:outerShdw blurRad="12700" dist="38100" dir="2700000" algn="tl" rotWithShape="0">
                  <a:schemeClr val="bg1">
                    <a:lumMod val="50000"/>
                  </a:schemeClr>
                </a:outerShdw>
              </a:effectLst>
            </a:rPr>
            <a:t>4</a:t>
          </a:r>
          <a:endParaRPr lang="en-US" b="1" cap="none" spc="0" dirty="0">
            <a:ln w="9525">
              <a:prstDash val="solid"/>
            </a:ln>
            <a:effectLst>
              <a:outerShdw blurRad="12700" dist="38100" dir="2700000" algn="tl" rotWithShape="0">
                <a:schemeClr val="bg1">
                  <a:lumMod val="50000"/>
                </a:schemeClr>
              </a:outerShdw>
            </a:effectLst>
          </a:endParaRPr>
        </a:p>
      </dgm:t>
    </dgm:pt>
    <dgm:pt modelId="{BFB4838E-67DF-49BD-834E-4A881DAE94C2}" type="parTrans" cxnId="{4917354A-09CC-414A-8825-F6D5D08BFE5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2A1C411B-5511-4882-BFB9-3A75776FF245}" type="sibTrans" cxnId="{4917354A-09CC-414A-8825-F6D5D08BFE55}">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1FCF1488-F129-4E0B-9FCE-E5CC8DC34B25}">
      <dgm:prSet phldrT="[Text]" custT="1"/>
      <dgm:spPr/>
      <dgm:t>
        <a:bodyPr/>
        <a:lstStyle/>
        <a:p>
          <a:pPr marL="914400" indent="-914400"/>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impact of </a:t>
          </a:r>
          <a:r>
            <a:rPr lang="en-US" sz="3200" b="1" cap="none" spc="0" dirty="0" err="1" smtClean="0">
              <a:ln w="9525">
                <a:prstDash val="solid"/>
              </a:ln>
              <a:effectLst>
                <a:outerShdw blurRad="12700" dist="38100" dir="2700000" algn="tl" rotWithShape="0">
                  <a:schemeClr val="bg1">
                    <a:lumMod val="50000"/>
                  </a:schemeClr>
                </a:outerShdw>
              </a:effectLst>
              <a:latin typeface="Algerian" panose="04020705040A02060702" pitchFamily="82" charset="0"/>
            </a:rPr>
            <a:t>labour</a:t>
          </a:r>
          <a:r>
            <a:rPr lang="en-US" sz="3200" b="1"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migration </a:t>
          </a:r>
          <a:endParaRPr lang="en-US" sz="3200" b="1"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gm:t>
    </dgm:pt>
    <dgm:pt modelId="{96BA2545-FBF5-4616-985F-B93917173472}" type="parTrans" cxnId="{2360F813-9029-45D0-9F52-24ACC270E599}">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9828C773-25FE-4368-9516-4B2D447E31FA}" type="sibTrans" cxnId="{2360F813-9029-45D0-9F52-24ACC270E599}">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6E265761-6ED8-4B00-AFCC-DD3BC9B2A0E6}">
      <dgm:prSet phldrT="[Text]" custT="1"/>
      <dgm:spPr/>
      <dgm:t>
        <a:bodyPr/>
        <a:lstStyle/>
        <a:p>
          <a:pPr marL="914400" indent="-914400"/>
          <a:r>
            <a:rPr lang="en-US" sz="3200" b="0" cap="none" spc="0" dirty="0" smtClean="0">
              <a:ln w="0"/>
              <a:effectLst>
                <a:reflection blurRad="6350" stA="53000" endA="300" endPos="35500" dir="5400000" sy="-90000" algn="bl" rotWithShape="0"/>
              </a:effectLst>
              <a:latin typeface="Algerian" panose="04020705040A02060702" pitchFamily="82" charset="0"/>
            </a:rPr>
            <a:t> A brief history of migration in Nepal </a:t>
          </a:r>
          <a:endParaRPr lang="en-US" sz="3200" b="0" cap="none" spc="0" dirty="0">
            <a:ln w="0"/>
            <a:effectLst>
              <a:reflection blurRad="6350" stA="53000" endA="300" endPos="35500" dir="5400000" sy="-90000" algn="bl" rotWithShape="0"/>
            </a:effectLst>
            <a:latin typeface="Algerian" panose="04020705040A02060702" pitchFamily="82" charset="0"/>
          </a:endParaRPr>
        </a:p>
      </dgm:t>
    </dgm:pt>
    <dgm:pt modelId="{A2131EA3-16AF-46F1-B299-12B3BBD74613}" type="sibTrans" cxnId="{8FD5E510-8583-423C-A869-3680BD377554}">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85680AB6-5036-43F7-B88B-07D38C7CC8FC}" type="parTrans" cxnId="{8FD5E510-8583-423C-A869-3680BD377554}">
      <dgm:prSet/>
      <dgm:spPr/>
      <dgm:t>
        <a:bodyPr/>
        <a:lstStyle/>
        <a:p>
          <a:endParaRPr lang="en-US" b="1" cap="none" spc="0">
            <a:ln w="9525">
              <a:solidFill>
                <a:schemeClr val="bg1"/>
              </a:solidFill>
              <a:prstDash val="solid"/>
            </a:ln>
            <a:solidFill>
              <a:schemeClr val="tx1"/>
            </a:solidFill>
            <a:effectLst>
              <a:outerShdw blurRad="12700" dist="38100" dir="2700000" algn="tl" rotWithShape="0">
                <a:schemeClr val="bg1">
                  <a:lumMod val="50000"/>
                </a:schemeClr>
              </a:outerShdw>
            </a:effectLst>
          </a:endParaRPr>
        </a:p>
      </dgm:t>
    </dgm:pt>
    <dgm:pt modelId="{65C10D57-AE46-48A6-9842-DE26D8A0E0B1}" type="pres">
      <dgm:prSet presAssocID="{EEDD4474-5105-4572-B94F-B4F5E4782FD6}" presName="Name0" presStyleCnt="0">
        <dgm:presLayoutVars>
          <dgm:dir/>
          <dgm:animLvl val="lvl"/>
          <dgm:resizeHandles val="exact"/>
        </dgm:presLayoutVars>
      </dgm:prSet>
      <dgm:spPr/>
      <dgm:t>
        <a:bodyPr/>
        <a:lstStyle/>
        <a:p>
          <a:endParaRPr lang="en-US"/>
        </a:p>
      </dgm:t>
    </dgm:pt>
    <dgm:pt modelId="{5474B167-69C0-4A98-A5AE-46F0EFFD5FF5}" type="pres">
      <dgm:prSet presAssocID="{2F9F6499-8A87-4895-8D43-E581613B5309}" presName="linNode" presStyleCnt="0"/>
      <dgm:spPr/>
      <dgm:t>
        <a:bodyPr/>
        <a:lstStyle/>
        <a:p>
          <a:endParaRPr lang="en-US"/>
        </a:p>
      </dgm:t>
    </dgm:pt>
    <dgm:pt modelId="{9E87D3F1-4C62-44C2-839D-F5FF792F807F}" type="pres">
      <dgm:prSet presAssocID="{2F9F6499-8A87-4895-8D43-E581613B5309}" presName="parentText" presStyleLbl="node1" presStyleIdx="0" presStyleCnt="4" custScaleX="322220" custScaleY="37952" custLinFactX="3081" custLinFactNeighborX="100000" custLinFactNeighborY="3346">
        <dgm:presLayoutVars>
          <dgm:chMax val="1"/>
          <dgm:bulletEnabled val="1"/>
        </dgm:presLayoutVars>
      </dgm:prSet>
      <dgm:spPr>
        <a:prstGeom prst="ellipse">
          <a:avLst/>
        </a:prstGeom>
      </dgm:spPr>
      <dgm:t>
        <a:bodyPr/>
        <a:lstStyle/>
        <a:p>
          <a:endParaRPr lang="en-US"/>
        </a:p>
      </dgm:t>
    </dgm:pt>
    <dgm:pt modelId="{193D7722-BC70-46AA-A506-3DB4A98F9308}" type="pres">
      <dgm:prSet presAssocID="{2F9F6499-8A87-4895-8D43-E581613B5309}" presName="descendantText" presStyleLbl="alignAccFollowNode1" presStyleIdx="0" presStyleCnt="4" custScaleX="2000000" custScaleY="63623" custLinFactX="-51546" custLinFactNeighborX="-100000" custLinFactNeighborY="4780">
        <dgm:presLayoutVars>
          <dgm:bulletEnabled val="1"/>
        </dgm:presLayoutVars>
      </dgm:prSet>
      <dgm:spPr>
        <a:prstGeom prst="snip2DiagRect">
          <a:avLst/>
        </a:prstGeom>
      </dgm:spPr>
      <dgm:t>
        <a:bodyPr/>
        <a:lstStyle/>
        <a:p>
          <a:endParaRPr lang="en-US"/>
        </a:p>
      </dgm:t>
    </dgm:pt>
    <dgm:pt modelId="{0402F198-01DE-4387-8861-BED7BC71E74D}" type="pres">
      <dgm:prSet presAssocID="{0A8B6C8B-4565-4C5E-8A04-DECBA3F46D66}" presName="sp" presStyleCnt="0"/>
      <dgm:spPr/>
      <dgm:t>
        <a:bodyPr/>
        <a:lstStyle/>
        <a:p>
          <a:endParaRPr lang="en-US"/>
        </a:p>
      </dgm:t>
    </dgm:pt>
    <dgm:pt modelId="{0D507EBB-1CE4-4569-A615-7B867D686189}" type="pres">
      <dgm:prSet presAssocID="{0271F4F0-5F5A-47C3-B389-0A268DAC8A8F}" presName="linNode" presStyleCnt="0"/>
      <dgm:spPr/>
      <dgm:t>
        <a:bodyPr/>
        <a:lstStyle/>
        <a:p>
          <a:endParaRPr lang="en-US"/>
        </a:p>
      </dgm:t>
    </dgm:pt>
    <dgm:pt modelId="{A60E8B29-3A41-41E6-92ED-087DF974D6A6}" type="pres">
      <dgm:prSet presAssocID="{0271F4F0-5F5A-47C3-B389-0A268DAC8A8F}" presName="parentText" presStyleLbl="node1" presStyleIdx="1" presStyleCnt="4" custScaleX="322220" custScaleY="37952" custLinFactNeighborX="88352" custLinFactNeighborY="1912">
        <dgm:presLayoutVars>
          <dgm:chMax val="1"/>
          <dgm:bulletEnabled val="1"/>
        </dgm:presLayoutVars>
      </dgm:prSet>
      <dgm:spPr>
        <a:prstGeom prst="ellipse">
          <a:avLst/>
        </a:prstGeom>
      </dgm:spPr>
      <dgm:t>
        <a:bodyPr/>
        <a:lstStyle/>
        <a:p>
          <a:endParaRPr lang="en-US"/>
        </a:p>
      </dgm:t>
    </dgm:pt>
    <dgm:pt modelId="{D12A3826-2E3C-4C07-A727-88547A37A6F8}" type="pres">
      <dgm:prSet presAssocID="{0271F4F0-5F5A-47C3-B389-0A268DAC8A8F}" presName="descendantText" presStyleLbl="alignAccFollowNode1" presStyleIdx="1" presStyleCnt="4" custScaleX="1752279" custScaleY="63623" custLinFactX="-45438" custLinFactNeighborX="-100000">
        <dgm:presLayoutVars>
          <dgm:bulletEnabled val="1"/>
        </dgm:presLayoutVars>
      </dgm:prSet>
      <dgm:spPr>
        <a:prstGeom prst="snip2DiagRect">
          <a:avLst/>
        </a:prstGeom>
      </dgm:spPr>
      <dgm:t>
        <a:bodyPr/>
        <a:lstStyle/>
        <a:p>
          <a:endParaRPr lang="en-US"/>
        </a:p>
      </dgm:t>
    </dgm:pt>
    <dgm:pt modelId="{C0B75B6E-1394-4A93-8E4F-271E63A6A3DE}" type="pres">
      <dgm:prSet presAssocID="{38D60B73-0A26-40D5-B734-2D9E6C83CE35}" presName="sp" presStyleCnt="0"/>
      <dgm:spPr/>
      <dgm:t>
        <a:bodyPr/>
        <a:lstStyle/>
        <a:p>
          <a:endParaRPr lang="en-US"/>
        </a:p>
      </dgm:t>
    </dgm:pt>
    <dgm:pt modelId="{2F2F68BE-C28B-4D93-AB40-F2BA188B62C6}" type="pres">
      <dgm:prSet presAssocID="{48EC9D48-B447-420E-8D76-417C0F1F1CD4}" presName="linNode" presStyleCnt="0"/>
      <dgm:spPr/>
      <dgm:t>
        <a:bodyPr/>
        <a:lstStyle/>
        <a:p>
          <a:endParaRPr lang="en-US"/>
        </a:p>
      </dgm:t>
    </dgm:pt>
    <dgm:pt modelId="{3364F820-B13F-496A-8388-7D4ADED4386F}" type="pres">
      <dgm:prSet presAssocID="{48EC9D48-B447-420E-8D76-417C0F1F1CD4}" presName="parentText" presStyleLbl="node1" presStyleIdx="2" presStyleCnt="4" custScaleX="322220" custScaleY="37952" custLinFactNeighborX="98781">
        <dgm:presLayoutVars>
          <dgm:chMax val="1"/>
          <dgm:bulletEnabled val="1"/>
        </dgm:presLayoutVars>
      </dgm:prSet>
      <dgm:spPr>
        <a:prstGeom prst="ellipse">
          <a:avLst/>
        </a:prstGeom>
      </dgm:spPr>
      <dgm:t>
        <a:bodyPr/>
        <a:lstStyle/>
        <a:p>
          <a:endParaRPr lang="en-US"/>
        </a:p>
      </dgm:t>
    </dgm:pt>
    <dgm:pt modelId="{B8C87BA3-2339-4CFC-B0F3-582D7C37476C}" type="pres">
      <dgm:prSet presAssocID="{48EC9D48-B447-420E-8D76-417C0F1F1CD4}" presName="descendantText" presStyleLbl="alignAccFollowNode1" presStyleIdx="2" presStyleCnt="4" custScaleX="1746299" custScaleY="63623" custLinFactX="-45438" custLinFactNeighborX="-100000">
        <dgm:presLayoutVars>
          <dgm:bulletEnabled val="1"/>
        </dgm:presLayoutVars>
      </dgm:prSet>
      <dgm:spPr>
        <a:prstGeom prst="snip2DiagRect">
          <a:avLst/>
        </a:prstGeom>
      </dgm:spPr>
      <dgm:t>
        <a:bodyPr/>
        <a:lstStyle/>
        <a:p>
          <a:endParaRPr lang="en-US"/>
        </a:p>
      </dgm:t>
    </dgm:pt>
    <dgm:pt modelId="{6C45377D-665B-4B32-8E82-93D7AAB20CBE}" type="pres">
      <dgm:prSet presAssocID="{320F60E1-FB82-4791-B46B-C5644EE3822A}" presName="sp" presStyleCnt="0"/>
      <dgm:spPr/>
      <dgm:t>
        <a:bodyPr/>
        <a:lstStyle/>
        <a:p>
          <a:endParaRPr lang="en-US"/>
        </a:p>
      </dgm:t>
    </dgm:pt>
    <dgm:pt modelId="{7863A837-824B-4A6B-B523-4FC50ACEEF41}" type="pres">
      <dgm:prSet presAssocID="{09BA1F44-AC19-4253-B684-D50C539E60F2}" presName="linNode" presStyleCnt="0"/>
      <dgm:spPr/>
      <dgm:t>
        <a:bodyPr/>
        <a:lstStyle/>
        <a:p>
          <a:endParaRPr lang="en-US"/>
        </a:p>
      </dgm:t>
    </dgm:pt>
    <dgm:pt modelId="{D91B0B47-F3B7-4737-BE5C-BB3F0115C9EB}" type="pres">
      <dgm:prSet presAssocID="{09BA1F44-AC19-4253-B684-D50C539E60F2}" presName="parentText" presStyleLbl="node1" presStyleIdx="3" presStyleCnt="4" custScaleX="322220" custScaleY="37952" custLinFactNeighborX="89942" custLinFactNeighborY="-478">
        <dgm:presLayoutVars>
          <dgm:chMax val="1"/>
          <dgm:bulletEnabled val="1"/>
        </dgm:presLayoutVars>
      </dgm:prSet>
      <dgm:spPr>
        <a:prstGeom prst="ellipse">
          <a:avLst/>
        </a:prstGeom>
      </dgm:spPr>
      <dgm:t>
        <a:bodyPr/>
        <a:lstStyle/>
        <a:p>
          <a:endParaRPr lang="en-US"/>
        </a:p>
      </dgm:t>
    </dgm:pt>
    <dgm:pt modelId="{F54CC983-2FE2-4D0A-B507-72F8DDB1CE8B}" type="pres">
      <dgm:prSet presAssocID="{09BA1F44-AC19-4253-B684-D50C539E60F2}" presName="descendantText" presStyleLbl="alignAccFollowNode1" presStyleIdx="3" presStyleCnt="4" custScaleX="1746299" custScaleY="63623" custLinFactX="-45438" custLinFactNeighborX="-100000">
        <dgm:presLayoutVars>
          <dgm:bulletEnabled val="1"/>
        </dgm:presLayoutVars>
      </dgm:prSet>
      <dgm:spPr>
        <a:prstGeom prst="snip2DiagRect">
          <a:avLst/>
        </a:prstGeom>
      </dgm:spPr>
      <dgm:t>
        <a:bodyPr/>
        <a:lstStyle/>
        <a:p>
          <a:endParaRPr lang="en-US"/>
        </a:p>
      </dgm:t>
    </dgm:pt>
  </dgm:ptLst>
  <dgm:cxnLst>
    <dgm:cxn modelId="{C77DE17E-10FB-4758-A9D4-0C783171537D}" type="presOf" srcId="{48EC9D48-B447-420E-8D76-417C0F1F1CD4}" destId="{3364F820-B13F-496A-8388-7D4ADED4386F}" srcOrd="0" destOrd="0" presId="urn:microsoft.com/office/officeart/2005/8/layout/vList5"/>
    <dgm:cxn modelId="{56033E77-E82D-4032-A015-87996624844C}" srcId="{EEDD4474-5105-4572-B94F-B4F5E4782FD6}" destId="{2F9F6499-8A87-4895-8D43-E581613B5309}" srcOrd="0" destOrd="0" parTransId="{8BE1F363-58DE-4B33-B37E-0576AF4C4787}" sibTransId="{0A8B6C8B-4565-4C5E-8A04-DECBA3F46D66}"/>
    <dgm:cxn modelId="{2360F813-9029-45D0-9F52-24ACC270E599}" srcId="{09BA1F44-AC19-4253-B684-D50C539E60F2}" destId="{1FCF1488-F129-4E0B-9FCE-E5CC8DC34B25}" srcOrd="0" destOrd="0" parTransId="{96BA2545-FBF5-4616-985F-B93917173472}" sibTransId="{9828C773-25FE-4368-9516-4B2D447E31FA}"/>
    <dgm:cxn modelId="{9F99BC95-A07E-4B8D-A21F-2845DFBE7A0D}" type="presOf" srcId="{99B877B8-CEBA-47B2-AA4F-B6ED659DFB7F}" destId="{193D7722-BC70-46AA-A506-3DB4A98F9308}" srcOrd="0" destOrd="0" presId="urn:microsoft.com/office/officeart/2005/8/layout/vList5"/>
    <dgm:cxn modelId="{E0E4407B-3736-466F-92D6-78A07EE7C571}" type="presOf" srcId="{1FCF1488-F129-4E0B-9FCE-E5CC8DC34B25}" destId="{F54CC983-2FE2-4D0A-B507-72F8DDB1CE8B}" srcOrd="0" destOrd="0" presId="urn:microsoft.com/office/officeart/2005/8/layout/vList5"/>
    <dgm:cxn modelId="{38651EFC-8EBB-4D4B-A68C-E2E1CB3A5164}" type="presOf" srcId="{6E265761-6ED8-4B00-AFCC-DD3BC9B2A0E6}" destId="{D12A3826-2E3C-4C07-A727-88547A37A6F8}" srcOrd="0" destOrd="0" presId="urn:microsoft.com/office/officeart/2005/8/layout/vList5"/>
    <dgm:cxn modelId="{B41F2B84-7419-478C-82ED-9493339403D8}" srcId="{EEDD4474-5105-4572-B94F-B4F5E4782FD6}" destId="{48EC9D48-B447-420E-8D76-417C0F1F1CD4}" srcOrd="2" destOrd="0" parTransId="{B05FBB73-44A5-4F18-846C-7EA77CBAC763}" sibTransId="{320F60E1-FB82-4791-B46B-C5644EE3822A}"/>
    <dgm:cxn modelId="{D1624B4E-FCEA-4785-9064-904C735ACA86}" srcId="{2F9F6499-8A87-4895-8D43-E581613B5309}" destId="{99B877B8-CEBA-47B2-AA4F-B6ED659DFB7F}" srcOrd="0" destOrd="0" parTransId="{1184EA28-87DB-4EC7-A57A-64384041F7CF}" sibTransId="{7220D579-BC7E-48B4-ABD2-8DF515E1294B}"/>
    <dgm:cxn modelId="{284C8D99-7269-4A76-86D8-B3B549D9286C}" type="presOf" srcId="{B44B4F92-697B-47A8-A203-7E3E66A70CA3}" destId="{B8C87BA3-2339-4CFC-B0F3-582D7C37476C}" srcOrd="0" destOrd="0" presId="urn:microsoft.com/office/officeart/2005/8/layout/vList5"/>
    <dgm:cxn modelId="{9E73930D-50AE-41E1-B5A9-0566828C9C97}" type="presOf" srcId="{EEDD4474-5105-4572-B94F-B4F5E4782FD6}" destId="{65C10D57-AE46-48A6-9842-DE26D8A0E0B1}" srcOrd="0" destOrd="0" presId="urn:microsoft.com/office/officeart/2005/8/layout/vList5"/>
    <dgm:cxn modelId="{FAE684D8-9609-4276-BBB3-E059DA2C6A89}" type="presOf" srcId="{09BA1F44-AC19-4253-B684-D50C539E60F2}" destId="{D91B0B47-F3B7-4737-BE5C-BB3F0115C9EB}" srcOrd="0" destOrd="0" presId="urn:microsoft.com/office/officeart/2005/8/layout/vList5"/>
    <dgm:cxn modelId="{69A7597D-2B65-4DA2-8FC4-495C8676B465}" srcId="{48EC9D48-B447-420E-8D76-417C0F1F1CD4}" destId="{B44B4F92-697B-47A8-A203-7E3E66A70CA3}" srcOrd="0" destOrd="0" parTransId="{3C1D84FF-3019-4EEC-84EE-12F53C6F92D7}" sibTransId="{32C13B34-2AED-48BD-952A-01E8A856D85A}"/>
    <dgm:cxn modelId="{4917354A-09CC-414A-8825-F6D5D08BFE55}" srcId="{EEDD4474-5105-4572-B94F-B4F5E4782FD6}" destId="{09BA1F44-AC19-4253-B684-D50C539E60F2}" srcOrd="3" destOrd="0" parTransId="{BFB4838E-67DF-49BD-834E-4A881DAE94C2}" sibTransId="{2A1C411B-5511-4882-BFB9-3A75776FF245}"/>
    <dgm:cxn modelId="{B8748516-1545-4619-BA76-98083F896BD3}" type="presOf" srcId="{2F9F6499-8A87-4895-8D43-E581613B5309}" destId="{9E87D3F1-4C62-44C2-839D-F5FF792F807F}" srcOrd="0" destOrd="0" presId="urn:microsoft.com/office/officeart/2005/8/layout/vList5"/>
    <dgm:cxn modelId="{76158D6A-39FA-4408-95BD-BDA57FD20BEC}" type="presOf" srcId="{0271F4F0-5F5A-47C3-B389-0A268DAC8A8F}" destId="{A60E8B29-3A41-41E6-92ED-087DF974D6A6}" srcOrd="0" destOrd="0" presId="urn:microsoft.com/office/officeart/2005/8/layout/vList5"/>
    <dgm:cxn modelId="{8FD5E510-8583-423C-A869-3680BD377554}" srcId="{0271F4F0-5F5A-47C3-B389-0A268DAC8A8F}" destId="{6E265761-6ED8-4B00-AFCC-DD3BC9B2A0E6}" srcOrd="0" destOrd="0" parTransId="{85680AB6-5036-43F7-B88B-07D38C7CC8FC}" sibTransId="{A2131EA3-16AF-46F1-B299-12B3BBD74613}"/>
    <dgm:cxn modelId="{817213B6-C95C-4C1D-A93D-DFCF721D3032}" srcId="{EEDD4474-5105-4572-B94F-B4F5E4782FD6}" destId="{0271F4F0-5F5A-47C3-B389-0A268DAC8A8F}" srcOrd="1" destOrd="0" parTransId="{B813AACA-9F16-49A8-9E63-661611B26DE3}" sibTransId="{38D60B73-0A26-40D5-B734-2D9E6C83CE35}"/>
    <dgm:cxn modelId="{575E86FC-476D-42A2-972F-255AE8A46D95}" type="presParOf" srcId="{65C10D57-AE46-48A6-9842-DE26D8A0E0B1}" destId="{5474B167-69C0-4A98-A5AE-46F0EFFD5FF5}" srcOrd="0" destOrd="0" presId="urn:microsoft.com/office/officeart/2005/8/layout/vList5"/>
    <dgm:cxn modelId="{0255002C-4419-4CA3-9D07-A6E9BF042D14}" type="presParOf" srcId="{5474B167-69C0-4A98-A5AE-46F0EFFD5FF5}" destId="{9E87D3F1-4C62-44C2-839D-F5FF792F807F}" srcOrd="0" destOrd="0" presId="urn:microsoft.com/office/officeart/2005/8/layout/vList5"/>
    <dgm:cxn modelId="{78DBF915-97C5-4505-A421-088E4E3F5042}" type="presParOf" srcId="{5474B167-69C0-4A98-A5AE-46F0EFFD5FF5}" destId="{193D7722-BC70-46AA-A506-3DB4A98F9308}" srcOrd="1" destOrd="0" presId="urn:microsoft.com/office/officeart/2005/8/layout/vList5"/>
    <dgm:cxn modelId="{CA1A8BD6-D906-43BC-96AD-2A31D392124A}" type="presParOf" srcId="{65C10D57-AE46-48A6-9842-DE26D8A0E0B1}" destId="{0402F198-01DE-4387-8861-BED7BC71E74D}" srcOrd="1" destOrd="0" presId="urn:microsoft.com/office/officeart/2005/8/layout/vList5"/>
    <dgm:cxn modelId="{ABB82271-10C8-46B8-A554-9D789C4807DD}" type="presParOf" srcId="{65C10D57-AE46-48A6-9842-DE26D8A0E0B1}" destId="{0D507EBB-1CE4-4569-A615-7B867D686189}" srcOrd="2" destOrd="0" presId="urn:microsoft.com/office/officeart/2005/8/layout/vList5"/>
    <dgm:cxn modelId="{F42C1DFA-87D0-4D90-8A52-2D529C5D63E1}" type="presParOf" srcId="{0D507EBB-1CE4-4569-A615-7B867D686189}" destId="{A60E8B29-3A41-41E6-92ED-087DF974D6A6}" srcOrd="0" destOrd="0" presId="urn:microsoft.com/office/officeart/2005/8/layout/vList5"/>
    <dgm:cxn modelId="{F5779863-9910-4BD7-8E6A-9375A63A3F9D}" type="presParOf" srcId="{0D507EBB-1CE4-4569-A615-7B867D686189}" destId="{D12A3826-2E3C-4C07-A727-88547A37A6F8}" srcOrd="1" destOrd="0" presId="urn:microsoft.com/office/officeart/2005/8/layout/vList5"/>
    <dgm:cxn modelId="{4FD42E40-4702-44FE-A783-7F6B6F318ACC}" type="presParOf" srcId="{65C10D57-AE46-48A6-9842-DE26D8A0E0B1}" destId="{C0B75B6E-1394-4A93-8E4F-271E63A6A3DE}" srcOrd="3" destOrd="0" presId="urn:microsoft.com/office/officeart/2005/8/layout/vList5"/>
    <dgm:cxn modelId="{6F736BD3-9397-4A51-8E6D-6D21F3771ED7}" type="presParOf" srcId="{65C10D57-AE46-48A6-9842-DE26D8A0E0B1}" destId="{2F2F68BE-C28B-4D93-AB40-F2BA188B62C6}" srcOrd="4" destOrd="0" presId="urn:microsoft.com/office/officeart/2005/8/layout/vList5"/>
    <dgm:cxn modelId="{4AEB3E2A-EE98-47C3-9B47-C15B3E7486C5}" type="presParOf" srcId="{2F2F68BE-C28B-4D93-AB40-F2BA188B62C6}" destId="{3364F820-B13F-496A-8388-7D4ADED4386F}" srcOrd="0" destOrd="0" presId="urn:microsoft.com/office/officeart/2005/8/layout/vList5"/>
    <dgm:cxn modelId="{15A84E9F-C804-4310-A58E-274393A6A8A7}" type="presParOf" srcId="{2F2F68BE-C28B-4D93-AB40-F2BA188B62C6}" destId="{B8C87BA3-2339-4CFC-B0F3-582D7C37476C}" srcOrd="1" destOrd="0" presId="urn:microsoft.com/office/officeart/2005/8/layout/vList5"/>
    <dgm:cxn modelId="{4B450446-3137-458C-A441-4F4B50FDDD00}" type="presParOf" srcId="{65C10D57-AE46-48A6-9842-DE26D8A0E0B1}" destId="{6C45377D-665B-4B32-8E82-93D7AAB20CBE}" srcOrd="5" destOrd="0" presId="urn:microsoft.com/office/officeart/2005/8/layout/vList5"/>
    <dgm:cxn modelId="{B580556E-CDDB-4704-802D-7EBC674A32F0}" type="presParOf" srcId="{65C10D57-AE46-48A6-9842-DE26D8A0E0B1}" destId="{7863A837-824B-4A6B-B523-4FC50ACEEF41}" srcOrd="6" destOrd="0" presId="urn:microsoft.com/office/officeart/2005/8/layout/vList5"/>
    <dgm:cxn modelId="{B6FE4B2A-CE1C-4567-B46D-A223356E7332}" type="presParOf" srcId="{7863A837-824B-4A6B-B523-4FC50ACEEF41}" destId="{D91B0B47-F3B7-4737-BE5C-BB3F0115C9EB}" srcOrd="0" destOrd="0" presId="urn:microsoft.com/office/officeart/2005/8/layout/vList5"/>
    <dgm:cxn modelId="{5CAB51CB-FEB1-4997-B950-CC5E1EF6E4DB}" type="presParOf" srcId="{7863A837-824B-4A6B-B523-4FC50ACEEF41}" destId="{F54CC983-2FE2-4D0A-B507-72F8DDB1CE8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D7722-BC70-46AA-A506-3DB4A98F9308}">
      <dsp:nvSpPr>
        <dsp:cNvPr id="0" name=""/>
        <dsp:cNvSpPr/>
      </dsp:nvSpPr>
      <dsp:spPr>
        <a:xfrm rot="5400000">
          <a:off x="5364615" y="-4884804"/>
          <a:ext cx="1011698" cy="10937495"/>
        </a:xfrm>
        <a:prstGeom prst="snip2Diag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066800">
            <a:lnSpc>
              <a:spcPct val="90000"/>
            </a:lnSpc>
            <a:spcBef>
              <a:spcPct val="0"/>
            </a:spcBef>
            <a:spcAft>
              <a:spcPct val="15000"/>
            </a:spcAft>
            <a:buChar char="••"/>
          </a:pPr>
          <a:r>
            <a:rPr lang="en-US" sz="2400" b="1" kern="1200" dirty="0" smtClean="0">
              <a:latin typeface="Algerian" panose="04020705040A02060702" pitchFamily="82" charset="0"/>
              <a:cs typeface="Times New Roman" panose="02020603050405020304" pitchFamily="18" charset="0"/>
            </a:rPr>
            <a:t>Evolution of Foreign Employment and Policy Frameworks</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sp:txBody>
      <dsp:txXfrm rot="-5400000">
        <a:off x="486027" y="162404"/>
        <a:ext cx="10768875" cy="843078"/>
      </dsp:txXfrm>
    </dsp:sp>
    <dsp:sp modelId="{9E87D3F1-4C62-44C2-839D-F5FF792F807F}">
      <dsp:nvSpPr>
        <dsp:cNvPr id="0" name=""/>
        <dsp:cNvSpPr/>
      </dsp:nvSpPr>
      <dsp:spPr>
        <a:xfrm>
          <a:off x="556374" y="197259"/>
          <a:ext cx="991203" cy="754364"/>
        </a:xfrm>
        <a:prstGeom prst="ellipse">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b="1" kern="1200" cap="none" spc="0" dirty="0" smtClean="0">
              <a:ln w="9525">
                <a:prstDash val="solid"/>
              </a:ln>
              <a:effectLst>
                <a:outerShdw blurRad="12700" dist="38100" dir="2700000" algn="tl" rotWithShape="0">
                  <a:schemeClr val="bg1">
                    <a:lumMod val="50000"/>
                  </a:schemeClr>
                </a:outerShdw>
              </a:effectLst>
            </a:rPr>
            <a:t>1</a:t>
          </a:r>
          <a:endParaRPr lang="en-US" sz="3000" b="1" kern="1200" cap="none" spc="0" dirty="0">
            <a:ln w="9525">
              <a:prstDash val="solid"/>
            </a:ln>
            <a:effectLst>
              <a:outerShdw blurRad="12700" dist="38100" dir="2700000" algn="tl" rotWithShape="0">
                <a:schemeClr val="bg1">
                  <a:lumMod val="50000"/>
                </a:schemeClr>
              </a:outerShdw>
            </a:effectLst>
          </a:endParaRPr>
        </a:p>
      </dsp:txBody>
      <dsp:txXfrm>
        <a:off x="701532" y="307733"/>
        <a:ext cx="700887" cy="533416"/>
      </dsp:txXfrm>
    </dsp:sp>
    <dsp:sp modelId="{D12A3826-2E3C-4C07-A727-88547A37A6F8}">
      <dsp:nvSpPr>
        <dsp:cNvPr id="0" name=""/>
        <dsp:cNvSpPr/>
      </dsp:nvSpPr>
      <dsp:spPr>
        <a:xfrm rot="5400000">
          <a:off x="5398493" y="-3793778"/>
          <a:ext cx="1011698" cy="10825589"/>
        </a:xfrm>
        <a:prstGeom prst="snip2DiagRect">
          <a:avLst/>
        </a:prstGeom>
        <a:solidFill>
          <a:schemeClr val="accent3">
            <a:tint val="40000"/>
            <a:alpha val="90000"/>
            <a:hueOff val="676380"/>
            <a:satOff val="33333"/>
            <a:lumOff val="59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0" kern="1200" cap="none" spc="0" dirty="0" smtClean="0">
              <a:ln w="0"/>
              <a:effectLst>
                <a:reflection blurRad="6350" stA="53000" endA="300" endPos="35500" dir="5400000" sy="-90000" algn="bl" rotWithShape="0"/>
              </a:effectLst>
              <a:latin typeface="Algerian" panose="04020705040A02060702" pitchFamily="82" charset="0"/>
            </a:rPr>
            <a:t> A brief history of migration in Nepal </a:t>
          </a:r>
          <a:endParaRPr lang="en-US" sz="3200" b="0" kern="1200" cap="none" spc="0" dirty="0">
            <a:ln w="0"/>
            <a:effectLst>
              <a:reflection blurRad="6350" stA="53000" endA="300" endPos="35500" dir="5400000" sy="-90000" algn="bl" rotWithShape="0"/>
            </a:effectLst>
            <a:latin typeface="Algerian" panose="04020705040A02060702" pitchFamily="82" charset="0"/>
          </a:endParaRPr>
        </a:p>
      </dsp:txBody>
      <dsp:txXfrm rot="-5400000">
        <a:off x="575858" y="1197477"/>
        <a:ext cx="10656969" cy="843078"/>
      </dsp:txXfrm>
    </dsp:sp>
    <dsp:sp modelId="{A60E8B29-3A41-41E6-92ED-087DF974D6A6}">
      <dsp:nvSpPr>
        <dsp:cNvPr id="0" name=""/>
        <dsp:cNvSpPr/>
      </dsp:nvSpPr>
      <dsp:spPr>
        <a:xfrm>
          <a:off x="545860" y="1279838"/>
          <a:ext cx="1119755" cy="754364"/>
        </a:xfrm>
        <a:prstGeom prst="ellipse">
          <a:avLst/>
        </a:prstGeom>
        <a:solidFill>
          <a:schemeClr val="accent3">
            <a:hueOff val="903533"/>
            <a:satOff val="33333"/>
            <a:lumOff val="-490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b="1" kern="1200" cap="none" spc="0" dirty="0" smtClean="0">
              <a:ln w="9525">
                <a:prstDash val="solid"/>
              </a:ln>
              <a:effectLst>
                <a:outerShdw blurRad="12700" dist="38100" dir="2700000" algn="tl" rotWithShape="0">
                  <a:schemeClr val="bg1">
                    <a:lumMod val="50000"/>
                  </a:schemeClr>
                </a:outerShdw>
              </a:effectLst>
            </a:rPr>
            <a:t>2</a:t>
          </a:r>
          <a:endParaRPr lang="en-US" sz="3000" b="1" kern="1200" cap="none" spc="0" dirty="0">
            <a:ln w="9525">
              <a:prstDash val="solid"/>
            </a:ln>
            <a:effectLst>
              <a:outerShdw blurRad="12700" dist="38100" dir="2700000" algn="tl" rotWithShape="0">
                <a:schemeClr val="bg1">
                  <a:lumMod val="50000"/>
                </a:schemeClr>
              </a:outerShdw>
            </a:effectLst>
          </a:endParaRPr>
        </a:p>
      </dsp:txBody>
      <dsp:txXfrm>
        <a:off x="709844" y="1390312"/>
        <a:ext cx="791787" cy="533416"/>
      </dsp:txXfrm>
    </dsp:sp>
    <dsp:sp modelId="{B8C87BA3-2339-4CFC-B0F3-582D7C37476C}">
      <dsp:nvSpPr>
        <dsp:cNvPr id="0" name=""/>
        <dsp:cNvSpPr/>
      </dsp:nvSpPr>
      <dsp:spPr>
        <a:xfrm rot="5400000">
          <a:off x="5397803" y="-2680520"/>
          <a:ext cx="1011698" cy="10821238"/>
        </a:xfrm>
        <a:prstGeom prst="snip2DiagRect">
          <a:avLst/>
        </a:prstGeom>
        <a:solidFill>
          <a:schemeClr val="accent3">
            <a:tint val="40000"/>
            <a:alpha val="90000"/>
            <a:hueOff val="1352761"/>
            <a:satOff val="66667"/>
            <a:lumOff val="118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a:t>
          </a:r>
          <a:r>
            <a:rPr lang="en-US" sz="3200" b="1" kern="1200" cap="none" spc="0" dirty="0" err="1" smtClean="0">
              <a:ln w="9525">
                <a:prstDash val="solid"/>
              </a:ln>
              <a:effectLst>
                <a:outerShdw blurRad="12700" dist="38100" dir="2700000" algn="tl" rotWithShape="0">
                  <a:schemeClr val="bg1">
                    <a:lumMod val="50000"/>
                  </a:schemeClr>
                </a:outerShdw>
              </a:effectLst>
              <a:latin typeface="Algerian" panose="04020705040A02060702" pitchFamily="82" charset="0"/>
            </a:rPr>
            <a:t>Labour</a:t>
          </a: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Migration today </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sp:txBody>
      <dsp:txXfrm rot="-5400000">
        <a:off x="577343" y="2308560"/>
        <a:ext cx="10652618" cy="843078"/>
      </dsp:txXfrm>
    </dsp:sp>
    <dsp:sp modelId="{3364F820-B13F-496A-8388-7D4ADED4386F}">
      <dsp:nvSpPr>
        <dsp:cNvPr id="0" name=""/>
        <dsp:cNvSpPr/>
      </dsp:nvSpPr>
      <dsp:spPr>
        <a:xfrm>
          <a:off x="612134" y="2352916"/>
          <a:ext cx="1123138" cy="754364"/>
        </a:xfrm>
        <a:prstGeom prst="ellipse">
          <a:avLst/>
        </a:prstGeom>
        <a:solidFill>
          <a:schemeClr val="accent3">
            <a:hueOff val="1807066"/>
            <a:satOff val="66667"/>
            <a:lumOff val="-980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b="1" kern="1200" cap="none" spc="0" dirty="0" smtClean="0">
              <a:ln w="9525">
                <a:prstDash val="solid"/>
              </a:ln>
              <a:effectLst>
                <a:outerShdw blurRad="12700" dist="38100" dir="2700000" algn="tl" rotWithShape="0">
                  <a:schemeClr val="bg1">
                    <a:lumMod val="50000"/>
                  </a:schemeClr>
                </a:outerShdw>
              </a:effectLst>
            </a:rPr>
            <a:t>3</a:t>
          </a:r>
          <a:endParaRPr lang="en-US" sz="3000" b="1" kern="1200" cap="none" spc="0" dirty="0">
            <a:ln w="9525">
              <a:prstDash val="solid"/>
            </a:ln>
            <a:effectLst>
              <a:outerShdw blurRad="12700" dist="38100" dir="2700000" algn="tl" rotWithShape="0">
                <a:schemeClr val="bg1">
                  <a:lumMod val="50000"/>
                </a:schemeClr>
              </a:outerShdw>
            </a:effectLst>
          </a:endParaRPr>
        </a:p>
      </dsp:txBody>
      <dsp:txXfrm>
        <a:off x="776614" y="2463390"/>
        <a:ext cx="794178" cy="533416"/>
      </dsp:txXfrm>
    </dsp:sp>
    <dsp:sp modelId="{F54CC983-2FE2-4D0A-B507-72F8DDB1CE8B}">
      <dsp:nvSpPr>
        <dsp:cNvPr id="0" name=""/>
        <dsp:cNvSpPr/>
      </dsp:nvSpPr>
      <dsp:spPr>
        <a:xfrm rot="5400000">
          <a:off x="5397803" y="-1569438"/>
          <a:ext cx="1011698" cy="10821238"/>
        </a:xfrm>
        <a:prstGeom prst="snip2DiagRect">
          <a:avLst/>
        </a:prstGeom>
        <a:solidFill>
          <a:schemeClr val="accent3">
            <a:tint val="40000"/>
            <a:alpha val="90000"/>
            <a:hueOff val="2029141"/>
            <a:satOff val="100000"/>
            <a:lumOff val="177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914400" lvl="1" indent="-914400" algn="l" defTabSz="1422400">
            <a:lnSpc>
              <a:spcPct val="90000"/>
            </a:lnSpc>
            <a:spcBef>
              <a:spcPct val="0"/>
            </a:spcBef>
            <a:spcAft>
              <a:spcPct val="15000"/>
            </a:spcAft>
            <a:buChar char="••"/>
          </a:pP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impact of </a:t>
          </a:r>
          <a:r>
            <a:rPr lang="en-US" sz="3200" b="1" kern="1200" cap="none" spc="0" dirty="0" err="1" smtClean="0">
              <a:ln w="9525">
                <a:prstDash val="solid"/>
              </a:ln>
              <a:effectLst>
                <a:outerShdw blurRad="12700" dist="38100" dir="2700000" algn="tl" rotWithShape="0">
                  <a:schemeClr val="bg1">
                    <a:lumMod val="50000"/>
                  </a:schemeClr>
                </a:outerShdw>
              </a:effectLst>
              <a:latin typeface="Algerian" panose="04020705040A02060702" pitchFamily="82" charset="0"/>
            </a:rPr>
            <a:t>labour</a:t>
          </a:r>
          <a:r>
            <a:rPr lang="en-US" sz="3200" b="1" kern="1200" cap="none" spc="0" dirty="0" smtClean="0">
              <a:ln w="9525">
                <a:prstDash val="solid"/>
              </a:ln>
              <a:effectLst>
                <a:outerShdw blurRad="12700" dist="38100" dir="2700000" algn="tl" rotWithShape="0">
                  <a:schemeClr val="bg1">
                    <a:lumMod val="50000"/>
                  </a:schemeClr>
                </a:outerShdw>
              </a:effectLst>
              <a:latin typeface="Algerian" panose="04020705040A02060702" pitchFamily="82" charset="0"/>
            </a:rPr>
            <a:t> migration </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dsp:txBody>
      <dsp:txXfrm rot="-5400000">
        <a:off x="577343" y="3419642"/>
        <a:ext cx="10652618" cy="843078"/>
      </dsp:txXfrm>
    </dsp:sp>
    <dsp:sp modelId="{D91B0B47-F3B7-4737-BE5C-BB3F0115C9EB}">
      <dsp:nvSpPr>
        <dsp:cNvPr id="0" name=""/>
        <dsp:cNvSpPr/>
      </dsp:nvSpPr>
      <dsp:spPr>
        <a:xfrm>
          <a:off x="557362" y="3454497"/>
          <a:ext cx="1123138" cy="754364"/>
        </a:xfrm>
        <a:prstGeom prst="ellipse">
          <a:avLst/>
        </a:prstGeom>
        <a:solidFill>
          <a:schemeClr val="accent3">
            <a:hueOff val="2710599"/>
            <a:satOff val="100000"/>
            <a:lumOff val="-1470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b="1" kern="1200" cap="none" spc="0" dirty="0" smtClean="0">
              <a:ln w="9525">
                <a:prstDash val="solid"/>
              </a:ln>
              <a:effectLst>
                <a:outerShdw blurRad="12700" dist="38100" dir="2700000" algn="tl" rotWithShape="0">
                  <a:schemeClr val="bg1">
                    <a:lumMod val="50000"/>
                  </a:schemeClr>
                </a:outerShdw>
              </a:effectLst>
            </a:rPr>
            <a:t>4</a:t>
          </a:r>
          <a:endParaRPr lang="en-US" sz="3000" b="1" kern="1200" cap="none" spc="0" dirty="0">
            <a:ln w="9525">
              <a:prstDash val="solid"/>
            </a:ln>
            <a:effectLst>
              <a:outerShdw blurRad="12700" dist="38100" dir="2700000" algn="tl" rotWithShape="0">
                <a:schemeClr val="bg1">
                  <a:lumMod val="50000"/>
                </a:schemeClr>
              </a:outerShdw>
            </a:effectLst>
          </a:endParaRPr>
        </a:p>
      </dsp:txBody>
      <dsp:txXfrm>
        <a:off x="721842" y="3564971"/>
        <a:ext cx="794178" cy="53341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74556-A0E8-43B7-9B3F-9B6F0B4ACEC4}" type="datetimeFigureOut">
              <a:rPr lang="en-US" smtClean="0"/>
              <a:t>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12B6C-70B2-442D-A109-74F56FB3188F}" type="slidenum">
              <a:rPr lang="en-US" smtClean="0"/>
              <a:t>‹#›</a:t>
            </a:fld>
            <a:endParaRPr lang="en-US"/>
          </a:p>
        </p:txBody>
      </p:sp>
    </p:spTree>
    <p:extLst>
      <p:ext uri="{BB962C8B-B14F-4D97-AF65-F5344CB8AC3E}">
        <p14:creationId xmlns:p14="http://schemas.microsoft.com/office/powerpoint/2010/main" val="1459107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673100" y="4687888"/>
            <a:ext cx="5389563" cy="444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5559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r>
              <a:rPr lang="en-US" sz="1400" b="1" dirty="0" smtClean="0"/>
              <a:t>Animated vertical block list </a:t>
            </a:r>
          </a:p>
          <a:p>
            <a:r>
              <a:rPr lang="en-US" sz="1400" dirty="0" smtClean="0"/>
              <a:t>(Intermediate)</a:t>
            </a:r>
          </a:p>
          <a:p>
            <a:pPr marL="228600" indent="-228600">
              <a:buFont typeface="+mj-lt"/>
              <a:buNone/>
            </a:pPr>
            <a:endParaRPr lang="en-US" sz="1200" dirty="0" smtClean="0"/>
          </a:p>
          <a:p>
            <a:pPr marL="228600" indent="-228600">
              <a:buFont typeface="+mj-lt"/>
              <a:buNone/>
            </a:pPr>
            <a:endParaRPr lang="en-US" sz="1200" dirty="0" smtClean="0"/>
          </a:p>
          <a:p>
            <a:pPr marL="228600" indent="-228600">
              <a:buFont typeface="+mj-lt"/>
              <a:buNone/>
            </a:pPr>
            <a:r>
              <a:rPr lang="en-US" sz="1200" dirty="0" smtClean="0"/>
              <a:t>To reproduce the SmartArt graphic effects on</a:t>
            </a:r>
            <a:r>
              <a:rPr lang="en-US" sz="1200" baseline="0" dirty="0" smtClean="0"/>
              <a:t> this slide, do the following:</a:t>
            </a:r>
            <a:endParaRPr lang="en-US" sz="1200" dirty="0" smtClean="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smtClean="0"/>
              <a:t>On the </a:t>
            </a:r>
            <a:r>
              <a:rPr lang="en-US" sz="1200" b="1" dirty="0" smtClean="0"/>
              <a:t>Home</a:t>
            </a:r>
            <a:r>
              <a:rPr lang="en-US" sz="1200" b="0" dirty="0" smtClean="0"/>
              <a:t> tab, in the </a:t>
            </a:r>
            <a:r>
              <a:rPr lang="en-US" sz="1200" b="1" dirty="0" smtClean="0"/>
              <a:t>Slides</a:t>
            </a:r>
            <a:r>
              <a:rPr lang="en-US" sz="1200" b="0" dirty="0" smtClean="0"/>
              <a:t> group, click </a:t>
            </a:r>
            <a:r>
              <a:rPr lang="en-US" sz="1200" b="1" dirty="0" smtClean="0"/>
              <a:t>Layout</a:t>
            </a:r>
            <a:r>
              <a:rPr lang="en-US" sz="1200" b="0" dirty="0" smtClean="0"/>
              <a:t>, and then click</a:t>
            </a:r>
            <a:r>
              <a:rPr lang="en-US" sz="1200" b="0" baseline="0" dirty="0" smtClean="0"/>
              <a:t> </a:t>
            </a:r>
            <a:r>
              <a:rPr lang="en-US" sz="1200" b="1" baseline="0" dirty="0" smtClean="0"/>
              <a:t>Blank</a:t>
            </a:r>
            <a:r>
              <a:rPr lang="en-US" sz="1200" b="0" baseline="0" dirty="0" smtClean="0"/>
              <a:t>. </a:t>
            </a:r>
            <a:endParaRPr lang="en-US" sz="1200" dirty="0" smtClean="0"/>
          </a:p>
          <a:p>
            <a:pPr marL="228600" indent="-228600">
              <a:buFont typeface="+mj-lt"/>
              <a:buAutoNum type="arabicPeriod"/>
            </a:pPr>
            <a:r>
              <a:rPr lang="en-US" sz="1200" b="0" dirty="0" smtClean="0"/>
              <a:t>On the </a:t>
            </a:r>
            <a:r>
              <a:rPr lang="en-US" sz="1200" b="1" dirty="0" smtClean="0"/>
              <a:t>Insert tab</a:t>
            </a:r>
            <a:r>
              <a:rPr lang="en-US" sz="1200" b="0" dirty="0" smtClean="0"/>
              <a:t>, in the </a:t>
            </a:r>
            <a:r>
              <a:rPr lang="en-US" sz="1200" b="1" dirty="0" smtClean="0"/>
              <a:t>Illustrations</a:t>
            </a:r>
            <a:r>
              <a:rPr lang="en-US" sz="1200" dirty="0" smtClean="0"/>
              <a:t> group, click </a:t>
            </a:r>
            <a:r>
              <a:rPr lang="en-US" sz="1200" b="1" dirty="0" err="1" smtClean="0"/>
              <a:t>SmartArt</a:t>
            </a:r>
            <a:r>
              <a:rPr lang="en-US" sz="1200" b="0" dirty="0" smtClean="0"/>
              <a:t>.</a:t>
            </a:r>
            <a:r>
              <a:rPr lang="en-US" sz="1200" b="0" baseline="0" dirty="0" smtClean="0"/>
              <a:t> In the </a:t>
            </a:r>
            <a:r>
              <a:rPr lang="en-US" sz="1200" b="1" baseline="0" dirty="0" smtClean="0"/>
              <a:t>Choose a </a:t>
            </a:r>
            <a:r>
              <a:rPr lang="en-US" sz="1200" b="1" baseline="0" dirty="0" err="1" smtClean="0"/>
              <a:t>SmartArt</a:t>
            </a:r>
            <a:r>
              <a:rPr lang="en-US" sz="1200" b="1" baseline="0" dirty="0" smtClean="0"/>
              <a:t> Graphic</a:t>
            </a:r>
            <a:r>
              <a:rPr lang="en-US" sz="1200" b="0" baseline="0" dirty="0" smtClean="0"/>
              <a:t> dialog box, in the left pane, click </a:t>
            </a:r>
            <a:r>
              <a:rPr lang="en-US" sz="1200" b="1" baseline="0" dirty="0" smtClean="0"/>
              <a:t>List</a:t>
            </a:r>
            <a:r>
              <a:rPr lang="en-US" sz="1200" b="0" baseline="0" dirty="0" smtClean="0"/>
              <a:t>. In the </a:t>
            </a:r>
            <a:r>
              <a:rPr lang="en-US" sz="1200" b="1" baseline="0" dirty="0" smtClean="0"/>
              <a:t>List </a:t>
            </a:r>
            <a:r>
              <a:rPr lang="en-US" sz="1200" b="0" baseline="0" dirty="0" smtClean="0"/>
              <a:t>pane, click </a:t>
            </a:r>
            <a:r>
              <a:rPr lang="en-US" sz="1200" b="1" baseline="0" dirty="0" smtClean="0"/>
              <a:t>Vertical Block List</a:t>
            </a:r>
            <a:r>
              <a:rPr lang="en-US" sz="1200" baseline="0" dirty="0" smtClean="0"/>
              <a:t>, and then click </a:t>
            </a:r>
            <a:r>
              <a:rPr lang="en-US" sz="1200" b="1" baseline="0" dirty="0" smtClean="0"/>
              <a:t>OK</a:t>
            </a:r>
            <a:r>
              <a:rPr lang="en-US" sz="1200" baseline="0" dirty="0" smtClean="0"/>
              <a:t> to insert the graphic into the slide.</a:t>
            </a:r>
            <a:r>
              <a:rPr lang="en-US" sz="1200" b="0" baseline="0" dirty="0" smtClean="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To create a fourth row, do the following:</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Select the third  block shape (the shape on the left side)at the bottom of the graphic, and then under </a:t>
            </a:r>
            <a:r>
              <a:rPr lang="en-US" sz="1200" b="1" baseline="0" dirty="0" err="1"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the arrow next to </a:t>
            </a:r>
            <a:r>
              <a:rPr lang="en-US" sz="1200" b="1" baseline="0" dirty="0" smtClean="0"/>
              <a:t>Add</a:t>
            </a:r>
            <a:r>
              <a:rPr lang="en-US" sz="1200" b="0" baseline="0" dirty="0" smtClean="0"/>
              <a:t> </a:t>
            </a:r>
            <a:r>
              <a:rPr lang="en-US" sz="1200" b="1" baseline="0" dirty="0" smtClean="0"/>
              <a:t>Shape</a:t>
            </a:r>
            <a:r>
              <a:rPr lang="en-US" sz="1200" b="0" baseline="0" dirty="0" smtClean="0"/>
              <a:t>, and select </a:t>
            </a:r>
            <a:r>
              <a:rPr lang="en-US" sz="1200" b="1" baseline="0" dirty="0" smtClean="0"/>
              <a:t>Add</a:t>
            </a:r>
            <a:r>
              <a:rPr lang="en-US" sz="1200" b="0" baseline="0" dirty="0" smtClean="0"/>
              <a:t> </a:t>
            </a:r>
            <a:r>
              <a:rPr lang="en-US" sz="1200" b="1" baseline="0" dirty="0" smtClean="0"/>
              <a:t>Shape</a:t>
            </a:r>
            <a:r>
              <a:rPr lang="en-US" sz="1200" b="0" baseline="0" dirty="0" smtClean="0"/>
              <a:t> </a:t>
            </a:r>
            <a:r>
              <a:rPr lang="en-US" sz="1200" b="1" baseline="0" dirty="0" smtClean="0"/>
              <a:t>After</a:t>
            </a:r>
            <a:r>
              <a:rPr lang="en-US" sz="1200" b="0" baseline="0" dirty="0" smtClean="0"/>
              <a:t>.</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smtClean="0"/>
              <a:t>To add a bulleted, rectangle shape next to the fourth block shape, select the fourth block shape, and then under </a:t>
            </a:r>
            <a:r>
              <a:rPr lang="en-US" sz="1200" b="1" baseline="0" dirty="0" err="1" smtClean="0"/>
              <a:t>SmartArt</a:t>
            </a:r>
            <a:r>
              <a:rPr lang="en-US" sz="1200" b="0" baseline="0" dirty="0" smtClean="0"/>
              <a:t> </a:t>
            </a:r>
            <a:r>
              <a:rPr lang="en-US" sz="1200" b="1" baseline="0" dirty="0" smtClean="0"/>
              <a:t>Tools</a:t>
            </a:r>
            <a:r>
              <a:rPr lang="en-US" sz="1200" b="0" baseline="0" dirty="0" smtClean="0"/>
              <a:t>, on the </a:t>
            </a:r>
            <a:r>
              <a:rPr lang="en-US" sz="1200" b="1" baseline="0" dirty="0" smtClean="0"/>
              <a:t>Design</a:t>
            </a:r>
            <a:r>
              <a:rPr lang="en-US" sz="1200" b="0" baseline="0" dirty="0" smtClean="0"/>
              <a:t> tab, in the </a:t>
            </a:r>
            <a:r>
              <a:rPr lang="en-US" sz="1200" b="1" baseline="0" dirty="0" smtClean="0"/>
              <a:t>Create</a:t>
            </a:r>
            <a:r>
              <a:rPr lang="en-US" sz="1200" b="0" baseline="0" dirty="0" smtClean="0"/>
              <a:t> </a:t>
            </a:r>
            <a:r>
              <a:rPr lang="en-US" sz="1200" b="1" baseline="0" dirty="0" smtClean="0"/>
              <a:t>Graphic</a:t>
            </a:r>
            <a:r>
              <a:rPr lang="en-US" sz="1200" b="0" baseline="0" dirty="0" smtClean="0"/>
              <a:t> group, click </a:t>
            </a:r>
            <a:r>
              <a:rPr lang="en-US" sz="1200" b="1" baseline="0" dirty="0" smtClean="0"/>
              <a:t>Add</a:t>
            </a:r>
            <a:r>
              <a:rPr lang="en-US" sz="1200" b="0" baseline="0" dirty="0" smtClean="0"/>
              <a:t> </a:t>
            </a:r>
            <a:r>
              <a:rPr lang="en-US" sz="1200" b="1" baseline="0" dirty="0" smtClean="0"/>
              <a:t>Bullet</a:t>
            </a:r>
            <a:r>
              <a:rPr lang="en-US" sz="1200" b="0" baseline="0" dirty="0" smtClean="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To</a:t>
            </a:r>
            <a:r>
              <a:rPr lang="en-US" sz="1200" baseline="0" dirty="0" smtClean="0"/>
              <a:t> enter numbers and text in the blocks and rectangles, s</a:t>
            </a:r>
            <a:r>
              <a:rPr lang="en-US" sz="1200" dirty="0" smtClean="0"/>
              <a:t>elect</a:t>
            </a:r>
            <a:r>
              <a:rPr lang="en-US" sz="1200" baseline="0" dirty="0" smtClean="0"/>
              <a:t> the graphic, and then click one of the arrows on the left border. In the </a:t>
            </a:r>
            <a:r>
              <a:rPr lang="en-US" sz="1200" b="1" baseline="0" dirty="0" smtClean="0"/>
              <a:t>Type your text here </a:t>
            </a:r>
            <a:r>
              <a:rPr lang="en-US" sz="1200" baseline="0" dirty="0" smtClean="0"/>
              <a:t>dialog box, enter text for each shape. (Note: In the example slide, the highest level text are the “1,” “2,” “3,” and “4.” The next level text is only one bullet (delete the second bullet) and are “First statement,” “Second statement,” and so on.)</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smtClean="0"/>
              <a:t>To reproduce the rectangle effects on</a:t>
            </a:r>
            <a:r>
              <a:rPr lang="en-US" sz="1200" baseline="0" dirty="0" smtClean="0"/>
              <a:t> this slide, do the following:</a:t>
            </a:r>
            <a:endParaRPr lang="en-US" sz="1200" dirty="0" smtClean="0"/>
          </a:p>
          <a:p>
            <a:pPr marL="228600" indent="-228600">
              <a:buFont typeface="+mj-lt"/>
              <a:buAutoNum type="arabicPeriod"/>
            </a:pPr>
            <a:r>
              <a:rPr lang="en-US" sz="1200" dirty="0" smtClean="0"/>
              <a:t>Press and hold CTRL, and then select each of the rectangles (on the right of the graphic).</a:t>
            </a:r>
          </a:p>
          <a:p>
            <a:pPr marL="228600" indent="-228600">
              <a:buFont typeface="+mj-lt"/>
              <a:buAutoNum type="arabicPeriod"/>
            </a:pPr>
            <a:r>
              <a:rPr lang="en-US" sz="1200" dirty="0" smtClean="0"/>
              <a:t>Under </a:t>
            </a:r>
            <a:r>
              <a:rPr lang="en-US" sz="1200" b="1" dirty="0" err="1" smtClean="0"/>
              <a:t>SmartArt</a:t>
            </a:r>
            <a:r>
              <a:rPr lang="en-US" sz="1200" dirty="0" smtClean="0"/>
              <a:t> </a:t>
            </a:r>
            <a:r>
              <a:rPr lang="en-US" sz="1200" b="1" dirty="0" smtClean="0"/>
              <a:t>Tools</a:t>
            </a:r>
            <a:r>
              <a:rPr lang="en-US" sz="1200" dirty="0" smtClean="0"/>
              <a:t>, on the </a:t>
            </a:r>
            <a:r>
              <a:rPr lang="en-US" sz="1200" b="1" dirty="0" smtClean="0"/>
              <a:t>Format</a:t>
            </a:r>
            <a:r>
              <a:rPr lang="en-US" sz="1200" dirty="0" smtClean="0"/>
              <a:t> tab, in the </a:t>
            </a:r>
            <a:r>
              <a:rPr lang="en-US" sz="1200" b="1" dirty="0" smtClean="0"/>
              <a:t>Shapes</a:t>
            </a:r>
            <a:r>
              <a:rPr lang="en-US" sz="1200" dirty="0" smtClean="0"/>
              <a:t> group, click the arrow to the right of </a:t>
            </a:r>
            <a:r>
              <a:rPr lang="en-US" sz="1200" b="1" dirty="0" smtClean="0"/>
              <a:t>Change</a:t>
            </a:r>
            <a:r>
              <a:rPr lang="en-US" sz="1200" dirty="0" smtClean="0"/>
              <a:t> </a:t>
            </a:r>
            <a:r>
              <a:rPr lang="en-US" sz="1200" b="1" dirty="0" smtClean="0"/>
              <a:t>Shape</a:t>
            </a:r>
            <a:r>
              <a:rPr lang="en-US" sz="1200" dirty="0" smtClean="0"/>
              <a:t>, and under </a:t>
            </a:r>
            <a:r>
              <a:rPr lang="en-US" sz="1200" b="1" dirty="0" smtClean="0"/>
              <a:t>Rectangles</a:t>
            </a:r>
            <a:r>
              <a:rPr lang="en-US" sz="1200" dirty="0" smtClean="0"/>
              <a:t> select </a:t>
            </a:r>
            <a:r>
              <a:rPr lang="en-US" sz="1200" b="1" dirty="0" smtClean="0"/>
              <a:t>Snip</a:t>
            </a:r>
            <a:r>
              <a:rPr lang="en-US" sz="1200" dirty="0" smtClean="0"/>
              <a:t> </a:t>
            </a:r>
            <a:r>
              <a:rPr lang="en-US" sz="1200" b="1" dirty="0" smtClean="0"/>
              <a:t>Diagonal</a:t>
            </a:r>
            <a:r>
              <a:rPr lang="en-US" sz="1200" dirty="0" smtClean="0"/>
              <a:t> </a:t>
            </a:r>
            <a:r>
              <a:rPr lang="en-US" sz="1200" b="1" dirty="0" smtClean="0"/>
              <a:t>Corner</a:t>
            </a:r>
            <a:r>
              <a:rPr lang="en-US" sz="1200" dirty="0" smtClean="0"/>
              <a:t> </a:t>
            </a:r>
            <a:r>
              <a:rPr lang="en-US" sz="1200" b="1" dirty="0" smtClean="0"/>
              <a:t>Rectangle</a:t>
            </a:r>
            <a:r>
              <a:rPr lang="en-US" sz="1200" b="0" baseline="0" dirty="0" smtClean="0"/>
              <a:t> (the fifth option from the left).</a:t>
            </a:r>
            <a:endParaRPr lang="en-US" sz="1200" dirty="0" smtClean="0"/>
          </a:p>
          <a:p>
            <a:pPr marL="228600" indent="-228600">
              <a:buFont typeface="+mj-lt"/>
              <a:buAutoNum type="arabicPeriod"/>
            </a:pPr>
            <a:r>
              <a:rPr lang="en-US" sz="1200" dirty="0" smtClean="0"/>
              <a:t>With the rectangles still selected, drag one of the left center sizing handles to the left 1” to lengthen all four at once.</a:t>
            </a:r>
          </a:p>
          <a:p>
            <a:pPr marL="228600" indent="-228600">
              <a:buFont typeface="+mj-lt"/>
              <a:buAutoNum type="arabicPeriod"/>
            </a:pPr>
            <a:r>
              <a:rPr lang="en-US" sz="1200" dirty="0" smtClean="0"/>
              <a:t>Also with the</a:t>
            </a:r>
            <a:r>
              <a:rPr lang="en-US" sz="1200" baseline="0" dirty="0" smtClean="0"/>
              <a:t> rectangles selected, on the </a:t>
            </a:r>
            <a:r>
              <a:rPr lang="en-US" sz="1200" b="1" baseline="0" dirty="0" smtClean="0"/>
              <a:t>Home</a:t>
            </a:r>
            <a:r>
              <a:rPr lang="en-US" sz="1200" baseline="0" dirty="0" smtClean="0"/>
              <a:t> tab, in the bottom right corner of the </a:t>
            </a:r>
            <a:r>
              <a:rPr lang="en-US" sz="1200" b="1" baseline="0" dirty="0" smtClean="0"/>
              <a:t>Paragraph</a:t>
            </a:r>
            <a:r>
              <a:rPr lang="en-US" sz="1200" baseline="0" dirty="0" smtClean="0"/>
              <a:t> group, click the </a:t>
            </a:r>
            <a:r>
              <a:rPr lang="en-US" sz="1200" b="1" baseline="0" dirty="0" smtClean="0"/>
              <a:t>Paragraph</a:t>
            </a:r>
            <a:r>
              <a:rPr lang="en-US" sz="1200" baseline="0" dirty="0" smtClean="0"/>
              <a:t> dialog box launcher. In the </a:t>
            </a:r>
            <a:r>
              <a:rPr lang="en-US" sz="1200" b="1" baseline="0" dirty="0" smtClean="0"/>
              <a:t>Paragraph</a:t>
            </a:r>
            <a:r>
              <a:rPr lang="en-US" sz="1200" baseline="0" dirty="0" smtClean="0"/>
              <a:t> dialog box, under </a:t>
            </a:r>
            <a:r>
              <a:rPr lang="en-US" sz="1200" b="1" baseline="0" dirty="0" smtClean="0"/>
              <a:t>Indentation</a:t>
            </a:r>
            <a:r>
              <a:rPr lang="en-US" sz="1200" baseline="0" dirty="0" smtClean="0"/>
              <a:t> do the following:</a:t>
            </a:r>
          </a:p>
          <a:p>
            <a:pPr marL="685800" lvl="1" indent="-228600">
              <a:buFont typeface="+mj-lt"/>
              <a:buAutoNum type="arabicPeriod"/>
            </a:pPr>
            <a:r>
              <a:rPr lang="en-US" sz="1200" baseline="0" dirty="0" smtClean="0"/>
              <a:t>In the </a:t>
            </a:r>
            <a:r>
              <a:rPr lang="en-US" sz="1200" b="1" baseline="0" dirty="0" smtClean="0"/>
              <a:t>Before</a:t>
            </a:r>
            <a:r>
              <a:rPr lang="en-US" sz="1200" baseline="0" dirty="0" smtClean="0"/>
              <a:t> </a:t>
            </a:r>
            <a:r>
              <a:rPr lang="en-US" sz="1200" b="1" baseline="0" dirty="0" smtClean="0"/>
              <a:t>Text</a:t>
            </a:r>
            <a:r>
              <a:rPr lang="en-US" sz="1200" baseline="0" dirty="0" smtClean="0"/>
              <a:t> box, enter </a:t>
            </a:r>
            <a:r>
              <a:rPr lang="en-US" sz="1200" b="1" baseline="0" dirty="0" smtClean="0"/>
              <a:t>1”</a:t>
            </a:r>
            <a:r>
              <a:rPr lang="en-US" sz="1200" baseline="0" dirty="0" smtClean="0"/>
              <a:t>.</a:t>
            </a:r>
          </a:p>
          <a:p>
            <a:pPr marL="685800" lvl="1" indent="-228600">
              <a:buFont typeface="+mj-lt"/>
              <a:buAutoNum type="arabicPeriod"/>
            </a:pPr>
            <a:r>
              <a:rPr lang="en-US" sz="1200" baseline="0" dirty="0" smtClean="0"/>
              <a:t>In the </a:t>
            </a:r>
            <a:r>
              <a:rPr lang="en-US" sz="1200" b="1" baseline="0" dirty="0" smtClean="0"/>
              <a:t>Special</a:t>
            </a:r>
            <a:r>
              <a:rPr lang="en-US" sz="1200" baseline="0" dirty="0" smtClean="0"/>
              <a:t> list, select </a:t>
            </a:r>
            <a:r>
              <a:rPr lang="en-US" sz="1200" b="1" baseline="0" dirty="0" smtClean="0"/>
              <a:t>Hanging</a:t>
            </a:r>
            <a:r>
              <a:rPr lang="en-US" sz="1200" baseline="0" dirty="0" smtClean="0"/>
              <a:t>.</a:t>
            </a:r>
          </a:p>
          <a:p>
            <a:pPr marL="685800" lvl="1" indent="-228600">
              <a:buFont typeface="+mj-lt"/>
              <a:buAutoNum type="arabicPeriod"/>
            </a:pPr>
            <a:r>
              <a:rPr lang="en-US" sz="1200" baseline="0" dirty="0" smtClean="0"/>
              <a:t>Next to the </a:t>
            </a:r>
            <a:r>
              <a:rPr lang="en-US" sz="1200" b="1" baseline="0" dirty="0" smtClean="0"/>
              <a:t>Special</a:t>
            </a:r>
            <a:r>
              <a:rPr lang="en-US" sz="1200" baseline="0" dirty="0" smtClean="0"/>
              <a:t> list, in the </a:t>
            </a:r>
            <a:r>
              <a:rPr lang="en-US" sz="1200" b="1" baseline="0" dirty="0" smtClean="0"/>
              <a:t>By</a:t>
            </a:r>
            <a:r>
              <a:rPr lang="en-US" sz="1200" baseline="0" dirty="0" smtClean="0"/>
              <a:t> box enter </a:t>
            </a:r>
            <a:r>
              <a:rPr lang="en-US" sz="1200" b="1" baseline="0" dirty="0" smtClean="0"/>
              <a:t>1”</a:t>
            </a:r>
            <a:r>
              <a:rPr lang="en-US" sz="1200" baseline="0" dirty="0" smtClean="0"/>
              <a:t>.</a:t>
            </a:r>
          </a:p>
          <a:p>
            <a:pPr marL="685800" lvl="1" indent="-228600">
              <a:buFont typeface="+mj-lt"/>
              <a:buAutoNum type="arabicPeriod"/>
            </a:pPr>
            <a:r>
              <a:rPr lang="en-US" sz="1200" baseline="0" dirty="0" smtClean="0"/>
              <a:t>Click </a:t>
            </a:r>
            <a:r>
              <a:rPr lang="en-US" sz="1200" b="1" baseline="0" dirty="0" smtClean="0"/>
              <a:t>OK</a:t>
            </a:r>
            <a:r>
              <a:rPr lang="en-US" sz="1200" baseline="0" dirty="0" smtClean="0"/>
              <a:t>.</a:t>
            </a:r>
          </a:p>
          <a:p>
            <a:pPr marL="228600" indent="-228600">
              <a:buFont typeface="+mj-lt"/>
              <a:buAutoNum type="arabicPeriod"/>
            </a:pPr>
            <a:r>
              <a:rPr lang="en-US" sz="1200" dirty="0" smtClean="0"/>
              <a:t>Select the </a:t>
            </a:r>
            <a:r>
              <a:rPr lang="en-US" sz="1200" dirty="0" err="1" smtClean="0"/>
              <a:t>SmartArt</a:t>
            </a:r>
            <a:r>
              <a:rPr lang="en-US" sz="1200" dirty="0" smtClean="0"/>
              <a:t> graphic, and</a:t>
            </a:r>
            <a:r>
              <a:rPr lang="en-US" sz="1200" baseline="0" dirty="0" smtClean="0"/>
              <a:t> then u</a:t>
            </a:r>
            <a:r>
              <a:rPr lang="en-US" sz="1200" dirty="0" smtClean="0"/>
              <a:t>nder </a:t>
            </a:r>
            <a:r>
              <a:rPr lang="en-US" sz="1200" b="1" dirty="0" err="1" smtClean="0"/>
              <a:t>SmartArt</a:t>
            </a:r>
            <a:r>
              <a:rPr lang="en-US" sz="1200" baseline="0" dirty="0" smtClean="0"/>
              <a:t> </a:t>
            </a:r>
            <a:r>
              <a:rPr lang="en-US" sz="1200" b="1" baseline="0" dirty="0" smtClean="0"/>
              <a:t>Tools</a:t>
            </a:r>
            <a:r>
              <a:rPr lang="en-US" sz="1200" baseline="0" dirty="0" smtClean="0"/>
              <a:t>, on the </a:t>
            </a:r>
            <a:r>
              <a:rPr lang="en-US" sz="1200" b="1" baseline="0" dirty="0" smtClean="0"/>
              <a:t>Design</a:t>
            </a:r>
            <a:r>
              <a:rPr lang="en-US" sz="1200" baseline="0" dirty="0" smtClean="0"/>
              <a:t> tab, in the </a:t>
            </a:r>
            <a:r>
              <a:rPr lang="en-US" sz="1200" b="1" baseline="0" dirty="0" err="1" smtClean="0"/>
              <a:t>SmartArt</a:t>
            </a:r>
            <a:r>
              <a:rPr lang="en-US" sz="1200" baseline="0" dirty="0" smtClean="0"/>
              <a:t> </a:t>
            </a:r>
            <a:r>
              <a:rPr lang="en-US" sz="1200" b="1" baseline="0" dirty="0" smtClean="0"/>
              <a:t>Styles</a:t>
            </a:r>
            <a:r>
              <a:rPr lang="en-US" sz="1200" baseline="0" dirty="0" smtClean="0"/>
              <a:t> group, click </a:t>
            </a:r>
            <a:r>
              <a:rPr lang="en-US" sz="1200" b="1" baseline="0" dirty="0" smtClean="0"/>
              <a:t>More</a:t>
            </a:r>
            <a:r>
              <a:rPr lang="en-US" sz="1200" baseline="0" dirty="0" smtClean="0"/>
              <a:t> </a:t>
            </a:r>
            <a:r>
              <a:rPr lang="en-US" sz="1200" b="1" baseline="0" dirty="0" smtClean="0"/>
              <a:t>Styles</a:t>
            </a:r>
            <a:r>
              <a:rPr lang="en-US" sz="1200" baseline="0" dirty="0" smtClean="0"/>
              <a:t>, and under </a:t>
            </a:r>
            <a:r>
              <a:rPr lang="en-US" sz="1200" b="1" baseline="0" dirty="0" smtClean="0"/>
              <a:t>3-D</a:t>
            </a:r>
            <a:r>
              <a:rPr lang="en-US" sz="1200" baseline="0" dirty="0" smtClean="0"/>
              <a:t> select </a:t>
            </a:r>
            <a:r>
              <a:rPr lang="en-US" sz="1200" b="1" baseline="0" dirty="0" smtClean="0"/>
              <a:t>Polished</a:t>
            </a:r>
            <a:r>
              <a:rPr lang="en-US" sz="1200" baseline="0" dirty="0" smtClean="0"/>
              <a:t> </a:t>
            </a:r>
            <a:r>
              <a:rPr lang="en-US" sz="1200" b="1" baseline="0" dirty="0" smtClean="0"/>
              <a:t>Effect</a:t>
            </a:r>
            <a:r>
              <a:rPr lang="en-US" sz="1200" baseline="0" dirty="0" smtClean="0"/>
              <a:t> (the first option form the left). </a:t>
            </a:r>
            <a:endParaRPr lang="en-US" sz="1200" dirty="0" smtClean="0"/>
          </a:p>
          <a:p>
            <a:pPr marL="228600" indent="-228600">
              <a:buFont typeface="+mj-lt"/>
              <a:buAutoNum type="arabicPeriod"/>
            </a:pPr>
            <a:r>
              <a:rPr lang="en-US" sz="1200" dirty="0" smtClean="0"/>
              <a:t>Select the first rectangle from the top (“First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Red, Accent 2 </a:t>
            </a:r>
            <a:r>
              <a:rPr lang="en-US" sz="1200" baseline="0" dirty="0" smtClean="0"/>
              <a:t>(first row, the sixth option from the right).</a:t>
            </a:r>
            <a:endParaRPr lang="en-US" sz="1200" dirty="0" smtClean="0"/>
          </a:p>
          <a:p>
            <a:pPr marL="228600" indent="-228600">
              <a:buFont typeface="+mj-lt"/>
              <a:buAutoNum type="arabicPeriod"/>
            </a:pPr>
            <a:r>
              <a:rPr lang="en-US" sz="1200" dirty="0" smtClean="0"/>
              <a:t>Select the second rectangle from the top (“Second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Olive Green, Accent 3 </a:t>
            </a:r>
            <a:r>
              <a:rPr lang="en-US" sz="1200" baseline="0" dirty="0" smtClean="0"/>
              <a:t>(first row, the seventh option from the right)</a:t>
            </a:r>
            <a:r>
              <a:rPr lang="en-US" sz="1200" dirty="0" smtClean="0"/>
              <a:t>.</a:t>
            </a:r>
          </a:p>
          <a:p>
            <a:pPr marL="228600" indent="-228600">
              <a:buFont typeface="+mj-lt"/>
              <a:buAutoNum type="arabicPeriod"/>
            </a:pPr>
            <a:r>
              <a:rPr lang="en-US" sz="1200" dirty="0" smtClean="0"/>
              <a:t>Select the third rectangle from the top (“Third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Purple, Accent 4 </a:t>
            </a:r>
            <a:r>
              <a:rPr lang="en-US" sz="1200" baseline="0" dirty="0" smtClean="0"/>
              <a:t>(first row, the eighth option from the right). </a:t>
            </a:r>
            <a:endParaRPr lang="en-US" sz="1200" dirty="0" smtClean="0"/>
          </a:p>
          <a:p>
            <a:pPr marL="228600" indent="-228600">
              <a:buFont typeface="+mj-lt"/>
              <a:buAutoNum type="arabicPeriod"/>
            </a:pPr>
            <a:r>
              <a:rPr lang="en-US" sz="1200" dirty="0" smtClean="0"/>
              <a:t>Select the fourth rectangle from the top (“Fourth statement” in the example slide), and on</a:t>
            </a:r>
            <a:r>
              <a:rPr lang="en-US" sz="1200" baseline="0" dirty="0" smtClean="0"/>
              <a:t> the </a:t>
            </a:r>
            <a:r>
              <a:rPr lang="en-US" sz="1200" b="1" baseline="0" dirty="0" smtClean="0"/>
              <a:t>Home</a:t>
            </a:r>
            <a:r>
              <a:rPr lang="en-US" sz="1200" baseline="0" dirty="0" smtClean="0"/>
              <a:t> tab, in the </a:t>
            </a:r>
            <a:r>
              <a:rPr lang="en-US" sz="1200" b="1" baseline="0" dirty="0" smtClean="0"/>
              <a:t>Drawing</a:t>
            </a:r>
            <a:r>
              <a:rPr lang="en-US" sz="1200" baseline="0" dirty="0" smtClean="0"/>
              <a:t> group, click the arrow to the right of </a:t>
            </a:r>
            <a:r>
              <a:rPr lang="en-US" sz="1200" b="1" baseline="0" dirty="0" smtClean="0"/>
              <a:t>Shape</a:t>
            </a:r>
            <a:r>
              <a:rPr lang="en-US" sz="1200" baseline="0" dirty="0" smtClean="0"/>
              <a:t> </a:t>
            </a:r>
            <a:r>
              <a:rPr lang="en-US" sz="1200" b="1" baseline="0" dirty="0" smtClean="0"/>
              <a:t>Fill</a:t>
            </a:r>
            <a:r>
              <a:rPr lang="en-US" sz="1200" baseline="0" dirty="0" smtClean="0"/>
              <a:t>, and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Orange, Accent 6 </a:t>
            </a:r>
            <a:r>
              <a:rPr lang="en-US" sz="1200" baseline="0" dirty="0" smtClean="0"/>
              <a:t>(first row, the tenth option from the right).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Press and hold CTRL, and select all of the rectangles (on the right side of the graphic).</a:t>
            </a:r>
            <a:r>
              <a:rPr lang="en-US" sz="1200" baseline="0" dirty="0" smtClean="0"/>
              <a:t> On the </a:t>
            </a:r>
            <a:r>
              <a:rPr lang="en-US" sz="1200" b="1" baseline="0" dirty="0" smtClean="0"/>
              <a:t>Home</a:t>
            </a:r>
            <a:r>
              <a:rPr lang="en-US" sz="1200" baseline="0" dirty="0" smtClean="0"/>
              <a:t> tab, in the </a:t>
            </a:r>
            <a:r>
              <a:rPr lang="en-US" sz="1200" b="1" baseline="0" dirty="0" smtClean="0"/>
              <a:t>Font</a:t>
            </a:r>
            <a:r>
              <a:rPr lang="en-US" sz="1200" baseline="0" dirty="0" smtClean="0"/>
              <a:t> group, in the </a:t>
            </a:r>
            <a:r>
              <a:rPr lang="en-US" sz="1200" b="1" baseline="0" dirty="0" smtClean="0"/>
              <a:t>Font</a:t>
            </a:r>
            <a:r>
              <a:rPr lang="en-US" sz="1200" baseline="0" dirty="0" smtClean="0"/>
              <a:t> </a:t>
            </a:r>
            <a:r>
              <a:rPr lang="en-US" sz="1200" b="1" baseline="0" dirty="0" smtClean="0"/>
              <a:t>Size</a:t>
            </a:r>
            <a:r>
              <a:rPr lang="en-US" sz="1200" baseline="0" dirty="0" smtClean="0"/>
              <a:t> box, select </a:t>
            </a:r>
            <a:r>
              <a:rPr lang="en-US" sz="1200" b="1" baseline="0" dirty="0" smtClean="0"/>
              <a:t>36 pt.</a:t>
            </a:r>
            <a:r>
              <a:rPr lang="en-US" sz="1200" b="0" baseline="0" dirty="0" smtClean="0"/>
              <a:t>, and </a:t>
            </a:r>
            <a:r>
              <a:rPr lang="en-US" sz="1200" dirty="0" smtClean="0"/>
              <a:t>in the </a:t>
            </a:r>
            <a:r>
              <a:rPr lang="en-US" sz="1200" b="1" dirty="0" smtClean="0"/>
              <a:t>Font</a:t>
            </a:r>
            <a:r>
              <a:rPr lang="en-US" sz="1200" dirty="0" smtClean="0"/>
              <a:t> </a:t>
            </a:r>
            <a:r>
              <a:rPr lang="en-US" sz="1200" b="1" dirty="0" smtClean="0"/>
              <a:t>Color</a:t>
            </a:r>
            <a:r>
              <a:rPr lang="en-US" sz="1200" dirty="0" smtClean="0"/>
              <a:t> list,</a:t>
            </a:r>
            <a:r>
              <a:rPr lang="en-US" sz="1200" baseline="0" dirty="0" smtClean="0"/>
              <a:t>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White, Background 1</a:t>
            </a:r>
            <a:r>
              <a:rPr lang="en-US" sz="1200" baseline="0" dirty="0" smtClean="0"/>
              <a:t> (first row, the first option from the left). </a:t>
            </a:r>
          </a:p>
          <a:p>
            <a:pPr marL="685800" lvl="1" indent="-228600">
              <a:buFont typeface="+mj-lt"/>
              <a:buAutoNum type="arabicPeriod"/>
            </a:pPr>
            <a:endParaRPr lang="en-US" sz="1200" baseline="0" dirty="0" smtClean="0"/>
          </a:p>
          <a:p>
            <a:pPr marL="685800" lvl="1" indent="-228600">
              <a:buFont typeface="+mj-lt"/>
              <a:buNone/>
            </a:pPr>
            <a:endParaRPr lang="en-US" sz="1200" dirty="0" smtClean="0"/>
          </a:p>
          <a:p>
            <a:pPr marL="0" marR="0" lvl="1" indent="0" algn="l" defTabSz="914400" rtl="0" eaLnBrk="1" fontAlgn="auto" latinLnBrk="0" hangingPunct="1">
              <a:lnSpc>
                <a:spcPct val="100000"/>
              </a:lnSpc>
              <a:spcBef>
                <a:spcPts val="0"/>
              </a:spcBef>
              <a:spcAft>
                <a:spcPts val="0"/>
              </a:spcAft>
              <a:buClrTx/>
              <a:buSzTx/>
              <a:buFont typeface="+mj-lt"/>
              <a:buNone/>
              <a:tabLst/>
              <a:defRPr/>
            </a:pPr>
            <a:r>
              <a:rPr lang="en-US" sz="1200" dirty="0" smtClean="0"/>
              <a:t>To reproduce the circles</a:t>
            </a:r>
            <a:r>
              <a:rPr lang="en-US" sz="1200" baseline="0" dirty="0" smtClean="0"/>
              <a:t> </a:t>
            </a:r>
            <a:r>
              <a:rPr lang="en-US" sz="1200" dirty="0" smtClean="0"/>
              <a:t>on</a:t>
            </a:r>
            <a:r>
              <a:rPr lang="en-US" sz="1200" baseline="0" dirty="0" smtClean="0"/>
              <a:t> this slide, do the following:</a:t>
            </a:r>
          </a:p>
          <a:p>
            <a:pPr marL="2286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smtClean="0"/>
              <a:t>Press and hold CTRL,</a:t>
            </a:r>
            <a:r>
              <a:rPr lang="en-US" sz="1200" baseline="0" dirty="0" smtClean="0"/>
              <a:t> and then select the four block shapes (the shapes on the left) in the </a:t>
            </a:r>
            <a:r>
              <a:rPr lang="en-US" sz="1200" baseline="0" dirty="0" err="1" smtClean="0"/>
              <a:t>SmartArt</a:t>
            </a:r>
            <a:r>
              <a:rPr lang="en-US" sz="1200" baseline="0" dirty="0" smtClean="0"/>
              <a:t> graphic, and then u</a:t>
            </a:r>
            <a:r>
              <a:rPr lang="en-US" sz="1200" dirty="0" smtClean="0"/>
              <a:t>nder </a:t>
            </a:r>
            <a:r>
              <a:rPr lang="en-US" sz="1200" b="1" dirty="0" err="1" smtClean="0"/>
              <a:t>SmartArt</a:t>
            </a:r>
            <a:r>
              <a:rPr lang="en-US" sz="1200" baseline="0" dirty="0" smtClean="0"/>
              <a:t> </a:t>
            </a:r>
            <a:r>
              <a:rPr lang="en-US" sz="1200" b="1" baseline="0" dirty="0" smtClean="0"/>
              <a:t>Tools</a:t>
            </a:r>
            <a:r>
              <a:rPr lang="en-US" sz="1200" baseline="0" dirty="0" smtClean="0"/>
              <a:t>, on the </a:t>
            </a:r>
            <a:r>
              <a:rPr lang="en-US" sz="1200" b="1" baseline="0" dirty="0" smtClean="0"/>
              <a:t>Format</a:t>
            </a:r>
            <a:r>
              <a:rPr lang="en-US" sz="1200" baseline="0" dirty="0" smtClean="0"/>
              <a:t> tab, in the </a:t>
            </a:r>
            <a:r>
              <a:rPr lang="en-US" sz="1200" b="1" baseline="0" dirty="0" smtClean="0"/>
              <a:t>Shapes</a:t>
            </a:r>
            <a:r>
              <a:rPr lang="en-US" sz="1200" baseline="0" dirty="0" smtClean="0"/>
              <a:t> group, click the arrow to the right of </a:t>
            </a:r>
            <a:r>
              <a:rPr lang="en-US" sz="1200" b="1" baseline="0" dirty="0" smtClean="0"/>
              <a:t>Change</a:t>
            </a:r>
            <a:r>
              <a:rPr lang="en-US" sz="1200" baseline="0" dirty="0" smtClean="0"/>
              <a:t> </a:t>
            </a:r>
            <a:r>
              <a:rPr lang="en-US" sz="1200" b="1" baseline="0" dirty="0" smtClean="0"/>
              <a:t>Shape</a:t>
            </a:r>
            <a:r>
              <a:rPr lang="en-US" sz="1200" baseline="0" dirty="0" smtClean="0"/>
              <a:t>, and under </a:t>
            </a:r>
            <a:r>
              <a:rPr lang="en-US" sz="1200" b="1" baseline="0" dirty="0" smtClean="0"/>
              <a:t>Basic</a:t>
            </a:r>
            <a:r>
              <a:rPr lang="en-US" sz="1200" baseline="0" dirty="0" smtClean="0"/>
              <a:t> </a:t>
            </a:r>
            <a:r>
              <a:rPr lang="en-US" sz="1200" b="1" baseline="0" dirty="0" smtClean="0"/>
              <a:t>Shapes</a:t>
            </a:r>
            <a:r>
              <a:rPr lang="en-US" sz="1200" baseline="0" dirty="0" smtClean="0"/>
              <a:t> select </a:t>
            </a:r>
            <a:r>
              <a:rPr lang="en-US" sz="1200" b="1" baseline="0" dirty="0" smtClean="0"/>
              <a:t>Oval </a:t>
            </a:r>
            <a:r>
              <a:rPr lang="en-US" sz="1200" b="0" baseline="0" dirty="0" smtClean="0"/>
              <a:t>(first row, first option from the left)</a:t>
            </a:r>
            <a:r>
              <a:rPr lang="en-US" sz="1200" baseline="0" dirty="0" smtClean="0"/>
              <a:t>. </a:t>
            </a:r>
            <a:endParaRPr lang="en-US" sz="1200" dirty="0" smtClean="0"/>
          </a:p>
          <a:p>
            <a:pPr marL="228600" indent="-228600">
              <a:buFont typeface="+mj-lt"/>
              <a:buAutoNum type="arabicPeriod"/>
            </a:pPr>
            <a:r>
              <a:rPr lang="en-US" sz="1200" dirty="0" smtClean="0"/>
              <a:t>On the slide, drag</a:t>
            </a:r>
            <a:r>
              <a:rPr lang="en-US" sz="1200" baseline="0" dirty="0" smtClean="0"/>
              <a:t> one of the top right sizing handles to the left to make the ovals into a circle and to make them smaller.</a:t>
            </a:r>
            <a:endParaRPr lang="en-US" sz="1200" dirty="0" smtClean="0"/>
          </a:p>
          <a:p>
            <a:pPr marL="228600" indent="-228600">
              <a:buFont typeface="+mj-lt"/>
              <a:buAutoNum type="arabicPeriod"/>
            </a:pPr>
            <a:r>
              <a:rPr lang="en-US" sz="1200" dirty="0" smtClean="0"/>
              <a:t>Also with the four circles selected, position the circles so that they cover the bullet on the rectangles, and then on the </a:t>
            </a:r>
            <a:r>
              <a:rPr lang="en-US" sz="1200" b="1" dirty="0" smtClean="0"/>
              <a:t>Home</a:t>
            </a:r>
            <a:r>
              <a:rPr lang="en-US" sz="1200" baseline="0" dirty="0" smtClean="0"/>
              <a:t> tab, in the </a:t>
            </a:r>
            <a:r>
              <a:rPr lang="en-US" sz="1200" b="1" baseline="0" dirty="0" smtClean="0"/>
              <a:t>Font</a:t>
            </a:r>
            <a:r>
              <a:rPr lang="en-US" sz="1200" baseline="0" dirty="0" smtClean="0"/>
              <a:t> group, in the </a:t>
            </a:r>
            <a:r>
              <a:rPr lang="en-US" sz="1200" b="1" baseline="0" dirty="0" smtClean="0"/>
              <a:t>Font</a:t>
            </a:r>
            <a:r>
              <a:rPr lang="en-US" sz="1200" baseline="0" dirty="0" smtClean="0"/>
              <a:t> </a:t>
            </a:r>
            <a:r>
              <a:rPr lang="en-US" sz="1200" b="1" baseline="0" dirty="0" smtClean="0"/>
              <a:t>Color</a:t>
            </a:r>
            <a:r>
              <a:rPr lang="en-US" sz="1200" baseline="0" dirty="0" smtClean="0"/>
              <a:t> list, under </a:t>
            </a:r>
            <a:r>
              <a:rPr lang="en-US" sz="1200" b="1" baseline="0" dirty="0" smtClean="0"/>
              <a:t>Theme</a:t>
            </a:r>
            <a:r>
              <a:rPr lang="en-US" sz="1200" baseline="0" dirty="0" smtClean="0"/>
              <a:t> </a:t>
            </a:r>
            <a:r>
              <a:rPr lang="en-US" sz="1200" b="1" baseline="0" dirty="0" smtClean="0"/>
              <a:t>Colors</a:t>
            </a:r>
            <a:r>
              <a:rPr lang="en-US" sz="1200" baseline="0" dirty="0" smtClean="0"/>
              <a:t> select </a:t>
            </a:r>
            <a:r>
              <a:rPr lang="en-US" sz="1200" b="1" baseline="0" dirty="0" smtClean="0"/>
              <a:t>White, Background 1, Darker 50% </a:t>
            </a:r>
            <a:r>
              <a:rPr lang="en-US" sz="1200" baseline="0" dirty="0" smtClean="0"/>
              <a:t>(sixth row, first option from the left). </a:t>
            </a:r>
            <a:endParaRPr lang="en-US" sz="1200" dirty="0" smtClean="0"/>
          </a:p>
          <a:p>
            <a:pPr marL="228600" indent="-228600">
              <a:buFont typeface="+mj-lt"/>
              <a:buAutoNum type="arabicPeriod"/>
            </a:pPr>
            <a:r>
              <a:rPr lang="en-US" sz="1200" dirty="0" smtClean="0"/>
              <a:t>Also</a:t>
            </a:r>
            <a:r>
              <a:rPr lang="en-US" sz="1200" baseline="0" dirty="0" smtClean="0"/>
              <a:t> o</a:t>
            </a:r>
            <a:r>
              <a:rPr lang="en-US" sz="1200" dirty="0" smtClean="0"/>
              <a:t>n the </a:t>
            </a:r>
            <a:r>
              <a:rPr lang="en-US" sz="1200" b="1" dirty="0" smtClean="0"/>
              <a:t>Home</a:t>
            </a:r>
            <a:r>
              <a:rPr lang="en-US" sz="1200" dirty="0" smtClean="0"/>
              <a:t> tab, in the bottom right corner of the </a:t>
            </a:r>
            <a:r>
              <a:rPr lang="en-US" sz="1200" b="1" dirty="0" smtClean="0"/>
              <a:t>Drawing</a:t>
            </a:r>
            <a:r>
              <a:rPr lang="en-US" sz="1200" dirty="0" smtClean="0"/>
              <a:t> group,</a:t>
            </a:r>
            <a:r>
              <a:rPr lang="en-US" sz="1200" baseline="0" dirty="0" smtClean="0"/>
              <a:t> click the </a:t>
            </a:r>
            <a:r>
              <a:rPr lang="en-US" sz="1200" b="1" baseline="0" dirty="0" smtClean="0"/>
              <a:t>Format</a:t>
            </a:r>
            <a:r>
              <a:rPr lang="en-US" sz="1200" baseline="0" dirty="0" smtClean="0"/>
              <a:t> </a:t>
            </a:r>
            <a:r>
              <a:rPr lang="en-US" sz="1200" b="1" baseline="0" dirty="0" smtClean="0"/>
              <a:t>Shape</a:t>
            </a:r>
            <a:r>
              <a:rPr lang="en-US" sz="1200" baseline="0" dirty="0" smtClean="0"/>
              <a:t> dialog box launcher. In the </a:t>
            </a:r>
            <a:r>
              <a:rPr lang="en-US" sz="1200" b="1" baseline="0" dirty="0" smtClean="0"/>
              <a:t>Format</a:t>
            </a:r>
            <a:r>
              <a:rPr lang="en-US" sz="1200" baseline="0" dirty="0" smtClean="0"/>
              <a:t> </a:t>
            </a:r>
            <a:r>
              <a:rPr lang="en-US" sz="1200" b="1" baseline="0" dirty="0" smtClean="0"/>
              <a:t>Shape</a:t>
            </a:r>
            <a:r>
              <a:rPr lang="en-US" sz="1200" baseline="0" dirty="0" smtClean="0"/>
              <a:t> dialog box, click </a:t>
            </a:r>
            <a:r>
              <a:rPr lang="en-US" sz="1200" b="1" baseline="0" dirty="0" smtClean="0"/>
              <a:t>Fill</a:t>
            </a:r>
            <a:r>
              <a:rPr lang="en-US" sz="1200" baseline="0" dirty="0" smtClean="0"/>
              <a:t> in the left pane, in the </a:t>
            </a:r>
            <a:r>
              <a:rPr lang="en-US" sz="1200" b="1" baseline="0" dirty="0" smtClean="0"/>
              <a:t>Fill</a:t>
            </a:r>
            <a:r>
              <a:rPr lang="en-US" sz="1200" baseline="0" dirty="0" smtClean="0"/>
              <a:t> pane, click </a:t>
            </a:r>
            <a:r>
              <a:rPr lang="en-US" sz="1200" b="1" baseline="0" dirty="0" smtClean="0"/>
              <a:t>Gradient fill</a:t>
            </a:r>
            <a:r>
              <a:rPr lang="en-US" sz="1200" baseline="0" dirty="0" smtClean="0"/>
              <a:t>, and then do the following:</a:t>
            </a:r>
          </a:p>
          <a:p>
            <a:pPr marL="685800" lvl="1" indent="-228600">
              <a:buFont typeface="Arial" pitchFamily="34" charset="0"/>
              <a:buChar char="•"/>
            </a:pPr>
            <a:r>
              <a:rPr lang="en-US" sz="1200" baseline="0" dirty="0" smtClean="0"/>
              <a:t>In the </a:t>
            </a:r>
            <a:r>
              <a:rPr lang="en-US" sz="1200" b="1" baseline="0" dirty="0" smtClean="0"/>
              <a:t>Type</a:t>
            </a:r>
            <a:r>
              <a:rPr lang="en-US" sz="1200" baseline="0" dirty="0" smtClean="0"/>
              <a:t> list, select </a:t>
            </a:r>
            <a:r>
              <a:rPr lang="en-US" sz="1200" b="1" baseline="0" dirty="0" smtClean="0"/>
              <a:t>Radial</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Direction</a:t>
            </a:r>
            <a:r>
              <a:rPr lang="en-US" sz="1200" baseline="0" dirty="0" smtClean="0"/>
              <a:t> list, select </a:t>
            </a:r>
            <a:r>
              <a:rPr lang="en-US" sz="1200" b="1" baseline="0" dirty="0" smtClean="0"/>
              <a:t>From</a:t>
            </a:r>
            <a:r>
              <a:rPr lang="en-US" sz="1200" baseline="0" dirty="0" smtClean="0"/>
              <a:t> </a:t>
            </a:r>
            <a:r>
              <a:rPr lang="en-US" sz="1200" b="1" baseline="0" dirty="0" smtClean="0"/>
              <a:t>Center</a:t>
            </a:r>
            <a:r>
              <a:rPr lang="en-US" sz="1200" baseline="0" dirty="0" smtClean="0"/>
              <a:t> (third option from the left).</a:t>
            </a: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a:t>
            </a:r>
            <a:r>
              <a:rPr lang="en-US" sz="1200" kern="1200" smtClean="0">
                <a:solidFill>
                  <a:schemeClr val="tx1"/>
                </a:solidFill>
                <a:latin typeface="+mn-lt"/>
                <a:ea typeface="+mn-ea"/>
                <a:cs typeface="+mn-cs"/>
              </a:rPr>
              <a:t>the slider</a:t>
            </a:r>
            <a:endParaRPr lang="en-US" sz="1200" kern="1200" dirty="0" smtClean="0">
              <a:solidFill>
                <a:schemeClr val="tx1"/>
              </a:solidFill>
              <a:latin typeface="+mn-lt"/>
              <a:ea typeface="+mn-ea"/>
              <a:cs typeface="+mn-cs"/>
            </a:endParaRP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0%</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2, Darker 25% </a:t>
            </a:r>
            <a:r>
              <a:rPr lang="en-US" sz="1200" b="0" baseline="0" dirty="0" smtClean="0">
                <a:solidFill>
                  <a:schemeClr val="accent6"/>
                </a:solidFill>
                <a:latin typeface="+mn-lt"/>
              </a:rPr>
              <a:t>(fourth row, first option from the left). </a:t>
            </a:r>
            <a:endParaRPr lang="en-US" sz="1200" dirty="0" smtClean="0"/>
          </a:p>
          <a:p>
            <a:pPr marL="228600" indent="-228600">
              <a:buFont typeface="+mj-lt"/>
              <a:buAutoNum type="arabicPeriod"/>
            </a:pPr>
            <a:endParaRPr lang="en-US" sz="1200" dirty="0" smtClean="0"/>
          </a:p>
          <a:p>
            <a:pPr marL="228600" indent="-228600">
              <a:buFont typeface="+mj-lt"/>
              <a:buNone/>
            </a:pPr>
            <a:endParaRPr lang="en-US" sz="1200" dirty="0" smtClean="0"/>
          </a:p>
          <a:p>
            <a:pPr marL="228600" indent="-228600">
              <a:buFont typeface="+mj-lt"/>
              <a:buNone/>
            </a:pPr>
            <a:r>
              <a:rPr lang="en-US" sz="1200" dirty="0" smtClean="0"/>
              <a:t>To</a:t>
            </a:r>
            <a:r>
              <a:rPr lang="en-US" sz="1200" baseline="0" dirty="0" smtClean="0"/>
              <a:t> reproduce the animation effects on this slide, do the following:</a:t>
            </a:r>
            <a:endParaRPr lang="en-US" sz="1200" dirty="0" smtClean="0"/>
          </a:p>
          <a:p>
            <a:pPr marL="228600" indent="-228600">
              <a:buFont typeface="+mj-lt"/>
              <a:buAutoNum type="arabicPeriod"/>
            </a:pPr>
            <a:r>
              <a:rPr lang="en-US" sz="1200" dirty="0" smtClean="0"/>
              <a:t>On the slide, select the SmartArt graphic. On the </a:t>
            </a:r>
            <a:r>
              <a:rPr lang="en-US" sz="1200" b="1" dirty="0" smtClean="0"/>
              <a:t>Animations</a:t>
            </a:r>
            <a:r>
              <a:rPr lang="en-US" sz="1200" dirty="0" smtClean="0"/>
              <a:t> tab, in the </a:t>
            </a:r>
            <a:r>
              <a:rPr lang="en-US" sz="1200" b="1" dirty="0" smtClean="0"/>
              <a:t>Advanced</a:t>
            </a:r>
            <a:r>
              <a:rPr lang="en-US" sz="1200" b="1" baseline="0" dirty="0" smtClean="0"/>
              <a:t> Animation </a:t>
            </a:r>
            <a:r>
              <a:rPr lang="en-US" sz="1200" baseline="0" dirty="0" smtClean="0"/>
              <a:t>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Fade</a:t>
            </a:r>
            <a:r>
              <a:rPr lang="en-US" sz="1200" baseline="0" dirty="0" smtClean="0"/>
              <a:t>.</a:t>
            </a:r>
            <a:endParaRPr lang="en-US" sz="1200" dirty="0" smtClean="0"/>
          </a:p>
          <a:p>
            <a:pPr marL="228600" indent="-228600">
              <a:buFont typeface="+mj-lt"/>
              <a:buAutoNum type="arabicPeriod"/>
            </a:pPr>
            <a:r>
              <a:rPr lang="en-US" sz="1200" dirty="0" smtClean="0"/>
              <a:t>Also on</a:t>
            </a:r>
            <a:r>
              <a:rPr lang="en-US" sz="1200" baseline="0" dirty="0" smtClean="0"/>
              <a:t> the </a:t>
            </a:r>
            <a:r>
              <a:rPr lang="en-US" sz="1200" b="1" baseline="0" dirty="0" smtClean="0"/>
              <a:t>Animations</a:t>
            </a:r>
            <a:r>
              <a:rPr lang="en-US" sz="1200" baseline="0" dirty="0" smtClean="0"/>
              <a:t> tab, in the </a:t>
            </a:r>
            <a:r>
              <a:rPr lang="en-US" sz="1200" b="1" baseline="0" dirty="0" smtClean="0"/>
              <a:t>Advanced 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Motion Paths </a:t>
            </a:r>
            <a:r>
              <a:rPr lang="en-US" sz="1200" baseline="0" dirty="0" smtClean="0"/>
              <a:t>click </a:t>
            </a:r>
            <a:r>
              <a:rPr lang="en-US" sz="1200" b="1" baseline="0" dirty="0" smtClean="0"/>
              <a:t>Lines</a:t>
            </a:r>
            <a:r>
              <a:rPr lang="en-US" sz="1200" baseline="0" dirty="0" smtClean="0"/>
              <a:t>.</a:t>
            </a:r>
          </a:p>
          <a:p>
            <a:pPr marL="228600" indent="-228600">
              <a:buFont typeface="+mj-lt"/>
              <a:buAutoNum type="arabicPeriod"/>
            </a:pPr>
            <a:r>
              <a:rPr lang="en-US" sz="1200" baseline="0" dirty="0" smtClean="0"/>
              <a:t>Also on the </a:t>
            </a:r>
            <a:r>
              <a:rPr lang="en-US" sz="1200" b="1" baseline="0" dirty="0" smtClean="0"/>
              <a:t>Animations</a:t>
            </a:r>
            <a:r>
              <a:rPr lang="en-US" sz="1200" baseline="0" dirty="0" smtClean="0"/>
              <a:t> tab, in the </a:t>
            </a:r>
            <a:r>
              <a:rPr lang="en-US" sz="1200" b="1" baseline="0" dirty="0" smtClean="0"/>
              <a:t>Animation</a:t>
            </a:r>
            <a:r>
              <a:rPr lang="en-US" sz="1200" baseline="0" dirty="0" smtClean="0"/>
              <a:t> group, click </a:t>
            </a:r>
            <a:r>
              <a:rPr lang="en-US" sz="1200" b="1" baseline="0" dirty="0" smtClean="0"/>
              <a:t>Effect Options</a:t>
            </a:r>
            <a:r>
              <a:rPr lang="en-US" sz="1200" baseline="0" dirty="0" smtClean="0"/>
              <a:t>, and then click </a:t>
            </a:r>
            <a:r>
              <a:rPr lang="en-US" sz="1200" b="1" baseline="0" dirty="0" smtClean="0"/>
              <a:t>Right</a:t>
            </a:r>
            <a:r>
              <a:rPr lang="en-US" sz="1200" baseline="0" dirty="0" smtClean="0"/>
              <a: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slide, right-click the motion path and select </a:t>
            </a:r>
            <a:r>
              <a:rPr lang="en-US" sz="1200" b="1" baseline="0" dirty="0" smtClean="0"/>
              <a:t>Reverse</a:t>
            </a:r>
            <a:r>
              <a:rPr lang="en-US" sz="1200" baseline="0" dirty="0" smtClean="0"/>
              <a:t> </a:t>
            </a:r>
            <a:r>
              <a:rPr lang="en-US" sz="1200" b="1" baseline="0" dirty="0" smtClean="0"/>
              <a:t>Path</a:t>
            </a:r>
            <a:r>
              <a:rPr lang="en-US" sz="1200" baseline="0" dirty="0" smtClean="0"/>
              <a:t> </a:t>
            </a:r>
            <a:r>
              <a:rPr lang="en-US" sz="1200" b="1" baseline="0" dirty="0" smtClean="0"/>
              <a:t>Direction</a:t>
            </a:r>
            <a:r>
              <a:rPr lang="en-US" sz="1200" baseline="0" dirty="0" smtClean="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smtClean="0"/>
              <a:t>On the </a:t>
            </a:r>
            <a:r>
              <a:rPr lang="en-US" sz="1200" b="1" baseline="0" dirty="0" smtClean="0"/>
              <a:t>Animations</a:t>
            </a:r>
            <a:r>
              <a:rPr lang="en-US" sz="1200" baseline="0" dirty="0" smtClean="0"/>
              <a:t> tab, in the </a:t>
            </a:r>
            <a:r>
              <a:rPr lang="en-US" sz="1200" b="1" baseline="0" dirty="0" smtClean="0"/>
              <a:t>Advanced Animation </a:t>
            </a:r>
            <a:r>
              <a:rPr lang="en-US" sz="1200" baseline="0" dirty="0" smtClean="0"/>
              <a:t>group, click </a:t>
            </a:r>
            <a:r>
              <a:rPr lang="en-US" sz="1200" b="1" baseline="0" dirty="0" smtClean="0"/>
              <a:t>Animation Pane</a:t>
            </a:r>
            <a:r>
              <a:rPr lang="en-US" sz="1200" baseline="0" dirty="0" smtClean="0"/>
              <a:t>. </a:t>
            </a:r>
            <a:r>
              <a:rPr lang="en-US" sz="1200" dirty="0" smtClean="0"/>
              <a:t>Press and hold CTRL, and select the two effects in the </a:t>
            </a:r>
            <a:r>
              <a:rPr lang="en-US" sz="1200" b="1" dirty="0" smtClean="0"/>
              <a:t>Animation Pane</a:t>
            </a:r>
            <a:r>
              <a:rPr lang="en-US" sz="1200" dirty="0" smtClean="0"/>
              <a:t>.</a:t>
            </a:r>
            <a:r>
              <a:rPr lang="en-US" sz="1200" baseline="0" dirty="0" smtClean="0"/>
              <a:t> Click the arrow to the right of the selected effects and select </a:t>
            </a:r>
            <a:r>
              <a:rPr lang="en-US" sz="1200" b="1" baseline="0" dirty="0" smtClean="0"/>
              <a:t>Effect</a:t>
            </a:r>
            <a:r>
              <a:rPr lang="en-US" sz="1200" baseline="0" dirty="0" smtClean="0"/>
              <a:t> </a:t>
            </a:r>
            <a:r>
              <a:rPr lang="en-US" sz="1200" b="1" baseline="0" dirty="0" smtClean="0"/>
              <a:t>Options</a:t>
            </a:r>
            <a:r>
              <a:rPr lang="en-US" sz="1200" baseline="0" dirty="0" smtClean="0"/>
              <a:t>. In the </a:t>
            </a:r>
            <a:r>
              <a:rPr lang="en-US" sz="1200" b="1" baseline="0" dirty="0" smtClean="0"/>
              <a:t>Effects</a:t>
            </a:r>
            <a:r>
              <a:rPr lang="en-US" sz="1200" baseline="0" dirty="0" smtClean="0"/>
              <a:t> </a:t>
            </a:r>
            <a:r>
              <a:rPr lang="en-US" sz="1200" b="1" baseline="0" dirty="0" smtClean="0"/>
              <a:t>Options</a:t>
            </a:r>
            <a:r>
              <a:rPr lang="en-US" sz="1200" baseline="0" dirty="0" smtClean="0"/>
              <a:t> dialog box, do the following:</a:t>
            </a:r>
          </a:p>
          <a:p>
            <a:pPr marL="1143000" lvl="2" indent="-228600">
              <a:buFont typeface="Arial" pitchFamily="34" charset="0"/>
              <a:buChar char="•"/>
            </a:pPr>
            <a:r>
              <a:rPr lang="en-US" sz="1200" baseline="0" dirty="0" smtClean="0"/>
              <a:t>On the </a:t>
            </a:r>
            <a:r>
              <a:rPr lang="en-US" sz="1200" b="1" baseline="0" dirty="0" smtClean="0"/>
              <a:t>Timing</a:t>
            </a:r>
            <a:r>
              <a:rPr lang="en-US" sz="1200" baseline="0" dirty="0" smtClean="0"/>
              <a:t> tab, in the </a:t>
            </a:r>
            <a:r>
              <a:rPr lang="en-US" sz="1200" b="1" baseline="0" dirty="0" smtClean="0"/>
              <a:t>Duration </a:t>
            </a:r>
            <a:r>
              <a:rPr lang="en-US" sz="1200" b="0" baseline="0" dirty="0" smtClean="0"/>
              <a:t>box</a:t>
            </a:r>
            <a:r>
              <a:rPr lang="en-US" sz="1200" baseline="0" dirty="0" smtClean="0"/>
              <a:t> enter </a:t>
            </a:r>
            <a:r>
              <a:rPr lang="en-US" sz="1200" b="1" baseline="0" dirty="0" smtClean="0"/>
              <a:t>1.00</a:t>
            </a:r>
            <a:r>
              <a:rPr lang="en-US" sz="1200" baseline="0" dirty="0" smtClean="0"/>
              <a:t>.</a:t>
            </a:r>
            <a:endParaRPr lang="en-US" sz="1200" dirty="0" smtClean="0"/>
          </a:p>
          <a:p>
            <a:pPr marL="1143000" lvl="2" indent="-228600">
              <a:buFont typeface="Arial" pitchFamily="34" charset="0"/>
              <a:buChar char="•"/>
            </a:pPr>
            <a:r>
              <a:rPr lang="en-US" sz="1200" baseline="0" dirty="0" smtClean="0"/>
              <a:t>On the </a:t>
            </a:r>
            <a:r>
              <a:rPr lang="en-US" sz="1200" b="1" baseline="0" dirty="0" err="1" smtClean="0"/>
              <a:t>SmartArt</a:t>
            </a:r>
            <a:r>
              <a:rPr lang="en-US" sz="1200" baseline="0" dirty="0" smtClean="0"/>
              <a:t> </a:t>
            </a:r>
            <a:r>
              <a:rPr lang="en-US" sz="1200" b="1" baseline="0" dirty="0" smtClean="0"/>
              <a:t>Animation</a:t>
            </a:r>
            <a:r>
              <a:rPr lang="en-US" sz="1200" baseline="0" dirty="0" smtClean="0"/>
              <a:t> tab, in the </a:t>
            </a:r>
            <a:r>
              <a:rPr lang="en-US" sz="1200" b="1" baseline="0" dirty="0" smtClean="0"/>
              <a:t>Group</a:t>
            </a:r>
            <a:r>
              <a:rPr lang="en-US" sz="1200" baseline="0" dirty="0" smtClean="0"/>
              <a:t> graphic list select </a:t>
            </a:r>
            <a:r>
              <a:rPr lang="en-US" sz="1200" b="1" baseline="0" dirty="0" smtClean="0"/>
              <a:t>One</a:t>
            </a:r>
            <a:r>
              <a:rPr lang="en-US" sz="1200" baseline="0" dirty="0" smtClean="0"/>
              <a:t> </a:t>
            </a:r>
            <a:r>
              <a:rPr lang="en-US" sz="1200" b="1" baseline="0" dirty="0" smtClean="0"/>
              <a:t>by</a:t>
            </a:r>
            <a:r>
              <a:rPr lang="en-US" sz="1200" baseline="0" dirty="0" smtClean="0"/>
              <a:t> </a:t>
            </a:r>
            <a:r>
              <a:rPr lang="en-US" sz="1200" b="1" baseline="0" dirty="0" smtClean="0"/>
              <a:t>one</a:t>
            </a:r>
            <a:r>
              <a:rPr lang="en-US" sz="1200" b="0" baseline="0" dirty="0" smtClean="0"/>
              <a:t>.</a:t>
            </a:r>
          </a:p>
          <a:p>
            <a:pPr marL="1143000" lvl="2" indent="-228600">
              <a:buFont typeface="Arial" pitchFamily="34" charset="0"/>
              <a:buChar char="•"/>
            </a:pPr>
            <a:r>
              <a:rPr lang="en-US" sz="1200" b="0" baseline="0" dirty="0" smtClean="0"/>
              <a:t>Click </a:t>
            </a:r>
            <a:r>
              <a:rPr lang="en-US" sz="1200" b="1" baseline="0" dirty="0" smtClean="0"/>
              <a:t>OK</a:t>
            </a:r>
            <a:r>
              <a:rPr lang="en-US" sz="1200" baseline="0" dirty="0" smtClean="0"/>
              <a:t>. </a:t>
            </a:r>
            <a:endParaRPr lang="en-US" sz="1200" dirty="0" smtClean="0"/>
          </a:p>
          <a:p>
            <a:pPr marL="228600" lvl="0" indent="-228600">
              <a:buFont typeface="+mj-lt"/>
              <a:buAutoNum type="arabicPeriod"/>
            </a:pPr>
            <a:r>
              <a:rPr lang="en-US" sz="1200" dirty="0" smtClean="0"/>
              <a:t>In the </a:t>
            </a:r>
            <a:r>
              <a:rPr lang="en-US" sz="1200" b="1" dirty="0" smtClean="0"/>
              <a:t>Animation Pane</a:t>
            </a:r>
            <a:r>
              <a:rPr lang="en-US" sz="1200" dirty="0" smtClean="0"/>
              <a:t>, click the double arrows under the two effects to show all the effects for all the shapes (16 effects)</a:t>
            </a:r>
            <a:r>
              <a:rPr lang="en-US" sz="1200" baseline="0" dirty="0" smtClean="0"/>
              <a:t>.</a:t>
            </a:r>
          </a:p>
          <a:p>
            <a:pPr marL="228600" lvl="0" indent="-228600">
              <a:buFont typeface="+mj-lt"/>
              <a:buAutoNum type="arabicPeriod"/>
            </a:pPr>
            <a:r>
              <a:rPr lang="en-US" sz="1200" dirty="0" smtClean="0"/>
              <a:t>Press and hold CTRL, and select </a:t>
            </a:r>
            <a:r>
              <a:rPr lang="en-US" sz="1200" baseline="0" dirty="0" smtClean="0"/>
              <a:t>all of the effects in the </a:t>
            </a:r>
            <a:r>
              <a:rPr lang="en-US" sz="1200" b="1" baseline="0" dirty="0" smtClean="0"/>
              <a:t>Animation Pane</a:t>
            </a:r>
            <a:r>
              <a:rPr lang="en-US" sz="1200" baseline="0" dirty="0" smtClean="0"/>
              <a:t>. On the </a:t>
            </a:r>
            <a:r>
              <a:rPr lang="en-US" sz="1200" b="1" baseline="0" dirty="0" smtClean="0"/>
              <a:t>Animations</a:t>
            </a:r>
            <a:r>
              <a:rPr lang="en-US" sz="1200" baseline="0" dirty="0" smtClean="0"/>
              <a:t> tab, 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With</a:t>
            </a:r>
            <a:r>
              <a:rPr lang="en-US" sz="1200" baseline="0" dirty="0" smtClean="0"/>
              <a:t> </a:t>
            </a:r>
            <a:r>
              <a:rPr lang="en-US" sz="1200" b="1" baseline="0" dirty="0" smtClean="0"/>
              <a:t>Previous</a:t>
            </a:r>
            <a:r>
              <a:rPr lang="en-US" sz="1200" baseline="0" dirty="0" smtClean="0"/>
              <a:t>.</a:t>
            </a:r>
            <a:endParaRPr lang="en-US" sz="1200" dirty="0" smtClean="0"/>
          </a:p>
          <a:p>
            <a:pPr marL="228600" lvl="0" indent="-228600">
              <a:buFont typeface="+mj-lt"/>
              <a:buAutoNum type="arabicPeriod"/>
            </a:pPr>
            <a:r>
              <a:rPr lang="en-US" sz="1200" dirty="0" smtClean="0"/>
              <a:t>Press and hold CTRL, and select the first, third,</a:t>
            </a:r>
            <a:r>
              <a:rPr lang="en-US" sz="1200" baseline="0" dirty="0" smtClean="0"/>
              <a:t> fifth, and seventh effects (fade entrance effects). On the </a:t>
            </a:r>
            <a:r>
              <a:rPr lang="en-US" sz="1200" b="1" baseline="0" dirty="0" smtClean="0"/>
              <a:t>Animations</a:t>
            </a:r>
            <a:r>
              <a:rPr lang="en-US" sz="1200" baseline="0" dirty="0" smtClean="0"/>
              <a:t> tab, do the following:</a:t>
            </a:r>
          </a:p>
          <a:p>
            <a:pPr marL="685800" lvl="1" indent="-228600">
              <a:buFont typeface="Arial" pitchFamily="34" charset="0"/>
              <a:buChar char="•"/>
            </a:pPr>
            <a:r>
              <a:rPr lang="en-US" sz="1200" baseline="0" dirty="0" smtClean="0"/>
              <a:t>In the </a:t>
            </a:r>
            <a:r>
              <a:rPr lang="en-US" sz="1200" b="1" baseline="0" dirty="0" smtClean="0"/>
              <a:t>Advanced</a:t>
            </a:r>
            <a:r>
              <a:rPr lang="en-US" sz="1200" baseline="0" dirty="0" smtClean="0"/>
              <a:t> </a:t>
            </a:r>
            <a:r>
              <a:rPr lang="en-US" sz="1200" b="1" baseline="0" dirty="0" smtClean="0"/>
              <a:t>Animation</a:t>
            </a:r>
            <a:r>
              <a:rPr lang="en-US" sz="1200" baseline="0" dirty="0" smtClean="0"/>
              <a:t> group, click </a:t>
            </a:r>
            <a:r>
              <a:rPr lang="en-US" sz="1200" b="1" baseline="0" dirty="0" smtClean="0"/>
              <a:t>Add Animation</a:t>
            </a:r>
            <a:r>
              <a:rPr lang="en-US" sz="1200" baseline="0" dirty="0" smtClean="0"/>
              <a:t>, and then under </a:t>
            </a:r>
            <a:r>
              <a:rPr lang="en-US" sz="1200" b="1" baseline="0" dirty="0" smtClean="0"/>
              <a:t>Entrance</a:t>
            </a:r>
            <a:r>
              <a:rPr lang="en-US" sz="1200" baseline="0" dirty="0" smtClean="0"/>
              <a:t> click </a:t>
            </a:r>
            <a:r>
              <a:rPr lang="en-US" sz="1200" b="1" baseline="0" dirty="0" smtClean="0"/>
              <a:t>Grow &amp; Turn</a:t>
            </a:r>
            <a:r>
              <a:rPr lang="en-US" sz="1200" baseline="0" dirty="0" smtClean="0"/>
              <a:t>.</a:t>
            </a:r>
          </a:p>
          <a:p>
            <a:pPr marL="685800" lvl="1" indent="-228600">
              <a:buFont typeface="Arial" pitchFamily="34" charset="0"/>
              <a:buChar char="•"/>
            </a:pPr>
            <a:r>
              <a:rPr lang="en-US" sz="1200" baseline="0" dirty="0" smtClean="0"/>
              <a:t>In the </a:t>
            </a:r>
            <a:r>
              <a:rPr lang="en-US" sz="1200" b="1" baseline="0" dirty="0" smtClean="0"/>
              <a:t>Timing</a:t>
            </a:r>
            <a:r>
              <a:rPr lang="en-US" sz="1200" baseline="0" dirty="0" smtClean="0"/>
              <a:t> group, in the </a:t>
            </a:r>
            <a:r>
              <a:rPr lang="en-US" sz="1200" b="1" baseline="0" dirty="0" smtClean="0"/>
              <a:t>Start</a:t>
            </a:r>
            <a:r>
              <a:rPr lang="en-US" sz="1200" baseline="0" dirty="0" smtClean="0"/>
              <a:t> list, select </a:t>
            </a:r>
            <a:r>
              <a:rPr lang="en-US" sz="1200" b="1" baseline="0" dirty="0" smtClean="0"/>
              <a:t>After Previous</a:t>
            </a:r>
            <a:r>
              <a:rPr lang="en-US" sz="1200" baseline="0" dirty="0" smtClean="0"/>
              <a:t>.</a:t>
            </a:r>
          </a:p>
          <a:p>
            <a:pPr marL="228600" lvl="0" indent="-228600">
              <a:buFont typeface="+mj-lt"/>
              <a:buAutoNum type="arabicPeriod"/>
            </a:pPr>
            <a:r>
              <a:rPr lang="en-US" sz="1200" dirty="0" smtClean="0"/>
              <a:t>Press and hold CTRL, and select the ninth, eleventh,</a:t>
            </a:r>
            <a:r>
              <a:rPr lang="en-US" sz="1200" baseline="0" dirty="0" smtClean="0"/>
              <a:t> thirteenth, and fifteenth effects (right motion paths) in the </a:t>
            </a:r>
            <a:r>
              <a:rPr lang="en-US" sz="1200" b="1" baseline="0" dirty="0" smtClean="0"/>
              <a:t>Animation Pane</a:t>
            </a:r>
            <a:r>
              <a:rPr lang="en-US" sz="1200" baseline="0" dirty="0" smtClean="0"/>
              <a:t>. Click the arrow next to the effect and then click </a:t>
            </a:r>
            <a:r>
              <a:rPr lang="en-US" sz="1200" b="1" dirty="0" smtClean="0"/>
              <a:t>Remove</a:t>
            </a:r>
            <a:r>
              <a:rPr lang="en-US" sz="1200" dirty="0" smtClean="0"/>
              <a:t>.</a:t>
            </a:r>
          </a:p>
          <a:p>
            <a:pPr marL="228600" lvl="0" indent="-228600">
              <a:buFont typeface="+mj-lt"/>
              <a:buAutoNum type="arabicPeriod"/>
            </a:pPr>
            <a:r>
              <a:rPr lang="en-US" sz="1200" dirty="0" smtClean="0"/>
              <a:t>Select the ninth effect (right motion path)</a:t>
            </a:r>
            <a:r>
              <a:rPr lang="en-US" sz="1200" baseline="0" dirty="0" smtClean="0"/>
              <a:t> in the </a:t>
            </a:r>
            <a:r>
              <a:rPr lang="en-US" sz="1200" b="1" baseline="0" dirty="0" smtClean="0"/>
              <a:t>Animation Pane</a:t>
            </a:r>
            <a:r>
              <a:rPr lang="en-US" sz="1200" dirty="0" smtClean="0"/>
              <a:t> and drag it before the third effect in the list.</a:t>
            </a:r>
          </a:p>
          <a:p>
            <a:pPr marL="228600" lvl="0" indent="-228600">
              <a:buFont typeface="+mj-lt"/>
              <a:buAutoNum type="arabicPeriod"/>
            </a:pPr>
            <a:r>
              <a:rPr lang="en-US" sz="1200" dirty="0" smtClean="0"/>
              <a:t>Select the tenth</a:t>
            </a:r>
            <a:r>
              <a:rPr lang="en-US" sz="1200" baseline="0" dirty="0" smtClean="0"/>
              <a:t> effect (right motion path) in the </a:t>
            </a:r>
            <a:r>
              <a:rPr lang="en-US" sz="1200" b="1" baseline="0" dirty="0" smtClean="0"/>
              <a:t>Animation Pane</a:t>
            </a:r>
            <a:r>
              <a:rPr lang="en-US" sz="1200" dirty="0" smtClean="0"/>
              <a:t> </a:t>
            </a:r>
            <a:r>
              <a:rPr lang="en-US" sz="1200" baseline="0" dirty="0" smtClean="0"/>
              <a:t> and drag it before the sixth effect in the list.</a:t>
            </a:r>
          </a:p>
          <a:p>
            <a:pPr marL="228600" lvl="0" indent="-228600">
              <a:buFont typeface="+mj-lt"/>
              <a:buAutoNum type="arabicPeriod"/>
            </a:pPr>
            <a:r>
              <a:rPr lang="en-US" sz="1200" baseline="0" dirty="0" smtClean="0"/>
              <a:t>Select the eleventh effect (right motion path) in the </a:t>
            </a:r>
            <a:r>
              <a:rPr lang="en-US" sz="1200" b="1" baseline="0" dirty="0" smtClean="0"/>
              <a:t>Animation Pane</a:t>
            </a:r>
            <a:r>
              <a:rPr lang="en-US" sz="1200" dirty="0" smtClean="0"/>
              <a:t> </a:t>
            </a:r>
            <a:r>
              <a:rPr lang="en-US" sz="1200" baseline="0" dirty="0" smtClean="0"/>
              <a:t>and drag it before the ninth effect in the list.</a:t>
            </a:r>
          </a:p>
          <a:p>
            <a:pPr marL="228600" indent="-228600">
              <a:buFont typeface="+mj-lt"/>
              <a:buNone/>
            </a:pPr>
            <a:endParaRPr lang="en-US" sz="1200" dirty="0" smtClean="0"/>
          </a:p>
          <a:p>
            <a:pPr marL="228600" indent="-228600">
              <a:buFont typeface="+mj-lt"/>
              <a:buNone/>
            </a:pPr>
            <a:endParaRPr lang="en-US" sz="1200" dirty="0" smtClean="0"/>
          </a:p>
          <a:p>
            <a:r>
              <a:rPr lang="en-US" sz="1200" baseline="0" dirty="0" smtClean="0">
                <a:latin typeface="+mn-lt"/>
              </a:rPr>
              <a:t>To reproduce the background effects on this slide, do the following:</a:t>
            </a:r>
          </a:p>
          <a:p>
            <a:pPr marL="228600" lvl="0" indent="-228600">
              <a:buFont typeface="+mj-lt"/>
              <a:buAutoNum type="arabicPeriod"/>
            </a:pPr>
            <a:r>
              <a:rPr lang="en-US" sz="1200" kern="1200" dirty="0" smtClean="0">
                <a:solidFill>
                  <a:schemeClr val="tx1"/>
                </a:solidFill>
                <a:latin typeface="+mn-lt"/>
                <a:ea typeface="+mn-ea"/>
                <a:cs typeface="+mn-cs"/>
              </a:rPr>
              <a:t>Right-click the slide background area, and then click </a:t>
            </a:r>
            <a:r>
              <a:rPr lang="en-US" sz="1200" b="1" kern="1200" dirty="0" smtClean="0">
                <a:solidFill>
                  <a:schemeClr val="tx1"/>
                </a:solidFill>
                <a:latin typeface="+mn-lt"/>
                <a:ea typeface="+mn-ea"/>
                <a:cs typeface="+mn-cs"/>
              </a:rPr>
              <a:t>Format Background</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Format Background </a:t>
            </a:r>
            <a:r>
              <a:rPr lang="en-US" sz="1200" kern="1200" dirty="0" smtClean="0">
                <a:solidFill>
                  <a:schemeClr val="tx1"/>
                </a:solidFill>
                <a:latin typeface="+mn-lt"/>
                <a:ea typeface="+mn-ea"/>
                <a:cs typeface="+mn-cs"/>
              </a:rPr>
              <a:t>dialog box, click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in the left pane, select </a:t>
            </a:r>
            <a:r>
              <a:rPr lang="en-US" sz="1200" b="1" kern="1200" dirty="0" smtClean="0">
                <a:solidFill>
                  <a:schemeClr val="tx1"/>
                </a:solidFill>
                <a:latin typeface="+mn-lt"/>
                <a:ea typeface="+mn-ea"/>
                <a:cs typeface="+mn-cs"/>
              </a:rPr>
              <a:t>Gradient fill</a:t>
            </a:r>
            <a:r>
              <a:rPr lang="en-US" sz="1200" kern="1200" dirty="0" smtClean="0">
                <a:solidFill>
                  <a:schemeClr val="tx1"/>
                </a:solidFill>
                <a:latin typeface="+mn-lt"/>
                <a:ea typeface="+mn-ea"/>
                <a:cs typeface="+mn-cs"/>
              </a:rPr>
              <a:t> in the </a:t>
            </a:r>
            <a:r>
              <a:rPr lang="en-US" sz="1200" b="1" kern="1200" dirty="0" smtClean="0">
                <a:solidFill>
                  <a:schemeClr val="tx1"/>
                </a:solidFill>
                <a:latin typeface="+mn-lt"/>
                <a:ea typeface="+mn-ea"/>
                <a:cs typeface="+mn-cs"/>
              </a:rPr>
              <a:t>Fill</a:t>
            </a:r>
            <a:r>
              <a:rPr lang="en-US" sz="1200" kern="1200" dirty="0" smtClean="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Type</a:t>
            </a:r>
            <a:r>
              <a:rPr lang="en-US" sz="1200" kern="1200" dirty="0" smtClean="0">
                <a:solidFill>
                  <a:schemeClr val="tx1"/>
                </a:solidFill>
                <a:latin typeface="+mn-lt"/>
                <a:ea typeface="+mn-ea"/>
                <a:cs typeface="+mn-cs"/>
              </a:rPr>
              <a:t> list, select </a:t>
            </a:r>
            <a:r>
              <a:rPr lang="en-US" sz="1200" b="1" kern="1200" dirty="0" smtClean="0">
                <a:solidFill>
                  <a:schemeClr val="tx1"/>
                </a:solidFill>
                <a:latin typeface="+mn-lt"/>
                <a:ea typeface="+mn-ea"/>
                <a:cs typeface="+mn-cs"/>
              </a:rPr>
              <a:t>Radial</a:t>
            </a:r>
            <a:r>
              <a:rPr lang="en-US" sz="1200" kern="1200" dirty="0" smtClean="0">
                <a:solidFill>
                  <a:schemeClr val="tx1"/>
                </a:solidFill>
                <a:latin typeface="+mn-lt"/>
                <a:ea typeface="+mn-ea"/>
                <a:cs typeface="+mn-cs"/>
              </a:rPr>
              <a:t>.</a:t>
            </a:r>
          </a:p>
          <a:p>
            <a:pPr marL="685800" lvl="1"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Direction</a:t>
            </a:r>
            <a:r>
              <a:rPr lang="en-US" sz="1200" kern="1200" dirty="0" smtClean="0">
                <a:solidFill>
                  <a:schemeClr val="tx1"/>
                </a:solidFill>
                <a:latin typeface="+mn-lt"/>
                <a:ea typeface="+mn-ea"/>
                <a:cs typeface="+mn-cs"/>
              </a:rPr>
              <a:t>, and then click </a:t>
            </a:r>
            <a:r>
              <a:rPr lang="en-US" sz="1200" b="1" kern="1200" dirty="0" smtClean="0">
                <a:solidFill>
                  <a:schemeClr val="tx1"/>
                </a:solidFill>
                <a:latin typeface="+mn-lt"/>
                <a:ea typeface="+mn-ea"/>
                <a:cs typeface="+mn-cs"/>
              </a:rPr>
              <a:t>From Center </a:t>
            </a:r>
            <a:r>
              <a:rPr lang="en-US" sz="1200" b="0" kern="1200" dirty="0" smtClean="0">
                <a:solidFill>
                  <a:schemeClr val="tx1"/>
                </a:solidFill>
                <a:latin typeface="+mn-lt"/>
                <a:ea typeface="+mn-ea"/>
                <a:cs typeface="+mn-cs"/>
              </a:rPr>
              <a:t>(third option from the left). </a:t>
            </a:r>
            <a:endParaRPr lang="en-US" sz="1200" b="1" kern="120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click </a:t>
            </a:r>
            <a:r>
              <a:rPr lang="en-US" sz="1200" b="1" kern="1200" dirty="0" smtClean="0">
                <a:solidFill>
                  <a:schemeClr val="tx1"/>
                </a:solidFill>
                <a:latin typeface="+mn-lt"/>
                <a:ea typeface="+mn-ea"/>
                <a:cs typeface="+mn-cs"/>
              </a:rPr>
              <a:t>Add gradient stop</a:t>
            </a:r>
            <a:r>
              <a:rPr lang="en-US" sz="1200" b="0" kern="1200" dirty="0" smtClean="0">
                <a:solidFill>
                  <a:schemeClr val="tx1"/>
                </a:solidFill>
                <a:latin typeface="+mn-lt"/>
                <a:ea typeface="+mn-ea"/>
                <a:cs typeface="+mn-cs"/>
              </a:rPr>
              <a:t> or </a:t>
            </a:r>
            <a:r>
              <a:rPr lang="en-US" sz="1200" b="1" kern="1200" dirty="0" smtClean="0">
                <a:solidFill>
                  <a:schemeClr val="tx1"/>
                </a:solidFill>
                <a:latin typeface="+mn-lt"/>
                <a:ea typeface="+mn-ea"/>
                <a:cs typeface="+mn-cs"/>
              </a:rPr>
              <a:t>Remove gradient stop</a:t>
            </a:r>
            <a:r>
              <a:rPr lang="en-US" sz="1200" kern="1200" dirty="0" smtClean="0">
                <a:solidFill>
                  <a:schemeClr val="tx1"/>
                </a:solidFill>
                <a:latin typeface="+mn-lt"/>
                <a:ea typeface="+mn-ea"/>
                <a:cs typeface="+mn-cs"/>
              </a:rPr>
              <a:t> until two stops appear in the slider</a:t>
            </a:r>
          </a:p>
          <a:p>
            <a:pPr marL="228600" lvl="0" indent="-228600">
              <a:buFont typeface="+mj-lt"/>
              <a:buAutoNum type="arabicPeriod"/>
            </a:pPr>
            <a:r>
              <a:rPr lang="en-US" sz="1200" kern="1200" dirty="0" smtClean="0">
                <a:solidFill>
                  <a:schemeClr val="tx1"/>
                </a:solidFill>
                <a:latin typeface="+mn-lt"/>
                <a:ea typeface="+mn-ea"/>
                <a:cs typeface="+mn-cs"/>
              </a:rPr>
              <a:t>Also under </a:t>
            </a:r>
            <a:r>
              <a:rPr lang="en-US" sz="1200" b="1" kern="1200" dirty="0" smtClean="0">
                <a:solidFill>
                  <a:schemeClr val="tx1"/>
                </a:solidFill>
                <a:latin typeface="+mn-lt"/>
                <a:ea typeface="+mn-ea"/>
                <a:cs typeface="+mn-cs"/>
              </a:rPr>
              <a:t>Gradient stops</a:t>
            </a:r>
            <a:r>
              <a:rPr lang="en-US" sz="1200" kern="1200" dirty="0" smtClean="0">
                <a:solidFill>
                  <a:schemeClr val="tx1"/>
                </a:solidFill>
                <a:latin typeface="+mn-lt"/>
                <a:ea typeface="+mn-ea"/>
                <a:cs typeface="+mn-cs"/>
              </a:rPr>
              <a:t>, customize the gradient stops that you added as follows:</a:t>
            </a: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a:t>
            </a:r>
            <a:r>
              <a:rPr lang="en-US" sz="1200" b="0" kern="1200" baseline="0" dirty="0" smtClean="0">
                <a:solidFill>
                  <a:schemeClr val="tx1"/>
                </a:solidFill>
                <a:latin typeface="+mn-lt"/>
                <a:ea typeface="+mn-ea"/>
                <a:cs typeface="+mn-cs"/>
              </a:rPr>
              <a:t> first stop in the slider</a:t>
            </a:r>
            <a:r>
              <a:rPr lang="en-US" sz="1200" kern="1200" dirty="0" smtClean="0">
                <a:solidFill>
                  <a:schemeClr val="tx1"/>
                </a:solidFill>
                <a:latin typeface="+mn-lt"/>
                <a:ea typeface="+mn-ea"/>
                <a:cs typeface="+mn-cs"/>
              </a:rPr>
              <a:t>, and then do the following:</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33%</a:t>
            </a:r>
            <a:r>
              <a:rPr lang="en-US" sz="1200" b="0" kern="1200" dirty="0" smtClean="0">
                <a:solidFill>
                  <a:schemeClr val="tx1"/>
                </a:solidFill>
                <a:latin typeface="+mn-lt"/>
                <a:ea typeface="+mn-ea"/>
                <a:cs typeface="+mn-cs"/>
              </a:rPr>
              <a:t>.</a:t>
            </a:r>
          </a:p>
          <a:p>
            <a:pPr marL="1143000" lvl="2" indent="-228600">
              <a:buFont typeface="Arial" pitchFamily="34" charset="0"/>
              <a:buChar char="•"/>
            </a:pPr>
            <a:r>
              <a:rPr lang="en-US" sz="1200" kern="1200" dirty="0" smtClean="0">
                <a:solidFill>
                  <a:schemeClr val="tx1"/>
                </a:solidFill>
                <a:latin typeface="+mn-lt"/>
                <a:ea typeface="+mn-ea"/>
                <a:cs typeface="+mn-cs"/>
              </a:rPr>
              <a:t>Click the button next to </a:t>
            </a:r>
            <a:r>
              <a:rPr lang="en-US" sz="1200" b="1" kern="1200" dirty="0" smtClean="0">
                <a:solidFill>
                  <a:schemeClr val="tx1"/>
                </a:solidFill>
                <a:latin typeface="+mn-lt"/>
                <a:ea typeface="+mn-ea"/>
                <a:cs typeface="+mn-cs"/>
              </a:rPr>
              <a:t>Color</a:t>
            </a:r>
            <a:r>
              <a:rPr lang="en-US" sz="1200" kern="1200" dirty="0" smtClean="0">
                <a:solidFill>
                  <a:schemeClr val="tx1"/>
                </a:solidFill>
                <a:latin typeface="+mn-lt"/>
                <a:ea typeface="+mn-ea"/>
                <a:cs typeface="+mn-cs"/>
              </a:rPr>
              <a:t>, 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a:t>
            </a:r>
            <a:r>
              <a:rPr lang="en-US" sz="1200" b="0" baseline="0" dirty="0" smtClean="0">
                <a:solidFill>
                  <a:schemeClr val="accent6"/>
                </a:solidFill>
                <a:latin typeface="+mn-lt"/>
              </a:rPr>
              <a:t>(first row, the first option from the left). </a:t>
            </a:r>
            <a:endParaRPr lang="en-US" sz="1200" b="1" kern="1200" baseline="0" dirty="0" smtClean="0">
              <a:solidFill>
                <a:schemeClr val="tx1"/>
              </a:solidFill>
              <a:latin typeface="+mn-lt"/>
              <a:ea typeface="+mn-ea"/>
              <a:cs typeface="+mn-cs"/>
            </a:endParaRPr>
          </a:p>
          <a:p>
            <a:pPr marL="685800" lvl="1" indent="-228600">
              <a:buFont typeface="Arial" pitchFamily="34" charset="0"/>
              <a:buChar char="•"/>
            </a:pPr>
            <a:r>
              <a:rPr lang="en-US" sz="1200" kern="1200" dirty="0" smtClean="0">
                <a:solidFill>
                  <a:schemeClr val="tx1"/>
                </a:solidFill>
                <a:latin typeface="+mn-lt"/>
                <a:ea typeface="+mn-ea"/>
                <a:cs typeface="+mn-cs"/>
              </a:rPr>
              <a:t>Select </a:t>
            </a:r>
            <a:r>
              <a:rPr lang="en-US" sz="1200" b="0" kern="1200" dirty="0" smtClean="0">
                <a:solidFill>
                  <a:schemeClr val="tx1"/>
                </a:solidFill>
                <a:latin typeface="+mn-lt"/>
                <a:ea typeface="+mn-ea"/>
                <a:cs typeface="+mn-cs"/>
              </a:rPr>
              <a:t>the last stop in the slider</a:t>
            </a:r>
            <a:r>
              <a:rPr lang="en-US" sz="1200" kern="1200" dirty="0" smtClean="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smtClean="0">
                <a:solidFill>
                  <a:schemeClr val="tx1"/>
                </a:solidFill>
                <a:latin typeface="+mn-lt"/>
                <a:ea typeface="+mn-ea"/>
                <a:cs typeface="+mn-cs"/>
              </a:rPr>
              <a:t>In the </a:t>
            </a:r>
            <a:r>
              <a:rPr lang="en-US" sz="1200" b="1" kern="1200" dirty="0" smtClean="0">
                <a:solidFill>
                  <a:schemeClr val="tx1"/>
                </a:solidFill>
                <a:latin typeface="+mn-lt"/>
                <a:ea typeface="+mn-ea"/>
                <a:cs typeface="+mn-cs"/>
              </a:rPr>
              <a:t>Position </a:t>
            </a:r>
            <a:r>
              <a:rPr lang="en-US" sz="1200" kern="1200" dirty="0" smtClean="0">
                <a:solidFill>
                  <a:schemeClr val="tx1"/>
                </a:solidFill>
                <a:latin typeface="+mn-lt"/>
                <a:ea typeface="+mn-ea"/>
                <a:cs typeface="+mn-cs"/>
              </a:rPr>
              <a:t>box, enter </a:t>
            </a:r>
            <a:r>
              <a:rPr lang="en-US" sz="1200" b="1" kern="1200" dirty="0" smtClean="0">
                <a:solidFill>
                  <a:schemeClr val="tx1"/>
                </a:solidFill>
                <a:latin typeface="+mn-lt"/>
                <a:ea typeface="+mn-ea"/>
                <a:cs typeface="+mn-cs"/>
              </a:rPr>
              <a:t>100%</a:t>
            </a:r>
            <a:r>
              <a:rPr lang="en-US" sz="1200" kern="1200" dirty="0" smtClean="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Click the button next to </a:t>
            </a:r>
            <a:r>
              <a:rPr lang="en-US" sz="1200" b="1" dirty="0" smtClean="0"/>
              <a:t>Color</a:t>
            </a:r>
            <a:r>
              <a:rPr lang="en-US" sz="1200" dirty="0" smtClean="0"/>
              <a:t>, </a:t>
            </a:r>
            <a:r>
              <a:rPr lang="en-US" sz="1200" kern="1200" dirty="0" smtClean="0">
                <a:solidFill>
                  <a:schemeClr val="tx1"/>
                </a:solidFill>
                <a:latin typeface="+mn-lt"/>
                <a:ea typeface="+mn-ea"/>
                <a:cs typeface="+mn-cs"/>
              </a:rPr>
              <a:t>and then under </a:t>
            </a:r>
            <a:r>
              <a:rPr lang="en-US" sz="1200" b="1" kern="1200" dirty="0" smtClean="0">
                <a:solidFill>
                  <a:schemeClr val="tx1"/>
                </a:solidFill>
                <a:latin typeface="+mn-lt"/>
                <a:ea typeface="+mn-ea"/>
                <a:cs typeface="+mn-cs"/>
              </a:rPr>
              <a:t>Theme</a:t>
            </a: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Colors</a:t>
            </a:r>
            <a:r>
              <a:rPr lang="en-US" sz="1200" kern="1200" baseline="0" dirty="0" smtClean="0">
                <a:solidFill>
                  <a:schemeClr val="tx1"/>
                </a:solidFill>
                <a:latin typeface="+mn-lt"/>
                <a:ea typeface="+mn-ea"/>
                <a:cs typeface="+mn-cs"/>
              </a:rPr>
              <a:t> select </a:t>
            </a:r>
            <a:r>
              <a:rPr lang="en-US" sz="1200" b="1" kern="1200" baseline="0" dirty="0" smtClean="0">
                <a:solidFill>
                  <a:schemeClr val="tx1"/>
                </a:solidFill>
                <a:latin typeface="+mn-lt"/>
                <a:ea typeface="+mn-ea"/>
                <a:cs typeface="+mn-cs"/>
              </a:rPr>
              <a:t>White, Background 1, Darker 25% </a:t>
            </a:r>
            <a:r>
              <a:rPr lang="en-US" sz="1200" b="0" baseline="0" dirty="0" smtClean="0">
                <a:solidFill>
                  <a:schemeClr val="accent6"/>
                </a:solidFill>
                <a:latin typeface="+mn-lt"/>
              </a:rPr>
              <a:t>(fourth row, first option from the left). </a:t>
            </a:r>
            <a:endParaRPr lang="en-US" sz="1200" dirty="0" smtClean="0"/>
          </a:p>
          <a:p>
            <a:endParaRPr lang="en-US" sz="1200" dirty="0" smtClean="0"/>
          </a:p>
        </p:txBody>
      </p:sp>
      <p:sp>
        <p:nvSpPr>
          <p:cNvPr id="6" name="Slide Image Placeholder 5"/>
          <p:cNvSpPr>
            <a:spLocks noGrp="1" noRot="1" noChangeAspect="1"/>
          </p:cNvSpPr>
          <p:nvPr>
            <p:ph type="sldImg"/>
          </p:nvPr>
        </p:nvSpPr>
        <p:spPr>
          <a:xfrm>
            <a:off x="15875" y="503238"/>
            <a:ext cx="4191000" cy="2359025"/>
          </a:xfrm>
        </p:spPr>
      </p:sp>
    </p:spTree>
    <p:extLst>
      <p:ext uri="{BB962C8B-B14F-4D97-AF65-F5344CB8AC3E}">
        <p14:creationId xmlns:p14="http://schemas.microsoft.com/office/powerpoint/2010/main" val="231741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E5021E-38F1-47D0-B769-484DA7C05C9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97557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5021E-38F1-47D0-B769-484DA7C05C9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30112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5021E-38F1-47D0-B769-484DA7C05C9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46887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747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4466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695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5977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6802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95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0270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623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E5021E-38F1-47D0-B769-484DA7C05C9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2472448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2316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3550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032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E5021E-38F1-47D0-B769-484DA7C05C94}" type="datetimeFigureOut">
              <a:rPr lang="en-US" smtClean="0"/>
              <a:t>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41110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E5021E-38F1-47D0-B769-484DA7C05C94}"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31161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E5021E-38F1-47D0-B769-484DA7C05C94}" type="datetimeFigureOut">
              <a:rPr lang="en-US" smtClean="0"/>
              <a:t>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84084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E5021E-38F1-47D0-B769-484DA7C05C94}" type="datetimeFigureOut">
              <a:rPr lang="en-US" smtClean="0"/>
              <a:t>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205052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5021E-38F1-47D0-B769-484DA7C05C94}" type="datetimeFigureOut">
              <a:rPr lang="en-US" smtClean="0"/>
              <a:t>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11333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5021E-38F1-47D0-B769-484DA7C05C94}"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849583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E5021E-38F1-47D0-B769-484DA7C05C94}" type="datetimeFigureOut">
              <a:rPr lang="en-US" smtClean="0"/>
              <a:t>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D295A-DA52-4E0E-98BE-57C6ECEC9411}" type="slidenum">
              <a:rPr lang="en-US" smtClean="0"/>
              <a:t>‹#›</a:t>
            </a:fld>
            <a:endParaRPr lang="en-US"/>
          </a:p>
        </p:txBody>
      </p:sp>
    </p:spTree>
    <p:extLst>
      <p:ext uri="{BB962C8B-B14F-4D97-AF65-F5344CB8AC3E}">
        <p14:creationId xmlns:p14="http://schemas.microsoft.com/office/powerpoint/2010/main" val="381358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5021E-38F1-47D0-B769-484DA7C05C94}" type="datetimeFigureOut">
              <a:rPr lang="en-US" smtClean="0"/>
              <a:t>2/20/2022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D295A-DA52-4E0E-98BE-57C6ECEC9411}" type="slidenum">
              <a:rPr lang="en-US" smtClean="0"/>
              <a:t>‹#›</a:t>
            </a:fld>
            <a:endParaRPr lang="en-US"/>
          </a:p>
        </p:txBody>
      </p:sp>
    </p:spTree>
    <p:extLst>
      <p:ext uri="{BB962C8B-B14F-4D97-AF65-F5344CB8AC3E}">
        <p14:creationId xmlns:p14="http://schemas.microsoft.com/office/powerpoint/2010/main" val="31265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BC4FE-949B-4800-9A6D-8FDCE3460213}" type="datetimeFigureOut">
              <a:rPr lang="en-US" smtClean="0">
                <a:solidFill>
                  <a:prstClr val="black">
                    <a:tint val="75000"/>
                  </a:prstClr>
                </a:solidFill>
              </a:rPr>
              <a:pPr/>
              <a:t>2/20/2022</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08D6B-BADE-474B-B907-EC72E069837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3467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Indian_Army_Mechanised_Infantry_Regiment" TargetMode="External"/><Relationship Id="rId3" Type="http://schemas.openxmlformats.org/officeDocument/2006/relationships/hyperlink" Target="https://en.wikipedia.org/wiki/1st_Gorkha_Rifles_(The_Malaun_Regiment)" TargetMode="External"/><Relationship Id="rId7" Type="http://schemas.openxmlformats.org/officeDocument/2006/relationships/hyperlink" Target="https://en.wikipedia.org/wiki/8th_Gorkha_Rifles" TargetMode="External"/><Relationship Id="rId2" Type="http://schemas.openxmlformats.org/officeDocument/2006/relationships/hyperlink" Target="https://en.wikipedia.org/wiki/British_Indian_Army" TargetMode="External"/><Relationship Id="rId1" Type="http://schemas.openxmlformats.org/officeDocument/2006/relationships/slideLayout" Target="../slideLayouts/slideLayout18.xml"/><Relationship Id="rId6" Type="http://schemas.openxmlformats.org/officeDocument/2006/relationships/hyperlink" Target="https://en.wikipedia.org/wiki/5th_Gorkha_Rifles_(Frontier_Force)" TargetMode="External"/><Relationship Id="rId11" Type="http://schemas.openxmlformats.org/officeDocument/2006/relationships/image" Target="../media/image15.png"/><Relationship Id="rId5" Type="http://schemas.openxmlformats.org/officeDocument/2006/relationships/hyperlink" Target="https://en.wikipedia.org/wiki/4th_Gorkha_Rifles" TargetMode="External"/><Relationship Id="rId10" Type="http://schemas.openxmlformats.org/officeDocument/2006/relationships/hyperlink" Target="https://en.wikipedia.org/wiki/11th_Gorkha_Rifles" TargetMode="External"/><Relationship Id="rId4" Type="http://schemas.openxmlformats.org/officeDocument/2006/relationships/hyperlink" Target="https://en.wikipedia.org/wiki/3rd_Gorkha_Rifles" TargetMode="External"/><Relationship Id="rId9" Type="http://schemas.openxmlformats.org/officeDocument/2006/relationships/hyperlink" Target="https://en.wikipedia.org/wiki/9th_Gorkha_Rifl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8.xml"/><Relationship Id="rId5" Type="http://schemas.openxmlformats.org/officeDocument/2006/relationships/image" Target="../media/image19.jpe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8.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8" Type="http://schemas.openxmlformats.org/officeDocument/2006/relationships/hyperlink" Target="https://data.worldbank.org/indicator/BX.TRF.PWKR.DT.GD.ZS?locations=NP-TJ" TargetMode="External"/><Relationship Id="rId3" Type="http://schemas.openxmlformats.org/officeDocument/2006/relationships/hyperlink" Target="https://data.worldbank.org/indicator/BX.TRF.PWKR.DT.GD.ZS?locations=NP-BM" TargetMode="External"/><Relationship Id="rId7" Type="http://schemas.openxmlformats.org/officeDocument/2006/relationships/hyperlink" Target="https://data.worldbank.org/indicator/BX.TRF.PWKR.DT.GD.ZS?locations=NP-SO" TargetMode="External"/><Relationship Id="rId12" Type="http://schemas.openxmlformats.org/officeDocument/2006/relationships/hyperlink" Target="https://www.immigration.gov.np/" TargetMode="External"/><Relationship Id="rId2" Type="http://schemas.openxmlformats.org/officeDocument/2006/relationships/hyperlink" Target="https://data.worldbank.org/indicator/BX.TRF.PWKR.DT.GD.ZS" TargetMode="External"/><Relationship Id="rId1" Type="http://schemas.openxmlformats.org/officeDocument/2006/relationships/slideLayout" Target="../slideLayouts/slideLayout18.xml"/><Relationship Id="rId6" Type="http://schemas.openxmlformats.org/officeDocument/2006/relationships/hyperlink" Target="https://data.worldbank.org/indicator/BX.TRF.PWKR.DT.GD.ZS?locations=NP-WS" TargetMode="External"/><Relationship Id="rId11" Type="http://schemas.openxmlformats.org/officeDocument/2006/relationships/image" Target="../media/image31.jpeg"/><Relationship Id="rId5" Type="http://schemas.openxmlformats.org/officeDocument/2006/relationships/hyperlink" Target="https://data.worldbank.org/indicator/BX.TRF.PWKR.DT.GD.ZS?locations=NP" TargetMode="External"/><Relationship Id="rId10" Type="http://schemas.openxmlformats.org/officeDocument/2006/relationships/hyperlink" Target="https://data.worldbank.org/indicator/BX.TRF.PWKR.DT.GD.ZS?locations=NP-IN" TargetMode="External"/><Relationship Id="rId4" Type="http://schemas.openxmlformats.org/officeDocument/2006/relationships/hyperlink" Target="https://data.worldbank.org/indicator/BX.TRF.PWKR.DT.GD.ZS?locations=NP-HN" TargetMode="External"/><Relationship Id="rId9" Type="http://schemas.openxmlformats.org/officeDocument/2006/relationships/hyperlink" Target="https://data.worldbank.org/indicator/BX.TRF.PWKR.DT.GD.ZS?locations=NP-TO"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1440"/>
            <a:ext cx="12192000" cy="6683433"/>
          </a:xfrm>
          <a:prstGeom prst="rect">
            <a:avLst/>
          </a:prstGeom>
          <a:solidFill>
            <a:srgbClr val="00B0F0"/>
          </a:solidFill>
        </p:spPr>
        <p:txBody>
          <a:bodyPr wrap="square" rtlCol="0">
            <a:spAutoFit/>
          </a:bodyPr>
          <a:lstStyle/>
          <a:p>
            <a:endParaRPr lang="en-US" dirty="0"/>
          </a:p>
        </p:txBody>
      </p:sp>
    </p:spTree>
    <p:extLst>
      <p:ext uri="{BB962C8B-B14F-4D97-AF65-F5344CB8AC3E}">
        <p14:creationId xmlns:p14="http://schemas.microsoft.com/office/powerpoint/2010/main" val="1324222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627" y="487263"/>
            <a:ext cx="6763442" cy="5693866"/>
          </a:xfrm>
          <a:prstGeom prst="rect">
            <a:avLst/>
          </a:prstGeom>
        </p:spPr>
        <p:txBody>
          <a:bodyPr wrap="square">
            <a:spAutoFit/>
          </a:bodyPr>
          <a:lstStyle/>
          <a:p>
            <a:pPr marL="457200" indent="-457200" algn="just">
              <a:buFont typeface="Wingdings" panose="05000000000000000000" pitchFamily="2" charset="2"/>
              <a:buChar char="Ø"/>
            </a:pPr>
            <a:r>
              <a:rPr lang="en-US" sz="2800" b="1" dirty="0" err="1" smtClean="0">
                <a:latin typeface="Times New Roman" panose="02020603050405020304" pitchFamily="18" charset="0"/>
                <a:cs typeface="Times New Roman" panose="02020603050405020304" pitchFamily="18" charset="0"/>
              </a:rPr>
              <a:t>Labour</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migration from Nepal to foreign lands </a:t>
            </a:r>
            <a:r>
              <a:rPr lang="en-US" sz="2800" dirty="0">
                <a:latin typeface="Times New Roman" panose="02020603050405020304" pitchFamily="18" charset="0"/>
                <a:cs typeface="Times New Roman" panose="02020603050405020304" pitchFamily="18" charset="0"/>
              </a:rPr>
              <a:t>has a </a:t>
            </a:r>
            <a:r>
              <a:rPr lang="en-US" sz="2800" b="1" dirty="0">
                <a:latin typeface="Times New Roman" panose="02020603050405020304" pitchFamily="18" charset="0"/>
                <a:cs typeface="Times New Roman" panose="02020603050405020304" pitchFamily="18" charset="0"/>
              </a:rPr>
              <a:t>long history</a:t>
            </a:r>
            <a:r>
              <a:rPr lang="en-US" sz="2800" dirty="0" smtClean="0">
                <a:latin typeface="Times New Roman" panose="02020603050405020304" pitchFamily="18" charset="0"/>
                <a:cs typeface="Times New Roman" panose="02020603050405020304" pitchFamily="18" charset="0"/>
              </a:rPr>
              <a:t>, but </a:t>
            </a:r>
            <a:r>
              <a:rPr lang="en-US" sz="2800" dirty="0">
                <a:latin typeface="Times New Roman" panose="02020603050405020304" pitchFamily="18" charset="0"/>
                <a:cs typeface="Times New Roman" panose="02020603050405020304" pitchFamily="18" charset="0"/>
              </a:rPr>
              <a:t>this phenomenon has seen </a:t>
            </a:r>
            <a:r>
              <a:rPr lang="en-US" sz="2800" b="1" dirty="0">
                <a:latin typeface="Times New Roman" panose="02020603050405020304" pitchFamily="18" charset="0"/>
                <a:cs typeface="Times New Roman" panose="02020603050405020304" pitchFamily="18" charset="0"/>
              </a:rPr>
              <a:t>rapid acceleration </a:t>
            </a:r>
            <a:r>
              <a:rPr lang="en-US" sz="2800" dirty="0">
                <a:latin typeface="Times New Roman" panose="02020603050405020304" pitchFamily="18" charset="0"/>
                <a:cs typeface="Times New Roman" panose="02020603050405020304" pitchFamily="18" charset="0"/>
              </a:rPr>
              <a:t>in the </a:t>
            </a:r>
            <a:r>
              <a:rPr lang="en-US" sz="2800" b="1" dirty="0">
                <a:latin typeface="Times New Roman" panose="02020603050405020304" pitchFamily="18" charset="0"/>
                <a:cs typeface="Times New Roman" panose="02020603050405020304" pitchFamily="18" charset="0"/>
              </a:rPr>
              <a:t>past </a:t>
            </a:r>
            <a:r>
              <a:rPr lang="en-US" sz="2800" b="1" dirty="0" smtClean="0">
                <a:latin typeface="Times New Roman" panose="02020603050405020304" pitchFamily="18" charset="0"/>
                <a:cs typeface="Times New Roman" panose="02020603050405020304" pitchFamily="18" charset="0"/>
              </a:rPr>
              <a:t>couple of </a:t>
            </a:r>
            <a:r>
              <a:rPr lang="en-US" sz="2800" b="1" dirty="0">
                <a:latin typeface="Times New Roman" panose="02020603050405020304" pitchFamily="18" charset="0"/>
                <a:cs typeface="Times New Roman" panose="02020603050405020304" pitchFamily="18" charset="0"/>
              </a:rPr>
              <a:t>decades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Initially</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government was slow to </a:t>
            </a:r>
            <a:r>
              <a:rPr lang="en-US" sz="2800" b="1" dirty="0" smtClean="0">
                <a:latin typeface="Times New Roman" panose="02020603050405020304" pitchFamily="18" charset="0"/>
                <a:cs typeface="Times New Roman" panose="02020603050405020304" pitchFamily="18" charset="0"/>
              </a:rPr>
              <a:t>recognize the potential </a:t>
            </a:r>
            <a:r>
              <a:rPr lang="en-US" sz="2800" b="1" dirty="0">
                <a:latin typeface="Times New Roman" panose="02020603050405020304" pitchFamily="18" charset="0"/>
                <a:cs typeface="Times New Roman" panose="02020603050405020304" pitchFamily="18" charset="0"/>
              </a:rPr>
              <a:t>value of foreign </a:t>
            </a:r>
            <a:r>
              <a:rPr lang="en-US" sz="2800" b="1" dirty="0" err="1">
                <a:latin typeface="Times New Roman" panose="02020603050405020304" pitchFamily="18" charset="0"/>
                <a:cs typeface="Times New Roman" panose="02020603050405020304" pitchFamily="18" charset="0"/>
              </a:rPr>
              <a:t>labour</a:t>
            </a:r>
            <a:r>
              <a:rPr lang="en-US" sz="2800" b="1" dirty="0">
                <a:latin typeface="Times New Roman" panose="02020603050405020304" pitchFamily="18" charset="0"/>
                <a:cs typeface="Times New Roman" panose="02020603050405020304" pitchFamily="18" charset="0"/>
              </a:rPr>
              <a:t> migration. </a:t>
            </a:r>
            <a:endParaRPr lang="en-US" sz="2800" b="1"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enacted the </a:t>
            </a:r>
            <a:r>
              <a:rPr lang="en-US" sz="2800" b="1" dirty="0">
                <a:latin typeface="Times New Roman" panose="02020603050405020304" pitchFamily="18" charset="0"/>
                <a:cs typeface="Times New Roman" panose="02020603050405020304" pitchFamily="18" charset="0"/>
              </a:rPr>
              <a:t>first </a:t>
            </a:r>
            <a:r>
              <a:rPr lang="en-US" sz="2800" b="1" dirty="0" smtClean="0">
                <a:latin typeface="Times New Roman" panose="02020603050405020304" pitchFamily="18" charset="0"/>
                <a:cs typeface="Times New Roman" panose="02020603050405020304" pitchFamily="18" charset="0"/>
              </a:rPr>
              <a:t>Foreign Employment </a:t>
            </a:r>
            <a:r>
              <a:rPr lang="en-US" sz="2800" b="1" dirty="0">
                <a:latin typeface="Times New Roman" panose="02020603050405020304" pitchFamily="18" charset="0"/>
                <a:cs typeface="Times New Roman" panose="02020603050405020304" pitchFamily="18" charset="0"/>
              </a:rPr>
              <a:t>Act </a:t>
            </a:r>
            <a:r>
              <a:rPr lang="en-US" sz="2800" dirty="0">
                <a:latin typeface="Times New Roman" panose="02020603050405020304" pitchFamily="18" charset="0"/>
                <a:cs typeface="Times New Roman" panose="02020603050405020304" pitchFamily="18" charset="0"/>
              </a:rPr>
              <a:t>only in </a:t>
            </a:r>
            <a:r>
              <a:rPr lang="en-US" sz="2800" b="1" dirty="0">
                <a:latin typeface="Times New Roman" panose="02020603050405020304" pitchFamily="18" charset="0"/>
                <a:cs typeface="Times New Roman" panose="02020603050405020304" pitchFamily="18" charset="0"/>
              </a:rPr>
              <a:t>1985,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took nearly a decade and </a:t>
            </a:r>
            <a:r>
              <a:rPr lang="en-US" sz="2800" b="1" dirty="0" smtClean="0">
                <a:latin typeface="Times New Roman" panose="02020603050405020304" pitchFamily="18" charset="0"/>
                <a:cs typeface="Times New Roman" panose="02020603050405020304" pitchFamily="18" charset="0"/>
              </a:rPr>
              <a:t>a half </a:t>
            </a:r>
            <a:r>
              <a:rPr lang="en-US" sz="2800" b="1" dirty="0">
                <a:latin typeface="Times New Roman" panose="02020603050405020304" pitchFamily="18" charset="0"/>
                <a:cs typeface="Times New Roman" panose="02020603050405020304" pitchFamily="18" charset="0"/>
              </a:rPr>
              <a:t>to introduce </a:t>
            </a:r>
            <a:r>
              <a:rPr lang="en-US" sz="2800" dirty="0">
                <a:latin typeface="Times New Roman" panose="02020603050405020304" pitchFamily="18" charset="0"/>
                <a:cs typeface="Times New Roman" panose="02020603050405020304" pitchFamily="18" charset="0"/>
              </a:rPr>
              <a:t>the first </a:t>
            </a:r>
            <a:r>
              <a:rPr lang="en-US" sz="2800" b="1" dirty="0">
                <a:latin typeface="Times New Roman" panose="02020603050405020304" pitchFamily="18" charset="0"/>
                <a:cs typeface="Times New Roman" panose="02020603050405020304" pitchFamily="18" charset="0"/>
              </a:rPr>
              <a:t>Foreign Employment Rules in 1999</a:t>
            </a:r>
            <a:r>
              <a:rPr lang="en-US" sz="2800" b="1"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1026" name="Picture 2" descr="https://live.staticflickr.com/519/31544939543_ab8d0d263e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287758"/>
            <a:ext cx="3694026" cy="324381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http://assets-cdn.ekantipur.com/images/the-kathmandu-post/miscellaneous/07092015073758craze-for-Korea07-600x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assets-cdn.ekantipur.com/images/the-kathmandu-post/miscellaneous/07092015073758craze-for-Korea07-600x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858377"/>
            <a:ext cx="3735189" cy="225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61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9000" y="114301"/>
            <a:ext cx="11634702" cy="3477875"/>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T</a:t>
            </a:r>
            <a:r>
              <a:rPr lang="en-US" sz="2000" b="1" dirty="0" smtClean="0">
                <a:latin typeface="Times New Roman" panose="02020603050405020304" pitchFamily="18" charset="0"/>
                <a:cs typeface="Times New Roman" panose="02020603050405020304" pitchFamily="18" charset="0"/>
              </a:rPr>
              <a:t>he </a:t>
            </a:r>
            <a:r>
              <a:rPr lang="en-US" sz="2000" b="1" dirty="0">
                <a:latin typeface="Times New Roman" panose="02020603050405020304" pitchFamily="18" charset="0"/>
                <a:cs typeface="Times New Roman" panose="02020603050405020304" pitchFamily="18" charset="0"/>
              </a:rPr>
              <a:t>Foreign </a:t>
            </a:r>
            <a:r>
              <a:rPr lang="en-US" sz="2000" b="1" dirty="0" smtClean="0">
                <a:latin typeface="Times New Roman" panose="02020603050405020304" pitchFamily="18" charset="0"/>
                <a:cs typeface="Times New Roman" panose="02020603050405020304" pitchFamily="18" charset="0"/>
              </a:rPr>
              <a:t>Employment Act </a:t>
            </a:r>
            <a:r>
              <a:rPr lang="en-US" sz="2000" b="1" dirty="0">
                <a:latin typeface="Times New Roman" panose="02020603050405020304" pitchFamily="18" charset="0"/>
                <a:cs typeface="Times New Roman" panose="02020603050405020304" pitchFamily="18" charset="0"/>
              </a:rPr>
              <a:t>was amended twice, before being replaced by a </a:t>
            </a:r>
            <a:r>
              <a:rPr lang="en-US" sz="2000" b="1" dirty="0" smtClean="0">
                <a:latin typeface="Times New Roman" panose="02020603050405020304" pitchFamily="18" charset="0"/>
                <a:cs typeface="Times New Roman" panose="02020603050405020304" pitchFamily="18" charset="0"/>
              </a:rPr>
              <a:t>comprehensive Act </a:t>
            </a:r>
            <a:r>
              <a:rPr lang="en-US" sz="2000" b="1" dirty="0">
                <a:latin typeface="Times New Roman" panose="02020603050405020304" pitchFamily="18" charset="0"/>
                <a:cs typeface="Times New Roman" panose="02020603050405020304" pitchFamily="18" charset="0"/>
              </a:rPr>
              <a:t>in 2007. </a:t>
            </a:r>
            <a:endParaRPr lang="en-US" sz="2000" b="1"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While </a:t>
            </a: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Foreign Employment Act 1985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its amendments </a:t>
            </a:r>
            <a:r>
              <a:rPr lang="en-US" sz="2000" dirty="0">
                <a:latin typeface="Times New Roman" panose="02020603050405020304" pitchFamily="18" charset="0"/>
                <a:cs typeface="Times New Roman" panose="02020603050405020304" pitchFamily="18" charset="0"/>
              </a:rPr>
              <a:t>focused on </a:t>
            </a:r>
            <a:r>
              <a:rPr lang="en-US" sz="2000" b="1" dirty="0">
                <a:latin typeface="Times New Roman" panose="02020603050405020304" pitchFamily="18" charset="0"/>
                <a:cs typeface="Times New Roman" panose="02020603050405020304" pitchFamily="18" charset="0"/>
              </a:rPr>
              <a:t>regulating and controlling foreign employment</a:t>
            </a:r>
            <a:r>
              <a:rPr lang="en-US" sz="2000" dirty="0" smtClean="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Foreign Employment Act 2007 </a:t>
            </a:r>
            <a:r>
              <a:rPr lang="en-US" sz="2000" dirty="0">
                <a:latin typeface="Times New Roman" panose="02020603050405020304" pitchFamily="18" charset="0"/>
                <a:cs typeface="Times New Roman" panose="02020603050405020304" pitchFamily="18" charset="0"/>
              </a:rPr>
              <a:t>acknowledges the </a:t>
            </a:r>
            <a:r>
              <a:rPr lang="en-US" sz="2000" b="1" dirty="0" smtClean="0">
                <a:latin typeface="Times New Roman" panose="02020603050405020304" pitchFamily="18" charset="0"/>
                <a:cs typeface="Times New Roman" panose="02020603050405020304" pitchFamily="18" charset="0"/>
              </a:rPr>
              <a:t>reality of </a:t>
            </a:r>
            <a:r>
              <a:rPr lang="en-US" sz="2000" b="1" dirty="0">
                <a:latin typeface="Times New Roman" panose="02020603050405020304" pitchFamily="18" charset="0"/>
                <a:cs typeface="Times New Roman" panose="02020603050405020304" pitchFamily="18" charset="0"/>
              </a:rPr>
              <a:t>the increasing outflow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Nepali citizens  </a:t>
            </a:r>
            <a:r>
              <a:rPr lang="en-US" sz="2000" dirty="0">
                <a:latin typeface="Times New Roman" panose="02020603050405020304" pitchFamily="18" charset="0"/>
                <a:cs typeface="Times New Roman" panose="02020603050405020304" pitchFamily="18" charset="0"/>
              </a:rPr>
              <a:t>for </a:t>
            </a:r>
            <a:r>
              <a:rPr lang="en-US" sz="2000" b="1" dirty="0">
                <a:latin typeface="Times New Roman" panose="02020603050405020304" pitchFamily="18" charset="0"/>
                <a:cs typeface="Times New Roman" panose="02020603050405020304" pitchFamily="18" charset="0"/>
              </a:rPr>
              <a:t>employment abroad</a:t>
            </a:r>
            <a:r>
              <a:rPr lang="en-US" sz="2000" b="1" dirty="0" smtClean="0">
                <a:latin typeface="Times New Roman" panose="02020603050405020304" pitchFamily="18" charset="0"/>
                <a:cs typeface="Times New Roman" panose="02020603050405020304" pitchFamily="18" charset="0"/>
              </a:rPr>
              <a:t>.</a:t>
            </a:r>
          </a:p>
          <a:p>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In addition</a:t>
            </a:r>
            <a:r>
              <a:rPr lang="en-US" sz="2000" dirty="0">
                <a:latin typeface="Times New Roman" panose="02020603050405020304" pitchFamily="18" charset="0"/>
                <a:cs typeface="Times New Roman" panose="02020603050405020304" pitchFamily="18" charset="0"/>
              </a:rPr>
              <a:t>, the later Act also </a:t>
            </a:r>
            <a:r>
              <a:rPr lang="en-US" sz="2000" dirty="0" smtClean="0">
                <a:latin typeface="Times New Roman" panose="02020603050405020304" pitchFamily="18" charset="0"/>
                <a:cs typeface="Times New Roman" panose="02020603050405020304" pitchFamily="18" charset="0"/>
              </a:rPr>
              <a:t>prioritizes </a:t>
            </a:r>
            <a:r>
              <a:rPr lang="en-US" sz="2000" b="1" dirty="0">
                <a:latin typeface="Times New Roman" panose="02020603050405020304" pitchFamily="18" charset="0"/>
                <a:cs typeface="Times New Roman" panose="02020603050405020304" pitchFamily="18" charset="0"/>
              </a:rPr>
              <a:t>the welfare of migrants</a:t>
            </a:r>
            <a:r>
              <a:rPr lang="en-US" sz="2000" b="1" dirty="0" smtClean="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 objectives </a:t>
            </a:r>
            <a:r>
              <a:rPr lang="en-US" sz="2000" dirty="0">
                <a:latin typeface="Times New Roman" panose="02020603050405020304" pitchFamily="18" charset="0"/>
                <a:cs typeface="Times New Roman" panose="02020603050405020304" pitchFamily="18" charset="0"/>
              </a:rPr>
              <a:t>of these changes over the years have been to facilitate </a:t>
            </a:r>
            <a:r>
              <a:rPr lang="en-US" sz="2000" dirty="0" smtClean="0">
                <a:latin typeface="Times New Roman" panose="02020603050405020304" pitchFamily="18" charset="0"/>
                <a:cs typeface="Times New Roman" panose="02020603050405020304" pitchFamily="18" charset="0"/>
              </a:rPr>
              <a:t>the migration </a:t>
            </a:r>
            <a:r>
              <a:rPr lang="en-US" sz="2000" dirty="0">
                <a:latin typeface="Times New Roman" panose="02020603050405020304" pitchFamily="18" charset="0"/>
                <a:cs typeface="Times New Roman" panose="02020603050405020304" pitchFamily="18" charset="0"/>
              </a:rPr>
              <a:t>process and to make foreign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migration safe </a:t>
            </a:r>
            <a:r>
              <a:rPr lang="en-US" sz="2000" dirty="0" smtClean="0">
                <a:latin typeface="Times New Roman" panose="02020603050405020304" pitchFamily="18" charset="0"/>
                <a:cs typeface="Times New Roman" panose="02020603050405020304" pitchFamily="18" charset="0"/>
              </a:rPr>
              <a:t>and systematic. </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319000" y="3658473"/>
            <a:ext cx="11108112" cy="2862322"/>
          </a:xfrm>
          <a:prstGeom prst="rect">
            <a:avLst/>
          </a:prstGeom>
        </p:spPr>
        <p:txBody>
          <a:bodyPr wrap="square">
            <a:spAutoFit/>
          </a:bodyPr>
          <a:lstStyle/>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was only as </a:t>
            </a:r>
            <a:r>
              <a:rPr lang="en-US" sz="2000" b="1" dirty="0">
                <a:latin typeface="Times New Roman" panose="02020603050405020304" pitchFamily="18" charset="0"/>
                <a:cs typeface="Times New Roman" panose="02020603050405020304" pitchFamily="18" charset="0"/>
              </a:rPr>
              <a:t>late as 1993 </a:t>
            </a:r>
            <a:r>
              <a:rPr lang="en-US" sz="2000" dirty="0">
                <a:latin typeface="Times New Roman" panose="02020603050405020304" pitchFamily="18" charset="0"/>
                <a:cs typeface="Times New Roman" panose="02020603050405020304" pitchFamily="18" charset="0"/>
              </a:rPr>
              <a:t>that the</a:t>
            </a:r>
            <a:r>
              <a:rPr lang="en-US" sz="2000" b="1" dirty="0">
                <a:latin typeface="Times New Roman" panose="02020603050405020304" pitchFamily="18" charset="0"/>
                <a:cs typeface="Times New Roman" panose="02020603050405020304" pitchFamily="18" charset="0"/>
              </a:rPr>
              <a:t> Government of </a:t>
            </a:r>
            <a:r>
              <a:rPr lang="en-US" sz="2000" b="1" dirty="0" smtClean="0">
                <a:latin typeface="Times New Roman" panose="02020603050405020304" pitchFamily="18" charset="0"/>
                <a:cs typeface="Times New Roman" panose="02020603050405020304" pitchFamily="18" charset="0"/>
              </a:rPr>
              <a:t>Nepal </a:t>
            </a:r>
            <a:r>
              <a:rPr lang="en-US" sz="2000" dirty="0" smtClean="0">
                <a:latin typeface="Times New Roman" panose="02020603050405020304" pitchFamily="18" charset="0"/>
                <a:cs typeface="Times New Roman" panose="02020603050405020304" pitchFamily="18" charset="0"/>
              </a:rPr>
              <a:t>first </a:t>
            </a:r>
            <a:r>
              <a:rPr lang="en-US" sz="2000" dirty="0">
                <a:latin typeface="Times New Roman" panose="02020603050405020304" pitchFamily="18" charset="0"/>
                <a:cs typeface="Times New Roman" panose="02020603050405020304" pitchFamily="18" charset="0"/>
              </a:rPr>
              <a:t>began </a:t>
            </a:r>
            <a:r>
              <a:rPr lang="en-US" sz="2000" b="1" dirty="0">
                <a:latin typeface="Times New Roman" panose="02020603050405020304" pitchFamily="18" charset="0"/>
                <a:cs typeface="Times New Roman" panose="02020603050405020304" pitchFamily="18" charset="0"/>
              </a:rPr>
              <a:t>keeping official records </a:t>
            </a:r>
            <a:r>
              <a:rPr lang="en-US" sz="2000" dirty="0">
                <a:latin typeface="Times New Roman" panose="02020603050405020304" pitchFamily="18" charset="0"/>
                <a:cs typeface="Times New Roman" panose="02020603050405020304" pitchFamily="18" charset="0"/>
              </a:rPr>
              <a:t>of </a:t>
            </a:r>
            <a:r>
              <a:rPr lang="en-US" sz="2000" dirty="0" err="1">
                <a:latin typeface="Times New Roman" panose="02020603050405020304" pitchFamily="18" charset="0"/>
                <a:cs typeface="Times New Roman" panose="02020603050405020304" pitchFamily="18" charset="0"/>
              </a:rPr>
              <a:t>Nepalis</a:t>
            </a:r>
            <a:r>
              <a:rPr lang="en-US" sz="2000" dirty="0">
                <a:latin typeface="Times New Roman" panose="02020603050405020304" pitchFamily="18" charset="0"/>
                <a:cs typeface="Times New Roman" panose="02020603050405020304" pitchFamily="18" charset="0"/>
              </a:rPr>
              <a:t> migrating abroad </a:t>
            </a:r>
            <a:r>
              <a:rPr lang="en-US" sz="2000" dirty="0" smtClean="0">
                <a:latin typeface="Times New Roman" panose="02020603050405020304" pitchFamily="18" charset="0"/>
                <a:cs typeface="Times New Roman" panose="02020603050405020304" pitchFamily="18" charset="0"/>
              </a:rPr>
              <a:t>for employment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documentation.</a:t>
            </a:r>
          </a:p>
          <a:p>
            <a:r>
              <a:rPr lang="en-US" sz="2000" dirty="0" smtClean="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Since </a:t>
            </a:r>
            <a:r>
              <a:rPr lang="en-US" sz="2000" b="1" dirty="0">
                <a:latin typeface="Times New Roman" panose="02020603050405020304" pitchFamily="18" charset="0"/>
                <a:cs typeface="Times New Roman" panose="02020603050405020304" pitchFamily="18" charset="0"/>
              </a:rPr>
              <a:t>then, as many as two million </a:t>
            </a:r>
            <a:r>
              <a:rPr lang="en-US" sz="2000" b="1" dirty="0" err="1">
                <a:latin typeface="Times New Roman" panose="02020603050405020304" pitchFamily="18" charset="0"/>
                <a:cs typeface="Times New Roman" panose="02020603050405020304" pitchFamily="18" charset="0"/>
              </a:rPr>
              <a:t>labour</a:t>
            </a:r>
            <a:r>
              <a:rPr lang="en-US" sz="2000" b="1" dirty="0">
                <a:latin typeface="Times New Roman" panose="02020603050405020304" pitchFamily="18" charset="0"/>
                <a:cs typeface="Times New Roman" panose="02020603050405020304" pitchFamily="18" charset="0"/>
              </a:rPr>
              <a:t> permits </a:t>
            </a:r>
            <a:r>
              <a:rPr lang="en-US" sz="2000" dirty="0" smtClean="0">
                <a:latin typeface="Times New Roman" panose="02020603050405020304" pitchFamily="18" charset="0"/>
                <a:cs typeface="Times New Roman" panose="02020603050405020304" pitchFamily="18" charset="0"/>
              </a:rPr>
              <a:t>have been </a:t>
            </a:r>
            <a:r>
              <a:rPr lang="en-US" sz="2000" dirty="0">
                <a:latin typeface="Times New Roman" panose="02020603050405020304" pitchFamily="18" charset="0"/>
                <a:cs typeface="Times New Roman" panose="02020603050405020304" pitchFamily="18" charset="0"/>
              </a:rPr>
              <a:t>issued by the Department of Foreign Employment (</a:t>
            </a:r>
            <a:r>
              <a:rPr lang="en-US" sz="2000" dirty="0" err="1">
                <a:latin typeface="Times New Roman" panose="02020603050405020304" pitchFamily="18" charset="0"/>
                <a:cs typeface="Times New Roman" panose="02020603050405020304" pitchFamily="18" charset="0"/>
              </a:rPr>
              <a:t>DoFE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 individuals </a:t>
            </a:r>
            <a:r>
              <a:rPr lang="en-US" sz="2000" dirty="0">
                <a:latin typeface="Times New Roman" panose="02020603050405020304" pitchFamily="18" charset="0"/>
                <a:cs typeface="Times New Roman" panose="02020603050405020304" pitchFamily="18" charset="0"/>
              </a:rPr>
              <a:t>who migrate to countries beyond India for employment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the fiscal year 2010/11 </a:t>
            </a:r>
            <a:r>
              <a:rPr lang="en-US" sz="2000" dirty="0">
                <a:latin typeface="Times New Roman" panose="02020603050405020304" pitchFamily="18" charset="0"/>
                <a:cs typeface="Times New Roman" panose="02020603050405020304" pitchFamily="18" charset="0"/>
              </a:rPr>
              <a:t>alone, more than </a:t>
            </a:r>
            <a:r>
              <a:rPr lang="en-US" sz="2000" b="1" dirty="0">
                <a:latin typeface="Times New Roman" panose="02020603050405020304" pitchFamily="18" charset="0"/>
                <a:cs typeface="Times New Roman" panose="02020603050405020304" pitchFamily="18" charset="0"/>
              </a:rPr>
              <a:t>300,000 </a:t>
            </a:r>
            <a:r>
              <a:rPr lang="en-US" sz="2000" b="1" dirty="0" err="1">
                <a:latin typeface="Times New Roman" panose="02020603050405020304" pitchFamily="18" charset="0"/>
                <a:cs typeface="Times New Roman" panose="02020603050405020304" pitchFamily="18" charset="0"/>
              </a:rPr>
              <a:t>Nepalis</a:t>
            </a: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migrated for </a:t>
            </a:r>
            <a:r>
              <a:rPr lang="en-US" sz="2000" dirty="0">
                <a:latin typeface="Times New Roman" panose="02020603050405020304" pitchFamily="18" charset="0"/>
                <a:cs typeface="Times New Roman" panose="02020603050405020304" pitchFamily="18" charset="0"/>
              </a:rPr>
              <a:t>employment to destinations beyond India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Today, about </a:t>
            </a:r>
            <a:r>
              <a:rPr lang="en-US" sz="2000" dirty="0" smtClean="0">
                <a:latin typeface="Times New Roman" panose="02020603050405020304" pitchFamily="18" charset="0"/>
                <a:cs typeface="Times New Roman" panose="02020603050405020304" pitchFamily="18" charset="0"/>
              </a:rPr>
              <a:t>29 per </a:t>
            </a:r>
            <a:r>
              <a:rPr lang="en-US" sz="2000" dirty="0">
                <a:latin typeface="Times New Roman" panose="02020603050405020304" pitchFamily="18" charset="0"/>
                <a:cs typeface="Times New Roman" panose="02020603050405020304" pitchFamily="18" charset="0"/>
              </a:rPr>
              <a:t>cent of the total households in Nepal have at least one member</a:t>
            </a:r>
          </a:p>
          <a:p>
            <a:r>
              <a:rPr lang="en-US" sz="2000" dirty="0">
                <a:latin typeface="Times New Roman" panose="02020603050405020304" pitchFamily="18" charset="0"/>
                <a:cs typeface="Times New Roman" panose="02020603050405020304" pitchFamily="18" charset="0"/>
              </a:rPr>
              <a:t>living abroad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010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571" y="11647"/>
            <a:ext cx="7057506" cy="4647426"/>
          </a:xfrm>
          <a:prstGeom prst="rect">
            <a:avLst/>
          </a:prstGeom>
        </p:spPr>
        <p:txBody>
          <a:bodyPr wrap="square">
            <a:spAutoFit/>
          </a:bodyPr>
          <a:lstStyle/>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The large number of </a:t>
            </a:r>
            <a:r>
              <a:rPr lang="en-US" sz="2000" dirty="0" smtClean="0">
                <a:latin typeface="Times New Roman" panose="02020603050405020304" pitchFamily="18" charset="0"/>
                <a:cs typeface="Times New Roman" panose="02020603050405020304" pitchFamily="18" charset="0"/>
              </a:rPr>
              <a:t>Nepali citizens  </a:t>
            </a:r>
            <a:r>
              <a:rPr lang="en-US" sz="2000" dirty="0">
                <a:latin typeface="Times New Roman" panose="02020603050405020304" pitchFamily="18" charset="0"/>
                <a:cs typeface="Times New Roman" panose="02020603050405020304" pitchFamily="18" charset="0"/>
              </a:rPr>
              <a:t>working in foreign countries </a:t>
            </a:r>
            <a:r>
              <a:rPr lang="en-US" sz="2000" dirty="0" smtClean="0">
                <a:latin typeface="Times New Roman" panose="02020603050405020304" pitchFamily="18" charset="0"/>
                <a:cs typeface="Times New Roman" panose="02020603050405020304" pitchFamily="18" charset="0"/>
              </a:rPr>
              <a:t>indicate that </a:t>
            </a:r>
            <a:r>
              <a:rPr lang="en-US" sz="2000" dirty="0">
                <a:latin typeface="Times New Roman" panose="02020603050405020304" pitchFamily="18" charset="0"/>
                <a:cs typeface="Times New Roman" panose="02020603050405020304" pitchFamily="18" charset="0"/>
              </a:rPr>
              <a:t>there is a </a:t>
            </a:r>
            <a:r>
              <a:rPr lang="en-US" sz="2000" b="1" dirty="0">
                <a:latin typeface="Times New Roman" panose="02020603050405020304" pitchFamily="18" charset="0"/>
                <a:cs typeface="Times New Roman" panose="02020603050405020304" pitchFamily="18" charset="0"/>
              </a:rPr>
              <a:t>high demand</a:t>
            </a:r>
            <a:r>
              <a:rPr lang="en-US" sz="2000" dirty="0">
                <a:latin typeface="Times New Roman" panose="02020603050405020304" pitchFamily="18" charset="0"/>
                <a:cs typeface="Times New Roman" panose="02020603050405020304" pitchFamily="18" charset="0"/>
              </a:rPr>
              <a:t> for the </a:t>
            </a:r>
            <a:r>
              <a:rPr lang="en-US" sz="2000" b="1" dirty="0">
                <a:latin typeface="Times New Roman" panose="02020603050405020304" pitchFamily="18" charset="0"/>
                <a:cs typeface="Times New Roman" panose="02020603050405020304" pitchFamily="18" charset="0"/>
              </a:rPr>
              <a:t>Nepali </a:t>
            </a:r>
            <a:r>
              <a:rPr lang="en-US" sz="2000" b="1" dirty="0" err="1">
                <a:latin typeface="Times New Roman" panose="02020603050405020304" pitchFamily="18" charset="0"/>
                <a:cs typeface="Times New Roman" panose="02020603050405020304" pitchFamily="18" charset="0"/>
              </a:rPr>
              <a:t>labour</a:t>
            </a:r>
            <a:r>
              <a:rPr lang="en-US" sz="2000" b="1" dirty="0">
                <a:latin typeface="Times New Roman" panose="02020603050405020304" pitchFamily="18" charset="0"/>
                <a:cs typeface="Times New Roman" panose="02020603050405020304" pitchFamily="18" charset="0"/>
              </a:rPr>
              <a:t> force </a:t>
            </a:r>
            <a:r>
              <a:rPr lang="en-US" sz="2000" dirty="0">
                <a:latin typeface="Times New Roman" panose="02020603050405020304" pitchFamily="18" charset="0"/>
                <a:cs typeface="Times New Roman" panose="02020603050405020304" pitchFamily="18" charset="0"/>
              </a:rPr>
              <a:t>among </a:t>
            </a:r>
            <a:r>
              <a:rPr lang="en-US" sz="2000" dirty="0" smtClean="0">
                <a:latin typeface="Times New Roman" panose="02020603050405020304" pitchFamily="18" charset="0"/>
                <a:cs typeface="Times New Roman" panose="02020603050405020304" pitchFamily="18" charset="0"/>
              </a:rPr>
              <a:t>employers in </a:t>
            </a:r>
            <a:r>
              <a:rPr lang="en-US" sz="2000" dirty="0">
                <a:latin typeface="Times New Roman" panose="02020603050405020304" pitchFamily="18" charset="0"/>
                <a:cs typeface="Times New Roman" panose="02020603050405020304" pitchFamily="18" charset="0"/>
              </a:rPr>
              <a:t>the destination countries, particularly in the </a:t>
            </a:r>
            <a:r>
              <a:rPr lang="en-US" sz="2000" b="1" dirty="0">
                <a:latin typeface="Times New Roman" panose="02020603050405020304" pitchFamily="18" charset="0"/>
                <a:cs typeface="Times New Roman" panose="02020603050405020304" pitchFamily="18" charset="0"/>
              </a:rPr>
              <a:t>Gulf, and East </a:t>
            </a:r>
            <a:r>
              <a:rPr lang="en-US" sz="2000" b="1" dirty="0" smtClean="0">
                <a:latin typeface="Times New Roman" panose="02020603050405020304" pitchFamily="18" charset="0"/>
                <a:cs typeface="Times New Roman" panose="02020603050405020304" pitchFamily="18" charset="0"/>
              </a:rPr>
              <a:t>and Southeast </a:t>
            </a:r>
            <a:r>
              <a:rPr lang="en-US" sz="2000" b="1" dirty="0">
                <a:latin typeface="Times New Roman" panose="02020603050405020304" pitchFamily="18" charset="0"/>
                <a:cs typeface="Times New Roman" panose="02020603050405020304" pitchFamily="18" charset="0"/>
              </a:rPr>
              <a:t>Asia. </a:t>
            </a:r>
            <a:endParaRPr lang="en-US" sz="2000" b="1" dirty="0" smtClean="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At </a:t>
            </a:r>
            <a:r>
              <a:rPr lang="en-US" sz="2000" dirty="0">
                <a:latin typeface="Times New Roman" panose="02020603050405020304" pitchFamily="18" charset="0"/>
                <a:cs typeface="Times New Roman" panose="02020603050405020304" pitchFamily="18" charset="0"/>
              </a:rPr>
              <a:t>home, apart from helping address issues of unemployment</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foreign </a:t>
            </a:r>
            <a:r>
              <a:rPr lang="en-US" sz="2000" b="1" dirty="0" err="1">
                <a:latin typeface="Times New Roman" panose="02020603050405020304" pitchFamily="18" charset="0"/>
                <a:cs typeface="Times New Roman" panose="02020603050405020304" pitchFamily="18" charset="0"/>
              </a:rPr>
              <a:t>labour</a:t>
            </a:r>
            <a:r>
              <a:rPr lang="en-US" sz="2000" b="1" dirty="0">
                <a:latin typeface="Times New Roman" panose="02020603050405020304" pitchFamily="18" charset="0"/>
                <a:cs typeface="Times New Roman" panose="02020603050405020304" pitchFamily="18" charset="0"/>
              </a:rPr>
              <a:t> migration </a:t>
            </a:r>
            <a:r>
              <a:rPr lang="en-US" sz="2000" dirty="0">
                <a:latin typeface="Times New Roman" panose="02020603050405020304" pitchFamily="18" charset="0"/>
                <a:cs typeface="Times New Roman" panose="02020603050405020304" pitchFamily="18" charset="0"/>
              </a:rPr>
              <a:t>has also contributed to </a:t>
            </a:r>
            <a:r>
              <a:rPr lang="en-US" sz="2000" b="1" dirty="0" smtClean="0">
                <a:latin typeface="Times New Roman" panose="02020603050405020304" pitchFamily="18" charset="0"/>
                <a:cs typeface="Times New Roman" panose="02020603050405020304" pitchFamily="18" charset="0"/>
              </a:rPr>
              <a:t>poverty alleviation </a:t>
            </a:r>
            <a:r>
              <a:rPr lang="en-US" sz="2000" dirty="0">
                <a:latin typeface="Times New Roman" panose="02020603050405020304" pitchFamily="18" charset="0"/>
                <a:cs typeface="Times New Roman" panose="02020603050405020304" pitchFamily="18" charset="0"/>
              </a:rPr>
              <a:t>as evidenced by the significant contribution of </a:t>
            </a:r>
            <a:r>
              <a:rPr lang="en-US" sz="2000" dirty="0" smtClean="0">
                <a:latin typeface="Times New Roman" panose="02020603050405020304" pitchFamily="18" charset="0"/>
                <a:cs typeface="Times New Roman" panose="02020603050405020304" pitchFamily="18" charset="0"/>
              </a:rPr>
              <a:t>remittances to </a:t>
            </a:r>
            <a:r>
              <a:rPr lang="en-US" sz="2000" b="1" dirty="0">
                <a:latin typeface="Times New Roman" panose="02020603050405020304" pitchFamily="18" charset="0"/>
                <a:cs typeface="Times New Roman" panose="02020603050405020304" pitchFamily="18" charset="0"/>
              </a:rPr>
              <a:t>individual households and the national economy. </a:t>
            </a:r>
            <a:endParaRPr lang="en-US" sz="2000" b="1"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Remittances</a:t>
            </a:r>
            <a:r>
              <a:rPr lang="en-US" sz="2000" dirty="0" smtClean="0">
                <a:latin typeface="Times New Roman" panose="02020603050405020304" pitchFamily="18" charset="0"/>
                <a:cs typeface="Times New Roman" panose="02020603050405020304" pitchFamily="18" charset="0"/>
              </a:rPr>
              <a:t>  amounted </a:t>
            </a:r>
            <a:r>
              <a:rPr lang="en-US" sz="2000" dirty="0">
                <a:latin typeface="Times New Roman" panose="02020603050405020304" pitchFamily="18" charset="0"/>
                <a:cs typeface="Times New Roman" panose="02020603050405020304" pitchFamily="18" charset="0"/>
              </a:rPr>
              <a:t>to an equivalent of 23 per cent of the country’s </a:t>
            </a:r>
            <a:r>
              <a:rPr lang="en-US" sz="2000" dirty="0" smtClean="0">
                <a:latin typeface="Times New Roman" panose="02020603050405020304" pitchFamily="18" charset="0"/>
                <a:cs typeface="Times New Roman" panose="02020603050405020304" pitchFamily="18" charset="0"/>
              </a:rPr>
              <a:t>gross domestic </a:t>
            </a:r>
            <a:r>
              <a:rPr lang="en-US" sz="2000" dirty="0">
                <a:latin typeface="Times New Roman" panose="02020603050405020304" pitchFamily="18" charset="0"/>
                <a:cs typeface="Times New Roman" panose="02020603050405020304" pitchFamily="18" charset="0"/>
              </a:rPr>
              <a:t>product (GDP) in 2009, and 20 per cent in 2010 and 2011.5</a:t>
            </a:r>
          </a:p>
        </p:txBody>
      </p:sp>
      <p:pic>
        <p:nvPicPr>
          <p:cNvPr id="2050" name="Picture 2" descr="Remittance drops for the third straight mont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890" y="465514"/>
            <a:ext cx="4262687" cy="2946862"/>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432262" y="4659073"/>
            <a:ext cx="11571315" cy="914400"/>
          </a:xfrm>
          <a:prstGeom prst="roundRect">
            <a:avLst/>
          </a:prstGeom>
          <a:solidFill>
            <a:srgbClr val="00B0F0"/>
          </a:solidFill>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sz="2400" b="1" dirty="0">
                <a:solidFill>
                  <a:srgbClr val="333333"/>
                </a:solidFill>
                <a:latin typeface="Times New Roman" panose="02020603050405020304" pitchFamily="18" charset="0"/>
                <a:cs typeface="Times New Roman" panose="02020603050405020304" pitchFamily="18" charset="0"/>
              </a:rPr>
              <a:t>Nepali migrant workers </a:t>
            </a:r>
            <a:r>
              <a:rPr lang="en-US" sz="2400" dirty="0">
                <a:solidFill>
                  <a:srgbClr val="333333"/>
                </a:solidFill>
                <a:latin typeface="Times New Roman" panose="02020603050405020304" pitchFamily="18" charset="0"/>
                <a:cs typeface="Times New Roman" panose="02020603050405020304" pitchFamily="18" charset="0"/>
              </a:rPr>
              <a:t>sent </a:t>
            </a:r>
            <a:r>
              <a:rPr lang="en-US" sz="2400" b="1" dirty="0">
                <a:solidFill>
                  <a:srgbClr val="333333"/>
                </a:solidFill>
                <a:latin typeface="Times New Roman" panose="02020603050405020304" pitchFamily="18" charset="0"/>
                <a:cs typeface="Times New Roman" panose="02020603050405020304" pitchFamily="18" charset="0"/>
              </a:rPr>
              <a:t>home Rs961.05 billion in the last fiscal year 2020-21 </a:t>
            </a:r>
          </a:p>
          <a:p>
            <a:pPr algn="ctr"/>
            <a:endParaRPr lang="en-US" sz="2400"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714895" y="5643514"/>
            <a:ext cx="10723418" cy="914400"/>
          </a:xfrm>
          <a:prstGeom prst="roundRect">
            <a:avLst/>
          </a:prstGeom>
          <a:solidFill>
            <a:srgbClr val="FFC000"/>
          </a:solidFill>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gn="ctr">
              <a:buFont typeface="Wingdings" panose="05000000000000000000" pitchFamily="2" charset="2"/>
              <a:buChar char="Ø"/>
            </a:pPr>
            <a:r>
              <a:rPr lang="en-US" sz="2800" dirty="0">
                <a:solidFill>
                  <a:srgbClr val="333333"/>
                </a:solidFill>
                <a:latin typeface="Times New Roman" panose="02020603050405020304" pitchFamily="18" charset="0"/>
                <a:cs typeface="Times New Roman" panose="02020603050405020304" pitchFamily="18" charset="0"/>
              </a:rPr>
              <a:t>The amount raised by </a:t>
            </a:r>
            <a:r>
              <a:rPr lang="en-US" sz="2800" b="1" dirty="0">
                <a:solidFill>
                  <a:srgbClr val="333333"/>
                </a:solidFill>
                <a:latin typeface="Times New Roman" panose="02020603050405020304" pitchFamily="18" charset="0"/>
                <a:cs typeface="Times New Roman" panose="02020603050405020304" pitchFamily="18" charset="0"/>
              </a:rPr>
              <a:t>10 percent year-on-year</a:t>
            </a:r>
            <a:r>
              <a:rPr lang="en-US" sz="2800" dirty="0">
                <a:solidFill>
                  <a:srgbClr val="333333"/>
                </a:solidFill>
                <a:latin typeface="Times New Roman" panose="02020603050405020304" pitchFamily="18" charset="0"/>
                <a:cs typeface="Times New Roman" panose="02020603050405020304" pitchFamily="18" charset="0"/>
              </a:rPr>
              <a:t>, which is </a:t>
            </a:r>
            <a:r>
              <a:rPr lang="en-US" sz="2800" b="1" dirty="0">
                <a:solidFill>
                  <a:srgbClr val="333333"/>
                </a:solidFill>
                <a:latin typeface="Times New Roman" panose="02020603050405020304" pitchFamily="18" charset="0"/>
                <a:cs typeface="Times New Roman" panose="02020603050405020304" pitchFamily="18" charset="0"/>
              </a:rPr>
              <a:t>equivalent to 22.5 percent of Nepal’s current gross domestic product</a:t>
            </a:r>
            <a:endParaRPr lang="en-US" sz="28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52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mittance hits Rs961 billion, an all-time high in the time of Covi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3" y="1801092"/>
            <a:ext cx="9356436" cy="41384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6367" y="378691"/>
            <a:ext cx="11657013" cy="1354217"/>
          </a:xfrm>
          <a:prstGeom prst="rect">
            <a:avLst/>
          </a:prstGeom>
        </p:spPr>
        <p:txBody>
          <a:bodyPr wrap="square">
            <a:spAutoFit/>
          </a:bodyPr>
          <a:lstStyle/>
          <a:p>
            <a:pPr algn="ctr"/>
            <a:r>
              <a:rPr lang="en-US" sz="2800" dirty="0">
                <a:solidFill>
                  <a:srgbClr val="333333"/>
                </a:solidFill>
                <a:latin typeface="Times New Roman" panose="02020603050405020304" pitchFamily="18" charset="0"/>
                <a:cs typeface="Times New Roman" panose="02020603050405020304" pitchFamily="18" charset="0"/>
              </a:rPr>
              <a:t>Remittance hits Rs961 billion, an all-time high in the time of Covid-19</a:t>
            </a:r>
          </a:p>
          <a:p>
            <a:pPr algn="ctr"/>
            <a:r>
              <a:rPr lang="en-US" dirty="0">
                <a:latin typeface="Times New Roman" panose="02020603050405020304" pitchFamily="18" charset="0"/>
                <a:cs typeface="Times New Roman" panose="02020603050405020304" pitchFamily="18" charset="0"/>
              </a:rPr>
              <a:t>The flow of capital from immigrants reached a record high despite </a:t>
            </a:r>
            <a:r>
              <a:rPr lang="en-US" dirty="0" err="1">
                <a:latin typeface="Times New Roman" panose="02020603050405020304" pitchFamily="18" charset="0"/>
                <a:cs typeface="Times New Roman" panose="02020603050405020304" pitchFamily="18" charset="0"/>
              </a:rPr>
              <a:t>labour</a:t>
            </a:r>
            <a:r>
              <a:rPr lang="en-US" dirty="0">
                <a:latin typeface="Times New Roman" panose="02020603050405020304" pitchFamily="18" charset="0"/>
                <a:cs typeface="Times New Roman" panose="02020603050405020304" pitchFamily="18" charset="0"/>
              </a:rPr>
              <a:t> migration dropping to a 16-year low.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4632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09310" y="0"/>
            <a:ext cx="5946884"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A Brief History of Migration in Nepal</a:t>
            </a:r>
            <a:endParaRPr lang="en-US" sz="4400" dirty="0">
              <a:latin typeface="Times New Roman" panose="02020603050405020304" pitchFamily="18" charset="0"/>
              <a:cs typeface="Times New Roman" panose="02020603050405020304" pitchFamily="18" charset="0"/>
            </a:endParaRPr>
          </a:p>
        </p:txBody>
      </p:sp>
      <p:sp>
        <p:nvSpPr>
          <p:cNvPr id="3" name="Rectangle 2"/>
          <p:cNvSpPr/>
          <p:nvPr/>
        </p:nvSpPr>
        <p:spPr>
          <a:xfrm>
            <a:off x="495992" y="523220"/>
            <a:ext cx="6021186" cy="594008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history of migration </a:t>
            </a:r>
            <a:r>
              <a:rPr lang="en-US" sz="2000" dirty="0">
                <a:latin typeface="Times New Roman" panose="02020603050405020304" pitchFamily="18" charset="0"/>
                <a:cs typeface="Times New Roman" panose="02020603050405020304" pitchFamily="18" charset="0"/>
              </a:rPr>
              <a:t>to and from </a:t>
            </a:r>
            <a:r>
              <a:rPr lang="en-US" sz="2000" b="1" dirty="0">
                <a:latin typeface="Times New Roman" panose="02020603050405020304" pitchFamily="18" charset="0"/>
                <a:cs typeface="Times New Roman" panose="02020603050405020304" pitchFamily="18" charset="0"/>
              </a:rPr>
              <a:t>Nepal is a contested one, </a:t>
            </a:r>
            <a:r>
              <a:rPr lang="en-US" sz="2000" b="1" dirty="0" smtClean="0">
                <a:latin typeface="Times New Roman" panose="02020603050405020304" pitchFamily="18" charset="0"/>
                <a:cs typeface="Times New Roman" panose="02020603050405020304" pitchFamily="18" charset="0"/>
              </a:rPr>
              <a:t>pointing </a:t>
            </a:r>
            <a:r>
              <a:rPr lang="en-US" sz="2000" b="1" dirty="0">
                <a:latin typeface="Times New Roman" panose="02020603050405020304" pitchFamily="18" charset="0"/>
                <a:cs typeface="Times New Roman" panose="02020603050405020304" pitchFamily="18" charset="0"/>
              </a:rPr>
              <a:t>to different historical epochs.</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Trans-Himalayan </a:t>
            </a:r>
            <a:r>
              <a:rPr lang="en-US" sz="2000" b="1" dirty="0">
                <a:latin typeface="Times New Roman" panose="02020603050405020304" pitchFamily="18" charset="0"/>
                <a:cs typeface="Times New Roman" panose="02020603050405020304" pitchFamily="18" charset="0"/>
              </a:rPr>
              <a:t>trade </a:t>
            </a:r>
            <a:r>
              <a:rPr lang="en-US" sz="2000" dirty="0" smtClean="0">
                <a:latin typeface="Times New Roman" panose="02020603050405020304" pitchFamily="18" charset="0"/>
                <a:cs typeface="Times New Roman" panose="02020603050405020304" pitchFamily="18" charset="0"/>
              </a:rPr>
              <a:t>between </a:t>
            </a:r>
            <a:r>
              <a:rPr lang="en-US" sz="2000" b="1" dirty="0" smtClean="0">
                <a:latin typeface="Times New Roman" panose="02020603050405020304" pitchFamily="18" charset="0"/>
                <a:cs typeface="Times New Roman" panose="02020603050405020304" pitchFamily="18" charset="0"/>
              </a:rPr>
              <a:t>India</a:t>
            </a:r>
            <a:r>
              <a:rPr lang="en-US" sz="2000" b="1" dirty="0">
                <a:latin typeface="Times New Roman" panose="02020603050405020304" pitchFamily="18" charset="0"/>
                <a:cs typeface="Times New Roman" panose="02020603050405020304" pitchFamily="18" charset="0"/>
              </a:rPr>
              <a:t>, Nepal, Tibet and China, </a:t>
            </a:r>
            <a:r>
              <a:rPr lang="en-US" sz="2000" dirty="0" smtClean="0">
                <a:latin typeface="Times New Roman" panose="02020603050405020304" pitchFamily="18" charset="0"/>
                <a:cs typeface="Times New Roman" panose="02020603050405020304" pitchFamily="18" charset="0"/>
              </a:rPr>
              <a:t>500 </a:t>
            </a:r>
            <a:r>
              <a:rPr lang="en-US" sz="2000" dirty="0">
                <a:latin typeface="Times New Roman" panose="02020603050405020304" pitchFamily="18" charset="0"/>
                <a:cs typeface="Times New Roman" panose="02020603050405020304" pitchFamily="18" charset="0"/>
              </a:rPr>
              <a:t>BCE, </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Tibeto-Burman </a:t>
            </a:r>
            <a:r>
              <a:rPr lang="en-US" sz="2000" b="1" dirty="0">
                <a:latin typeface="Times New Roman" panose="02020603050405020304" pitchFamily="18" charset="0"/>
                <a:cs typeface="Times New Roman" panose="02020603050405020304" pitchFamily="18" charset="0"/>
              </a:rPr>
              <a:t>languages </a:t>
            </a:r>
            <a:r>
              <a:rPr lang="en-US" sz="2000" dirty="0">
                <a:latin typeface="Times New Roman" panose="02020603050405020304" pitchFamily="18" charset="0"/>
                <a:cs typeface="Times New Roman" panose="02020603050405020304" pitchFamily="18" charset="0"/>
              </a:rPr>
              <a:t>between the </a:t>
            </a:r>
            <a:r>
              <a:rPr lang="en-US" sz="2000" b="1" dirty="0">
                <a:latin typeface="Times New Roman" panose="02020603050405020304" pitchFamily="18" charset="0"/>
                <a:cs typeface="Times New Roman" panose="02020603050405020304" pitchFamily="18" charset="0"/>
              </a:rPr>
              <a:t>5th and 10th centuries, </a:t>
            </a: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Indo-Aryan </a:t>
            </a:r>
            <a:r>
              <a:rPr lang="en-US" sz="2000" b="1" dirty="0">
                <a:latin typeface="Times New Roman" panose="02020603050405020304" pitchFamily="18" charset="0"/>
                <a:cs typeface="Times New Roman" panose="02020603050405020304" pitchFamily="18" charset="0"/>
              </a:rPr>
              <a:t>groups</a:t>
            </a:r>
            <a:r>
              <a:rPr lang="en-US" sz="2000" dirty="0">
                <a:latin typeface="Times New Roman" panose="02020603050405020304" pitchFamily="18" charset="0"/>
                <a:cs typeface="Times New Roman" panose="02020603050405020304" pitchFamily="18" charset="0"/>
              </a:rPr>
              <a:t>, especially </a:t>
            </a:r>
            <a:r>
              <a:rPr lang="en-US" sz="2000" b="1" dirty="0">
                <a:latin typeface="Times New Roman" panose="02020603050405020304" pitchFamily="18" charset="0"/>
                <a:cs typeface="Times New Roman" panose="02020603050405020304" pitchFamily="18" charset="0"/>
              </a:rPr>
              <a:t>Brahmins and Kshatriyas, </a:t>
            </a:r>
            <a:r>
              <a:rPr lang="en-US" sz="2000" dirty="0" smtClean="0">
                <a:latin typeface="Times New Roman" panose="02020603050405020304" pitchFamily="18" charset="0"/>
                <a:cs typeface="Times New Roman" panose="02020603050405020304" pitchFamily="18" charset="0"/>
              </a:rPr>
              <a:t>from the </a:t>
            </a:r>
            <a:r>
              <a:rPr lang="en-US" sz="2000" dirty="0">
                <a:latin typeface="Times New Roman" panose="02020603050405020304" pitchFamily="18" charset="0"/>
                <a:cs typeface="Times New Roman" panose="02020603050405020304" pitchFamily="18" charset="0"/>
              </a:rPr>
              <a:t>south from the </a:t>
            </a:r>
            <a:r>
              <a:rPr lang="en-US" sz="2000" b="1" dirty="0">
                <a:latin typeface="Times New Roman" panose="02020603050405020304" pitchFamily="18" charset="0"/>
                <a:cs typeface="Times New Roman" panose="02020603050405020304" pitchFamily="18" charset="0"/>
              </a:rPr>
              <a:t>9th to the </a:t>
            </a:r>
            <a:r>
              <a:rPr lang="en-US" sz="2000" b="1" dirty="0" smtClean="0">
                <a:latin typeface="Times New Roman" panose="02020603050405020304" pitchFamily="18" charset="0"/>
                <a:cs typeface="Times New Roman" panose="02020603050405020304" pitchFamily="18" charset="0"/>
              </a:rPr>
              <a:t>13th</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were </a:t>
            </a:r>
            <a:r>
              <a:rPr lang="en-US" sz="2000" b="1" dirty="0">
                <a:latin typeface="Times New Roman" panose="02020603050405020304" pitchFamily="18" charset="0"/>
                <a:cs typeface="Times New Roman" panose="02020603050405020304" pitchFamily="18" charset="0"/>
              </a:rPr>
              <a:t>more </a:t>
            </a:r>
            <a:r>
              <a:rPr lang="en-US" sz="2000" b="1" dirty="0" err="1">
                <a:latin typeface="Times New Roman" panose="02020603050405020304" pitchFamily="18" charset="0"/>
                <a:cs typeface="Times New Roman" panose="02020603050405020304" pitchFamily="18" charset="0"/>
              </a:rPr>
              <a:t>Nepalis</a:t>
            </a:r>
            <a:r>
              <a:rPr lang="en-US" sz="2000" b="1" dirty="0">
                <a:latin typeface="Times New Roman" panose="02020603050405020304" pitchFamily="18" charset="0"/>
                <a:cs typeface="Times New Roman" panose="02020603050405020304" pitchFamily="18" charset="0"/>
              </a:rPr>
              <a:t> in Tibet </a:t>
            </a:r>
            <a:r>
              <a:rPr lang="en-US" sz="2000" dirty="0">
                <a:latin typeface="Times New Roman" panose="02020603050405020304" pitchFamily="18" charset="0"/>
                <a:cs typeface="Times New Roman" panose="02020603050405020304" pitchFamily="18" charset="0"/>
              </a:rPr>
              <a:t>than </a:t>
            </a:r>
            <a:r>
              <a:rPr lang="en-US" sz="2000" dirty="0" smtClean="0">
                <a:latin typeface="Times New Roman" panose="02020603050405020304" pitchFamily="18" charset="0"/>
                <a:cs typeface="Times New Roman" panose="02020603050405020304" pitchFamily="18" charset="0"/>
              </a:rPr>
              <a:t>anywhere else </a:t>
            </a:r>
            <a:r>
              <a:rPr lang="en-US" sz="2000" dirty="0">
                <a:latin typeface="Times New Roman" panose="02020603050405020304" pitchFamily="18" charset="0"/>
                <a:cs typeface="Times New Roman" panose="02020603050405020304" pitchFamily="18" charset="0"/>
              </a:rPr>
              <a:t>outside Nepal, </a:t>
            </a:r>
            <a:r>
              <a:rPr lang="en-US" sz="2000" b="1" dirty="0">
                <a:latin typeface="Times New Roman" panose="02020603050405020304" pitchFamily="18" charset="0"/>
                <a:cs typeface="Times New Roman" panose="02020603050405020304" pitchFamily="18" charset="0"/>
              </a:rPr>
              <a:t>and more people of Tibetan origin than </a:t>
            </a:r>
            <a:r>
              <a:rPr lang="en-US" sz="2000" b="1" dirty="0" smtClean="0">
                <a:latin typeface="Times New Roman" panose="02020603050405020304" pitchFamily="18" charset="0"/>
                <a:cs typeface="Times New Roman" panose="02020603050405020304" pitchFamily="18" charset="0"/>
              </a:rPr>
              <a:t>of Indian </a:t>
            </a:r>
            <a:r>
              <a:rPr lang="en-US" sz="2000" b="1" dirty="0">
                <a:latin typeface="Times New Roman" panose="02020603050405020304" pitchFamily="18" charset="0"/>
                <a:cs typeface="Times New Roman" panose="02020603050405020304" pitchFamily="18" charset="0"/>
              </a:rPr>
              <a:t>origin were known to be living in Nepal at that time</a:t>
            </a:r>
            <a:r>
              <a:rPr lang="en-US" sz="2000" b="1"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Nepal </a:t>
            </a:r>
            <a:r>
              <a:rPr lang="en-US" sz="2000" b="1" dirty="0">
                <a:latin typeface="Times New Roman" panose="02020603050405020304" pitchFamily="18" charset="0"/>
                <a:cs typeface="Times New Roman" panose="02020603050405020304" pitchFamily="18" charset="0"/>
              </a:rPr>
              <a:t>has experienced significant internal migration </a:t>
            </a:r>
            <a:r>
              <a:rPr lang="en-US" sz="2000" dirty="0">
                <a:latin typeface="Times New Roman" panose="02020603050405020304" pitchFamily="18" charset="0"/>
                <a:cs typeface="Times New Roman" panose="02020603050405020304" pitchFamily="18" charset="0"/>
              </a:rPr>
              <a:t>as well </a:t>
            </a:r>
            <a:r>
              <a:rPr lang="en-US" sz="2000" dirty="0" smtClean="0">
                <a:latin typeface="Times New Roman" panose="02020603050405020304" pitchFamily="18" charset="0"/>
                <a:cs typeface="Times New Roman" panose="02020603050405020304" pitchFamily="18" charset="0"/>
              </a:rPr>
              <a:t>as </a:t>
            </a:r>
            <a:r>
              <a:rPr lang="en-US" sz="2000" b="1" dirty="0" smtClean="0">
                <a:latin typeface="Times New Roman" panose="02020603050405020304" pitchFamily="18" charset="0"/>
                <a:cs typeface="Times New Roman" panose="02020603050405020304" pitchFamily="18" charset="0"/>
              </a:rPr>
              <a:t>emigration </a:t>
            </a:r>
            <a:r>
              <a:rPr lang="en-US" sz="2000" b="1" dirty="0">
                <a:latin typeface="Times New Roman" panose="02020603050405020304" pitchFamily="18" charset="0"/>
                <a:cs typeface="Times New Roman" panose="02020603050405020304" pitchFamily="18" charset="0"/>
              </a:rPr>
              <a:t>from and immigration into the country.</a:t>
            </a:r>
          </a:p>
        </p:txBody>
      </p:sp>
      <p:pic>
        <p:nvPicPr>
          <p:cNvPr id="1026" name="Picture 2" descr="https://www.researchgate.net/profile/Amit_Kumar200/publication/320011842/figure/download/fig1/AS:542207661035520@1506283788204/Map-showing-the-proposed-areas-under-the-new-Trans-Himalayan-Biogeographic-Province-1C.png?_sg=hftjFy47-tWCMqFra15zD3-FKjPcTmqWX16NgF6OzYqx1hVdpfNRmLd8BIPDvVrXmfo-QwcLNf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9692" y="523220"/>
            <a:ext cx="5120926" cy="339788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punkbuddhaz.files.wordpress.com/2011/06/aryan-migration-to-nepa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9692" y="4368800"/>
            <a:ext cx="4350336" cy="2023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646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695" y="864146"/>
            <a:ext cx="11280371" cy="1938992"/>
          </a:xfrm>
          <a:prstGeom prst="rect">
            <a:avLst/>
          </a:prstGeom>
        </p:spPr>
        <p:txBody>
          <a:bodyPr wrap="square">
            <a:spAutoFit/>
          </a:bodyPr>
          <a:lstStyle/>
          <a:p>
            <a:pPr marL="342900" indent="-342900"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formal migration of </a:t>
            </a:r>
            <a:r>
              <a:rPr lang="en-US" sz="2000" b="1" dirty="0" smtClean="0">
                <a:latin typeface="Times New Roman" panose="02020603050405020304" pitchFamily="18" charset="0"/>
                <a:cs typeface="Times New Roman" panose="02020603050405020304" pitchFamily="18" charset="0"/>
              </a:rPr>
              <a:t>Nepali citizens out </a:t>
            </a:r>
            <a:r>
              <a:rPr lang="en-US" sz="2000" b="1" dirty="0">
                <a:latin typeface="Times New Roman" panose="02020603050405020304" pitchFamily="18" charset="0"/>
                <a:cs typeface="Times New Roman" panose="02020603050405020304" pitchFamily="18" charset="0"/>
              </a:rPr>
              <a:t>of the country is generally </a:t>
            </a:r>
            <a:r>
              <a:rPr lang="en-US" sz="2000" b="1" dirty="0" smtClean="0">
                <a:latin typeface="Times New Roman" panose="02020603050405020304" pitchFamily="18" charset="0"/>
                <a:cs typeface="Times New Roman" panose="02020603050405020304" pitchFamily="18" charset="0"/>
              </a:rPr>
              <a:t>associated with </a:t>
            </a:r>
            <a:r>
              <a:rPr lang="en-US" sz="2000" b="1" dirty="0">
                <a:latin typeface="Times New Roman" panose="02020603050405020304" pitchFamily="18" charset="0"/>
                <a:cs typeface="Times New Roman" panose="02020603050405020304" pitchFamily="18" charset="0"/>
              </a:rPr>
              <a:t>the induction of young Nepali males into the </a:t>
            </a:r>
            <a:r>
              <a:rPr lang="en-US" sz="2000" b="1" dirty="0" smtClean="0">
                <a:latin typeface="Times New Roman" panose="02020603050405020304" pitchFamily="18" charset="0"/>
                <a:cs typeface="Times New Roman" panose="02020603050405020304" pitchFamily="18" charset="0"/>
              </a:rPr>
              <a:t>British army</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May 1815 treaty between </a:t>
            </a:r>
            <a:r>
              <a:rPr lang="en-US" sz="2000" b="1" dirty="0">
                <a:latin typeface="Times New Roman" panose="02020603050405020304" pitchFamily="18" charset="0"/>
                <a:cs typeface="Times New Roman" panose="02020603050405020304" pitchFamily="18" charset="0"/>
              </a:rPr>
              <a:t>Amar Singh Thapa </a:t>
            </a:r>
            <a:r>
              <a:rPr lang="en-US" sz="2000" dirty="0">
                <a:latin typeface="Times New Roman" panose="02020603050405020304" pitchFamily="18" charset="0"/>
                <a:cs typeface="Times New Roman" panose="02020603050405020304" pitchFamily="18" charset="0"/>
              </a:rPr>
              <a:t>and </a:t>
            </a:r>
            <a:r>
              <a:rPr lang="en-US" sz="2000" b="1" dirty="0" smtClean="0">
                <a:latin typeface="Times New Roman" panose="02020603050405020304" pitchFamily="18" charset="0"/>
                <a:cs typeface="Times New Roman" panose="02020603050405020304" pitchFamily="18" charset="0"/>
              </a:rPr>
              <a:t>General David </a:t>
            </a:r>
            <a:r>
              <a:rPr lang="en-US" sz="2000" b="1" dirty="0" err="1">
                <a:latin typeface="Times New Roman" panose="02020603050405020304" pitchFamily="18" charset="0"/>
                <a:cs typeface="Times New Roman" panose="02020603050405020304" pitchFamily="18" charset="0"/>
              </a:rPr>
              <a:t>Ochterlony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a:t>
            </a:r>
            <a:r>
              <a:rPr lang="en-US" sz="2000" b="1" dirty="0" err="1">
                <a:latin typeface="Times New Roman" panose="02020603050405020304" pitchFamily="18" charset="0"/>
                <a:cs typeface="Times New Roman" panose="02020603050405020304" pitchFamily="18" charset="0"/>
              </a:rPr>
              <a:t>Malaun</a:t>
            </a:r>
            <a:r>
              <a:rPr lang="en-US" sz="2000" dirty="0">
                <a:latin typeface="Times New Roman" panose="02020603050405020304" pitchFamily="18" charset="0"/>
                <a:cs typeface="Times New Roman" panose="02020603050405020304" pitchFamily="18" charset="0"/>
              </a:rPr>
              <a:t> (now in India) </a:t>
            </a:r>
            <a:r>
              <a:rPr lang="en-US" sz="2000" b="1" dirty="0">
                <a:latin typeface="Times New Roman" panose="02020603050405020304" pitchFamily="18" charset="0"/>
                <a:cs typeface="Times New Roman" panose="02020603050405020304" pitchFamily="18" charset="0"/>
              </a:rPr>
              <a:t>during the </a:t>
            </a:r>
            <a:r>
              <a:rPr lang="en-US" sz="2000" b="1" dirty="0" smtClean="0">
                <a:latin typeface="Times New Roman" panose="02020603050405020304" pitchFamily="18" charset="0"/>
                <a:cs typeface="Times New Roman" panose="02020603050405020304" pitchFamily="18" charset="0"/>
              </a:rPr>
              <a:t>Anglo-</a:t>
            </a:r>
            <a:r>
              <a:rPr lang="en-US" sz="2000" b="1" dirty="0" err="1" smtClean="0">
                <a:latin typeface="Times New Roman" panose="02020603050405020304" pitchFamily="18" charset="0"/>
                <a:cs typeface="Times New Roman" panose="02020603050405020304" pitchFamily="18" charset="0"/>
              </a:rPr>
              <a:t>Gorkha</a:t>
            </a:r>
            <a:r>
              <a:rPr lang="en-US" sz="2000" b="1" dirty="0" smtClean="0">
                <a:latin typeface="Times New Roman" panose="02020603050405020304" pitchFamily="18" charset="0"/>
                <a:cs typeface="Times New Roman" panose="02020603050405020304" pitchFamily="18" charset="0"/>
              </a:rPr>
              <a:t> War </a:t>
            </a:r>
            <a:r>
              <a:rPr lang="en-US" sz="2000" dirty="0" smtClean="0">
                <a:latin typeface="Times New Roman" panose="02020603050405020304" pitchFamily="18" charset="0"/>
                <a:cs typeface="Times New Roman" panose="02020603050405020304" pitchFamily="18" charset="0"/>
              </a:rPr>
              <a:t>cemented </a:t>
            </a:r>
            <a:r>
              <a:rPr lang="en-US" sz="2000" dirty="0">
                <a:latin typeface="Times New Roman" panose="02020603050405020304" pitchFamily="18" charset="0"/>
                <a:cs typeface="Times New Roman" panose="02020603050405020304" pitchFamily="18" charset="0"/>
              </a:rPr>
              <a:t>the way for a </a:t>
            </a:r>
            <a:r>
              <a:rPr lang="en-US" sz="2000" b="1" dirty="0">
                <a:latin typeface="Times New Roman" panose="02020603050405020304" pitchFamily="18" charset="0"/>
                <a:cs typeface="Times New Roman" panose="02020603050405020304" pitchFamily="18" charset="0"/>
              </a:rPr>
              <a:t>tradition that has lasted almost 200 years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357448" y="2917250"/>
            <a:ext cx="7423265" cy="3693319"/>
          </a:xfrm>
          <a:prstGeom prst="rect">
            <a:avLst/>
          </a:prstGeom>
        </p:spPr>
        <p:txBody>
          <a:bodyPr wrap="square">
            <a:spAutoFit/>
          </a:bodyPr>
          <a:lstStyle/>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Although </a:t>
            </a:r>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Sugauli</a:t>
            </a:r>
            <a:r>
              <a:rPr lang="en-US" b="1" dirty="0">
                <a:latin typeface="Times New Roman" panose="02020603050405020304" pitchFamily="18" charset="0"/>
                <a:cs typeface="Times New Roman" panose="02020603050405020304" pitchFamily="18" charset="0"/>
              </a:rPr>
              <a:t> Treaty signed in 1816</a:t>
            </a:r>
            <a:r>
              <a:rPr lang="en-US" dirty="0">
                <a:latin typeface="Times New Roman" panose="02020603050405020304" pitchFamily="18" charset="0"/>
                <a:cs typeface="Times New Roman" panose="02020603050405020304" pitchFamily="18" charset="0"/>
              </a:rPr>
              <a:t> to end the </a:t>
            </a:r>
            <a:r>
              <a:rPr lang="en-US" dirty="0" smtClean="0">
                <a:latin typeface="Times New Roman" panose="02020603050405020304" pitchFamily="18" charset="0"/>
                <a:cs typeface="Times New Roman" panose="02020603050405020304" pitchFamily="18" charset="0"/>
              </a:rPr>
              <a:t>war </a:t>
            </a:r>
            <a:r>
              <a:rPr lang="en-US" dirty="0">
                <a:latin typeface="Times New Roman" panose="02020603050405020304" pitchFamily="18" charset="0"/>
                <a:cs typeface="Times New Roman" panose="02020603050405020304" pitchFamily="18" charset="0"/>
              </a:rPr>
              <a:t>did </a:t>
            </a:r>
            <a:r>
              <a:rPr lang="en-US" dirty="0" smtClean="0">
                <a:latin typeface="Times New Roman" panose="02020603050405020304" pitchFamily="18" charset="0"/>
                <a:cs typeface="Times New Roman" panose="02020603050405020304" pitchFamily="18" charset="0"/>
              </a:rPr>
              <a:t>not specifically </a:t>
            </a:r>
            <a:r>
              <a:rPr lang="en-US" dirty="0">
                <a:latin typeface="Times New Roman" panose="02020603050405020304" pitchFamily="18" charset="0"/>
                <a:cs typeface="Times New Roman" panose="02020603050405020304" pitchFamily="18" charset="0"/>
              </a:rPr>
              <a:t>address the </a:t>
            </a:r>
            <a:r>
              <a:rPr lang="en-US" b="1" dirty="0">
                <a:latin typeface="Times New Roman" panose="02020603050405020304" pitchFamily="18" charset="0"/>
                <a:cs typeface="Times New Roman" panose="02020603050405020304" pitchFamily="18" charset="0"/>
              </a:rPr>
              <a:t>issue of recruitment, </a:t>
            </a:r>
            <a:r>
              <a:rPr lang="en-US" dirty="0">
                <a:latin typeface="Times New Roman" panose="02020603050405020304" pitchFamily="18" charset="0"/>
                <a:cs typeface="Times New Roman" panose="02020603050405020304" pitchFamily="18" charset="0"/>
              </a:rPr>
              <a:t>it helped establish </a:t>
            </a:r>
            <a:r>
              <a:rPr lang="en-US" dirty="0" smtClean="0">
                <a:latin typeface="Times New Roman" panose="02020603050405020304" pitchFamily="18" charset="0"/>
                <a:cs typeface="Times New Roman" panose="02020603050405020304" pitchFamily="18" charset="0"/>
              </a:rPr>
              <a:t>a harmonious </a:t>
            </a:r>
            <a:r>
              <a:rPr lang="en-US" dirty="0">
                <a:latin typeface="Times New Roman" panose="02020603050405020304" pitchFamily="18" charset="0"/>
                <a:cs typeface="Times New Roman" panose="02020603050405020304" pitchFamily="18" charset="0"/>
              </a:rPr>
              <a:t>relationship between </a:t>
            </a:r>
            <a:r>
              <a:rPr lang="en-US" b="1" dirty="0">
                <a:latin typeface="Times New Roman" panose="02020603050405020304" pitchFamily="18" charset="0"/>
                <a:cs typeface="Times New Roman" panose="02020603050405020304" pitchFamily="18" charset="0"/>
              </a:rPr>
              <a:t>Nepal and the British East </a:t>
            </a:r>
            <a:r>
              <a:rPr lang="en-US" b="1" dirty="0" smtClean="0">
                <a:latin typeface="Times New Roman" panose="02020603050405020304" pitchFamily="18" charset="0"/>
                <a:cs typeface="Times New Roman" panose="02020603050405020304" pitchFamily="18" charset="0"/>
              </a:rPr>
              <a:t>India Company</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British </a:t>
            </a:r>
            <a:r>
              <a:rPr lang="en-US" dirty="0">
                <a:latin typeface="Times New Roman" panose="02020603050405020304" pitchFamily="18" charset="0"/>
                <a:cs typeface="Times New Roman" panose="02020603050405020304" pitchFamily="18" charset="0"/>
              </a:rPr>
              <a:t>encouraged </a:t>
            </a:r>
            <a:r>
              <a:rPr lang="en-US" dirty="0" err="1">
                <a:latin typeface="Times New Roman" panose="02020603050405020304" pitchFamily="18" charset="0"/>
                <a:cs typeface="Times New Roman" panose="02020603050405020304" pitchFamily="18" charset="0"/>
              </a:rPr>
              <a:t>Nepalis</a:t>
            </a:r>
            <a:r>
              <a:rPr lang="en-US" dirty="0">
                <a:latin typeface="Times New Roman" panose="02020603050405020304" pitchFamily="18" charset="0"/>
                <a:cs typeface="Times New Roman" panose="02020603050405020304" pitchFamily="18" charset="0"/>
              </a:rPr>
              <a:t> to </a:t>
            </a:r>
            <a:r>
              <a:rPr lang="en-US" dirty="0" smtClean="0">
                <a:latin typeface="Times New Roman" panose="02020603050405020304" pitchFamily="18" charset="0"/>
                <a:cs typeface="Times New Roman" panose="02020603050405020304" pitchFamily="18" charset="0"/>
              </a:rPr>
              <a:t>migrate to </a:t>
            </a:r>
            <a:r>
              <a:rPr lang="en-US" dirty="0">
                <a:latin typeface="Times New Roman" panose="02020603050405020304" pitchFamily="18" charset="0"/>
                <a:cs typeface="Times New Roman" panose="02020603050405020304" pitchFamily="18" charset="0"/>
              </a:rPr>
              <a:t>India along with their families and established Nepali </a:t>
            </a:r>
            <a:r>
              <a:rPr lang="en-US" dirty="0" smtClean="0">
                <a:latin typeface="Times New Roman" panose="02020603050405020304" pitchFamily="18" charset="0"/>
                <a:cs typeface="Times New Roman" panose="02020603050405020304" pitchFamily="18" charset="0"/>
              </a:rPr>
              <a:t>settlements all </a:t>
            </a:r>
            <a:r>
              <a:rPr lang="en-US" dirty="0">
                <a:latin typeface="Times New Roman" panose="02020603050405020304" pitchFamily="18" charset="0"/>
                <a:cs typeface="Times New Roman" panose="02020603050405020304" pitchFamily="18" charset="0"/>
              </a:rPr>
              <a:t>along the hill areas of north India, extending from the border </a:t>
            </a:r>
            <a:r>
              <a:rPr lang="en-US" dirty="0" smtClean="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Afghanistan </a:t>
            </a:r>
            <a:r>
              <a:rPr lang="en-US" b="1" dirty="0">
                <a:latin typeface="Times New Roman" panose="02020603050405020304" pitchFamily="18" charset="0"/>
                <a:cs typeface="Times New Roman" panose="02020603050405020304" pitchFamily="18" charset="0"/>
              </a:rPr>
              <a:t>eastward </a:t>
            </a: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Burma, </a:t>
            </a:r>
            <a:r>
              <a:rPr lang="en-US" dirty="0">
                <a:latin typeface="Times New Roman" panose="02020603050405020304" pitchFamily="18" charset="0"/>
                <a:cs typeface="Times New Roman" panose="02020603050405020304" pitchFamily="18" charset="0"/>
              </a:rPr>
              <a:t>including places such as </a:t>
            </a:r>
            <a:r>
              <a:rPr lang="en-US" b="1" dirty="0" err="1">
                <a:latin typeface="Times New Roman" panose="02020603050405020304" pitchFamily="18" charset="0"/>
                <a:cs typeface="Times New Roman" panose="02020603050405020304" pitchFamily="18" charset="0"/>
              </a:rPr>
              <a:t>Abbotabad</a:t>
            </a: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Murree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Bakloh</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Simla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Bhaksu</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Dharamshala</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Darjeeling, </a:t>
            </a:r>
            <a:r>
              <a:rPr lang="en-US" b="1" dirty="0" err="1">
                <a:latin typeface="Times New Roman" panose="02020603050405020304" pitchFamily="18" charset="0"/>
                <a:cs typeface="Times New Roman" panose="02020603050405020304" pitchFamily="18" charset="0"/>
              </a:rPr>
              <a:t>Kalimpong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Shillong</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 </a:t>
            </a:r>
            <a:r>
              <a:rPr lang="en-US" b="1" dirty="0" smtClean="0">
                <a:latin typeface="Times New Roman" panose="02020603050405020304" pitchFamily="18" charset="0"/>
                <a:cs typeface="Times New Roman" panose="02020603050405020304" pitchFamily="18" charset="0"/>
              </a:rPr>
              <a:t>Mandalay</a:t>
            </a:r>
            <a:r>
              <a:rPr lang="en-US" dirty="0" smtClean="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Some </a:t>
            </a:r>
            <a:r>
              <a:rPr lang="en-US" dirty="0" err="1">
                <a:latin typeface="Times New Roman" panose="02020603050405020304" pitchFamily="18" charset="0"/>
                <a:cs typeface="Times New Roman" panose="02020603050405020304" pitchFamily="18" charset="0"/>
              </a:rPr>
              <a:t>Nepalis</a:t>
            </a:r>
            <a:r>
              <a:rPr lang="en-US" dirty="0">
                <a:latin typeface="Times New Roman" panose="02020603050405020304" pitchFamily="18" charset="0"/>
                <a:cs typeface="Times New Roman" panose="02020603050405020304" pitchFamily="18" charset="0"/>
              </a:rPr>
              <a:t> had also migrated to </a:t>
            </a:r>
            <a:r>
              <a:rPr lang="en-US" b="1" dirty="0" err="1" smtClean="0">
                <a:latin typeface="Times New Roman" panose="02020603050405020304" pitchFamily="18" charset="0"/>
                <a:cs typeface="Times New Roman" panose="02020603050405020304" pitchFamily="18" charset="0"/>
              </a:rPr>
              <a:t>Kumaun</a:t>
            </a:r>
            <a:r>
              <a:rPr lang="en-US" b="1" dirty="0" smtClean="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Garhwal</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those areas had come under Nepali rule </a:t>
            </a:r>
            <a:r>
              <a:rPr lang="en-US" b="1" dirty="0">
                <a:latin typeface="Times New Roman" panose="02020603050405020304" pitchFamily="18" charset="0"/>
                <a:cs typeface="Times New Roman" panose="02020603050405020304" pitchFamily="18" charset="0"/>
              </a:rPr>
              <a:t>in 1804</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many of these families had settled down in </a:t>
            </a:r>
            <a:r>
              <a:rPr lang="en-US" b="1" dirty="0" err="1">
                <a:latin typeface="Times New Roman" panose="02020603050405020304" pitchFamily="18" charset="0"/>
                <a:cs typeface="Times New Roman" panose="02020603050405020304" pitchFamily="18" charset="0"/>
              </a:rPr>
              <a:t>Almora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Nainital</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and </a:t>
            </a:r>
            <a:r>
              <a:rPr lang="en-US" b="1" dirty="0" err="1" smtClean="0">
                <a:latin typeface="Times New Roman" panose="02020603050405020304" pitchFamily="18" charset="0"/>
                <a:cs typeface="Times New Roman" panose="02020603050405020304" pitchFamily="18" charset="0"/>
              </a:rPr>
              <a:t>Dehradhun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4639425" y="22260"/>
            <a:ext cx="2286203" cy="523220"/>
          </a:xfrm>
          <a:prstGeom prst="rect">
            <a:avLst/>
          </a:prstGeom>
        </p:spPr>
        <p:txBody>
          <a:bodyPr wrap="none">
            <a:spAutoFit/>
          </a:bodyPr>
          <a:lstStyle/>
          <a:p>
            <a:pPr lvl="0" algn="ctr"/>
            <a:r>
              <a:rPr lang="en-US" sz="2800" b="1" i="1" dirty="0">
                <a:solidFill>
                  <a:prstClr val="black"/>
                </a:solidFill>
                <a:latin typeface="Algerian" panose="04020705040A02060702" pitchFamily="82" charset="0"/>
                <a:cs typeface="Times New Roman" panose="02020603050405020304" pitchFamily="18" charset="0"/>
              </a:rPr>
              <a:t>Emigration</a:t>
            </a:r>
          </a:p>
        </p:txBody>
      </p:sp>
      <p:pic>
        <p:nvPicPr>
          <p:cNvPr id="3074" name="Picture 2" descr="https://tse1.mm.bing.net/th?id=OIP._JMVVw4p8Mqhcs6OdOqn8AHaEK&amp;pid=Api&amp;P=0&amp;w=299&amp;h=1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945" y="3153562"/>
            <a:ext cx="4211074" cy="236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595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589" y="1611246"/>
            <a:ext cx="6924503" cy="4093428"/>
          </a:xfrm>
          <a:prstGeom prst="rect">
            <a:avLst/>
          </a:prstGeom>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was only in </a:t>
            </a:r>
            <a:r>
              <a:rPr lang="en-US" sz="2000" b="1" dirty="0">
                <a:latin typeface="Times New Roman" panose="02020603050405020304" pitchFamily="18" charset="0"/>
                <a:cs typeface="Times New Roman" panose="02020603050405020304" pitchFamily="18" charset="0"/>
              </a:rPr>
              <a:t>1886 </a:t>
            </a:r>
            <a:r>
              <a:rPr lang="en-US" sz="2000" dirty="0">
                <a:latin typeface="Times New Roman" panose="02020603050405020304" pitchFamily="18" charset="0"/>
                <a:cs typeface="Times New Roman" panose="02020603050405020304" pitchFamily="18" charset="0"/>
              </a:rPr>
              <a:t>that the recruitment of </a:t>
            </a:r>
            <a:r>
              <a:rPr lang="en-US" sz="2000" dirty="0" err="1">
                <a:latin typeface="Times New Roman" panose="02020603050405020304" pitchFamily="18" charset="0"/>
                <a:cs typeface="Times New Roman" panose="02020603050405020304" pitchFamily="18" charset="0"/>
              </a:rPr>
              <a:t>Nepalis</a:t>
            </a:r>
            <a:r>
              <a:rPr lang="en-US" sz="2000" dirty="0">
                <a:latin typeface="Times New Roman" panose="02020603050405020304" pitchFamily="18" charset="0"/>
                <a:cs typeface="Times New Roman" panose="02020603050405020304" pitchFamily="18" charset="0"/>
              </a:rPr>
              <a:t> into the </a:t>
            </a:r>
            <a:r>
              <a:rPr lang="en-US" sz="2000" dirty="0" smtClean="0">
                <a:latin typeface="Times New Roman" panose="02020603050405020304" pitchFamily="18" charset="0"/>
                <a:cs typeface="Times New Roman" panose="02020603050405020304" pitchFamily="18" charset="0"/>
              </a:rPr>
              <a:t>British army </a:t>
            </a:r>
            <a:r>
              <a:rPr lang="en-US" sz="2000" dirty="0">
                <a:latin typeface="Times New Roman" panose="02020603050405020304" pitchFamily="18" charset="0"/>
                <a:cs typeface="Times New Roman" panose="02020603050405020304" pitchFamily="18" charset="0"/>
              </a:rPr>
              <a:t>was </a:t>
            </a:r>
            <a:r>
              <a:rPr lang="en-US" sz="2000" dirty="0" smtClean="0">
                <a:latin typeface="Times New Roman" panose="02020603050405020304" pitchFamily="18" charset="0"/>
                <a:cs typeface="Times New Roman" panose="02020603050405020304" pitchFamily="18" charset="0"/>
              </a:rPr>
              <a:t>formalized. </a:t>
            </a:r>
          </a:p>
          <a:p>
            <a:pPr marL="342900" indent="-34290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Hundreds </a:t>
            </a:r>
            <a:r>
              <a:rPr lang="en-US" sz="2000" dirty="0">
                <a:latin typeface="Times New Roman" panose="02020603050405020304" pitchFamily="18" charset="0"/>
                <a:cs typeface="Times New Roman" panose="02020603050405020304" pitchFamily="18" charset="0"/>
              </a:rPr>
              <a:t>of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housands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Nepali </a:t>
            </a:r>
            <a:r>
              <a:rPr lang="en-US" sz="2000" dirty="0" smtClean="0">
                <a:latin typeface="Times New Roman" panose="02020603050405020304" pitchFamily="18" charset="0"/>
                <a:cs typeface="Times New Roman" panose="02020603050405020304" pitchFamily="18" charset="0"/>
              </a:rPr>
              <a:t>youth fought </a:t>
            </a:r>
            <a:r>
              <a:rPr lang="en-US" sz="2000" dirty="0">
                <a:latin typeface="Times New Roman" panose="02020603050405020304" pitchFamily="18" charset="0"/>
                <a:cs typeface="Times New Roman" panose="02020603050405020304" pitchFamily="18" charset="0"/>
              </a:rPr>
              <a:t>in the</a:t>
            </a:r>
            <a:r>
              <a:rPr lang="en-US" sz="2000" b="1" dirty="0">
                <a:latin typeface="Times New Roman" panose="02020603050405020304" pitchFamily="18" charset="0"/>
                <a:cs typeface="Times New Roman" panose="02020603050405020304" pitchFamily="18" charset="0"/>
              </a:rPr>
              <a:t> First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Second World Wars </a:t>
            </a:r>
            <a:r>
              <a:rPr lang="en-US" sz="2000" dirty="0">
                <a:latin typeface="Times New Roman" panose="02020603050405020304" pitchFamily="18" charset="0"/>
                <a:cs typeface="Times New Roman" panose="02020603050405020304" pitchFamily="18" charset="0"/>
              </a:rPr>
              <a:t>on the side of the British</a:t>
            </a:r>
            <a:r>
              <a:rPr lang="en-US" sz="2000" dirty="0" smtClean="0">
                <a:latin typeface="Times New Roman" panose="02020603050405020304" pitchFamily="18" charset="0"/>
                <a:cs typeface="Times New Roman" panose="02020603050405020304" pitchFamily="18" charset="0"/>
              </a:rPr>
              <a:t>, which </a:t>
            </a:r>
            <a:r>
              <a:rPr lang="en-US" sz="2000" dirty="0">
                <a:latin typeface="Times New Roman" panose="02020603050405020304" pitchFamily="18" charset="0"/>
                <a:cs typeface="Times New Roman" panose="02020603050405020304" pitchFamily="18" charset="0"/>
              </a:rPr>
              <a:t>were the earliest instances of a </a:t>
            </a:r>
            <a:r>
              <a:rPr lang="en-US" sz="2000" b="1" dirty="0">
                <a:latin typeface="Times New Roman" panose="02020603050405020304" pitchFamily="18" charset="0"/>
                <a:cs typeface="Times New Roman" panose="02020603050405020304" pitchFamily="18" charset="0"/>
              </a:rPr>
              <a:t>concerted recruitment </a:t>
            </a:r>
            <a:r>
              <a:rPr lang="en-US" sz="2000" b="1" dirty="0" smtClean="0">
                <a:latin typeface="Times New Roman" panose="02020603050405020304" pitchFamily="18" charset="0"/>
                <a:cs typeface="Times New Roman" panose="02020603050405020304" pitchFamily="18" charset="0"/>
              </a:rPr>
              <a:t>of Nepali </a:t>
            </a:r>
            <a:r>
              <a:rPr lang="en-US" sz="2000" b="1" dirty="0">
                <a:latin typeface="Times New Roman" panose="02020603050405020304" pitchFamily="18" charset="0"/>
                <a:cs typeface="Times New Roman" panose="02020603050405020304" pitchFamily="18" charset="0"/>
              </a:rPr>
              <a:t>men to work abroad. </a:t>
            </a:r>
            <a:endParaRPr lang="en-US" sz="2000" b="1"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1947 Tripartite Agreement </a:t>
            </a:r>
            <a:r>
              <a:rPr lang="en-US" sz="2000" dirty="0" smtClean="0">
                <a:latin typeface="Times New Roman" panose="02020603050405020304" pitchFamily="18" charset="0"/>
                <a:cs typeface="Times New Roman" panose="02020603050405020304" pitchFamily="18" charset="0"/>
              </a:rPr>
              <a:t>between Nepal</a:t>
            </a:r>
            <a:r>
              <a:rPr lang="en-US" sz="2000" dirty="0">
                <a:latin typeface="Times New Roman" panose="02020603050405020304" pitchFamily="18" charset="0"/>
                <a:cs typeface="Times New Roman" panose="02020603050405020304" pitchFamily="18" charset="0"/>
              </a:rPr>
              <a:t>, India and Britain opened the way for a newly </a:t>
            </a:r>
            <a:r>
              <a:rPr lang="en-US" sz="2000" dirty="0" smtClean="0">
                <a:latin typeface="Times New Roman" panose="02020603050405020304" pitchFamily="18" charset="0"/>
                <a:cs typeface="Times New Roman" panose="02020603050405020304" pitchFamily="18" charset="0"/>
              </a:rPr>
              <a:t>independent India </a:t>
            </a:r>
            <a:r>
              <a:rPr lang="en-US" sz="2000" dirty="0">
                <a:latin typeface="Times New Roman" panose="02020603050405020304" pitchFamily="18" charset="0"/>
                <a:cs typeface="Times New Roman" panose="02020603050405020304" pitchFamily="18" charset="0"/>
              </a:rPr>
              <a:t>as well to recruit Nepali men into its army.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Hence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even </a:t>
            </a:r>
            <a:r>
              <a:rPr lang="en-US" sz="2000" b="1" dirty="0" smtClean="0">
                <a:latin typeface="Times New Roman" panose="02020603050405020304" pitchFamily="18" charset="0"/>
                <a:cs typeface="Times New Roman" panose="02020603050405020304" pitchFamily="18" charset="0"/>
              </a:rPr>
              <a:t>two centuries </a:t>
            </a:r>
            <a:r>
              <a:rPr lang="en-US" sz="2000" b="1" dirty="0">
                <a:latin typeface="Times New Roman" panose="02020603050405020304" pitchFamily="18" charset="0"/>
                <a:cs typeface="Times New Roman" panose="02020603050405020304" pitchFamily="18" charset="0"/>
              </a:rPr>
              <a:t>later, the tradition of recruiting Nepali </a:t>
            </a:r>
            <a:r>
              <a:rPr lang="en-US" sz="2000" dirty="0">
                <a:latin typeface="Times New Roman" panose="02020603050405020304" pitchFamily="18" charset="0"/>
                <a:cs typeface="Times New Roman" panose="02020603050405020304" pitchFamily="18" charset="0"/>
              </a:rPr>
              <a:t>youth into </a:t>
            </a:r>
            <a:r>
              <a:rPr lang="en-US" sz="2000" b="1" dirty="0" smtClean="0">
                <a:latin typeface="Times New Roman" panose="02020603050405020304" pitchFamily="18" charset="0"/>
                <a:cs typeface="Times New Roman" panose="02020603050405020304" pitchFamily="18" charset="0"/>
              </a:rPr>
              <a:t>foreign armies </a:t>
            </a:r>
            <a:r>
              <a:rPr lang="en-US" sz="2000" dirty="0">
                <a:latin typeface="Times New Roman" panose="02020603050405020304" pitchFamily="18" charset="0"/>
                <a:cs typeface="Times New Roman" panose="02020603050405020304" pitchFamily="18" charset="0"/>
              </a:rPr>
              <a:t>(the British and Indian as well as the </a:t>
            </a:r>
            <a:r>
              <a:rPr lang="en-US" sz="2000" b="1" dirty="0">
                <a:latin typeface="Times New Roman" panose="02020603050405020304" pitchFamily="18" charset="0"/>
                <a:cs typeface="Times New Roman" panose="02020603050405020304" pitchFamily="18" charset="0"/>
              </a:rPr>
              <a:t>Singapore police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continues unbroken.</a:t>
            </a:r>
            <a:endParaRPr lang="en-US" sz="20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365759" y="205971"/>
            <a:ext cx="6184669" cy="914400"/>
          </a:xfrm>
          <a:prstGeom prst="roundRect">
            <a:avLst/>
          </a:prstGeom>
          <a:solidFill>
            <a:srgbClr val="00B050">
              <a:alpha val="5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solidFill>
                  <a:schemeClr val="tx1"/>
                </a:solidFill>
                <a:latin typeface="Algerian" panose="04020705040A02060702" pitchFamily="82" charset="0"/>
              </a:rPr>
              <a:t>Gorkha</a:t>
            </a:r>
            <a:r>
              <a:rPr lang="en-US" sz="3600" dirty="0" smtClean="0">
                <a:solidFill>
                  <a:schemeClr val="tx1"/>
                </a:solidFill>
                <a:latin typeface="Algerian" panose="04020705040A02060702" pitchFamily="82" charset="0"/>
              </a:rPr>
              <a:t> Recruitment </a:t>
            </a:r>
            <a:endParaRPr lang="en-US" sz="3600" dirty="0">
              <a:solidFill>
                <a:schemeClr val="tx1"/>
              </a:solidFill>
              <a:latin typeface="Algerian" panose="04020705040A02060702" pitchFamily="82" charset="0"/>
            </a:endParaRPr>
          </a:p>
        </p:txBody>
      </p:sp>
      <p:pic>
        <p:nvPicPr>
          <p:cNvPr id="4098" name="Picture 2" descr="https://tse2.mm.bing.net/th?id=OIP.1GB7xlst2JLGKzR6FYqsrwHaDn&amp;pid=Api&amp;P=0&amp;w=387&amp;h=1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745" y="110837"/>
            <a:ext cx="3948810" cy="235759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72218" y="2610683"/>
            <a:ext cx="4438337" cy="3693319"/>
          </a:xfrm>
          <a:prstGeom prst="rect">
            <a:avLst/>
          </a:prstGeom>
        </p:spPr>
        <p:txBody>
          <a:bodyPr wrap="square">
            <a:spAutoFit/>
          </a:bodyPr>
          <a:lstStyle/>
          <a:p>
            <a:r>
              <a:rPr lang="en-US" dirty="0">
                <a:solidFill>
                  <a:srgbClr val="313131"/>
                </a:solidFill>
                <a:latin typeface="libre baskerville"/>
              </a:rPr>
              <a:t>There are seven </a:t>
            </a:r>
            <a:r>
              <a:rPr lang="en-US" dirty="0" err="1">
                <a:solidFill>
                  <a:srgbClr val="313131"/>
                </a:solidFill>
                <a:latin typeface="libre baskerville"/>
              </a:rPr>
              <a:t>Gorkha</a:t>
            </a:r>
            <a:r>
              <a:rPr lang="en-US" dirty="0">
                <a:solidFill>
                  <a:srgbClr val="313131"/>
                </a:solidFill>
                <a:latin typeface="libre baskerville"/>
              </a:rPr>
              <a:t> regiments in the Indian Army comprising around 28,000 Nepali citizens. The regiments have a total 39 battalions. In total, there were 11 </a:t>
            </a:r>
            <a:r>
              <a:rPr lang="en-US" dirty="0" err="1">
                <a:solidFill>
                  <a:srgbClr val="313131"/>
                </a:solidFill>
                <a:latin typeface="libre baskerville"/>
              </a:rPr>
              <a:t>Gorkha</a:t>
            </a:r>
            <a:r>
              <a:rPr lang="en-US" dirty="0">
                <a:solidFill>
                  <a:srgbClr val="313131"/>
                </a:solidFill>
                <a:latin typeface="libre baskerville"/>
              </a:rPr>
              <a:t> Regiments, out of which four went to the British Army after Independence.</a:t>
            </a:r>
            <a:r>
              <a:rPr lang="en-US" dirty="0"/>
              <a:t/>
            </a:r>
            <a:br>
              <a:rPr lang="en-US" dirty="0"/>
            </a:br>
            <a:r>
              <a:rPr lang="en-US" dirty="0">
                <a:solidFill>
                  <a:srgbClr val="313131"/>
                </a:solidFill>
                <a:latin typeface="libre baskerville"/>
              </a:rPr>
              <a:t>India has the 1st, 3rd, 4th, 5th, 8th, 9th and 11th </a:t>
            </a:r>
            <a:r>
              <a:rPr lang="en-US" dirty="0" err="1">
                <a:solidFill>
                  <a:srgbClr val="313131"/>
                </a:solidFill>
                <a:latin typeface="libre baskerville"/>
              </a:rPr>
              <a:t>Gorkha</a:t>
            </a:r>
            <a:r>
              <a:rPr lang="en-US" dirty="0">
                <a:solidFill>
                  <a:srgbClr val="313131"/>
                </a:solidFill>
                <a:latin typeface="libre baskerville"/>
              </a:rPr>
              <a:t> regiments while the British Army has the 2nd, 6th, 7th and 10th regiments.</a:t>
            </a:r>
            <a:r>
              <a:rPr lang="en-US" dirty="0"/>
              <a:t/>
            </a:r>
            <a:br>
              <a:rPr lang="en-US" dirty="0"/>
            </a:br>
            <a:r>
              <a:rPr lang="en-US" dirty="0">
                <a:solidFill>
                  <a:srgbClr val="313131"/>
                </a:solidFill>
                <a:latin typeface="libre baskerville"/>
              </a:rPr>
              <a:t>The </a:t>
            </a:r>
            <a:r>
              <a:rPr lang="en-US" dirty="0" err="1">
                <a:solidFill>
                  <a:srgbClr val="313131"/>
                </a:solidFill>
                <a:latin typeface="libre baskerville"/>
              </a:rPr>
              <a:t>Gorkha</a:t>
            </a:r>
            <a:r>
              <a:rPr lang="en-US" dirty="0">
                <a:solidFill>
                  <a:srgbClr val="313131"/>
                </a:solidFill>
                <a:latin typeface="libre baskerville"/>
              </a:rPr>
              <a:t> community consists of mainly of four different tribes — are </a:t>
            </a:r>
            <a:r>
              <a:rPr lang="en-US" dirty="0" err="1">
                <a:solidFill>
                  <a:srgbClr val="313131"/>
                </a:solidFill>
                <a:latin typeface="libre baskerville"/>
              </a:rPr>
              <a:t>Khas</a:t>
            </a:r>
            <a:r>
              <a:rPr lang="en-US" dirty="0">
                <a:solidFill>
                  <a:srgbClr val="313131"/>
                </a:solidFill>
                <a:latin typeface="libre baskerville"/>
              </a:rPr>
              <a:t> (or </a:t>
            </a:r>
            <a:r>
              <a:rPr lang="en-US" dirty="0" err="1">
                <a:solidFill>
                  <a:srgbClr val="313131"/>
                </a:solidFill>
                <a:latin typeface="libre baskerville"/>
              </a:rPr>
              <a:t>Chettris</a:t>
            </a:r>
            <a:r>
              <a:rPr lang="en-US" dirty="0">
                <a:solidFill>
                  <a:srgbClr val="313131"/>
                </a:solidFill>
                <a:latin typeface="libre baskerville"/>
              </a:rPr>
              <a:t>), </a:t>
            </a:r>
            <a:r>
              <a:rPr lang="en-US" dirty="0" err="1">
                <a:solidFill>
                  <a:srgbClr val="313131"/>
                </a:solidFill>
                <a:latin typeface="libre baskerville"/>
              </a:rPr>
              <a:t>Gurung</a:t>
            </a:r>
            <a:r>
              <a:rPr lang="en-US" dirty="0">
                <a:solidFill>
                  <a:srgbClr val="313131"/>
                </a:solidFill>
                <a:latin typeface="libre baskerville"/>
              </a:rPr>
              <a:t>, </a:t>
            </a:r>
            <a:r>
              <a:rPr lang="en-US" dirty="0" err="1">
                <a:solidFill>
                  <a:srgbClr val="313131"/>
                </a:solidFill>
                <a:latin typeface="libre baskerville"/>
              </a:rPr>
              <a:t>Limbus</a:t>
            </a:r>
            <a:r>
              <a:rPr lang="en-US" dirty="0">
                <a:solidFill>
                  <a:srgbClr val="313131"/>
                </a:solidFill>
                <a:latin typeface="libre baskerville"/>
              </a:rPr>
              <a:t> and </a:t>
            </a:r>
            <a:r>
              <a:rPr lang="en-US" dirty="0" err="1">
                <a:solidFill>
                  <a:srgbClr val="313131"/>
                </a:solidFill>
                <a:latin typeface="libre baskerville"/>
              </a:rPr>
              <a:t>Rais</a:t>
            </a:r>
            <a:r>
              <a:rPr lang="en-US" dirty="0">
                <a:solidFill>
                  <a:srgbClr val="313131"/>
                </a:solidFill>
                <a:latin typeface="libre baskerville"/>
              </a:rPr>
              <a:t>.</a:t>
            </a:r>
            <a:endParaRPr lang="en-US" dirty="0"/>
          </a:p>
        </p:txBody>
      </p:sp>
    </p:spTree>
    <p:extLst>
      <p:ext uri="{BB962C8B-B14F-4D97-AF65-F5344CB8AC3E}">
        <p14:creationId xmlns:p14="http://schemas.microsoft.com/office/powerpoint/2010/main" val="3787399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854" y="2542123"/>
            <a:ext cx="4849091" cy="3785652"/>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On 1 January 1948 those four regiments formed the </a:t>
            </a:r>
            <a:r>
              <a:rPr lang="en-US" sz="2000" b="1" dirty="0">
                <a:solidFill>
                  <a:srgbClr val="FF0000"/>
                </a:solidFill>
                <a:latin typeface="Algerian" panose="04020705040A02060702" pitchFamily="82" charset="0"/>
                <a:cs typeface="Times New Roman" panose="02020603050405020304" pitchFamily="18" charset="0"/>
              </a:rPr>
              <a:t>Brigade of </a:t>
            </a:r>
            <a:r>
              <a:rPr lang="en-US" sz="2000" b="1" dirty="0" err="1">
                <a:solidFill>
                  <a:srgbClr val="FF0000"/>
                </a:solidFill>
                <a:latin typeface="Algerian" panose="04020705040A02060702" pitchFamily="82" charset="0"/>
                <a:cs typeface="Times New Roman" panose="02020603050405020304" pitchFamily="18" charset="0"/>
              </a:rPr>
              <a:t>Gurkhas</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Those </a:t>
            </a:r>
            <a:r>
              <a:rPr lang="en-US" sz="2200" dirty="0">
                <a:latin typeface="Times New Roman" panose="02020603050405020304" pitchFamily="18" charset="0"/>
                <a:cs typeface="Times New Roman" panose="02020603050405020304" pitchFamily="18" charset="0"/>
              </a:rPr>
              <a:t>regiments were: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2nd King Edward VII’s </a:t>
            </a:r>
            <a:r>
              <a:rPr lang="en-US" sz="2200" dirty="0">
                <a:latin typeface="Times New Roman" panose="02020603050405020304" pitchFamily="18" charset="0"/>
                <a:cs typeface="Times New Roman" panose="02020603050405020304" pitchFamily="18" charset="0"/>
              </a:rPr>
              <a:t>Own </a:t>
            </a:r>
            <a:r>
              <a:rPr lang="en-US" sz="2200" dirty="0" err="1">
                <a:latin typeface="Times New Roman" panose="02020603050405020304" pitchFamily="18" charset="0"/>
                <a:cs typeface="Times New Roman" panose="02020603050405020304" pitchFamily="18" charset="0"/>
              </a:rPr>
              <a:t>Gurkha</a:t>
            </a:r>
            <a:r>
              <a:rPr lang="en-US" sz="2200" dirty="0">
                <a:latin typeface="Times New Roman" panose="02020603050405020304" pitchFamily="18" charset="0"/>
                <a:cs typeface="Times New Roman" panose="02020603050405020304" pitchFamily="18" charset="0"/>
              </a:rPr>
              <a:t> Rifles (The </a:t>
            </a:r>
            <a:r>
              <a:rPr lang="en-US" sz="2200" dirty="0" err="1">
                <a:latin typeface="Times New Roman" panose="02020603050405020304" pitchFamily="18" charset="0"/>
                <a:cs typeface="Times New Roman" panose="02020603050405020304" pitchFamily="18" charset="0"/>
              </a:rPr>
              <a:t>Sirmoor</a:t>
            </a:r>
            <a:r>
              <a:rPr lang="en-US" sz="2200" dirty="0">
                <a:latin typeface="Times New Roman" panose="02020603050405020304" pitchFamily="18" charset="0"/>
                <a:cs typeface="Times New Roman" panose="02020603050405020304" pitchFamily="18" charset="0"/>
              </a:rPr>
              <a:t> Rifles)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6th </a:t>
            </a:r>
            <a:r>
              <a:rPr lang="en-US" sz="2200" b="1" dirty="0" err="1">
                <a:latin typeface="Times New Roman" panose="02020603050405020304" pitchFamily="18" charset="0"/>
                <a:cs typeface="Times New Roman" panose="02020603050405020304" pitchFamily="18" charset="0"/>
              </a:rPr>
              <a:t>Gurkha</a:t>
            </a:r>
            <a:r>
              <a:rPr lang="en-US" sz="2200" b="1" dirty="0">
                <a:latin typeface="Times New Roman" panose="02020603050405020304" pitchFamily="18" charset="0"/>
                <a:cs typeface="Times New Roman" panose="02020603050405020304" pitchFamily="18" charset="0"/>
              </a:rPr>
              <a:t> Rifles </a:t>
            </a:r>
            <a:r>
              <a:rPr lang="en-US" sz="2200" dirty="0">
                <a:latin typeface="Times New Roman" panose="02020603050405020304" pitchFamily="18" charset="0"/>
                <a:cs typeface="Times New Roman" panose="02020603050405020304" pitchFamily="18" charset="0"/>
              </a:rPr>
              <a:t>(later Queen Elizabeth’s Own) </a:t>
            </a:r>
            <a:r>
              <a:rPr lang="en-US" sz="2200" dirty="0" smtClean="0">
                <a:latin typeface="Times New Roman" panose="02020603050405020304" pitchFamily="18" charset="0"/>
                <a:cs typeface="Times New Roman" panose="02020603050405020304" pitchFamily="18" charset="0"/>
              </a:rPr>
              <a:t> </a:t>
            </a:r>
          </a:p>
          <a:p>
            <a:r>
              <a:rPr lang="en-US" sz="2200"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7th </a:t>
            </a:r>
            <a:r>
              <a:rPr lang="en-US" sz="2200" b="1" dirty="0" err="1">
                <a:latin typeface="Times New Roman" panose="02020603050405020304" pitchFamily="18" charset="0"/>
                <a:cs typeface="Times New Roman" panose="02020603050405020304" pitchFamily="18" charset="0"/>
              </a:rPr>
              <a:t>Gurkha</a:t>
            </a:r>
            <a:r>
              <a:rPr lang="en-US" sz="2200" b="1" dirty="0">
                <a:latin typeface="Times New Roman" panose="02020603050405020304" pitchFamily="18" charset="0"/>
                <a:cs typeface="Times New Roman" panose="02020603050405020304" pitchFamily="18" charset="0"/>
              </a:rPr>
              <a:t> Rifles </a:t>
            </a:r>
            <a:r>
              <a:rPr lang="en-US" sz="2200" dirty="0">
                <a:latin typeface="Times New Roman" panose="02020603050405020304" pitchFamily="18" charset="0"/>
                <a:cs typeface="Times New Roman" panose="02020603050405020304" pitchFamily="18" charset="0"/>
              </a:rPr>
              <a:t>(later Duke of Edinburgh’s Own)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10th </a:t>
            </a:r>
            <a:r>
              <a:rPr lang="en-US" sz="2200" b="1" dirty="0" err="1">
                <a:latin typeface="Times New Roman" panose="02020603050405020304" pitchFamily="18" charset="0"/>
                <a:cs typeface="Times New Roman" panose="02020603050405020304" pitchFamily="18" charset="0"/>
              </a:rPr>
              <a:t>Gurkha</a:t>
            </a:r>
            <a:r>
              <a:rPr lang="en-US" sz="2200" b="1" dirty="0">
                <a:latin typeface="Times New Roman" panose="02020603050405020304" pitchFamily="18" charset="0"/>
                <a:cs typeface="Times New Roman" panose="02020603050405020304" pitchFamily="18" charset="0"/>
              </a:rPr>
              <a:t> Rifles </a:t>
            </a:r>
            <a:r>
              <a:rPr lang="en-US" sz="2200" dirty="0">
                <a:latin typeface="Times New Roman" panose="02020603050405020304" pitchFamily="18" charset="0"/>
                <a:cs typeface="Times New Roman" panose="02020603050405020304" pitchFamily="18" charset="0"/>
              </a:rPr>
              <a:t>(later Princess Mary’s Own) </a:t>
            </a:r>
          </a:p>
        </p:txBody>
      </p:sp>
      <p:sp>
        <p:nvSpPr>
          <p:cNvPr id="3" name="Rectangle 2"/>
          <p:cNvSpPr/>
          <p:nvPr/>
        </p:nvSpPr>
        <p:spPr>
          <a:xfrm>
            <a:off x="5338619" y="325873"/>
            <a:ext cx="6788726" cy="6524863"/>
          </a:xfrm>
          <a:prstGeom prst="rect">
            <a:avLst/>
          </a:prstGeom>
        </p:spPr>
        <p:txBody>
          <a:bodyPr wrap="square">
            <a:spAutoFit/>
          </a:bodyPr>
          <a:lstStyle/>
          <a:p>
            <a:pPr algn="just"/>
            <a:r>
              <a:rPr lang="en-US" sz="2200" dirty="0" smtClean="0">
                <a:solidFill>
                  <a:srgbClr val="202122"/>
                </a:solidFill>
                <a:latin typeface="Times New Roman" panose="02020603050405020304" pitchFamily="18" charset="0"/>
                <a:cs typeface="Times New Roman" panose="02020603050405020304" pitchFamily="18" charset="0"/>
              </a:rPr>
              <a:t>There </a:t>
            </a:r>
            <a:r>
              <a:rPr lang="en-US" sz="2200" dirty="0">
                <a:solidFill>
                  <a:srgbClr val="202122"/>
                </a:solidFill>
                <a:latin typeface="Times New Roman" panose="02020603050405020304" pitchFamily="18" charset="0"/>
                <a:cs typeface="Times New Roman" panose="02020603050405020304" pitchFamily="18" charset="0"/>
              </a:rPr>
              <a:t>are </a:t>
            </a:r>
            <a:r>
              <a:rPr lang="en-US" sz="2200" b="1" dirty="0" smtClean="0">
                <a:solidFill>
                  <a:srgbClr val="202122"/>
                </a:solidFill>
                <a:latin typeface="Times New Roman" panose="02020603050405020304" pitchFamily="18" charset="0"/>
                <a:cs typeface="Times New Roman" panose="02020603050405020304" pitchFamily="18" charset="0"/>
              </a:rPr>
              <a:t>41 </a:t>
            </a:r>
            <a:r>
              <a:rPr lang="en-US" sz="2200" b="1" dirty="0">
                <a:solidFill>
                  <a:srgbClr val="202122"/>
                </a:solidFill>
                <a:latin typeface="Times New Roman" panose="02020603050405020304" pitchFamily="18" charset="0"/>
                <a:cs typeface="Times New Roman" panose="02020603050405020304" pitchFamily="18" charset="0"/>
              </a:rPr>
              <a:t>battalions </a:t>
            </a:r>
            <a:r>
              <a:rPr lang="en-US" sz="2200" dirty="0">
                <a:solidFill>
                  <a:srgbClr val="202122"/>
                </a:solidFill>
                <a:latin typeface="Times New Roman" panose="02020603050405020304" pitchFamily="18" charset="0"/>
                <a:cs typeface="Times New Roman" panose="02020603050405020304" pitchFamily="18" charset="0"/>
              </a:rPr>
              <a:t>serving in </a:t>
            </a:r>
            <a:r>
              <a:rPr lang="en-US" sz="2200" b="1" dirty="0">
                <a:solidFill>
                  <a:srgbClr val="202122"/>
                </a:solidFill>
                <a:latin typeface="Times New Roman" panose="02020603050405020304" pitchFamily="18" charset="0"/>
                <a:cs typeface="Times New Roman" panose="02020603050405020304" pitchFamily="18" charset="0"/>
              </a:rPr>
              <a:t>7 </a:t>
            </a:r>
            <a:r>
              <a:rPr lang="en-US" sz="2200" b="1" dirty="0" err="1">
                <a:solidFill>
                  <a:srgbClr val="202122"/>
                </a:solidFill>
                <a:latin typeface="Times New Roman" panose="02020603050405020304" pitchFamily="18" charset="0"/>
                <a:cs typeface="Times New Roman" panose="02020603050405020304" pitchFamily="18" charset="0"/>
              </a:rPr>
              <a:t>Gorkha</a:t>
            </a:r>
            <a:r>
              <a:rPr lang="en-US" sz="2200" b="1" dirty="0">
                <a:solidFill>
                  <a:srgbClr val="202122"/>
                </a:solidFill>
                <a:latin typeface="Times New Roman" panose="02020603050405020304" pitchFamily="18" charset="0"/>
                <a:cs typeface="Times New Roman" panose="02020603050405020304" pitchFamily="18" charset="0"/>
              </a:rPr>
              <a:t> regiments </a:t>
            </a:r>
            <a:r>
              <a:rPr lang="en-US" sz="2200" dirty="0">
                <a:solidFill>
                  <a:srgbClr val="202122"/>
                </a:solidFill>
                <a:latin typeface="Times New Roman" panose="02020603050405020304" pitchFamily="18" charset="0"/>
                <a:cs typeface="Times New Roman" panose="02020603050405020304" pitchFamily="18" charset="0"/>
              </a:rPr>
              <a:t>in the</a:t>
            </a:r>
            <a:r>
              <a:rPr lang="en-US" sz="2200" b="1" dirty="0">
                <a:solidFill>
                  <a:srgbClr val="202122"/>
                </a:solidFill>
                <a:latin typeface="Times New Roman" panose="02020603050405020304" pitchFamily="18" charset="0"/>
                <a:cs typeface="Times New Roman" panose="02020603050405020304" pitchFamily="18" charset="0"/>
              </a:rPr>
              <a:t> Indian Army</a:t>
            </a:r>
            <a:r>
              <a:rPr lang="en-US" sz="2200" dirty="0">
                <a:solidFill>
                  <a:srgbClr val="202122"/>
                </a:solidFill>
                <a:latin typeface="Times New Roman" panose="02020603050405020304" pitchFamily="18" charset="0"/>
                <a:cs typeface="Times New Roman" panose="02020603050405020304" pitchFamily="18" charset="0"/>
              </a:rPr>
              <a:t>. Six regiments were transferred from the</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solidFill>
                  <a:srgbClr val="FF0000"/>
                </a:solidFill>
                <a:latin typeface="Times New Roman" panose="02020603050405020304" pitchFamily="18" charset="0"/>
                <a:cs typeface="Times New Roman" panose="02020603050405020304" pitchFamily="18" charset="0"/>
                <a:hlinkClick r:id="rId2" tooltip="British Indian Army"/>
              </a:rPr>
              <a:t>British Indian Army</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solidFill>
                  <a:srgbClr val="202122"/>
                </a:solidFill>
                <a:latin typeface="Times New Roman" panose="02020603050405020304" pitchFamily="18" charset="0"/>
                <a:cs typeface="Times New Roman" panose="02020603050405020304" pitchFamily="18" charset="0"/>
              </a:rPr>
              <a:t>while one was formed after independence;</a:t>
            </a:r>
          </a:p>
          <a:p>
            <a:pPr marL="342900" indent="-342900" algn="just">
              <a:buFont typeface="Wingdings" panose="05000000000000000000" pitchFamily="2" charset="2"/>
              <a:buChar char="Ø"/>
            </a:pPr>
            <a:r>
              <a:rPr lang="en-US" sz="2200" dirty="0">
                <a:solidFill>
                  <a:srgbClr val="0645AD"/>
                </a:solidFill>
                <a:latin typeface="Times New Roman" panose="02020603050405020304" pitchFamily="18" charset="0"/>
                <a:cs typeface="Times New Roman" panose="02020603050405020304" pitchFamily="18" charset="0"/>
                <a:hlinkClick r:id="rId3" tooltip="1st Gorkha Rifles (The Malaun Regiment)"/>
              </a:rPr>
              <a:t>1 </a:t>
            </a:r>
            <a:r>
              <a:rPr lang="en-US" sz="2200" dirty="0" err="1">
                <a:solidFill>
                  <a:srgbClr val="0645AD"/>
                </a:solidFill>
                <a:latin typeface="Times New Roman" panose="02020603050405020304" pitchFamily="18" charset="0"/>
                <a:cs typeface="Times New Roman" panose="02020603050405020304" pitchFamily="18" charset="0"/>
                <a:hlinkClick r:id="rId3" tooltip="1st Gorkha Rifles (The Malaun Regiment)"/>
              </a:rPr>
              <a:t>Gorkha</a:t>
            </a:r>
            <a:r>
              <a:rPr lang="en-US" sz="2200" dirty="0">
                <a:solidFill>
                  <a:srgbClr val="0645AD"/>
                </a:solidFill>
                <a:latin typeface="Times New Roman" panose="02020603050405020304" pitchFamily="18" charset="0"/>
                <a:cs typeface="Times New Roman" panose="02020603050405020304" pitchFamily="18" charset="0"/>
                <a:hlinkClick r:id="rId3" tooltip="1st Gorkha Rifles (The Malaun Regiment)"/>
              </a:rPr>
              <a:t> Rifles</a:t>
            </a:r>
            <a:r>
              <a:rPr lang="en-US" sz="2200" dirty="0">
                <a:solidFill>
                  <a:srgbClr val="202122"/>
                </a:solidFill>
                <a:latin typeface="Times New Roman" panose="02020603050405020304" pitchFamily="18" charset="0"/>
                <a:cs typeface="Times New Roman" panose="02020603050405020304" pitchFamily="18" charset="0"/>
              </a:rPr>
              <a:t> – 6 battalions (previously 1st King George V's Own </a:t>
            </a:r>
            <a:r>
              <a:rPr lang="en-US" sz="2200" dirty="0" err="1">
                <a:solidFill>
                  <a:srgbClr val="202122"/>
                </a:solidFill>
                <a:latin typeface="Times New Roman" panose="02020603050405020304" pitchFamily="18" charset="0"/>
                <a:cs typeface="Times New Roman" panose="02020603050405020304" pitchFamily="18" charset="0"/>
              </a:rPr>
              <a:t>Gurkha</a:t>
            </a:r>
            <a:r>
              <a:rPr lang="en-US" sz="2200" dirty="0">
                <a:solidFill>
                  <a:srgbClr val="202122"/>
                </a:solidFill>
                <a:latin typeface="Times New Roman" panose="02020603050405020304" pitchFamily="18" charset="0"/>
                <a:cs typeface="Times New Roman" panose="02020603050405020304" pitchFamily="18" charset="0"/>
              </a:rPr>
              <a:t> Rifles (The </a:t>
            </a:r>
            <a:r>
              <a:rPr lang="en-US" sz="2200" dirty="0" err="1">
                <a:solidFill>
                  <a:srgbClr val="202122"/>
                </a:solidFill>
                <a:latin typeface="Times New Roman" panose="02020603050405020304" pitchFamily="18" charset="0"/>
                <a:cs typeface="Times New Roman" panose="02020603050405020304" pitchFamily="18" charset="0"/>
              </a:rPr>
              <a:t>Malaun</a:t>
            </a:r>
            <a:r>
              <a:rPr lang="en-US" sz="2200" dirty="0">
                <a:solidFill>
                  <a:srgbClr val="202122"/>
                </a:solidFill>
                <a:latin typeface="Times New Roman" panose="02020603050405020304" pitchFamily="18" charset="0"/>
                <a:cs typeface="Times New Roman" panose="02020603050405020304" pitchFamily="18" charset="0"/>
              </a:rPr>
              <a:t> Regiment))</a:t>
            </a:r>
          </a:p>
          <a:p>
            <a:pPr marL="342900" indent="-342900" algn="just">
              <a:buFont typeface="Wingdings" panose="05000000000000000000" pitchFamily="2" charset="2"/>
              <a:buChar char="Ø"/>
            </a:pPr>
            <a:r>
              <a:rPr lang="en-US" sz="2200" dirty="0">
                <a:solidFill>
                  <a:srgbClr val="0645AD"/>
                </a:solidFill>
                <a:latin typeface="Times New Roman" panose="02020603050405020304" pitchFamily="18" charset="0"/>
                <a:cs typeface="Times New Roman" panose="02020603050405020304" pitchFamily="18" charset="0"/>
                <a:hlinkClick r:id="rId4" tooltip="3rd Gorkha Rifles"/>
              </a:rPr>
              <a:t>3 </a:t>
            </a:r>
            <a:r>
              <a:rPr lang="en-US" sz="2200" dirty="0" err="1">
                <a:solidFill>
                  <a:srgbClr val="0645AD"/>
                </a:solidFill>
                <a:latin typeface="Times New Roman" panose="02020603050405020304" pitchFamily="18" charset="0"/>
                <a:cs typeface="Times New Roman" panose="02020603050405020304" pitchFamily="18" charset="0"/>
                <a:hlinkClick r:id="rId4" tooltip="3rd Gorkha Rifles"/>
              </a:rPr>
              <a:t>Gorkha</a:t>
            </a:r>
            <a:r>
              <a:rPr lang="en-US" sz="2200" dirty="0">
                <a:solidFill>
                  <a:srgbClr val="0645AD"/>
                </a:solidFill>
                <a:latin typeface="Times New Roman" panose="02020603050405020304" pitchFamily="18" charset="0"/>
                <a:cs typeface="Times New Roman" panose="02020603050405020304" pitchFamily="18" charset="0"/>
                <a:hlinkClick r:id="rId4" tooltip="3rd Gorkha Rifles"/>
              </a:rPr>
              <a:t> Rifles</a:t>
            </a:r>
            <a:r>
              <a:rPr lang="en-US" sz="2200" dirty="0">
                <a:solidFill>
                  <a:srgbClr val="202122"/>
                </a:solidFill>
                <a:latin typeface="Times New Roman" panose="02020603050405020304" pitchFamily="18" charset="0"/>
                <a:cs typeface="Times New Roman" panose="02020603050405020304" pitchFamily="18" charset="0"/>
              </a:rPr>
              <a:t> – 5 battalions (previously 3rd Queen Alexandra's Own </a:t>
            </a:r>
            <a:r>
              <a:rPr lang="en-US" sz="2200" dirty="0" err="1">
                <a:solidFill>
                  <a:srgbClr val="202122"/>
                </a:solidFill>
                <a:latin typeface="Times New Roman" panose="02020603050405020304" pitchFamily="18" charset="0"/>
                <a:cs typeface="Times New Roman" panose="02020603050405020304" pitchFamily="18" charset="0"/>
              </a:rPr>
              <a:t>Gurkha</a:t>
            </a:r>
            <a:r>
              <a:rPr lang="en-US" sz="2200" dirty="0">
                <a:solidFill>
                  <a:srgbClr val="202122"/>
                </a:solidFill>
                <a:latin typeface="Times New Roman" panose="02020603050405020304" pitchFamily="18" charset="0"/>
                <a:cs typeface="Times New Roman" panose="02020603050405020304" pitchFamily="18" charset="0"/>
              </a:rPr>
              <a:t> Rifles)</a:t>
            </a:r>
          </a:p>
          <a:p>
            <a:pPr marL="342900" indent="-342900" algn="just">
              <a:buFont typeface="Wingdings" panose="05000000000000000000" pitchFamily="2" charset="2"/>
              <a:buChar char="Ø"/>
            </a:pPr>
            <a:r>
              <a:rPr lang="en-US" sz="2200" dirty="0">
                <a:solidFill>
                  <a:srgbClr val="0645AD"/>
                </a:solidFill>
                <a:latin typeface="Times New Roman" panose="02020603050405020304" pitchFamily="18" charset="0"/>
                <a:cs typeface="Times New Roman" panose="02020603050405020304" pitchFamily="18" charset="0"/>
                <a:hlinkClick r:id="rId5" tooltip="4th Gorkha Rifles"/>
              </a:rPr>
              <a:t>4 </a:t>
            </a:r>
            <a:r>
              <a:rPr lang="en-US" sz="2200" dirty="0" err="1">
                <a:solidFill>
                  <a:srgbClr val="0645AD"/>
                </a:solidFill>
                <a:latin typeface="Times New Roman" panose="02020603050405020304" pitchFamily="18" charset="0"/>
                <a:cs typeface="Times New Roman" panose="02020603050405020304" pitchFamily="18" charset="0"/>
                <a:hlinkClick r:id="rId5" tooltip="4th Gorkha Rifles"/>
              </a:rPr>
              <a:t>Gorkha</a:t>
            </a:r>
            <a:r>
              <a:rPr lang="en-US" sz="2200" dirty="0">
                <a:solidFill>
                  <a:srgbClr val="0645AD"/>
                </a:solidFill>
                <a:latin typeface="Times New Roman" panose="02020603050405020304" pitchFamily="18" charset="0"/>
                <a:cs typeface="Times New Roman" panose="02020603050405020304" pitchFamily="18" charset="0"/>
                <a:hlinkClick r:id="rId5" tooltip="4th Gorkha Rifles"/>
              </a:rPr>
              <a:t> Rifles</a:t>
            </a:r>
            <a:r>
              <a:rPr lang="en-US" sz="2200" dirty="0">
                <a:solidFill>
                  <a:srgbClr val="202122"/>
                </a:solidFill>
                <a:latin typeface="Times New Roman" panose="02020603050405020304" pitchFamily="18" charset="0"/>
                <a:cs typeface="Times New Roman" panose="02020603050405020304" pitchFamily="18" charset="0"/>
              </a:rPr>
              <a:t> – 5 battalions (previously 4th Prince of Wales's Own </a:t>
            </a:r>
            <a:r>
              <a:rPr lang="en-US" sz="2200" dirty="0" err="1">
                <a:solidFill>
                  <a:srgbClr val="202122"/>
                </a:solidFill>
                <a:latin typeface="Times New Roman" panose="02020603050405020304" pitchFamily="18" charset="0"/>
                <a:cs typeface="Times New Roman" panose="02020603050405020304" pitchFamily="18" charset="0"/>
              </a:rPr>
              <a:t>Gurkha</a:t>
            </a:r>
            <a:r>
              <a:rPr lang="en-US" sz="2200" dirty="0">
                <a:solidFill>
                  <a:srgbClr val="202122"/>
                </a:solidFill>
                <a:latin typeface="Times New Roman" panose="02020603050405020304" pitchFamily="18" charset="0"/>
                <a:cs typeface="Times New Roman" panose="02020603050405020304" pitchFamily="18" charset="0"/>
              </a:rPr>
              <a:t> Rifles)</a:t>
            </a:r>
          </a:p>
          <a:p>
            <a:pPr marL="342900" indent="-342900" algn="just">
              <a:buFont typeface="Wingdings" panose="05000000000000000000" pitchFamily="2" charset="2"/>
              <a:buChar char="Ø"/>
            </a:pPr>
            <a:r>
              <a:rPr lang="en-US" sz="2200" dirty="0">
                <a:solidFill>
                  <a:srgbClr val="0645AD"/>
                </a:solidFill>
                <a:latin typeface="Times New Roman" panose="02020603050405020304" pitchFamily="18" charset="0"/>
                <a:cs typeface="Times New Roman" panose="02020603050405020304" pitchFamily="18" charset="0"/>
                <a:hlinkClick r:id="rId6" tooltip="5th Gorkha Rifles (Frontier Force)"/>
              </a:rPr>
              <a:t>5 </a:t>
            </a:r>
            <a:r>
              <a:rPr lang="en-US" sz="2200" dirty="0" err="1">
                <a:solidFill>
                  <a:srgbClr val="0645AD"/>
                </a:solidFill>
                <a:latin typeface="Times New Roman" panose="02020603050405020304" pitchFamily="18" charset="0"/>
                <a:cs typeface="Times New Roman" panose="02020603050405020304" pitchFamily="18" charset="0"/>
                <a:hlinkClick r:id="rId6" tooltip="5th Gorkha Rifles (Frontier Force)"/>
              </a:rPr>
              <a:t>Gorkha</a:t>
            </a:r>
            <a:r>
              <a:rPr lang="en-US" sz="2200" dirty="0">
                <a:solidFill>
                  <a:srgbClr val="0645AD"/>
                </a:solidFill>
                <a:latin typeface="Times New Roman" panose="02020603050405020304" pitchFamily="18" charset="0"/>
                <a:cs typeface="Times New Roman" panose="02020603050405020304" pitchFamily="18" charset="0"/>
                <a:hlinkClick r:id="rId6" tooltip="5th Gorkha Rifles (Frontier Force)"/>
              </a:rPr>
              <a:t> Rifles (Frontier Force)</a:t>
            </a:r>
            <a:r>
              <a:rPr lang="en-US" sz="2200" dirty="0">
                <a:solidFill>
                  <a:srgbClr val="202122"/>
                </a:solidFill>
                <a:latin typeface="Times New Roman" panose="02020603050405020304" pitchFamily="18" charset="0"/>
                <a:cs typeface="Times New Roman" panose="02020603050405020304" pitchFamily="18" charset="0"/>
              </a:rPr>
              <a:t> – 6 battalions (previously 5th Royal </a:t>
            </a:r>
            <a:r>
              <a:rPr lang="en-US" sz="2200" dirty="0" err="1">
                <a:solidFill>
                  <a:srgbClr val="202122"/>
                </a:solidFill>
                <a:latin typeface="Times New Roman" panose="02020603050405020304" pitchFamily="18" charset="0"/>
                <a:cs typeface="Times New Roman" panose="02020603050405020304" pitchFamily="18" charset="0"/>
              </a:rPr>
              <a:t>Gurkha</a:t>
            </a:r>
            <a:r>
              <a:rPr lang="en-US" sz="2200" dirty="0">
                <a:solidFill>
                  <a:srgbClr val="202122"/>
                </a:solidFill>
                <a:latin typeface="Times New Roman" panose="02020603050405020304" pitchFamily="18" charset="0"/>
                <a:cs typeface="Times New Roman" panose="02020603050405020304" pitchFamily="18" charset="0"/>
              </a:rPr>
              <a:t> Rifles (Frontier Force))</a:t>
            </a:r>
          </a:p>
          <a:p>
            <a:pPr marL="342900" indent="-342900" algn="just">
              <a:buFont typeface="Wingdings" panose="05000000000000000000" pitchFamily="2" charset="2"/>
              <a:buChar char="Ø"/>
            </a:pPr>
            <a:r>
              <a:rPr lang="en-US" sz="2200" dirty="0">
                <a:solidFill>
                  <a:srgbClr val="0645AD"/>
                </a:solidFill>
                <a:latin typeface="Times New Roman" panose="02020603050405020304" pitchFamily="18" charset="0"/>
                <a:cs typeface="Times New Roman" panose="02020603050405020304" pitchFamily="18" charset="0"/>
                <a:hlinkClick r:id="rId7" tooltip="8th Gorkha Rifles"/>
              </a:rPr>
              <a:t>8 </a:t>
            </a:r>
            <a:r>
              <a:rPr lang="en-US" sz="2200" dirty="0" err="1">
                <a:solidFill>
                  <a:srgbClr val="0645AD"/>
                </a:solidFill>
                <a:latin typeface="Times New Roman" panose="02020603050405020304" pitchFamily="18" charset="0"/>
                <a:cs typeface="Times New Roman" panose="02020603050405020304" pitchFamily="18" charset="0"/>
                <a:hlinkClick r:id="rId7" tooltip="8th Gorkha Rifles"/>
              </a:rPr>
              <a:t>Gorkha</a:t>
            </a:r>
            <a:r>
              <a:rPr lang="en-US" sz="2200" dirty="0">
                <a:solidFill>
                  <a:srgbClr val="0645AD"/>
                </a:solidFill>
                <a:latin typeface="Times New Roman" panose="02020603050405020304" pitchFamily="18" charset="0"/>
                <a:cs typeface="Times New Roman" panose="02020603050405020304" pitchFamily="18" charset="0"/>
                <a:hlinkClick r:id="rId7" tooltip="8th Gorkha Rifles"/>
              </a:rPr>
              <a:t> Rifles</a:t>
            </a:r>
            <a:r>
              <a:rPr lang="en-US" sz="2200" dirty="0">
                <a:solidFill>
                  <a:srgbClr val="202122"/>
                </a:solidFill>
                <a:latin typeface="Times New Roman" panose="02020603050405020304" pitchFamily="18" charset="0"/>
                <a:cs typeface="Times New Roman" panose="02020603050405020304" pitchFamily="18" charset="0"/>
              </a:rPr>
              <a:t> – 6 battalions (In 8 GR the First Battalion is converted into </a:t>
            </a:r>
            <a:r>
              <a:rPr lang="en-US" sz="2200" dirty="0" err="1">
                <a:solidFill>
                  <a:srgbClr val="0645AD"/>
                </a:solidFill>
                <a:latin typeface="Times New Roman" panose="02020603050405020304" pitchFamily="18" charset="0"/>
                <a:cs typeface="Times New Roman" panose="02020603050405020304" pitchFamily="18" charset="0"/>
                <a:hlinkClick r:id="rId8" tooltip="Indian Army Mechanised Infantry Regiment"/>
              </a:rPr>
              <a:t>Mechanised</a:t>
            </a:r>
            <a:r>
              <a:rPr lang="en-US" sz="2200" dirty="0">
                <a:solidFill>
                  <a:srgbClr val="0645AD"/>
                </a:solidFill>
                <a:latin typeface="Times New Roman" panose="02020603050405020304" pitchFamily="18" charset="0"/>
                <a:cs typeface="Times New Roman" panose="02020603050405020304" pitchFamily="18" charset="0"/>
                <a:hlinkClick r:id="rId8" tooltip="Indian Army Mechanised Infantry Regiment"/>
              </a:rPr>
              <a:t> Infantry Regiment</a:t>
            </a:r>
            <a:r>
              <a:rPr lang="en-US" sz="2200" dirty="0">
                <a:solidFill>
                  <a:srgbClr val="202122"/>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200" dirty="0">
                <a:solidFill>
                  <a:srgbClr val="0645AD"/>
                </a:solidFill>
                <a:latin typeface="Times New Roman" panose="02020603050405020304" pitchFamily="18" charset="0"/>
                <a:cs typeface="Times New Roman" panose="02020603050405020304" pitchFamily="18" charset="0"/>
                <a:hlinkClick r:id="rId9" tooltip="9th Gorkha Rifles"/>
              </a:rPr>
              <a:t>9 </a:t>
            </a:r>
            <a:r>
              <a:rPr lang="en-US" sz="2200" dirty="0" err="1">
                <a:solidFill>
                  <a:srgbClr val="0645AD"/>
                </a:solidFill>
                <a:latin typeface="Times New Roman" panose="02020603050405020304" pitchFamily="18" charset="0"/>
                <a:cs typeface="Times New Roman" panose="02020603050405020304" pitchFamily="18" charset="0"/>
                <a:hlinkClick r:id="rId9" tooltip="9th Gorkha Rifles"/>
              </a:rPr>
              <a:t>Gorkha</a:t>
            </a:r>
            <a:r>
              <a:rPr lang="en-US" sz="2200" dirty="0">
                <a:solidFill>
                  <a:srgbClr val="0645AD"/>
                </a:solidFill>
                <a:latin typeface="Times New Roman" panose="02020603050405020304" pitchFamily="18" charset="0"/>
                <a:cs typeface="Times New Roman" panose="02020603050405020304" pitchFamily="18" charset="0"/>
                <a:hlinkClick r:id="rId9" tooltip="9th Gorkha Rifles"/>
              </a:rPr>
              <a:t> Rifles</a:t>
            </a:r>
            <a:r>
              <a:rPr lang="en-US" sz="2200" dirty="0">
                <a:solidFill>
                  <a:srgbClr val="202122"/>
                </a:solidFill>
                <a:latin typeface="Times New Roman" panose="02020603050405020304" pitchFamily="18" charset="0"/>
                <a:cs typeface="Times New Roman" panose="02020603050405020304" pitchFamily="18" charset="0"/>
              </a:rPr>
              <a:t> – 5 battalions</a:t>
            </a:r>
          </a:p>
          <a:p>
            <a:pPr marL="342900" indent="-342900" algn="just">
              <a:buFont typeface="Wingdings" panose="05000000000000000000" pitchFamily="2" charset="2"/>
              <a:buChar char="Ø"/>
            </a:pPr>
            <a:r>
              <a:rPr lang="en-US" sz="2200" dirty="0">
                <a:solidFill>
                  <a:srgbClr val="0645AD"/>
                </a:solidFill>
                <a:latin typeface="Times New Roman" panose="02020603050405020304" pitchFamily="18" charset="0"/>
                <a:cs typeface="Times New Roman" panose="02020603050405020304" pitchFamily="18" charset="0"/>
                <a:hlinkClick r:id="rId10" tooltip="11th Gorkha Rifles"/>
              </a:rPr>
              <a:t>11 </a:t>
            </a:r>
            <a:r>
              <a:rPr lang="en-US" sz="2200" dirty="0" err="1">
                <a:solidFill>
                  <a:srgbClr val="0645AD"/>
                </a:solidFill>
                <a:latin typeface="Times New Roman" panose="02020603050405020304" pitchFamily="18" charset="0"/>
                <a:cs typeface="Times New Roman" panose="02020603050405020304" pitchFamily="18" charset="0"/>
                <a:hlinkClick r:id="rId10" tooltip="11th Gorkha Rifles"/>
              </a:rPr>
              <a:t>Gorkha</a:t>
            </a:r>
            <a:r>
              <a:rPr lang="en-US" sz="2200" dirty="0">
                <a:solidFill>
                  <a:srgbClr val="0645AD"/>
                </a:solidFill>
                <a:latin typeface="Times New Roman" panose="02020603050405020304" pitchFamily="18" charset="0"/>
                <a:cs typeface="Times New Roman" panose="02020603050405020304" pitchFamily="18" charset="0"/>
                <a:hlinkClick r:id="rId10" tooltip="11th Gorkha Rifles"/>
              </a:rPr>
              <a:t> Rifles</a:t>
            </a:r>
            <a:r>
              <a:rPr lang="en-US" sz="2200" dirty="0">
                <a:solidFill>
                  <a:srgbClr val="202122"/>
                </a:solidFill>
                <a:latin typeface="Times New Roman" panose="02020603050405020304" pitchFamily="18" charset="0"/>
                <a:cs typeface="Times New Roman" panose="02020603050405020304" pitchFamily="18" charset="0"/>
              </a:rPr>
              <a:t> – 6 battalions (raised after the independence of India</a:t>
            </a:r>
            <a:r>
              <a:rPr lang="en-US" sz="2200" dirty="0" smtClean="0">
                <a:solidFill>
                  <a:srgbClr val="202122"/>
                </a:solidFill>
                <a:latin typeface="Times New Roman" panose="02020603050405020304" pitchFamily="18" charset="0"/>
                <a:cs typeface="Times New Roman" panose="02020603050405020304" pitchFamily="18" charset="0"/>
              </a:rPr>
              <a:t>).+ 1X Arty Regt and 1X </a:t>
            </a:r>
            <a:r>
              <a:rPr lang="en-US" sz="2200" dirty="0" err="1" smtClean="0">
                <a:solidFill>
                  <a:srgbClr val="202122"/>
                </a:solidFill>
                <a:latin typeface="Times New Roman" panose="02020603050405020304" pitchFamily="18" charset="0"/>
                <a:cs typeface="Times New Roman" panose="02020603050405020304" pitchFamily="18" charset="0"/>
              </a:rPr>
              <a:t>MechR</a:t>
            </a:r>
            <a:r>
              <a:rPr lang="en-US" sz="2200" dirty="0" smtClean="0">
                <a:solidFill>
                  <a:srgbClr val="202122"/>
                </a:solidFill>
                <a:latin typeface="Times New Roman" panose="02020603050405020304" pitchFamily="18" charset="0"/>
                <a:cs typeface="Times New Roman" panose="02020603050405020304" pitchFamily="18" charset="0"/>
              </a:rPr>
              <a:t> </a:t>
            </a:r>
            <a:endParaRPr lang="en-US" sz="2200" b="0" i="0" dirty="0">
              <a:solidFill>
                <a:srgbClr val="202122"/>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244763" y="76492"/>
            <a:ext cx="4904509" cy="764018"/>
          </a:xfrm>
          <a:prstGeom prst="rect">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err="1" smtClean="0">
                <a:solidFill>
                  <a:schemeClr val="tx1"/>
                </a:solidFill>
                <a:latin typeface="Algerian" panose="04020705040A02060702" pitchFamily="82" charset="0"/>
              </a:rPr>
              <a:t>Gorkha</a:t>
            </a:r>
            <a:r>
              <a:rPr lang="en-US" sz="3600" b="1" dirty="0" smtClean="0">
                <a:solidFill>
                  <a:schemeClr val="tx1"/>
                </a:solidFill>
                <a:latin typeface="Algerian" panose="04020705040A02060702" pitchFamily="82" charset="0"/>
              </a:rPr>
              <a:t> Army </a:t>
            </a:r>
            <a:endParaRPr lang="en-US" sz="3600" b="1" dirty="0">
              <a:solidFill>
                <a:schemeClr val="tx1"/>
              </a:solidFill>
              <a:latin typeface="Algerian" panose="04020705040A02060702" pitchFamily="82" charset="0"/>
            </a:endParaRPr>
          </a:p>
        </p:txBody>
      </p:sp>
      <p:pic>
        <p:nvPicPr>
          <p:cNvPr id="5" name="Picture 4"/>
          <p:cNvPicPr>
            <a:picLocks noChangeAspect="1"/>
          </p:cNvPicPr>
          <p:nvPr/>
        </p:nvPicPr>
        <p:blipFill>
          <a:blip r:embed="rId11"/>
          <a:stretch>
            <a:fillRect/>
          </a:stretch>
        </p:blipFill>
        <p:spPr>
          <a:xfrm>
            <a:off x="555336" y="878900"/>
            <a:ext cx="1525155" cy="1525155"/>
          </a:xfrm>
          <a:prstGeom prst="rect">
            <a:avLst/>
          </a:prstGeom>
        </p:spPr>
      </p:pic>
      <p:sp>
        <p:nvSpPr>
          <p:cNvPr id="6" name="TextBox 5"/>
          <p:cNvSpPr txBox="1"/>
          <p:nvPr/>
        </p:nvSpPr>
        <p:spPr>
          <a:xfrm>
            <a:off x="2440710" y="957505"/>
            <a:ext cx="2708562" cy="1446550"/>
          </a:xfrm>
          <a:prstGeom prst="rect">
            <a:avLst/>
          </a:prstGeom>
          <a:noFill/>
        </p:spPr>
        <p:txBody>
          <a:bodyPr wrap="square" rtlCol="0">
            <a:spAutoFit/>
          </a:bodyPr>
          <a:lstStyle/>
          <a:p>
            <a:pPr marL="285750" indent="-285750">
              <a:buFont typeface="Wingdings" panose="05000000000000000000" pitchFamily="2" charset="2"/>
              <a:buChar char="§"/>
            </a:pPr>
            <a:r>
              <a:rPr lang="en-US" b="1" dirty="0" smtClean="0"/>
              <a:t>About 50,000 strength in India </a:t>
            </a:r>
          </a:p>
          <a:p>
            <a:pPr marL="285750" indent="-285750">
              <a:buFont typeface="Wingdings" panose="05000000000000000000" pitchFamily="2" charset="2"/>
              <a:buChar char="§"/>
            </a:pPr>
            <a:r>
              <a:rPr lang="en-US" b="1" dirty="0"/>
              <a:t> </a:t>
            </a:r>
            <a:r>
              <a:rPr lang="en-US" b="1" dirty="0" smtClean="0"/>
              <a:t>41 battalion </a:t>
            </a:r>
          </a:p>
          <a:p>
            <a:pPr marL="285750" indent="-285750">
              <a:buFont typeface="Wingdings" panose="05000000000000000000" pitchFamily="2" charset="2"/>
              <a:buChar char="§"/>
            </a:pPr>
            <a:r>
              <a:rPr lang="en-US" b="1" dirty="0"/>
              <a:t> </a:t>
            </a:r>
            <a:r>
              <a:rPr lang="en-US" b="1" dirty="0" smtClean="0"/>
              <a:t>850 strength in one </a:t>
            </a:r>
            <a:r>
              <a:rPr lang="en-US" b="1" dirty="0" err="1" smtClean="0"/>
              <a:t>Bn</a:t>
            </a:r>
            <a:endParaRPr lang="en-US" b="1" dirty="0" smtClean="0"/>
          </a:p>
          <a:p>
            <a:pPr marL="285750" indent="-285750">
              <a:buFont typeface="Wingdings" panose="05000000000000000000" pitchFamily="2" charset="2"/>
              <a:buChar char="§"/>
            </a:pPr>
            <a:r>
              <a:rPr lang="en-US" sz="1600" b="1" dirty="0"/>
              <a:t> </a:t>
            </a:r>
            <a:r>
              <a:rPr lang="en-US" sz="1600" b="1" dirty="0" smtClean="0"/>
              <a:t>80:20 ration recruitment</a:t>
            </a:r>
            <a:endParaRPr lang="en-US" sz="1600" b="1" dirty="0"/>
          </a:p>
        </p:txBody>
      </p:sp>
    </p:spTree>
    <p:extLst>
      <p:ext uri="{BB962C8B-B14F-4D97-AF65-F5344CB8AC3E}">
        <p14:creationId xmlns:p14="http://schemas.microsoft.com/office/powerpoint/2010/main" val="539656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4230" y="279390"/>
            <a:ext cx="7881552" cy="1938992"/>
          </a:xfrm>
          <a:prstGeom prst="rect">
            <a:avLst/>
          </a:prstGeom>
        </p:spPr>
        <p:txBody>
          <a:bodyPr wrap="square">
            <a:spAutoFit/>
          </a:bodyPr>
          <a:lstStyle/>
          <a:p>
            <a:pPr marL="342900" indent="-342900"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Some </a:t>
            </a:r>
            <a:r>
              <a:rPr lang="en-US" sz="2400" b="1" dirty="0" err="1">
                <a:latin typeface="Times New Roman" panose="02020603050405020304" pitchFamily="18" charset="0"/>
                <a:cs typeface="Times New Roman" panose="02020603050405020304" pitchFamily="18" charset="0"/>
              </a:rPr>
              <a:t>Nepalis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were </a:t>
            </a:r>
            <a:r>
              <a:rPr lang="en-US" sz="2400" b="1" dirty="0">
                <a:latin typeface="Times New Roman" panose="02020603050405020304" pitchFamily="18" charset="0"/>
                <a:cs typeface="Times New Roman" panose="02020603050405020304" pitchFamily="18" charset="0"/>
              </a:rPr>
              <a:t>joining foreign armies, </a:t>
            </a:r>
            <a:r>
              <a:rPr lang="en-US" sz="2400" dirty="0">
                <a:latin typeface="Times New Roman" panose="02020603050405020304" pitchFamily="18" charset="0"/>
                <a:cs typeface="Times New Roman" panose="02020603050405020304" pitchFamily="18" charset="0"/>
              </a:rPr>
              <a:t>others </a:t>
            </a:r>
            <a:r>
              <a:rPr lang="en-US" sz="2400" dirty="0" smtClean="0">
                <a:latin typeface="Times New Roman" panose="02020603050405020304" pitchFamily="18" charset="0"/>
                <a:cs typeface="Times New Roman" panose="02020603050405020304" pitchFamily="18" charset="0"/>
              </a:rPr>
              <a:t>had begun </a:t>
            </a:r>
            <a:r>
              <a:rPr lang="en-US" sz="2400" dirty="0">
                <a:latin typeface="Times New Roman" panose="02020603050405020304" pitchFamily="18" charset="0"/>
                <a:cs typeface="Times New Roman" panose="02020603050405020304" pitchFamily="18" charset="0"/>
              </a:rPr>
              <a:t>migrating to different states of </a:t>
            </a:r>
            <a:r>
              <a:rPr lang="en-US" sz="2400" b="1" dirty="0">
                <a:latin typeface="Times New Roman" panose="02020603050405020304" pitchFamily="18" charset="0"/>
                <a:cs typeface="Times New Roman" panose="02020603050405020304" pitchFamily="18" charset="0"/>
              </a:rPr>
              <a:t>India, particularly the Northeast</a:t>
            </a:r>
            <a:r>
              <a:rPr lang="en-US" sz="2400" b="1"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fact, the </a:t>
            </a:r>
            <a:r>
              <a:rPr lang="en-US" sz="2400" b="1" dirty="0">
                <a:latin typeface="Times New Roman" panose="02020603050405020304" pitchFamily="18" charset="0"/>
                <a:cs typeface="Times New Roman" panose="02020603050405020304" pitchFamily="18" charset="0"/>
              </a:rPr>
              <a:t>migration of the </a:t>
            </a:r>
            <a:r>
              <a:rPr lang="en-US" sz="2400" b="1" dirty="0" err="1">
                <a:latin typeface="Times New Roman" panose="02020603050405020304" pitchFamily="18" charset="0"/>
                <a:cs typeface="Times New Roman" panose="02020603050405020304" pitchFamily="18" charset="0"/>
              </a:rPr>
              <a:t>Nepalis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a:t>
            </a:r>
            <a:r>
              <a:rPr lang="en-US" sz="2400" b="1" dirty="0">
                <a:latin typeface="Times New Roman" panose="02020603050405020304" pitchFamily="18" charset="0"/>
                <a:cs typeface="Times New Roman" panose="02020603050405020304" pitchFamily="18" charset="0"/>
              </a:rPr>
              <a:t>Northeast India </a:t>
            </a:r>
            <a:r>
              <a:rPr lang="en-US" sz="2400" dirty="0" smtClean="0">
                <a:latin typeface="Times New Roman" panose="02020603050405020304" pitchFamily="18" charset="0"/>
                <a:cs typeface="Times New Roman" panose="02020603050405020304" pitchFamily="18" charset="0"/>
              </a:rPr>
              <a:t>began  as </a:t>
            </a:r>
            <a:r>
              <a:rPr lang="en-US" sz="2400" dirty="0">
                <a:latin typeface="Times New Roman" panose="02020603050405020304" pitchFamily="18" charset="0"/>
                <a:cs typeface="Times New Roman" panose="02020603050405020304" pitchFamily="18" charset="0"/>
              </a:rPr>
              <a:t>early as the </a:t>
            </a:r>
            <a:r>
              <a:rPr lang="en-US" sz="2400" b="1" dirty="0">
                <a:latin typeface="Times New Roman" panose="02020603050405020304" pitchFamily="18" charset="0"/>
                <a:cs typeface="Times New Roman" panose="02020603050405020304" pitchFamily="18" charset="0"/>
              </a:rPr>
              <a:t>1820s and continues till today</a:t>
            </a:r>
            <a:r>
              <a:rPr lang="en-US" sz="2400" b="1"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232754" y="2218382"/>
            <a:ext cx="6463609" cy="3939540"/>
          </a:xfrm>
          <a:prstGeom prst="rect">
            <a:avLst/>
          </a:prstGeom>
        </p:spPr>
        <p:txBody>
          <a:bodyPr wrap="square">
            <a:spAutoFit/>
          </a:bodyPr>
          <a:lstStyle/>
          <a:p>
            <a:endParaRPr lang="en-US" sz="1000" dirty="0">
              <a:latin typeface="Cambria" panose="02040503050406030204" pitchFamily="18" charset="0"/>
            </a:endParaRPr>
          </a:p>
          <a:p>
            <a:pPr marL="342900" indent="-342900" algn="just">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Tea </a:t>
            </a:r>
            <a:r>
              <a:rPr lang="en-US" sz="2400" b="1" dirty="0">
                <a:latin typeface="Times New Roman" panose="02020603050405020304" pitchFamily="18" charset="0"/>
                <a:cs typeface="Times New Roman" panose="02020603050405020304" pitchFamily="18" charset="0"/>
              </a:rPr>
              <a:t>plantations in Darjeeling </a:t>
            </a:r>
            <a:r>
              <a:rPr lang="en-US" sz="2400" dirty="0">
                <a:latin typeface="Times New Roman" panose="02020603050405020304" pitchFamily="18" charset="0"/>
                <a:cs typeface="Times New Roman" panose="02020603050405020304" pitchFamily="18" charset="0"/>
              </a:rPr>
              <a:t>and availability of </a:t>
            </a:r>
            <a:r>
              <a:rPr lang="en-US" sz="2400" b="1" dirty="0" smtClean="0">
                <a:latin typeface="Times New Roman" panose="02020603050405020304" pitchFamily="18" charset="0"/>
                <a:cs typeface="Times New Roman" panose="02020603050405020304" pitchFamily="18" charset="0"/>
              </a:rPr>
              <a:t>lumbering opportunities </a:t>
            </a:r>
            <a:r>
              <a:rPr lang="en-US" sz="2400" b="1" dirty="0">
                <a:latin typeface="Times New Roman" panose="02020603050405020304" pitchFamily="18" charset="0"/>
                <a:cs typeface="Times New Roman" panose="02020603050405020304" pitchFamily="18" charset="0"/>
              </a:rPr>
              <a:t>in Assam,</a:t>
            </a:r>
            <a:r>
              <a:rPr lang="en-US" sz="2400" dirty="0">
                <a:latin typeface="Times New Roman" panose="02020603050405020304" pitchFamily="18" charset="0"/>
                <a:cs typeface="Times New Roman" panose="02020603050405020304" pitchFamily="18" charset="0"/>
              </a:rPr>
              <a:t> and also encouraged by the British to </a:t>
            </a:r>
            <a:r>
              <a:rPr lang="en-US" sz="2400" dirty="0" smtClean="0">
                <a:latin typeface="Times New Roman" panose="02020603050405020304" pitchFamily="18" charset="0"/>
                <a:cs typeface="Times New Roman" panose="02020603050405020304" pitchFamily="18" charset="0"/>
              </a:rPr>
              <a:t>settle in </a:t>
            </a:r>
            <a:r>
              <a:rPr lang="en-US" sz="2400" dirty="0">
                <a:latin typeface="Times New Roman" panose="02020603050405020304" pitchFamily="18" charset="0"/>
                <a:cs typeface="Times New Roman" panose="02020603050405020304" pitchFamily="18" charset="0"/>
              </a:rPr>
              <a:t>Sikkim after 1888 to counter Tibetan </a:t>
            </a:r>
            <a:r>
              <a:rPr lang="en-US" sz="2400" dirty="0" smtClean="0">
                <a:latin typeface="Times New Roman" panose="02020603050405020304" pitchFamily="18" charset="0"/>
                <a:cs typeface="Times New Roman" panose="02020603050405020304" pitchFamily="18" charset="0"/>
              </a:rPr>
              <a:t>influence.</a:t>
            </a:r>
          </a:p>
          <a:p>
            <a:pPr algn="just"/>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plantation of </a:t>
            </a:r>
            <a:r>
              <a:rPr lang="en-US" sz="2400" b="1" dirty="0">
                <a:latin typeface="Times New Roman" panose="02020603050405020304" pitchFamily="18" charset="0"/>
                <a:cs typeface="Times New Roman" panose="02020603050405020304" pitchFamily="18" charset="0"/>
              </a:rPr>
              <a:t>tea and, later, the discovery of coal and oil </a:t>
            </a:r>
            <a:r>
              <a:rPr lang="en-US" sz="2400" dirty="0">
                <a:latin typeface="Times New Roman" panose="02020603050405020304" pitchFamily="18" charset="0"/>
                <a:cs typeface="Times New Roman" panose="02020603050405020304" pitchFamily="18" charset="0"/>
              </a:rPr>
              <a:t>in the </a:t>
            </a:r>
            <a:r>
              <a:rPr lang="en-US" sz="2400" b="1" dirty="0" smtClean="0">
                <a:latin typeface="Times New Roman" panose="02020603050405020304" pitchFamily="18" charset="0"/>
                <a:cs typeface="Times New Roman" panose="02020603050405020304" pitchFamily="18" charset="0"/>
              </a:rPr>
              <a:t>Northeast opened </a:t>
            </a:r>
            <a:r>
              <a:rPr lang="en-US" sz="2400" b="1" dirty="0">
                <a:latin typeface="Times New Roman" panose="02020603050405020304" pitchFamily="18" charset="0"/>
                <a:cs typeface="Times New Roman" panose="02020603050405020304" pitchFamily="18" charset="0"/>
              </a:rPr>
              <a:t>up a large number of jobs </a:t>
            </a:r>
            <a:r>
              <a:rPr lang="en-US" sz="2400" dirty="0">
                <a:latin typeface="Times New Roman" panose="02020603050405020304" pitchFamily="18" charset="0"/>
                <a:cs typeface="Times New Roman" panose="02020603050405020304" pitchFamily="18" charset="0"/>
              </a:rPr>
              <a:t>that were filled by </a:t>
            </a:r>
            <a:r>
              <a:rPr lang="en-US" sz="2400" dirty="0" err="1" smtClean="0">
                <a:latin typeface="Times New Roman" panose="02020603050405020304" pitchFamily="18" charset="0"/>
                <a:cs typeface="Times New Roman" panose="02020603050405020304" pitchFamily="18" charset="0"/>
              </a:rPr>
              <a:t>Nepalis</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Nepali considered harder </a:t>
            </a:r>
            <a:r>
              <a:rPr lang="en-US" sz="2400" b="1" dirty="0" err="1" smtClean="0">
                <a:latin typeface="Times New Roman" panose="02020603050405020304" pitchFamily="18" charset="0"/>
                <a:cs typeface="Times New Roman" panose="02020603050405020304" pitchFamily="18" charset="0"/>
              </a:rPr>
              <a:t>labour</a:t>
            </a:r>
            <a:r>
              <a:rPr lang="en-US" sz="2400" b="1" dirty="0" smtClean="0">
                <a:latin typeface="Times New Roman" panose="02020603050405020304" pitchFamily="18" charset="0"/>
                <a:cs typeface="Times New Roman" panose="02020603050405020304" pitchFamily="18" charset="0"/>
              </a:rPr>
              <a:t> than locals </a:t>
            </a:r>
          </a:p>
        </p:txBody>
      </p:sp>
      <p:pic>
        <p:nvPicPr>
          <p:cNvPr id="6146" name="Picture 2" descr="https://tse4.mm.bing.net/th?id=OIP.oh5QB78PxaJ6aLu-6TOfPQHaE5&amp;pid=Api&amp;P=0&amp;w=246&amp;h=1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1511" y="2402598"/>
            <a:ext cx="2535908" cy="168029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taleof2backpackers.com/wp-content/uploads/2020/04/Northeast-India-Travel-Ma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2800" y="118883"/>
            <a:ext cx="3325088" cy="203243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tse2.mm.bing.net/th?id=OIP.1G-nZc_4ZF3DzjUcyxv9ugHaFj&amp;pid=Api&amp;P=0&amp;w=238&amp;h=1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0473" y="2402598"/>
            <a:ext cx="2262907" cy="163068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tse3.mm.bing.net/th?id=OIP.XCoPm8vY1ydAx_fmeclA_AHaDg&amp;pid=Api&amp;P=0&amp;w=344&amp;h=1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4334177"/>
            <a:ext cx="4830617" cy="22421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048803" y="-77986"/>
            <a:ext cx="2805576" cy="461665"/>
          </a:xfrm>
          <a:prstGeom prst="rect">
            <a:avLst/>
          </a:prstGeom>
        </p:spPr>
        <p:txBody>
          <a:bodyPr wrap="none">
            <a:spAutoFit/>
          </a:bodyPr>
          <a:lstStyle/>
          <a:p>
            <a:pPr lvl="0"/>
            <a:r>
              <a:rPr lang="en-US" sz="2400" b="1" i="1" dirty="0" smtClean="0">
                <a:solidFill>
                  <a:prstClr val="black"/>
                </a:solidFill>
                <a:latin typeface="Algerian" panose="04020705040A02060702" pitchFamily="82" charset="0"/>
                <a:cs typeface="Times New Roman" panose="02020603050405020304" pitchFamily="18" charset="0"/>
              </a:rPr>
              <a:t>Emigration……….</a:t>
            </a:r>
            <a:endParaRPr lang="en-US" sz="2400" b="1" i="1" dirty="0">
              <a:solidFill>
                <a:prstClr val="black"/>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42352734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8728" y="456676"/>
            <a:ext cx="7994073" cy="3477875"/>
          </a:xfrm>
          <a:prstGeom prst="rect">
            <a:avLst/>
          </a:prstGeom>
        </p:spPr>
        <p:txBody>
          <a:bodyPr wrap="square">
            <a:spAutoFit/>
          </a:bodyPr>
          <a:lstStyle/>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1950 Nepal-India Treaty of Peace and Friendship </a:t>
            </a:r>
            <a:r>
              <a:rPr lang="en-US" sz="2000" dirty="0" smtClean="0">
                <a:latin typeface="Times New Roman" panose="02020603050405020304" pitchFamily="18" charset="0"/>
                <a:cs typeface="Times New Roman" panose="02020603050405020304" pitchFamily="18" charset="0"/>
              </a:rPr>
              <a:t>formalized the </a:t>
            </a:r>
            <a:r>
              <a:rPr lang="en-US" sz="2000" dirty="0">
                <a:latin typeface="Times New Roman" panose="02020603050405020304" pitchFamily="18" charset="0"/>
                <a:cs typeface="Times New Roman" panose="02020603050405020304" pitchFamily="18" charset="0"/>
              </a:rPr>
              <a:t>free movement of people between the </a:t>
            </a:r>
            <a:r>
              <a:rPr lang="en-US" sz="2000" b="1" dirty="0">
                <a:latin typeface="Times New Roman" panose="02020603050405020304" pitchFamily="18" charset="0"/>
                <a:cs typeface="Times New Roman" panose="02020603050405020304" pitchFamily="18" charset="0"/>
              </a:rPr>
              <a:t>two countries </a:t>
            </a:r>
            <a:r>
              <a:rPr lang="en-US" sz="2000" dirty="0" smtClean="0">
                <a:latin typeface="Times New Roman" panose="02020603050405020304" pitchFamily="18" charset="0"/>
                <a:cs typeface="Times New Roman" panose="02020603050405020304" pitchFamily="18" charset="0"/>
              </a:rPr>
              <a:t>without requirements </a:t>
            </a:r>
            <a:r>
              <a:rPr lang="en-US" sz="2000" dirty="0">
                <a:latin typeface="Times New Roman" panose="02020603050405020304" pitchFamily="18" charset="0"/>
                <a:cs typeface="Times New Roman" panose="02020603050405020304" pitchFamily="18" charset="0"/>
              </a:rPr>
              <a:t>of any formalities like passports and visas.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err="1" smtClean="0">
                <a:latin typeface="Times New Roman" panose="02020603050405020304" pitchFamily="18" charset="0"/>
                <a:cs typeface="Times New Roman" panose="02020603050405020304" pitchFamily="18" charset="0"/>
              </a:rPr>
              <a:t>Nepalis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had been encouraged by the </a:t>
            </a:r>
            <a:r>
              <a:rPr lang="en-US" sz="2000" b="1" dirty="0">
                <a:latin typeface="Times New Roman" panose="02020603050405020304" pitchFamily="18" charset="0"/>
                <a:cs typeface="Times New Roman" panose="02020603050405020304" pitchFamily="18" charset="0"/>
              </a:rPr>
              <a:t>British</a:t>
            </a:r>
            <a:r>
              <a:rPr lang="en-US" sz="2000" dirty="0">
                <a:latin typeface="Times New Roman" panose="02020603050405020304" pitchFamily="18" charset="0"/>
                <a:cs typeface="Times New Roman" panose="02020603050405020304" pitchFamily="18" charset="0"/>
              </a:rPr>
              <a:t> to </a:t>
            </a:r>
            <a:r>
              <a:rPr lang="en-US" sz="2000" b="1" dirty="0">
                <a:latin typeface="Times New Roman" panose="02020603050405020304" pitchFamily="18" charset="0"/>
                <a:cs typeface="Times New Roman" panose="02020603050405020304" pitchFamily="18" charset="0"/>
              </a:rPr>
              <a:t>emigrate to </a:t>
            </a:r>
            <a:r>
              <a:rPr lang="en-US" sz="2000" b="1" dirty="0" smtClean="0">
                <a:latin typeface="Times New Roman" panose="02020603050405020304" pitchFamily="18" charset="0"/>
                <a:cs typeface="Times New Roman" panose="02020603050405020304" pitchFamily="18" charset="0"/>
              </a:rPr>
              <a:t>different regions </a:t>
            </a:r>
            <a:r>
              <a:rPr lang="en-US" sz="2000" b="1" dirty="0">
                <a:latin typeface="Times New Roman" panose="02020603050405020304" pitchFamily="18" charset="0"/>
                <a:cs typeface="Times New Roman" panose="02020603050405020304" pitchFamily="18" charset="0"/>
              </a:rPr>
              <a:t>in India, particularly the Northeast and the Northwest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After 1950</a:t>
            </a:r>
            <a:r>
              <a:rPr lang="en-US" sz="2000" dirty="0">
                <a:latin typeface="Times New Roman" panose="02020603050405020304" pitchFamily="18" charset="0"/>
                <a:cs typeface="Times New Roman" panose="02020603050405020304" pitchFamily="18" charset="0"/>
              </a:rPr>
              <a:t>, they began venturing to </a:t>
            </a:r>
            <a:r>
              <a:rPr lang="en-US" sz="2000" dirty="0" smtClean="0">
                <a:latin typeface="Times New Roman" panose="02020603050405020304" pitchFamily="18" charset="0"/>
                <a:cs typeface="Times New Roman" panose="02020603050405020304" pitchFamily="18" charset="0"/>
              </a:rPr>
              <a:t>industrialized centers </a:t>
            </a:r>
            <a:r>
              <a:rPr lang="en-US" sz="2000" dirty="0">
                <a:latin typeface="Times New Roman" panose="02020603050405020304" pitchFamily="18" charset="0"/>
                <a:cs typeface="Times New Roman" panose="02020603050405020304" pitchFamily="18" charset="0"/>
              </a:rPr>
              <a:t>such as Delhi</a:t>
            </a:r>
            <a:r>
              <a:rPr lang="en-US" sz="2000" dirty="0" smtClean="0">
                <a:latin typeface="Times New Roman" panose="02020603050405020304" pitchFamily="18" charset="0"/>
                <a:cs typeface="Times New Roman" panose="02020603050405020304" pitchFamily="18" charset="0"/>
              </a:rPr>
              <a:t>, Mumbai, Calcutta </a:t>
            </a:r>
            <a:r>
              <a:rPr lang="en-US" sz="2000" dirty="0">
                <a:latin typeface="Times New Roman" panose="02020603050405020304" pitchFamily="18" charset="0"/>
                <a:cs typeface="Times New Roman" panose="02020603050405020304" pitchFamily="18" charset="0"/>
              </a:rPr>
              <a:t>and Bangalore, which began to offer better employment prospects.</a:t>
            </a:r>
          </a:p>
          <a:p>
            <a:pPr marL="342900" indent="-34290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Consequently</a:t>
            </a:r>
            <a:r>
              <a:rPr lang="en-US" sz="2000" dirty="0">
                <a:latin typeface="Times New Roman" panose="02020603050405020304" pitchFamily="18" charset="0"/>
                <a:cs typeface="Times New Roman" panose="02020603050405020304" pitchFamily="18" charset="0"/>
              </a:rPr>
              <a:t>, India hosts a large number of </a:t>
            </a:r>
            <a:r>
              <a:rPr lang="en-US" sz="2000" b="1" dirty="0">
                <a:latin typeface="Times New Roman" panose="02020603050405020304" pitchFamily="18" charset="0"/>
                <a:cs typeface="Times New Roman" panose="02020603050405020304" pitchFamily="18" charset="0"/>
              </a:rPr>
              <a:t>Nepali </a:t>
            </a:r>
            <a:r>
              <a:rPr lang="en-US" sz="2000" b="1" dirty="0" smtClean="0">
                <a:latin typeface="Times New Roman" panose="02020603050405020304" pitchFamily="18" charset="0"/>
                <a:cs typeface="Times New Roman" panose="02020603050405020304" pitchFamily="18" charset="0"/>
              </a:rPr>
              <a:t>migrant workers</a:t>
            </a:r>
            <a:r>
              <a:rPr lang="en-US" sz="2000"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Nepalis</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to </a:t>
            </a:r>
            <a:r>
              <a:rPr lang="en-US" sz="2000" b="1" dirty="0" smtClean="0">
                <a:latin typeface="Times New Roman" panose="02020603050405020304" pitchFamily="18" charset="0"/>
                <a:cs typeface="Times New Roman" panose="02020603050405020304" pitchFamily="18" charset="0"/>
              </a:rPr>
              <a:t>India </a:t>
            </a:r>
            <a:r>
              <a:rPr lang="en-US" sz="2000" dirty="0" smtClean="0">
                <a:latin typeface="Times New Roman" panose="02020603050405020304" pitchFamily="18" charset="0"/>
                <a:cs typeface="Times New Roman" panose="02020603050405020304" pitchFamily="18" charset="0"/>
              </a:rPr>
              <a:t>remains </a:t>
            </a:r>
            <a:r>
              <a:rPr lang="en-US" sz="2000" dirty="0">
                <a:latin typeface="Times New Roman" panose="02020603050405020304" pitchFamily="18" charset="0"/>
                <a:cs typeface="Times New Roman" panose="02020603050405020304" pitchFamily="18" charset="0"/>
              </a:rPr>
              <a:t>proportionately much </a:t>
            </a:r>
            <a:r>
              <a:rPr lang="en-US" sz="2000" b="1" dirty="0">
                <a:latin typeface="Times New Roman" panose="02020603050405020304" pitchFamily="18" charset="0"/>
                <a:cs typeface="Times New Roman" panose="02020603050405020304" pitchFamily="18" charset="0"/>
              </a:rPr>
              <a:t>higher than to other destinations.</a:t>
            </a:r>
          </a:p>
        </p:txBody>
      </p:sp>
      <p:sp>
        <p:nvSpPr>
          <p:cNvPr id="3" name="Rectangle 2"/>
          <p:cNvSpPr/>
          <p:nvPr/>
        </p:nvSpPr>
        <p:spPr>
          <a:xfrm>
            <a:off x="244763" y="3934551"/>
            <a:ext cx="11780981" cy="2862322"/>
          </a:xfrm>
          <a:prstGeom prst="rect">
            <a:avLst/>
          </a:prstGeom>
        </p:spPr>
        <p:txBody>
          <a:bodyPr wrap="square">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During the </a:t>
            </a:r>
            <a:r>
              <a:rPr lang="en-US" sz="2000" b="1" dirty="0">
                <a:latin typeface="Times New Roman" panose="02020603050405020304" pitchFamily="18" charset="0"/>
                <a:cs typeface="Times New Roman" panose="02020603050405020304" pitchFamily="18" charset="0"/>
              </a:rPr>
              <a:t>19th and 20th centuries</a:t>
            </a:r>
            <a:r>
              <a:rPr lang="en-US" sz="2000" dirty="0">
                <a:latin typeface="Times New Roman" panose="02020603050405020304" pitchFamily="18" charset="0"/>
                <a:cs typeface="Times New Roman" panose="02020603050405020304" pitchFamily="18" charset="0"/>
              </a:rPr>
              <a:t>, the Nepali migrant </a:t>
            </a:r>
            <a:r>
              <a:rPr lang="en-US" sz="2000" dirty="0" smtClean="0">
                <a:latin typeface="Times New Roman" panose="02020603050405020304" pitchFamily="18" charset="0"/>
                <a:cs typeface="Times New Roman" panose="02020603050405020304" pitchFamily="18" charset="0"/>
              </a:rPr>
              <a:t>population disseminated </a:t>
            </a:r>
            <a:r>
              <a:rPr lang="en-US" sz="2000" dirty="0">
                <a:latin typeface="Times New Roman" panose="02020603050405020304" pitchFamily="18" charset="0"/>
                <a:cs typeface="Times New Roman" panose="02020603050405020304" pitchFamily="18" charset="0"/>
              </a:rPr>
              <a:t>to other countries as well, namely, </a:t>
            </a:r>
            <a:r>
              <a:rPr lang="en-US" sz="2000" b="1" dirty="0">
                <a:latin typeface="Times New Roman" panose="02020603050405020304" pitchFamily="18" charset="0"/>
                <a:cs typeface="Times New Roman" panose="02020603050405020304" pitchFamily="18" charset="0"/>
              </a:rPr>
              <a:t>Bhutan, Burma</a:t>
            </a:r>
            <a:r>
              <a:rPr lang="en-US" sz="2000" b="1" dirty="0" smtClean="0">
                <a:latin typeface="Times New Roman" panose="02020603050405020304" pitchFamily="18" charset="0"/>
                <a:cs typeface="Times New Roman" panose="02020603050405020304" pitchFamily="18" charset="0"/>
              </a:rPr>
              <a:t>, Malaysia </a:t>
            </a:r>
            <a:r>
              <a:rPr lang="en-US" sz="2000" b="1" dirty="0">
                <a:latin typeface="Times New Roman" panose="02020603050405020304" pitchFamily="18" charset="0"/>
                <a:cs typeface="Times New Roman" panose="02020603050405020304" pitchFamily="18" charset="0"/>
              </a:rPr>
              <a:t>(then Malaya), Thailand, Bangladesh </a:t>
            </a:r>
            <a:r>
              <a:rPr lang="en-US" sz="2000" b="1" dirty="0" smtClean="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Tibet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While </a:t>
            </a:r>
            <a:r>
              <a:rPr lang="en-US" sz="2000" dirty="0">
                <a:latin typeface="Times New Roman" panose="02020603050405020304" pitchFamily="18" charset="0"/>
                <a:cs typeface="Times New Roman" panose="02020603050405020304" pitchFamily="18" charset="0"/>
              </a:rPr>
              <a:t>Nepali emigrants to Tibet were essentially traders</a:t>
            </a:r>
            <a:r>
              <a:rPr lang="en-US" sz="2000" dirty="0" smtClean="0">
                <a:latin typeface="Times New Roman" panose="02020603050405020304" pitchFamily="18" charset="0"/>
                <a:cs typeface="Times New Roman" panose="02020603050405020304" pitchFamily="18" charset="0"/>
              </a:rPr>
              <a:t>, migration </a:t>
            </a:r>
            <a:r>
              <a:rPr lang="en-US" sz="2000" dirty="0">
                <a:latin typeface="Times New Roman" panose="02020603050405020304" pitchFamily="18" charset="0"/>
                <a:cs typeface="Times New Roman" panose="02020603050405020304" pitchFamily="18" charset="0"/>
              </a:rPr>
              <a:t>to Malaysia is associated with </a:t>
            </a:r>
            <a:r>
              <a:rPr lang="en-US" sz="2000" dirty="0" err="1">
                <a:latin typeface="Times New Roman" panose="02020603050405020304" pitchFamily="18" charset="0"/>
                <a:cs typeface="Times New Roman" panose="02020603050405020304" pitchFamily="18" charset="0"/>
              </a:rPr>
              <a:t>Nepalis</a:t>
            </a:r>
            <a:r>
              <a:rPr lang="en-US" sz="2000" dirty="0">
                <a:latin typeface="Times New Roman" panose="02020603050405020304" pitchFamily="18" charset="0"/>
                <a:cs typeface="Times New Roman" panose="02020603050405020304" pitchFamily="18" charset="0"/>
              </a:rPr>
              <a:t> working in </a:t>
            </a:r>
            <a:r>
              <a:rPr lang="en-US" sz="2000" dirty="0" smtClean="0">
                <a:latin typeface="Times New Roman" panose="02020603050405020304" pitchFamily="18" charset="0"/>
                <a:cs typeface="Times New Roman" panose="02020603050405020304" pitchFamily="18" charset="0"/>
              </a:rPr>
              <a:t>plantations </a:t>
            </a:r>
            <a:r>
              <a:rPr lang="en-US" sz="2000" b="1" dirty="0" smtClean="0">
                <a:latin typeface="Times New Roman" panose="02020603050405020304" pitchFamily="18" charset="0"/>
                <a:cs typeface="Times New Roman" panose="02020603050405020304" pitchFamily="18" charset="0"/>
              </a:rPr>
              <a:t>growing </a:t>
            </a:r>
            <a:r>
              <a:rPr lang="en-US" sz="2000" b="1" dirty="0">
                <a:latin typeface="Times New Roman" panose="02020603050405020304" pitchFamily="18" charset="0"/>
                <a:cs typeface="Times New Roman" panose="02020603050405020304" pitchFamily="18" charset="0"/>
              </a:rPr>
              <a:t>rubber, sugar and palm</a:t>
            </a:r>
            <a:r>
              <a:rPr lang="en-US" sz="2000" dirty="0">
                <a:latin typeface="Times New Roman" panose="02020603050405020304" pitchFamily="18" charset="0"/>
                <a:cs typeface="Times New Roman" panose="02020603050405020304" pitchFamily="18" charset="0"/>
              </a:rPr>
              <a:t>; and in Thailand </a:t>
            </a:r>
            <a:r>
              <a:rPr lang="en-US" sz="2000" dirty="0" err="1" smtClean="0">
                <a:latin typeface="Times New Roman" panose="02020603050405020304" pitchFamily="18" charset="0"/>
                <a:cs typeface="Times New Roman" panose="02020603050405020304" pitchFamily="18" charset="0"/>
              </a:rPr>
              <a:t>Nepalis</a:t>
            </a:r>
            <a:r>
              <a:rPr lang="en-US" sz="2000" dirty="0" smtClean="0">
                <a:latin typeface="Times New Roman" panose="02020603050405020304" pitchFamily="18" charset="0"/>
                <a:cs typeface="Times New Roman" panose="02020603050405020304" pitchFamily="18" charset="0"/>
              </a:rPr>
              <a:t> worked </a:t>
            </a:r>
            <a:r>
              <a:rPr lang="en-US" sz="2000" dirty="0">
                <a:latin typeface="Times New Roman" panose="02020603050405020304" pitchFamily="18" charset="0"/>
                <a:cs typeface="Times New Roman" panose="02020603050405020304" pitchFamily="18" charset="0"/>
              </a:rPr>
              <a:t>at </a:t>
            </a:r>
            <a:r>
              <a:rPr lang="en-US" sz="2000" b="1" dirty="0">
                <a:latin typeface="Times New Roman" panose="02020603050405020304" pitchFamily="18" charset="0"/>
                <a:cs typeface="Times New Roman" panose="02020603050405020304" pitchFamily="18" charset="0"/>
              </a:rPr>
              <a:t>important market places </a:t>
            </a: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Bangkok. </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Nepali migrants to </a:t>
            </a:r>
            <a:r>
              <a:rPr lang="en-US" sz="2000" b="1" dirty="0">
                <a:latin typeface="Times New Roman" panose="02020603050405020304" pitchFamily="18" charset="0"/>
                <a:cs typeface="Times New Roman" panose="02020603050405020304" pitchFamily="18" charset="0"/>
              </a:rPr>
              <a:t>Burma comprised of those who had moved on from Assam </a:t>
            </a: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the late </a:t>
            </a:r>
            <a:r>
              <a:rPr lang="en-US" sz="2000" dirty="0">
                <a:latin typeface="Times New Roman" panose="02020603050405020304" pitchFamily="18" charset="0"/>
                <a:cs typeface="Times New Roman" panose="02020603050405020304" pitchFamily="18" charset="0"/>
              </a:rPr>
              <a:t>19th and early 20th centuries, and were engaged in agriculture</a:t>
            </a:r>
            <a:r>
              <a:rPr lang="en-US" sz="2000" dirty="0" smtClean="0">
                <a:latin typeface="Times New Roman" panose="02020603050405020304" pitchFamily="18" charset="0"/>
                <a:cs typeface="Times New Roman" panose="02020603050405020304" pitchFamily="18" charset="0"/>
              </a:rPr>
              <a:t>, dairy </a:t>
            </a:r>
            <a:r>
              <a:rPr lang="en-US" sz="2000" dirty="0">
                <a:latin typeface="Times New Roman" panose="02020603050405020304" pitchFamily="18" charset="0"/>
                <a:cs typeface="Times New Roman" panose="02020603050405020304" pitchFamily="18" charset="0"/>
              </a:rPr>
              <a:t>farming, trade and business</a:t>
            </a:r>
            <a:r>
              <a:rPr lang="en-US"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Nepalis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also </a:t>
            </a:r>
            <a:r>
              <a:rPr lang="en-US" sz="2000" b="1" dirty="0">
                <a:latin typeface="Times New Roman" panose="02020603050405020304" pitchFamily="18" charset="0"/>
                <a:cs typeface="Times New Roman" panose="02020603050405020304" pitchFamily="18" charset="0"/>
              </a:rPr>
              <a:t>emigrated to </a:t>
            </a:r>
            <a:r>
              <a:rPr lang="en-US" sz="2000" b="1" dirty="0" smtClean="0">
                <a:latin typeface="Times New Roman" panose="02020603050405020304" pitchFamily="18" charset="0"/>
                <a:cs typeface="Times New Roman" panose="02020603050405020304" pitchFamily="18" charset="0"/>
              </a:rPr>
              <a:t>Bhutan </a:t>
            </a:r>
            <a:r>
              <a:rPr lang="en-US" sz="2000" dirty="0" smtClean="0">
                <a:latin typeface="Times New Roman" panose="02020603050405020304" pitchFamily="18" charset="0"/>
                <a:cs typeface="Times New Roman" panose="02020603050405020304" pitchFamily="18" charset="0"/>
              </a:rPr>
              <a:t>during </a:t>
            </a:r>
            <a:r>
              <a:rPr lang="en-US" sz="2000" dirty="0">
                <a:latin typeface="Times New Roman" panose="02020603050405020304" pitchFamily="18" charset="0"/>
                <a:cs typeface="Times New Roman" panose="02020603050405020304" pitchFamily="18" charset="0"/>
              </a:rPr>
              <a:t>the late 19th century where they settled in the </a:t>
            </a:r>
            <a:r>
              <a:rPr lang="en-US" sz="2000" b="1" dirty="0" smtClean="0">
                <a:latin typeface="Times New Roman" panose="02020603050405020304" pitchFamily="18" charset="0"/>
                <a:cs typeface="Times New Roman" panose="02020603050405020304" pitchFamily="18" charset="0"/>
              </a:rPr>
              <a:t>uninhabited southern </a:t>
            </a:r>
            <a:r>
              <a:rPr lang="en-US" sz="2000" b="1" dirty="0">
                <a:latin typeface="Times New Roman" panose="02020603050405020304" pitchFamily="18" charset="0"/>
                <a:cs typeface="Times New Roman" panose="02020603050405020304" pitchFamily="18" charset="0"/>
              </a:rPr>
              <a:t>region as </a:t>
            </a:r>
            <a:r>
              <a:rPr lang="en-US" sz="2000" b="1" dirty="0" smtClean="0">
                <a:latin typeface="Times New Roman" panose="02020603050405020304" pitchFamily="18" charset="0"/>
                <a:cs typeface="Times New Roman" panose="02020603050405020304" pitchFamily="18" charset="0"/>
              </a:rPr>
              <a:t>farmers.</a:t>
            </a:r>
            <a:endParaRPr lang="en-US" sz="2000" b="1" dirty="0">
              <a:latin typeface="Times New Roman" panose="02020603050405020304" pitchFamily="18" charset="0"/>
              <a:cs typeface="Times New Roman" panose="02020603050405020304" pitchFamily="18" charset="0"/>
            </a:endParaRPr>
          </a:p>
        </p:txBody>
      </p:sp>
      <p:pic>
        <p:nvPicPr>
          <p:cNvPr id="7170" name="Picture 2" descr="https://tse4.mm.bing.net/th?id=OIP.CWvOGc1M2DHfeoSXyX6VjgHaD4&amp;pid=Api&amp;P=0&amp;w=340&amp;h=1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994" y="757960"/>
            <a:ext cx="3034260" cy="26137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40444" y="0"/>
            <a:ext cx="4200189" cy="523220"/>
          </a:xfrm>
          <a:prstGeom prst="rect">
            <a:avLst/>
          </a:prstGeom>
        </p:spPr>
        <p:txBody>
          <a:bodyPr wrap="none">
            <a:spAutoFit/>
          </a:bodyPr>
          <a:lstStyle/>
          <a:p>
            <a:pPr lvl="0"/>
            <a:r>
              <a:rPr lang="en-US" sz="2800" b="1" i="1" dirty="0" smtClean="0">
                <a:solidFill>
                  <a:prstClr val="black"/>
                </a:solidFill>
                <a:latin typeface="Algerian" panose="04020705040A02060702" pitchFamily="82" charset="0"/>
                <a:cs typeface="Times New Roman" panose="02020603050405020304" pitchFamily="18" charset="0"/>
              </a:rPr>
              <a:t>Emigration………………..</a:t>
            </a:r>
            <a:endParaRPr lang="en-US" sz="2800" b="1" i="1" dirty="0">
              <a:solidFill>
                <a:prstClr val="black"/>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9909331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779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855" y="378692"/>
            <a:ext cx="7989454" cy="6032421"/>
          </a:xfrm>
          <a:prstGeom prst="rect">
            <a:avLst/>
          </a:prstGeom>
        </p:spPr>
        <p:txBody>
          <a:bodyPr wrap="square">
            <a:spAutoFit/>
          </a:bodyPr>
          <a:lstStyle/>
          <a:p>
            <a:pPr marL="342900" indent="-342900">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With regard to Tibet</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Northeast India</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Burma and Bhutan</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second </a:t>
            </a:r>
            <a:r>
              <a:rPr lang="en-US" sz="2200" dirty="0">
                <a:latin typeface="Times New Roman" panose="02020603050405020304" pitchFamily="18" charset="0"/>
                <a:cs typeface="Times New Roman" panose="02020603050405020304" pitchFamily="18" charset="0"/>
              </a:rPr>
              <a:t>half of the 20th century witnessed </a:t>
            </a:r>
            <a:r>
              <a:rPr lang="en-US" sz="2200" b="1" dirty="0" smtClean="0">
                <a:latin typeface="Times New Roman" panose="02020603050405020304" pitchFamily="18" charset="0"/>
                <a:cs typeface="Times New Roman" panose="02020603050405020304" pitchFamily="18" charset="0"/>
              </a:rPr>
              <a:t>interference </a:t>
            </a:r>
            <a:r>
              <a:rPr lang="en-US" sz="2200" b="1" dirty="0">
                <a:latin typeface="Times New Roman" panose="02020603050405020304" pitchFamily="18" charset="0"/>
                <a:cs typeface="Times New Roman" panose="02020603050405020304" pitchFamily="18" charset="0"/>
              </a:rPr>
              <a:t>of the </a:t>
            </a:r>
            <a:r>
              <a:rPr lang="en-US" sz="2200" b="1" dirty="0" smtClean="0">
                <a:latin typeface="Times New Roman" panose="02020603050405020304" pitchFamily="18" charset="0"/>
                <a:cs typeface="Times New Roman" panose="02020603050405020304" pitchFamily="18" charset="0"/>
              </a:rPr>
              <a:t>migration process </a:t>
            </a:r>
            <a:r>
              <a:rPr lang="en-US" sz="2200" b="1" dirty="0">
                <a:latin typeface="Times New Roman" panose="02020603050405020304" pitchFamily="18" charset="0"/>
                <a:cs typeface="Times New Roman" panose="02020603050405020304" pitchFamily="18" charset="0"/>
              </a:rPr>
              <a:t>and also some return migration</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endParaRPr lang="en-US" sz="1000" dirty="0">
              <a:latin typeface="Cambria" panose="02040503050406030204" pitchFamily="18" charset="0"/>
            </a:endParaRPr>
          </a:p>
          <a:p>
            <a:pPr marL="342900" indent="-342900" algn="just">
              <a:buFont typeface="Wingdings" panose="05000000000000000000" pitchFamily="2" charset="2"/>
              <a:buChar char="q"/>
            </a:pPr>
            <a:r>
              <a:rPr lang="en-US" sz="2200" b="1" dirty="0" smtClean="0">
                <a:latin typeface="Times New Roman" panose="02020603050405020304" pitchFamily="18" charset="0"/>
                <a:cs typeface="Times New Roman" panose="02020603050405020304" pitchFamily="18" charset="0"/>
              </a:rPr>
              <a:t>Emigration </a:t>
            </a:r>
            <a:r>
              <a:rPr lang="en-US" sz="2200" b="1" dirty="0">
                <a:latin typeface="Times New Roman" panose="02020603050405020304" pitchFamily="18" charset="0"/>
                <a:cs typeface="Times New Roman" panose="02020603050405020304" pitchFamily="18" charset="0"/>
              </a:rPr>
              <a:t>of </a:t>
            </a:r>
            <a:r>
              <a:rPr lang="en-US" sz="2200" b="1" dirty="0" err="1" smtClean="0">
                <a:latin typeface="Times New Roman" panose="02020603050405020304" pitchFamily="18" charset="0"/>
                <a:cs typeface="Times New Roman" panose="02020603050405020304" pitchFamily="18" charset="0"/>
              </a:rPr>
              <a:t>Nepalis</a:t>
            </a:r>
            <a:r>
              <a:rPr lang="en-US" sz="2200" b="1" dirty="0" smtClean="0">
                <a:latin typeface="Times New Roman" panose="02020603050405020304" pitchFamily="18" charset="0"/>
                <a:cs typeface="Times New Roman" panose="02020603050405020304" pitchFamily="18" charset="0"/>
              </a:rPr>
              <a:t> to </a:t>
            </a:r>
            <a:r>
              <a:rPr lang="en-US" sz="2200" b="1" dirty="0">
                <a:latin typeface="Times New Roman" panose="02020603050405020304" pitchFamily="18" charset="0"/>
                <a:cs typeface="Times New Roman" panose="02020603050405020304" pitchFamily="18" charset="0"/>
              </a:rPr>
              <a:t>Tibet </a:t>
            </a:r>
            <a:r>
              <a:rPr lang="en-US" sz="2200" dirty="0">
                <a:latin typeface="Times New Roman" panose="02020603050405020304" pitchFamily="18" charset="0"/>
                <a:cs typeface="Times New Roman" panose="02020603050405020304" pitchFamily="18" charset="0"/>
              </a:rPr>
              <a:t>was obstructed by the Chinese takeover of </a:t>
            </a:r>
            <a:r>
              <a:rPr lang="en-US" sz="2200" b="1" dirty="0">
                <a:latin typeface="Times New Roman" panose="02020603050405020304" pitchFamily="18" charset="0"/>
                <a:cs typeface="Times New Roman" panose="02020603050405020304" pitchFamily="18" charset="0"/>
              </a:rPr>
              <a:t>Tibet in 1959,</a:t>
            </a:r>
          </a:p>
          <a:p>
            <a:pPr marL="342900" indent="-342900" algn="just">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W</a:t>
            </a:r>
            <a:r>
              <a:rPr lang="en-US" sz="2200" b="1" dirty="0" smtClean="0">
                <a:latin typeface="Times New Roman" panose="02020603050405020304" pitchFamily="18" charset="0"/>
                <a:cs typeface="Times New Roman" panose="02020603050405020304" pitchFamily="18" charset="0"/>
              </a:rPr>
              <a:t>hile </a:t>
            </a:r>
            <a:r>
              <a:rPr lang="en-US" sz="2200" b="1" dirty="0">
                <a:latin typeface="Times New Roman" panose="02020603050405020304" pitchFamily="18" charset="0"/>
                <a:cs typeface="Times New Roman" panose="02020603050405020304" pitchFamily="18" charset="0"/>
              </a:rPr>
              <a:t>that to Burma </a:t>
            </a:r>
            <a:r>
              <a:rPr lang="en-US" sz="2200" dirty="0">
                <a:latin typeface="Times New Roman" panose="02020603050405020304" pitchFamily="18" charset="0"/>
                <a:cs typeface="Times New Roman" panose="02020603050405020304" pitchFamily="18" charset="0"/>
              </a:rPr>
              <a:t>ended when the Burmese government </a:t>
            </a:r>
            <a:r>
              <a:rPr lang="en-US" sz="2200" dirty="0" smtClean="0">
                <a:latin typeface="Times New Roman" panose="02020603050405020304" pitchFamily="18" charset="0"/>
                <a:cs typeface="Times New Roman" panose="02020603050405020304" pitchFamily="18" charset="0"/>
              </a:rPr>
              <a:t>adopted the </a:t>
            </a:r>
            <a:r>
              <a:rPr lang="en-US" sz="2200" b="1" dirty="0">
                <a:latin typeface="Times New Roman" panose="02020603050405020304" pitchFamily="18" charset="0"/>
                <a:cs typeface="Times New Roman" panose="02020603050405020304" pitchFamily="18" charset="0"/>
              </a:rPr>
              <a:t>Burmese Citizenship Act in 1964</a:t>
            </a:r>
            <a:r>
              <a:rPr lang="en-US" sz="2200" dirty="0">
                <a:latin typeface="Times New Roman" panose="02020603050405020304" pitchFamily="18" charset="0"/>
                <a:cs typeface="Times New Roman" panose="02020603050405020304" pitchFamily="18" charset="0"/>
              </a:rPr>
              <a:t>, forcing those who wanted </a:t>
            </a:r>
            <a:r>
              <a:rPr lang="en-US" sz="2200" dirty="0" smtClean="0">
                <a:latin typeface="Times New Roman" panose="02020603050405020304" pitchFamily="18" charset="0"/>
                <a:cs typeface="Times New Roman" panose="02020603050405020304" pitchFamily="18" charset="0"/>
              </a:rPr>
              <a:t>to retain </a:t>
            </a:r>
            <a:r>
              <a:rPr lang="en-US" sz="2200" dirty="0">
                <a:latin typeface="Times New Roman" panose="02020603050405020304" pitchFamily="18" charset="0"/>
                <a:cs typeface="Times New Roman" panose="02020603050405020304" pitchFamily="18" charset="0"/>
              </a:rPr>
              <a:t>their Nepali nationality to return to Nepal.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b="1" dirty="0" smtClean="0">
                <a:latin typeface="Times New Roman" panose="02020603050405020304" pitchFamily="18" charset="0"/>
                <a:cs typeface="Times New Roman" panose="02020603050405020304" pitchFamily="18" charset="0"/>
              </a:rPr>
              <a:t>Many </a:t>
            </a:r>
            <a:r>
              <a:rPr lang="en-US" sz="2200" b="1" dirty="0">
                <a:latin typeface="Times New Roman" panose="02020603050405020304" pitchFamily="18" charset="0"/>
                <a:cs typeface="Times New Roman" panose="02020603050405020304" pitchFamily="18" charset="0"/>
              </a:rPr>
              <a:t>Nepali </a:t>
            </a:r>
            <a:r>
              <a:rPr lang="en-US" sz="2200" b="1" dirty="0" smtClean="0">
                <a:latin typeface="Times New Roman" panose="02020603050405020304" pitchFamily="18" charset="0"/>
                <a:cs typeface="Times New Roman" panose="02020603050405020304" pitchFamily="18" charset="0"/>
              </a:rPr>
              <a:t>emigrants </a:t>
            </a:r>
            <a:r>
              <a:rPr lang="en-US" sz="2200" dirty="0" smtClean="0">
                <a:latin typeface="Times New Roman" panose="02020603050405020304" pitchFamily="18" charset="0"/>
                <a:cs typeface="Times New Roman" panose="02020603050405020304" pitchFamily="18" charset="0"/>
              </a:rPr>
              <a:t>returned </a:t>
            </a:r>
            <a:r>
              <a:rPr lang="en-US" sz="2200" dirty="0">
                <a:latin typeface="Times New Roman" panose="02020603050405020304" pitchFamily="18" charset="0"/>
                <a:cs typeface="Times New Roman" panose="02020603050405020304" pitchFamily="18" charset="0"/>
              </a:rPr>
              <a:t>from the </a:t>
            </a:r>
            <a:r>
              <a:rPr lang="en-US" sz="2200" b="1" dirty="0">
                <a:latin typeface="Times New Roman" panose="02020603050405020304" pitchFamily="18" charset="0"/>
                <a:cs typeface="Times New Roman" panose="02020603050405020304" pitchFamily="18" charset="0"/>
              </a:rPr>
              <a:t>Northeast India </a:t>
            </a:r>
            <a:r>
              <a:rPr lang="en-US" sz="2200" dirty="0">
                <a:latin typeface="Times New Roman" panose="02020603050405020304" pitchFamily="18" charset="0"/>
                <a:cs typeface="Times New Roman" panose="02020603050405020304" pitchFamily="18" charset="0"/>
              </a:rPr>
              <a:t>in the wake of </a:t>
            </a:r>
            <a:r>
              <a:rPr lang="en-US" sz="2200" dirty="0" smtClean="0">
                <a:latin typeface="Times New Roman" panose="02020603050405020304" pitchFamily="18" charset="0"/>
                <a:cs typeface="Times New Roman" panose="02020603050405020304" pitchFamily="18" charset="0"/>
              </a:rPr>
              <a:t>anti-foreigner/outsider </a:t>
            </a:r>
            <a:r>
              <a:rPr lang="en-US" sz="2200" dirty="0">
                <a:latin typeface="Times New Roman" panose="02020603050405020304" pitchFamily="18" charset="0"/>
                <a:cs typeface="Times New Roman" panose="02020603050405020304" pitchFamily="18" charset="0"/>
              </a:rPr>
              <a:t>agitations that swept across almost the entire region </a:t>
            </a:r>
            <a:r>
              <a:rPr lang="en-US" sz="2200" dirty="0" smtClean="0">
                <a:latin typeface="Times New Roman" panose="02020603050405020304" pitchFamily="18" charset="0"/>
                <a:cs typeface="Times New Roman" panose="02020603050405020304" pitchFamily="18" charset="0"/>
              </a:rPr>
              <a:t>in the </a:t>
            </a:r>
            <a:r>
              <a:rPr lang="en-US" sz="2200" b="1" dirty="0">
                <a:latin typeface="Times New Roman" panose="02020603050405020304" pitchFamily="18" charset="0"/>
                <a:cs typeface="Times New Roman" panose="02020603050405020304" pitchFamily="18" charset="0"/>
              </a:rPr>
              <a:t>1970s and </a:t>
            </a:r>
            <a:r>
              <a:rPr lang="en-US" sz="2200" b="1" dirty="0" smtClean="0">
                <a:latin typeface="Times New Roman" panose="02020603050405020304" pitchFamily="18" charset="0"/>
                <a:cs typeface="Times New Roman" panose="02020603050405020304" pitchFamily="18" charset="0"/>
              </a:rPr>
              <a:t>80s</a:t>
            </a:r>
            <a:r>
              <a:rPr lang="en-US" sz="2200"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Assam</a:t>
            </a:r>
            <a:r>
              <a:rPr lang="en-US" sz="2200" dirty="0">
                <a:latin typeface="Times New Roman" panose="02020603050405020304" pitchFamily="18" charset="0"/>
                <a:cs typeface="Times New Roman" panose="02020603050405020304" pitchFamily="18" charset="0"/>
              </a:rPr>
              <a:t> in </a:t>
            </a:r>
            <a:r>
              <a:rPr lang="en-US" sz="2200" b="1" dirty="0">
                <a:latin typeface="Times New Roman" panose="02020603050405020304" pitchFamily="18" charset="0"/>
                <a:cs typeface="Times New Roman" panose="02020603050405020304" pitchFamily="18" charset="0"/>
              </a:rPr>
              <a:t>1979-1985</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Manipur in 1980</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and </a:t>
            </a:r>
            <a:r>
              <a:rPr lang="en-US" sz="2200" b="1" dirty="0" smtClean="0">
                <a:latin typeface="Times New Roman" panose="02020603050405020304" pitchFamily="18" charset="0"/>
                <a:cs typeface="Times New Roman" panose="02020603050405020304" pitchFamily="18" charset="0"/>
              </a:rPr>
              <a:t>Meghalaya </a:t>
            </a:r>
            <a:r>
              <a:rPr lang="en-US" sz="2200" b="1" dirty="0">
                <a:latin typeface="Times New Roman" panose="02020603050405020304" pitchFamily="18" charset="0"/>
                <a:cs typeface="Times New Roman" panose="02020603050405020304" pitchFamily="18" charset="0"/>
              </a:rPr>
              <a:t>in </a:t>
            </a:r>
            <a:r>
              <a:rPr lang="en-US" sz="2200" b="1" dirty="0" smtClean="0">
                <a:latin typeface="Times New Roman" panose="02020603050405020304" pitchFamily="18" charset="0"/>
                <a:cs typeface="Times New Roman" panose="02020603050405020304" pitchFamily="18" charset="0"/>
              </a:rPr>
              <a:t>1986-1987</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Similarly, thousands of </a:t>
            </a:r>
            <a:r>
              <a:rPr lang="en-US" sz="2200" dirty="0" smtClean="0">
                <a:latin typeface="Times New Roman" panose="02020603050405020304" pitchFamily="18" charset="0"/>
                <a:cs typeface="Times New Roman" panose="02020603050405020304" pitchFamily="18" charset="0"/>
              </a:rPr>
              <a:t>Nepali-speakers </a:t>
            </a:r>
            <a:r>
              <a:rPr lang="en-US" sz="2200" b="1" dirty="0" smtClean="0">
                <a:latin typeface="Times New Roman" panose="02020603050405020304" pitchFamily="18" charset="0"/>
                <a:cs typeface="Times New Roman" panose="02020603050405020304" pitchFamily="18" charset="0"/>
              </a:rPr>
              <a:t>fled </a:t>
            </a:r>
            <a:r>
              <a:rPr lang="en-US" sz="2200" b="1" dirty="0">
                <a:latin typeface="Times New Roman" panose="02020603050405020304" pitchFamily="18" charset="0"/>
                <a:cs typeface="Times New Roman" panose="02020603050405020304" pitchFamily="18" charset="0"/>
              </a:rPr>
              <a:t>Bhutan </a:t>
            </a:r>
            <a:r>
              <a:rPr lang="en-US" sz="2200" dirty="0">
                <a:latin typeface="Times New Roman" panose="02020603050405020304" pitchFamily="18" charset="0"/>
                <a:cs typeface="Times New Roman" panose="02020603050405020304" pitchFamily="18" charset="0"/>
              </a:rPr>
              <a:t>in the early 1990s when the Bhutanese </a:t>
            </a:r>
            <a:r>
              <a:rPr lang="en-US" sz="2200" dirty="0" smtClean="0">
                <a:latin typeface="Times New Roman" panose="02020603050405020304" pitchFamily="18" charset="0"/>
                <a:cs typeface="Times New Roman" panose="02020603050405020304" pitchFamily="18" charset="0"/>
              </a:rPr>
              <a:t>government announced </a:t>
            </a:r>
            <a:r>
              <a:rPr lang="en-US" sz="2200" dirty="0">
                <a:latin typeface="Times New Roman" panose="02020603050405020304" pitchFamily="18" charset="0"/>
                <a:cs typeface="Times New Roman" panose="02020603050405020304" pitchFamily="18" charset="0"/>
              </a:rPr>
              <a:t>that </a:t>
            </a:r>
            <a:r>
              <a:rPr lang="en-US" sz="2200" dirty="0" err="1" smtClean="0">
                <a:latin typeface="Times New Roman" panose="02020603050405020304" pitchFamily="18" charset="0"/>
                <a:cs typeface="Times New Roman" panose="02020603050405020304" pitchFamily="18" charset="0"/>
              </a:rPr>
              <a:t>Lhotsampas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(people of Nepali origin in Bhutan) </a:t>
            </a:r>
            <a:r>
              <a:rPr lang="en-US" sz="2200" dirty="0" smtClean="0">
                <a:latin typeface="Times New Roman" panose="02020603050405020304" pitchFamily="18" charset="0"/>
                <a:cs typeface="Times New Roman" panose="02020603050405020304" pitchFamily="18" charset="0"/>
              </a:rPr>
              <a:t>who could </a:t>
            </a:r>
            <a:r>
              <a:rPr lang="en-US" sz="2200" dirty="0">
                <a:latin typeface="Times New Roman" panose="02020603050405020304" pitchFamily="18" charset="0"/>
                <a:cs typeface="Times New Roman" panose="02020603050405020304" pitchFamily="18" charset="0"/>
              </a:rPr>
              <a:t>not prove their residence in Bhutan prior to </a:t>
            </a:r>
            <a:r>
              <a:rPr lang="en-US" sz="2200" b="1" dirty="0">
                <a:latin typeface="Times New Roman" panose="02020603050405020304" pitchFamily="18" charset="0"/>
                <a:cs typeface="Times New Roman" panose="02020603050405020304" pitchFamily="18" charset="0"/>
              </a:rPr>
              <a:t>1958 would </a:t>
            </a:r>
            <a:r>
              <a:rPr lang="en-US" sz="2200" b="1" dirty="0" smtClean="0">
                <a:latin typeface="Times New Roman" panose="02020603050405020304" pitchFamily="18" charset="0"/>
                <a:cs typeface="Times New Roman" panose="02020603050405020304" pitchFamily="18" charset="0"/>
              </a:rPr>
              <a:t>be denied citizenship.</a:t>
            </a:r>
            <a:endParaRPr lang="en-US" sz="4400" b="1" dirty="0">
              <a:latin typeface="Times New Roman" panose="02020603050405020304" pitchFamily="18" charset="0"/>
              <a:cs typeface="Times New Roman" panose="02020603050405020304" pitchFamily="18" charset="0"/>
            </a:endParaRPr>
          </a:p>
        </p:txBody>
      </p:sp>
      <p:pic>
        <p:nvPicPr>
          <p:cNvPr id="8194" name="Picture 2" descr="https://tse1.mm.bing.net/th?id=OIP.6NTQAu3ygPhyUcMTvMVrYQHaFj&amp;pid=Api&amp;P=0&amp;w=241&amp;h=1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272" y="3336508"/>
            <a:ext cx="3353747" cy="28795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tse1.mm.bing.net/th?id=OIP.l1-2tl3OASyJpCB6rl-zYQHaFz&amp;pid=Api&amp;P=0&amp;w=247&amp;h=1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855" y="378692"/>
            <a:ext cx="3500582" cy="2493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94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855" y="670534"/>
            <a:ext cx="11739418" cy="5632311"/>
          </a:xfrm>
          <a:prstGeom prst="rect">
            <a:avLst/>
          </a:prstGeom>
        </p:spPr>
        <p:txBody>
          <a:bodyPr wrap="square">
            <a:spAutoFit/>
          </a:bodyPr>
          <a:lstStyle/>
          <a:p>
            <a:pPr marL="342900" lvl="0" indent="-34290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1952/54 - S</a:t>
            </a:r>
            <a:r>
              <a:rPr lang="en-US" sz="2000" dirty="0" smtClean="0">
                <a:latin typeface="Times New Roman" panose="02020603050405020304" pitchFamily="18" charset="0"/>
                <a:cs typeface="Times New Roman" panose="02020603050405020304" pitchFamily="18" charset="0"/>
              </a:rPr>
              <a:t>hows  </a:t>
            </a:r>
            <a:r>
              <a:rPr lang="en-US" sz="2000" dirty="0">
                <a:solidFill>
                  <a:prstClr val="black"/>
                </a:solidFill>
                <a:latin typeface="Times New Roman" panose="02020603050405020304" pitchFamily="18" charset="0"/>
                <a:cs typeface="Times New Roman" panose="02020603050405020304" pitchFamily="18" charset="0"/>
              </a:rPr>
              <a:t>the total </a:t>
            </a:r>
            <a:r>
              <a:rPr lang="en-US" sz="2000" b="1" dirty="0">
                <a:solidFill>
                  <a:prstClr val="black"/>
                </a:solidFill>
                <a:latin typeface="Times New Roman" panose="02020603050405020304" pitchFamily="18" charset="0"/>
                <a:cs typeface="Times New Roman" panose="02020603050405020304" pitchFamily="18" charset="0"/>
              </a:rPr>
              <a:t>Nepali emigrant population </a:t>
            </a:r>
            <a:r>
              <a:rPr lang="en-US" sz="2000" dirty="0">
                <a:solidFill>
                  <a:prstClr val="black"/>
                </a:solidFill>
                <a:latin typeface="Times New Roman" panose="02020603050405020304" pitchFamily="18" charset="0"/>
                <a:cs typeface="Times New Roman" panose="02020603050405020304" pitchFamily="18" charset="0"/>
              </a:rPr>
              <a:t>only </a:t>
            </a:r>
            <a:r>
              <a:rPr lang="en-US" sz="2000" b="1" dirty="0">
                <a:solidFill>
                  <a:prstClr val="black"/>
                </a:solidFill>
                <a:latin typeface="Times New Roman" panose="02020603050405020304" pitchFamily="18" charset="0"/>
                <a:cs typeface="Times New Roman" panose="02020603050405020304" pitchFamily="18" charset="0"/>
              </a:rPr>
              <a:t>79.4 </a:t>
            </a:r>
            <a:r>
              <a:rPr lang="en-US" sz="2000" b="1" dirty="0" smtClean="0">
                <a:solidFill>
                  <a:prstClr val="black"/>
                </a:solidFill>
                <a:latin typeface="Times New Roman" panose="02020603050405020304" pitchFamily="18" charset="0"/>
                <a:cs typeface="Times New Roman" panose="02020603050405020304" pitchFamily="18" charset="0"/>
              </a:rPr>
              <a:t>%</a:t>
            </a:r>
            <a:r>
              <a:rPr lang="en-US" sz="2000" dirty="0" smtClean="0">
                <a:solidFill>
                  <a:prstClr val="black"/>
                </a:solidFill>
                <a:latin typeface="Times New Roman" panose="02020603050405020304" pitchFamily="18" charset="0"/>
                <a:cs typeface="Times New Roman" panose="02020603050405020304" pitchFamily="18" charset="0"/>
              </a:rPr>
              <a:t> are </a:t>
            </a:r>
            <a:r>
              <a:rPr lang="en-US" sz="2000" dirty="0">
                <a:solidFill>
                  <a:prstClr val="black"/>
                </a:solidFill>
                <a:latin typeface="Times New Roman" panose="02020603050405020304" pitchFamily="18" charset="0"/>
                <a:cs typeface="Times New Roman" panose="02020603050405020304" pitchFamily="18" charset="0"/>
              </a:rPr>
              <a:t>recorded to be in India (with </a:t>
            </a:r>
            <a:r>
              <a:rPr lang="en-US" sz="2000" b="1" dirty="0">
                <a:solidFill>
                  <a:prstClr val="black"/>
                </a:solidFill>
                <a:latin typeface="Times New Roman" panose="02020603050405020304" pitchFamily="18" charset="0"/>
                <a:cs typeface="Times New Roman" panose="02020603050405020304" pitchFamily="18" charset="0"/>
              </a:rPr>
              <a:t>3.3 </a:t>
            </a:r>
            <a:r>
              <a:rPr lang="en-US" sz="2000" b="1" dirty="0" smtClean="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in </a:t>
            </a:r>
            <a:r>
              <a:rPr lang="en-US" sz="2000" dirty="0">
                <a:solidFill>
                  <a:prstClr val="black"/>
                </a:solidFill>
                <a:latin typeface="Times New Roman" panose="02020603050405020304" pitchFamily="18" charset="0"/>
                <a:cs typeface="Times New Roman" panose="02020603050405020304" pitchFamily="18" charset="0"/>
              </a:rPr>
              <a:t>Malaya, </a:t>
            </a:r>
            <a:r>
              <a:rPr lang="en-US" sz="2000" b="1" dirty="0">
                <a:solidFill>
                  <a:prstClr val="black"/>
                </a:solidFill>
                <a:latin typeface="Times New Roman" panose="02020603050405020304" pitchFamily="18" charset="0"/>
                <a:cs typeface="Times New Roman" panose="02020603050405020304" pitchFamily="18" charset="0"/>
              </a:rPr>
              <a:t>1 </a:t>
            </a:r>
            <a:r>
              <a:rPr lang="en-US" sz="2000" b="1" dirty="0" smtClean="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in Burma</a:t>
            </a:r>
            <a:r>
              <a:rPr lang="en-US" sz="2000" dirty="0">
                <a:solidFill>
                  <a:prstClr val="black"/>
                </a:solidFill>
                <a:latin typeface="Times New Roman" panose="02020603050405020304" pitchFamily="18" charset="0"/>
                <a:cs typeface="Times New Roman" panose="02020603050405020304" pitchFamily="18" charset="0"/>
              </a:rPr>
              <a:t>, </a:t>
            </a:r>
            <a:r>
              <a:rPr lang="en-US" sz="2000" b="1" dirty="0">
                <a:solidFill>
                  <a:prstClr val="black"/>
                </a:solidFill>
                <a:latin typeface="Times New Roman" panose="02020603050405020304" pitchFamily="18" charset="0"/>
                <a:cs typeface="Times New Roman" panose="02020603050405020304" pitchFamily="18" charset="0"/>
              </a:rPr>
              <a:t>0.2 </a:t>
            </a:r>
            <a:r>
              <a:rPr lang="en-US" sz="2000" b="1" dirty="0" smtClean="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in </a:t>
            </a:r>
            <a:r>
              <a:rPr lang="en-US" sz="2000" dirty="0">
                <a:solidFill>
                  <a:prstClr val="black"/>
                </a:solidFill>
                <a:latin typeface="Times New Roman" panose="02020603050405020304" pitchFamily="18" charset="0"/>
                <a:cs typeface="Times New Roman" panose="02020603050405020304" pitchFamily="18" charset="0"/>
              </a:rPr>
              <a:t>Tibet, and </a:t>
            </a:r>
            <a:r>
              <a:rPr lang="en-US" sz="2000" b="1" dirty="0">
                <a:solidFill>
                  <a:prstClr val="black"/>
                </a:solidFill>
                <a:latin typeface="Times New Roman" panose="02020603050405020304" pitchFamily="18" charset="0"/>
                <a:cs typeface="Times New Roman" panose="02020603050405020304" pitchFamily="18" charset="0"/>
              </a:rPr>
              <a:t>0.1 </a:t>
            </a:r>
            <a:r>
              <a:rPr lang="en-US" sz="2000" b="1" dirty="0" smtClean="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in </a:t>
            </a:r>
            <a:r>
              <a:rPr lang="en-US" sz="2000" dirty="0">
                <a:solidFill>
                  <a:prstClr val="black"/>
                </a:solidFill>
                <a:latin typeface="Times New Roman" panose="02020603050405020304" pitchFamily="18" charset="0"/>
                <a:cs typeface="Times New Roman" panose="02020603050405020304" pitchFamily="18" charset="0"/>
              </a:rPr>
              <a:t>Pakistan</a:t>
            </a:r>
            <a:r>
              <a:rPr lang="en-US" sz="2000" dirty="0" smtClean="0">
                <a:solidFill>
                  <a:prstClr val="black"/>
                </a:solidFill>
                <a:latin typeface="Times New Roman" panose="02020603050405020304" pitchFamily="18" charset="0"/>
                <a:cs typeface="Times New Roman" panose="02020603050405020304" pitchFamily="18" charset="0"/>
              </a:rPr>
              <a:t>).</a:t>
            </a:r>
            <a:r>
              <a:rPr lang="en-US" sz="2000" dirty="0">
                <a:solidFill>
                  <a:prstClr val="black"/>
                </a:solidFill>
                <a:latin typeface="Cambria" panose="02040503050406030204" pitchFamily="18" charset="0"/>
              </a:rPr>
              <a:t> A full </a:t>
            </a:r>
            <a:r>
              <a:rPr lang="en-US" sz="2000" b="1" dirty="0">
                <a:solidFill>
                  <a:prstClr val="black"/>
                </a:solidFill>
                <a:latin typeface="Cambria" panose="02040503050406030204" pitchFamily="18" charset="0"/>
              </a:rPr>
              <a:t>16  </a:t>
            </a:r>
            <a:r>
              <a:rPr lang="en-US" sz="2000" b="1" dirty="0" smtClean="0">
                <a:solidFill>
                  <a:prstClr val="black"/>
                </a:solidFill>
                <a:latin typeface="Cambria" panose="02040503050406030204" pitchFamily="18" charset="0"/>
              </a:rPr>
              <a:t>% </a:t>
            </a:r>
            <a:r>
              <a:rPr lang="en-US" sz="2000" dirty="0" smtClean="0">
                <a:solidFill>
                  <a:prstClr val="black"/>
                </a:solidFill>
                <a:latin typeface="Cambria" panose="02040503050406030204" pitchFamily="18" charset="0"/>
              </a:rPr>
              <a:t>are </a:t>
            </a:r>
            <a:r>
              <a:rPr lang="en-US" sz="2000" dirty="0">
                <a:solidFill>
                  <a:prstClr val="black"/>
                </a:solidFill>
                <a:latin typeface="Cambria" panose="02040503050406030204" pitchFamily="18" charset="0"/>
              </a:rPr>
              <a:t>said to be in other countries which remain </a:t>
            </a:r>
            <a:r>
              <a:rPr lang="en-US" sz="2000" dirty="0" smtClean="0">
                <a:solidFill>
                  <a:prstClr val="black"/>
                </a:solidFill>
                <a:latin typeface="Cambria" panose="02040503050406030204" pitchFamily="18" charset="0"/>
              </a:rPr>
              <a:t>unspecified</a:t>
            </a:r>
          </a:p>
          <a:p>
            <a:pPr lvl="0"/>
            <a:endParaRPr lang="en-US" sz="2000" dirty="0">
              <a:solidFill>
                <a:prstClr val="black"/>
              </a:solidFill>
              <a:latin typeface="Cambria" panose="02040503050406030204" pitchFamily="18" charset="0"/>
            </a:endParaRPr>
          </a:p>
          <a:p>
            <a:pPr marL="342900" lvl="0" indent="-342900">
              <a:buFont typeface="Wingdings" panose="05000000000000000000" pitchFamily="2" charset="2"/>
              <a:buChar char="Ø"/>
            </a:pPr>
            <a:r>
              <a:rPr lang="en-US" sz="2000" b="1" dirty="0">
                <a:solidFill>
                  <a:prstClr val="black"/>
                </a:solidFill>
                <a:latin typeface="Cambria" panose="02040503050406030204" pitchFamily="18" charset="0"/>
              </a:rPr>
              <a:t>I</a:t>
            </a:r>
            <a:r>
              <a:rPr lang="en-US" sz="2000" b="1" dirty="0" smtClean="0">
                <a:solidFill>
                  <a:prstClr val="black"/>
                </a:solidFill>
                <a:latin typeface="Cambria" panose="02040503050406030204" pitchFamily="18" charset="0"/>
              </a:rPr>
              <a:t>n 1961-  </a:t>
            </a:r>
            <a:r>
              <a:rPr lang="en-US" sz="2000" b="1" dirty="0">
                <a:solidFill>
                  <a:prstClr val="black"/>
                </a:solidFill>
                <a:latin typeface="Cambria" panose="02040503050406030204" pitchFamily="18" charset="0"/>
              </a:rPr>
              <a:t>92 </a:t>
            </a:r>
            <a:r>
              <a:rPr lang="en-US" sz="2000" b="1" dirty="0" smtClean="0">
                <a:solidFill>
                  <a:prstClr val="black"/>
                </a:solidFill>
                <a:latin typeface="Cambria" panose="02040503050406030204" pitchFamily="18" charset="0"/>
              </a:rPr>
              <a:t>% </a:t>
            </a:r>
            <a:r>
              <a:rPr lang="en-US" sz="2000" dirty="0" smtClean="0">
                <a:solidFill>
                  <a:prstClr val="black"/>
                </a:solidFill>
                <a:latin typeface="Cambria" panose="02040503050406030204" pitchFamily="18" charset="0"/>
              </a:rPr>
              <a:t>were </a:t>
            </a:r>
            <a:r>
              <a:rPr lang="en-US" sz="2000" dirty="0">
                <a:solidFill>
                  <a:prstClr val="black"/>
                </a:solidFill>
                <a:latin typeface="Cambria" panose="02040503050406030204" pitchFamily="18" charset="0"/>
              </a:rPr>
              <a:t>in India (</a:t>
            </a:r>
            <a:r>
              <a:rPr lang="en-US" sz="2000" b="1" dirty="0">
                <a:solidFill>
                  <a:prstClr val="black"/>
                </a:solidFill>
                <a:latin typeface="Cambria" panose="02040503050406030204" pitchFamily="18" charset="0"/>
              </a:rPr>
              <a:t>3.9 </a:t>
            </a:r>
            <a:r>
              <a:rPr lang="en-US" sz="2000" b="1" dirty="0" smtClean="0">
                <a:solidFill>
                  <a:prstClr val="black"/>
                </a:solidFill>
                <a:latin typeface="Cambria" panose="02040503050406030204" pitchFamily="18" charset="0"/>
              </a:rPr>
              <a:t>% in </a:t>
            </a:r>
            <a:r>
              <a:rPr lang="en-US" sz="2000" b="1" dirty="0">
                <a:solidFill>
                  <a:prstClr val="black"/>
                </a:solidFill>
                <a:latin typeface="Cambria" panose="02040503050406030204" pitchFamily="18" charset="0"/>
              </a:rPr>
              <a:t>Malaya</a:t>
            </a:r>
            <a:r>
              <a:rPr lang="en-US" sz="2000" dirty="0">
                <a:solidFill>
                  <a:prstClr val="black"/>
                </a:solidFill>
                <a:latin typeface="Cambria" panose="02040503050406030204" pitchFamily="18" charset="0"/>
              </a:rPr>
              <a:t>, </a:t>
            </a:r>
            <a:r>
              <a:rPr lang="en-US" sz="2000" b="1" dirty="0">
                <a:solidFill>
                  <a:prstClr val="black"/>
                </a:solidFill>
                <a:latin typeface="Cambria" panose="02040503050406030204" pitchFamily="18" charset="0"/>
              </a:rPr>
              <a:t>0.9 </a:t>
            </a:r>
            <a:r>
              <a:rPr lang="en-US" sz="2000" b="1" dirty="0" smtClean="0">
                <a:solidFill>
                  <a:prstClr val="black"/>
                </a:solidFill>
                <a:latin typeface="Cambria" panose="02040503050406030204" pitchFamily="18" charset="0"/>
              </a:rPr>
              <a:t>% in </a:t>
            </a:r>
            <a:r>
              <a:rPr lang="en-US" sz="2000" b="1" dirty="0">
                <a:solidFill>
                  <a:prstClr val="black"/>
                </a:solidFill>
                <a:latin typeface="Cambria" panose="02040503050406030204" pitchFamily="18" charset="0"/>
              </a:rPr>
              <a:t>Burma</a:t>
            </a:r>
            <a:r>
              <a:rPr lang="en-US" sz="2000" dirty="0">
                <a:solidFill>
                  <a:prstClr val="black"/>
                </a:solidFill>
                <a:latin typeface="Cambria" panose="02040503050406030204" pitchFamily="18" charset="0"/>
              </a:rPr>
              <a:t>, </a:t>
            </a:r>
            <a:r>
              <a:rPr lang="en-US" sz="2000" b="1" dirty="0" smtClean="0">
                <a:solidFill>
                  <a:prstClr val="black"/>
                </a:solidFill>
                <a:latin typeface="Cambria" panose="02040503050406030204" pitchFamily="18" charset="0"/>
              </a:rPr>
              <a:t>0.3 % in </a:t>
            </a:r>
            <a:r>
              <a:rPr lang="en-US" sz="2000" b="1" dirty="0">
                <a:solidFill>
                  <a:prstClr val="black"/>
                </a:solidFill>
                <a:latin typeface="Cambria" panose="02040503050406030204" pitchFamily="18" charset="0"/>
              </a:rPr>
              <a:t>Tibet </a:t>
            </a:r>
            <a:r>
              <a:rPr lang="en-US" sz="2000" dirty="0">
                <a:solidFill>
                  <a:prstClr val="black"/>
                </a:solidFill>
                <a:latin typeface="Cambria" panose="02040503050406030204" pitchFamily="18" charset="0"/>
              </a:rPr>
              <a:t>and </a:t>
            </a:r>
            <a:r>
              <a:rPr lang="en-US" sz="2000" b="1" dirty="0">
                <a:solidFill>
                  <a:prstClr val="black"/>
                </a:solidFill>
                <a:latin typeface="Cambria" panose="02040503050406030204" pitchFamily="18" charset="0"/>
              </a:rPr>
              <a:t>2.9 </a:t>
            </a:r>
            <a:r>
              <a:rPr lang="en-US" sz="2000" b="1" dirty="0" smtClean="0">
                <a:solidFill>
                  <a:prstClr val="black"/>
                </a:solidFill>
                <a:latin typeface="Cambria" panose="02040503050406030204" pitchFamily="18" charset="0"/>
              </a:rPr>
              <a:t>% in </a:t>
            </a:r>
            <a:r>
              <a:rPr lang="en-US" sz="2000" b="1" dirty="0">
                <a:solidFill>
                  <a:prstClr val="black"/>
                </a:solidFill>
                <a:latin typeface="Cambria" panose="02040503050406030204" pitchFamily="18" charset="0"/>
              </a:rPr>
              <a:t>other countries</a:t>
            </a:r>
            <a:r>
              <a:rPr lang="en-US" sz="2000" dirty="0" smtClean="0">
                <a:solidFill>
                  <a:prstClr val="black"/>
                </a:solidFill>
                <a:latin typeface="Cambria" panose="02040503050406030204" pitchFamily="18" charset="0"/>
              </a:rPr>
              <a:t>);</a:t>
            </a:r>
          </a:p>
          <a:p>
            <a:pPr lvl="0"/>
            <a:endParaRPr lang="en-US" sz="2000" dirty="0" smtClean="0">
              <a:solidFill>
                <a:prstClr val="black"/>
              </a:solidFill>
              <a:latin typeface="Cambria" panose="02040503050406030204" pitchFamily="18" charset="0"/>
            </a:endParaRPr>
          </a:p>
          <a:p>
            <a:pPr marL="342900" lvl="0" indent="-342900">
              <a:buFont typeface="Wingdings" panose="05000000000000000000" pitchFamily="2" charset="2"/>
              <a:buChar char="Ø"/>
            </a:pPr>
            <a:r>
              <a:rPr lang="en-US" sz="2000" dirty="0" smtClean="0">
                <a:solidFill>
                  <a:prstClr val="black"/>
                </a:solidFill>
                <a:latin typeface="Cambria" panose="02040503050406030204" pitchFamily="18" charset="0"/>
              </a:rPr>
              <a:t> </a:t>
            </a:r>
            <a:r>
              <a:rPr lang="en-US" sz="2000" b="1" dirty="0" smtClean="0">
                <a:solidFill>
                  <a:prstClr val="black"/>
                </a:solidFill>
                <a:latin typeface="Cambria" panose="02040503050406030204" pitchFamily="18" charset="0"/>
              </a:rPr>
              <a:t>In </a:t>
            </a:r>
            <a:r>
              <a:rPr lang="en-US" sz="2000" b="1" dirty="0">
                <a:solidFill>
                  <a:prstClr val="black"/>
                </a:solidFill>
                <a:latin typeface="Cambria" panose="02040503050406030204" pitchFamily="18" charset="0"/>
              </a:rPr>
              <a:t>1981, </a:t>
            </a:r>
            <a:r>
              <a:rPr lang="en-US" sz="2000" dirty="0">
                <a:solidFill>
                  <a:prstClr val="black"/>
                </a:solidFill>
                <a:latin typeface="Cambria" panose="02040503050406030204" pitchFamily="18" charset="0"/>
              </a:rPr>
              <a:t>it </a:t>
            </a:r>
            <a:r>
              <a:rPr lang="en-US" sz="2000" dirty="0" smtClean="0">
                <a:solidFill>
                  <a:prstClr val="black"/>
                </a:solidFill>
                <a:latin typeface="Cambria" panose="02040503050406030204" pitchFamily="18" charset="0"/>
              </a:rPr>
              <a:t>was 93.1 % ; </a:t>
            </a:r>
            <a:r>
              <a:rPr lang="en-US" sz="2000" dirty="0">
                <a:solidFill>
                  <a:prstClr val="black"/>
                </a:solidFill>
                <a:latin typeface="Cambria" panose="02040503050406030204" pitchFamily="18" charset="0"/>
              </a:rPr>
              <a:t>in 1991, 89.21 </a:t>
            </a:r>
            <a:r>
              <a:rPr lang="en-US" sz="2000" dirty="0" smtClean="0">
                <a:solidFill>
                  <a:prstClr val="black"/>
                </a:solidFill>
                <a:latin typeface="Cambria" panose="02040503050406030204" pitchFamily="18" charset="0"/>
              </a:rPr>
              <a:t>% ; </a:t>
            </a:r>
            <a:r>
              <a:rPr lang="en-US" sz="2000" b="1" dirty="0" smtClean="0">
                <a:solidFill>
                  <a:prstClr val="black"/>
                </a:solidFill>
                <a:latin typeface="Cambria" panose="02040503050406030204" pitchFamily="18" charset="0"/>
              </a:rPr>
              <a:t>but </a:t>
            </a:r>
            <a:r>
              <a:rPr lang="en-US" sz="2000" b="1" dirty="0">
                <a:solidFill>
                  <a:prstClr val="black"/>
                </a:solidFill>
                <a:latin typeface="Cambria" panose="02040503050406030204" pitchFamily="18" charset="0"/>
              </a:rPr>
              <a:t>by 2001, </a:t>
            </a:r>
            <a:r>
              <a:rPr lang="en-US" sz="2000" dirty="0">
                <a:solidFill>
                  <a:prstClr val="black"/>
                </a:solidFill>
                <a:latin typeface="Cambria" panose="02040503050406030204" pitchFamily="18" charset="0"/>
              </a:rPr>
              <a:t>it had gone </a:t>
            </a:r>
            <a:r>
              <a:rPr lang="en-US" sz="2000" dirty="0" smtClean="0">
                <a:solidFill>
                  <a:prstClr val="black"/>
                </a:solidFill>
                <a:latin typeface="Cambria" panose="02040503050406030204" pitchFamily="18" charset="0"/>
              </a:rPr>
              <a:t>down to </a:t>
            </a:r>
            <a:r>
              <a:rPr lang="en-US" sz="2000" dirty="0">
                <a:solidFill>
                  <a:prstClr val="black"/>
                </a:solidFill>
                <a:latin typeface="Cambria" panose="02040503050406030204" pitchFamily="18" charset="0"/>
              </a:rPr>
              <a:t>77.28 </a:t>
            </a:r>
            <a:r>
              <a:rPr lang="en-US" sz="2000" dirty="0" smtClean="0">
                <a:solidFill>
                  <a:prstClr val="black"/>
                </a:solidFill>
                <a:latin typeface="Cambria" panose="02040503050406030204" pitchFamily="18" charset="0"/>
              </a:rPr>
              <a:t>%.</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After </a:t>
            </a:r>
            <a:r>
              <a:rPr lang="en-US" sz="2000" dirty="0">
                <a:latin typeface="Times New Roman" panose="02020603050405020304" pitchFamily="18" charset="0"/>
                <a:cs typeface="Times New Roman" panose="02020603050405020304" pitchFamily="18" charset="0"/>
              </a:rPr>
              <a:t>1981, The decrease in the proportion of emigrants to India, </a:t>
            </a:r>
            <a:r>
              <a:rPr lang="en-US" sz="2000" dirty="0" err="1">
                <a:latin typeface="Times New Roman" panose="02020603050405020304" pitchFamily="18" charset="0"/>
                <a:cs typeface="Times New Roman" panose="02020603050405020304" pitchFamily="18" charset="0"/>
              </a:rPr>
              <a:t>particuilarly</a:t>
            </a:r>
            <a:r>
              <a:rPr lang="en-US" sz="2000" dirty="0">
                <a:latin typeface="Times New Roman" panose="02020603050405020304" pitchFamily="18" charset="0"/>
                <a:cs typeface="Times New Roman" panose="02020603050405020304" pitchFamily="18" charset="0"/>
              </a:rPr>
              <a:t> indicates the changing trend of outmigration among </a:t>
            </a:r>
            <a:r>
              <a:rPr lang="en-US" sz="2000" dirty="0" err="1">
                <a:latin typeface="Times New Roman" panose="02020603050405020304" pitchFamily="18" charset="0"/>
                <a:cs typeface="Times New Roman" panose="02020603050405020304" pitchFamily="18" charset="0"/>
              </a:rPr>
              <a:t>Nepalis</a:t>
            </a:r>
            <a:r>
              <a:rPr lang="en-US"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The census of 1991 </a:t>
            </a:r>
            <a:r>
              <a:rPr lang="en-US" sz="2000" dirty="0">
                <a:latin typeface="Times New Roman" panose="02020603050405020304" pitchFamily="18" charset="0"/>
                <a:cs typeface="Times New Roman" panose="02020603050405020304" pitchFamily="18" charset="0"/>
              </a:rPr>
              <a:t>showed that the second largest group of </a:t>
            </a:r>
            <a:r>
              <a:rPr lang="en-US" sz="2000" dirty="0" err="1">
                <a:latin typeface="Times New Roman" panose="02020603050405020304" pitchFamily="18" charset="0"/>
                <a:cs typeface="Times New Roman" panose="02020603050405020304" pitchFamily="18" charset="0"/>
              </a:rPr>
              <a:t>Nepalis</a:t>
            </a:r>
            <a:r>
              <a:rPr lang="en-US" sz="2000" dirty="0">
                <a:latin typeface="Times New Roman" panose="02020603050405020304" pitchFamily="18" charset="0"/>
                <a:cs typeface="Times New Roman" panose="02020603050405020304" pitchFamily="18" charset="0"/>
              </a:rPr>
              <a:t> emigrated to European countries followed by North </a:t>
            </a:r>
            <a:r>
              <a:rPr lang="en-US" sz="2000" dirty="0" smtClean="0">
                <a:latin typeface="Times New Roman" panose="02020603050405020304" pitchFamily="18" charset="0"/>
                <a:cs typeface="Times New Roman" panose="02020603050405020304" pitchFamily="18" charset="0"/>
              </a:rPr>
              <a:t>America</a:t>
            </a: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By </a:t>
            </a:r>
            <a:r>
              <a:rPr lang="en-US" sz="2000" dirty="0">
                <a:latin typeface="Times New Roman" panose="02020603050405020304" pitchFamily="18" charset="0"/>
                <a:cs typeface="Times New Roman" panose="02020603050405020304" pitchFamily="18" charset="0"/>
              </a:rPr>
              <a:t>the time of the </a:t>
            </a:r>
            <a:r>
              <a:rPr lang="en-US" sz="2000" b="1" dirty="0">
                <a:latin typeface="Times New Roman" panose="02020603050405020304" pitchFamily="18" charset="0"/>
                <a:cs typeface="Times New Roman" panose="02020603050405020304" pitchFamily="18" charset="0"/>
              </a:rPr>
              <a:t>census of 2001</a:t>
            </a:r>
            <a:r>
              <a:rPr lang="en-US" sz="2000" dirty="0">
                <a:latin typeface="Times New Roman" panose="02020603050405020304" pitchFamily="18" charset="0"/>
                <a:cs typeface="Times New Roman" panose="02020603050405020304" pitchFamily="18" charset="0"/>
              </a:rPr>
              <a:t>, Saudi Arabia had emerged in second place with a significant number of </a:t>
            </a:r>
            <a:r>
              <a:rPr lang="en-US" sz="2000" dirty="0" err="1">
                <a:latin typeface="Times New Roman" panose="02020603050405020304" pitchFamily="18" charset="0"/>
                <a:cs typeface="Times New Roman" panose="02020603050405020304" pitchFamily="18" charset="0"/>
              </a:rPr>
              <a:t>Nepalis</a:t>
            </a:r>
            <a:r>
              <a:rPr lang="en-US" sz="2000" dirty="0">
                <a:latin typeface="Times New Roman" panose="02020603050405020304" pitchFamily="18" charset="0"/>
                <a:cs typeface="Times New Roman" panose="02020603050405020304" pitchFamily="18" charset="0"/>
              </a:rPr>
              <a:t> having emigrated to other Gulf countries like </a:t>
            </a:r>
            <a:r>
              <a:rPr lang="en-US" sz="2000" b="1" dirty="0">
                <a:latin typeface="Times New Roman" panose="02020603050405020304" pitchFamily="18" charset="0"/>
                <a:cs typeface="Times New Roman" panose="02020603050405020304" pitchFamily="18" charset="0"/>
              </a:rPr>
              <a:t>Qatar, the United Arab Emirates (UAE), </a:t>
            </a:r>
            <a:r>
              <a:rPr lang="en-US" sz="2000" b="1" dirty="0" smtClean="0">
                <a:latin typeface="Times New Roman" panose="02020603050405020304" pitchFamily="18" charset="0"/>
                <a:cs typeface="Times New Roman" panose="02020603050405020304" pitchFamily="18" charset="0"/>
              </a:rPr>
              <a:t>Kuwait and </a:t>
            </a:r>
            <a:r>
              <a:rPr lang="en-US" sz="2000" b="1" dirty="0">
                <a:latin typeface="Times New Roman" panose="02020603050405020304" pitchFamily="18" charset="0"/>
                <a:cs typeface="Times New Roman" panose="02020603050405020304" pitchFamily="18" charset="0"/>
              </a:rPr>
              <a:t>Bahrain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East and Southeast Asian countries such as Hong Kong, Japan, Korea, China and Malaysia.</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large number </a:t>
            </a:r>
            <a:r>
              <a:rPr lang="en-US" sz="2000" dirty="0">
                <a:latin typeface="Times New Roman" panose="02020603050405020304" pitchFamily="18" charset="0"/>
                <a:cs typeface="Times New Roman" panose="02020603050405020304" pitchFamily="18" charset="0"/>
              </a:rPr>
              <a:t>of </a:t>
            </a:r>
            <a:r>
              <a:rPr lang="en-US" sz="2000" dirty="0" err="1">
                <a:latin typeface="Times New Roman" panose="02020603050405020304" pitchFamily="18" charset="0"/>
                <a:cs typeface="Times New Roman" panose="02020603050405020304" pitchFamily="18" charset="0"/>
              </a:rPr>
              <a:t>Nepalis</a:t>
            </a:r>
            <a:r>
              <a:rPr lang="en-US" sz="2000" dirty="0">
                <a:latin typeface="Times New Roman" panose="02020603050405020304" pitchFamily="18" charset="0"/>
                <a:cs typeface="Times New Roman" panose="02020603050405020304" pitchFamily="18" charset="0"/>
              </a:rPr>
              <a:t> have also migrated to developed countries around the world for various purposes, emigration of late has been characterized by an unprecedented outflow of </a:t>
            </a:r>
            <a:r>
              <a:rPr lang="en-US" sz="2000" b="1" dirty="0" err="1">
                <a:latin typeface="Times New Roman" panose="02020603050405020304" pitchFamily="18" charset="0"/>
                <a:cs typeface="Times New Roman" panose="02020603050405020304" pitchFamily="18" charset="0"/>
              </a:rPr>
              <a:t>Nepalis</a:t>
            </a:r>
            <a:r>
              <a:rPr lang="en-US" sz="2000" b="1" dirty="0">
                <a:latin typeface="Times New Roman" panose="02020603050405020304" pitchFamily="18" charset="0"/>
                <a:cs typeface="Times New Roman" panose="02020603050405020304" pitchFamily="18" charset="0"/>
              </a:rPr>
              <a:t> as </a:t>
            </a:r>
            <a:r>
              <a:rPr lang="en-US" sz="2000" b="1" dirty="0" err="1">
                <a:latin typeface="Times New Roman" panose="02020603050405020304" pitchFamily="18" charset="0"/>
                <a:cs typeface="Times New Roman" panose="02020603050405020304" pitchFamily="18" charset="0"/>
              </a:rPr>
              <a:t>labour</a:t>
            </a:r>
            <a:r>
              <a:rPr lang="en-US" sz="2000" b="1" dirty="0">
                <a:latin typeface="Times New Roman" panose="02020603050405020304" pitchFamily="18" charset="0"/>
                <a:cs typeface="Times New Roman" panose="02020603050405020304" pitchFamily="18" charset="0"/>
              </a:rPr>
              <a:t> migrants</a:t>
            </a:r>
            <a:r>
              <a:rPr lang="en-US" sz="2000" b="1"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402706" y="4921287"/>
            <a:ext cx="11508509" cy="400110"/>
          </a:xfrm>
          <a:prstGeom prst="rect">
            <a:avLst/>
          </a:prstGeom>
        </p:spPr>
        <p:txBody>
          <a:bodyPr wrap="square">
            <a:spAutoFit/>
          </a:bodyPr>
          <a:lstStyle/>
          <a:p>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67855" y="135859"/>
            <a:ext cx="4331854" cy="461665"/>
          </a:xfrm>
          <a:prstGeom prst="rect">
            <a:avLst/>
          </a:prstGeom>
          <a:solidFill>
            <a:srgbClr val="FFC000">
              <a:alpha val="60000"/>
            </a:srgbClr>
          </a:solidFill>
        </p:spPr>
        <p:txBody>
          <a:bodyPr wrap="square">
            <a:spAutoFit/>
          </a:bodyPr>
          <a:lstStyle/>
          <a:p>
            <a:pPr lvl="0" algn="ctr"/>
            <a:r>
              <a:rPr lang="en-US" sz="2400" i="1" dirty="0">
                <a:solidFill>
                  <a:prstClr val="black"/>
                </a:solidFill>
                <a:latin typeface="Algerian" panose="04020705040A02060702" pitchFamily="82" charset="0"/>
              </a:rPr>
              <a:t>Tracking numbers</a:t>
            </a:r>
          </a:p>
        </p:txBody>
      </p:sp>
      <p:sp>
        <p:nvSpPr>
          <p:cNvPr id="8" name="Rectangle 7"/>
          <p:cNvSpPr/>
          <p:nvPr/>
        </p:nvSpPr>
        <p:spPr>
          <a:xfrm>
            <a:off x="517237" y="2078182"/>
            <a:ext cx="10104582" cy="430887"/>
          </a:xfrm>
          <a:prstGeom prst="rect">
            <a:avLst/>
          </a:prstGeom>
        </p:spPr>
        <p:txBody>
          <a:bodyPr wrap="square">
            <a:spAutoFit/>
          </a:bodyPr>
          <a:lstStyle/>
          <a:p>
            <a:pPr lvl="0"/>
            <a:endParaRPr lang="en-US" sz="600" dirty="0">
              <a:solidFill>
                <a:prstClr val="black"/>
              </a:solidFill>
              <a:latin typeface="Cambria" panose="02040503050406030204" pitchFamily="18" charset="0"/>
            </a:endParaRPr>
          </a:p>
          <a:p>
            <a:pPr lvl="0"/>
            <a:endParaRPr lang="en-US" sz="600" dirty="0" smtClean="0">
              <a:solidFill>
                <a:prstClr val="black"/>
              </a:solidFill>
              <a:latin typeface="Cambria" panose="02040503050406030204" pitchFamily="18" charset="0"/>
            </a:endParaRPr>
          </a:p>
          <a:p>
            <a:pPr lvl="0"/>
            <a:r>
              <a:rPr lang="en-US" sz="1000" dirty="0" smtClean="0">
                <a:solidFill>
                  <a:prstClr val="black"/>
                </a:solidFill>
                <a:latin typeface="Cambria" panose="02040503050406030204" pitchFamily="18" charset="0"/>
              </a:rPr>
              <a:t>.</a:t>
            </a:r>
            <a:endParaRPr lang="en-US" sz="10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560877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8771" y="67025"/>
            <a:ext cx="9329798" cy="461665"/>
          </a:xfrm>
          <a:prstGeom prst="rect">
            <a:avLst/>
          </a:prstGeom>
        </p:spPr>
        <p:txBody>
          <a:bodyPr wrap="none">
            <a:spAutoFit/>
          </a:bodyPr>
          <a:lstStyle/>
          <a:p>
            <a:r>
              <a:rPr lang="en-US" sz="2400" dirty="0">
                <a:solidFill>
                  <a:srgbClr val="231F20"/>
                </a:solidFill>
                <a:latin typeface="Algerian" panose="04020705040A02060702" pitchFamily="82" charset="0"/>
              </a:rPr>
              <a:t>Census Nepal Report, 2021; Central Bureau of Statistics</a:t>
            </a:r>
            <a:endParaRPr lang="en-US" sz="2400" dirty="0">
              <a:latin typeface="Algerian" panose="04020705040A02060702" pitchFamily="82" charset="0"/>
            </a:endParaRPr>
          </a:p>
        </p:txBody>
      </p:sp>
      <p:pic>
        <p:nvPicPr>
          <p:cNvPr id="9218" name="Picture 2" descr="https://nepaleconomicforum.org/wp-content/uploads/2022/02/Screenshot-2022-02-15-at-2.32.22-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31" y="896915"/>
            <a:ext cx="5146096" cy="49404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56853" y="1081642"/>
            <a:ext cx="1402948" cy="369332"/>
          </a:xfrm>
          <a:prstGeom prst="rect">
            <a:avLst/>
          </a:prstGeom>
        </p:spPr>
        <p:txBody>
          <a:bodyPr wrap="none">
            <a:spAutoFit/>
          </a:bodyPr>
          <a:lstStyle/>
          <a:p>
            <a:r>
              <a:rPr lang="en-US" b="1" dirty="0">
                <a:solidFill>
                  <a:srgbClr val="231F20"/>
                </a:solidFill>
                <a:latin typeface="DM Sans"/>
              </a:rPr>
              <a:t>29,192,480</a:t>
            </a:r>
            <a:r>
              <a:rPr lang="en-US" dirty="0">
                <a:solidFill>
                  <a:srgbClr val="231F20"/>
                </a:solidFill>
                <a:latin typeface="DM Sans"/>
              </a:rPr>
              <a:t>,</a:t>
            </a:r>
            <a:endParaRPr lang="en-US" dirty="0"/>
          </a:p>
        </p:txBody>
      </p:sp>
      <p:sp>
        <p:nvSpPr>
          <p:cNvPr id="4" name="Rectangle 3"/>
          <p:cNvSpPr/>
          <p:nvPr/>
        </p:nvSpPr>
        <p:spPr>
          <a:xfrm>
            <a:off x="5467927" y="487025"/>
            <a:ext cx="6373091" cy="6370975"/>
          </a:xfrm>
          <a:prstGeom prst="rect">
            <a:avLst/>
          </a:prstGeom>
        </p:spPr>
        <p:txBody>
          <a:bodyPr wrap="square">
            <a:spAutoFit/>
          </a:bodyPr>
          <a:lstStyle/>
          <a:p>
            <a:r>
              <a:rPr lang="en-US" sz="2400" dirty="0">
                <a:solidFill>
                  <a:srgbClr val="231F20"/>
                </a:solidFill>
                <a:latin typeface="Algerian" panose="04020705040A02060702" pitchFamily="82" charset="0"/>
              </a:rPr>
              <a:t>Increase in </a:t>
            </a:r>
            <a:r>
              <a:rPr lang="en-US" sz="2400" dirty="0" smtClean="0">
                <a:solidFill>
                  <a:srgbClr val="231F20"/>
                </a:solidFill>
                <a:latin typeface="Algerian" panose="04020705040A02060702" pitchFamily="82" charset="0"/>
              </a:rPr>
              <a:t>Migration</a:t>
            </a:r>
          </a:p>
          <a:p>
            <a:endParaRPr lang="en-US" sz="2400" dirty="0">
              <a:solidFill>
                <a:srgbClr val="231F20"/>
              </a:solidFill>
              <a:latin typeface="Algerian" panose="04020705040A02060702" pitchFamily="82"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total of </a:t>
            </a:r>
            <a:r>
              <a:rPr lang="en-US" sz="2000" b="1" dirty="0">
                <a:latin typeface="Times New Roman" panose="02020603050405020304" pitchFamily="18" charset="0"/>
                <a:cs typeface="Times New Roman" panose="02020603050405020304" pitchFamily="18" charset="0"/>
              </a:rPr>
              <a:t>2,169,478</a:t>
            </a:r>
            <a:r>
              <a:rPr lang="en-US" sz="2000" dirty="0">
                <a:latin typeface="Times New Roman" panose="02020603050405020304" pitchFamily="18" charset="0"/>
                <a:cs typeface="Times New Roman" panose="02020603050405020304" pitchFamily="18" charset="0"/>
              </a:rPr>
              <a:t> Nepali persons are </a:t>
            </a:r>
            <a:r>
              <a:rPr lang="en-US" sz="2000" b="1" dirty="0">
                <a:latin typeface="Times New Roman" panose="02020603050405020304" pitchFamily="18" charset="0"/>
                <a:cs typeface="Times New Roman" panose="02020603050405020304" pitchFamily="18" charset="0"/>
              </a:rPr>
              <a:t>living abroad</a:t>
            </a:r>
            <a:r>
              <a:rPr lang="en-US" sz="2000" dirty="0">
                <a:latin typeface="Times New Roman" panose="02020603050405020304" pitchFamily="18" charset="0"/>
                <a:cs typeface="Times New Roman" panose="02020603050405020304" pitchFamily="18" charset="0"/>
              </a:rPr>
              <a:t>, an increase from </a:t>
            </a:r>
            <a:r>
              <a:rPr lang="en-US" sz="2000" b="1" dirty="0">
                <a:latin typeface="Times New Roman" panose="02020603050405020304" pitchFamily="18" charset="0"/>
                <a:cs typeface="Times New Roman" panose="02020603050405020304" pitchFamily="18" charset="0"/>
              </a:rPr>
              <a:t>1,921,494</a:t>
            </a:r>
            <a:r>
              <a:rPr lang="en-US" sz="2000" dirty="0">
                <a:latin typeface="Times New Roman" panose="02020603050405020304" pitchFamily="18" charset="0"/>
                <a:cs typeface="Times New Roman" panose="02020603050405020304" pitchFamily="18" charset="0"/>
              </a:rPr>
              <a:t> in 2011.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Among </a:t>
            </a:r>
            <a:r>
              <a:rPr lang="en-US" sz="2000" dirty="0">
                <a:latin typeface="Times New Roman" panose="02020603050405020304" pitchFamily="18" charset="0"/>
                <a:cs typeface="Times New Roman" panose="02020603050405020304" pitchFamily="18" charset="0"/>
              </a:rPr>
              <a:t>them, </a:t>
            </a:r>
            <a:r>
              <a:rPr lang="en-US" sz="2000" b="1" dirty="0" smtClean="0">
                <a:latin typeface="Times New Roman" panose="02020603050405020304" pitchFamily="18" charset="0"/>
                <a:cs typeface="Times New Roman" panose="02020603050405020304" pitchFamily="18" charset="0"/>
              </a:rPr>
              <a:t>1,684,029</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are </a:t>
            </a:r>
            <a:r>
              <a:rPr lang="en-US" sz="2000" b="1" dirty="0">
                <a:latin typeface="Times New Roman" panose="02020603050405020304" pitchFamily="18" charset="0"/>
                <a:cs typeface="Times New Roman" panose="02020603050405020304" pitchFamily="18" charset="0"/>
              </a:rPr>
              <a:t>males </a:t>
            </a:r>
            <a:r>
              <a:rPr lang="en-US" sz="2000" dirty="0">
                <a:latin typeface="Times New Roman" panose="02020603050405020304" pitchFamily="18" charset="0"/>
                <a:cs typeface="Times New Roman" panose="02020603050405020304" pitchFamily="18" charset="0"/>
              </a:rPr>
              <a:t>while </a:t>
            </a:r>
            <a:r>
              <a:rPr lang="en-US" sz="2000" b="1" dirty="0">
                <a:latin typeface="Times New Roman" panose="02020603050405020304" pitchFamily="18" charset="0"/>
                <a:cs typeface="Times New Roman" panose="02020603050405020304" pitchFamily="18" charset="0"/>
              </a:rPr>
              <a:t>237,400</a:t>
            </a:r>
            <a:r>
              <a:rPr lang="en-US" sz="2000" dirty="0">
                <a:latin typeface="Times New Roman" panose="02020603050405020304" pitchFamily="18" charset="0"/>
                <a:cs typeface="Times New Roman" panose="02020603050405020304" pitchFamily="18" charset="0"/>
              </a:rPr>
              <a:t> are females.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Since </a:t>
            </a:r>
            <a:r>
              <a:rPr lang="en-US" sz="2000" dirty="0">
                <a:latin typeface="Times New Roman" panose="02020603050405020304" pitchFamily="18" charset="0"/>
                <a:cs typeface="Times New Roman" panose="02020603050405020304" pitchFamily="18" charset="0"/>
              </a:rPr>
              <a:t>2011, more and more </a:t>
            </a:r>
            <a:r>
              <a:rPr lang="en-US" sz="2000" dirty="0" err="1">
                <a:latin typeface="Times New Roman" panose="02020603050405020304" pitchFamily="18" charset="0"/>
                <a:cs typeface="Times New Roman" panose="02020603050405020304" pitchFamily="18" charset="0"/>
              </a:rPr>
              <a:t>Nepalis</a:t>
            </a:r>
            <a:r>
              <a:rPr lang="en-US" sz="2000" dirty="0">
                <a:latin typeface="Times New Roman" panose="02020603050405020304" pitchFamily="18" charset="0"/>
                <a:cs typeface="Times New Roman" panose="02020603050405020304" pitchFamily="18" charset="0"/>
              </a:rPr>
              <a:t> have migrated abroad in search of better opportunities which in turn is a critical factor for </a:t>
            </a:r>
            <a:r>
              <a:rPr lang="en-US" sz="2000" b="1" dirty="0">
                <a:latin typeface="Times New Roman" panose="02020603050405020304" pitchFamily="18" charset="0"/>
                <a:cs typeface="Times New Roman" panose="02020603050405020304" pitchFamily="18" charset="0"/>
              </a:rPr>
              <a:t>the lower population growth </a:t>
            </a:r>
            <a:r>
              <a:rPr lang="en-US" sz="2000" dirty="0">
                <a:latin typeface="Times New Roman" panose="02020603050405020304" pitchFamily="18" charset="0"/>
                <a:cs typeface="Times New Roman" panose="02020603050405020304" pitchFamily="18" charset="0"/>
              </a:rPr>
              <a:t>rate in Nepal, presented in the recent census report of </a:t>
            </a:r>
            <a:r>
              <a:rPr lang="en-US" sz="2000" b="1" dirty="0">
                <a:latin typeface="Times New Roman" panose="02020603050405020304" pitchFamily="18" charset="0"/>
                <a:cs typeface="Times New Roman" panose="02020603050405020304" pitchFamily="18" charset="0"/>
              </a:rPr>
              <a:t>2021. </a:t>
            </a:r>
            <a:endParaRPr lang="en-US" sz="2000" b="1"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Despite </a:t>
            </a:r>
            <a:r>
              <a:rPr lang="en-US" sz="2000" b="1" dirty="0">
                <a:latin typeface="Times New Roman" panose="02020603050405020304" pitchFamily="18" charset="0"/>
                <a:cs typeface="Times New Roman" panose="02020603050405020304" pitchFamily="18" charset="0"/>
              </a:rPr>
              <a:t>the pandemic, </a:t>
            </a:r>
            <a:r>
              <a:rPr lang="en-US" sz="2000" dirty="0">
                <a:latin typeface="Times New Roman" panose="02020603050405020304" pitchFamily="18" charset="0"/>
                <a:cs typeface="Times New Roman" panose="02020603050405020304" pitchFamily="18" charset="0"/>
              </a:rPr>
              <a:t>more than </a:t>
            </a:r>
            <a:r>
              <a:rPr lang="en-US" sz="2000" b="1" dirty="0" smtClean="0">
                <a:latin typeface="Times New Roman" panose="02020603050405020304" pitchFamily="18" charset="0"/>
                <a:cs typeface="Times New Roman" panose="02020603050405020304" pitchFamily="18" charset="0"/>
              </a:rPr>
              <a:t>240,000</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labour</a:t>
            </a:r>
            <a:r>
              <a:rPr lang="en-US" sz="2000" dirty="0" smtClean="0">
                <a:latin typeface="Times New Roman" panose="02020603050405020304" pitchFamily="18" charset="0"/>
                <a:cs typeface="Times New Roman" panose="02020603050405020304" pitchFamily="18" charset="0"/>
              </a:rPr>
              <a:t> permits </a:t>
            </a:r>
            <a:r>
              <a:rPr lang="en-US" sz="2000" dirty="0">
                <a:latin typeface="Times New Roman" panose="02020603050405020304" pitchFamily="18" charset="0"/>
                <a:cs typeface="Times New Roman" panose="02020603050405020304" pitchFamily="18" charset="0"/>
              </a:rPr>
              <a:t> were granted in 2021 alone, </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Which </a:t>
            </a:r>
            <a:r>
              <a:rPr lang="en-US" sz="2000" dirty="0">
                <a:latin typeface="Times New Roman" panose="02020603050405020304" pitchFamily="18" charset="0"/>
                <a:cs typeface="Times New Roman" panose="02020603050405020304" pitchFamily="18" charset="0"/>
              </a:rPr>
              <a:t>does not include </a:t>
            </a:r>
            <a:r>
              <a:rPr lang="en-US" sz="2000" b="1" dirty="0">
                <a:latin typeface="Times New Roman" panose="02020603050405020304" pitchFamily="18" charset="0"/>
                <a:cs typeface="Times New Roman" panose="02020603050405020304" pitchFamily="18" charset="0"/>
              </a:rPr>
              <a:t>workers moving to India. </a:t>
            </a:r>
            <a:endParaRPr lang="en-US" sz="2000" b="1"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Due </a:t>
            </a:r>
            <a:r>
              <a:rPr lang="en-US" sz="2000" dirty="0">
                <a:latin typeface="Times New Roman" panose="02020603050405020304" pitchFamily="18" charset="0"/>
                <a:cs typeface="Times New Roman" panose="02020603050405020304" pitchFamily="18" charset="0"/>
              </a:rPr>
              <a:t>to this, around </a:t>
            </a:r>
            <a:r>
              <a:rPr lang="en-US" sz="2000" b="1" dirty="0">
                <a:latin typeface="Times New Roman" panose="02020603050405020304" pitchFamily="18" charset="0"/>
                <a:cs typeface="Times New Roman" panose="02020603050405020304" pitchFamily="18" charset="0"/>
              </a:rPr>
              <a:t>30% </a:t>
            </a:r>
            <a:r>
              <a:rPr lang="en-US" sz="2000" dirty="0">
                <a:latin typeface="Times New Roman" panose="02020603050405020304" pitchFamily="18" charset="0"/>
                <a:cs typeface="Times New Roman" panose="02020603050405020304" pitchFamily="18" charset="0"/>
              </a:rPr>
              <a:t>of </a:t>
            </a:r>
            <a:r>
              <a:rPr lang="en-US" sz="2000" b="1" dirty="0">
                <a:latin typeface="Times New Roman" panose="02020603050405020304" pitchFamily="18" charset="0"/>
                <a:cs typeface="Times New Roman" panose="02020603050405020304" pitchFamily="18" charset="0"/>
              </a:rPr>
              <a:t>Nepal’s GDP is in the form of remittance. </a:t>
            </a:r>
            <a:endParaRPr lang="en-US" sz="2000" b="1"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census report also highlighted that the number of women that migrated to foreign countries has </a:t>
            </a:r>
            <a:r>
              <a:rPr lang="en-US" sz="2000" b="1" dirty="0" smtClean="0">
                <a:latin typeface="Times New Roman" panose="02020603050405020304" pitchFamily="18" charset="0"/>
                <a:cs typeface="Times New Roman" panose="02020603050405020304" pitchFamily="18" charset="0"/>
              </a:rPr>
              <a:t>increased </a:t>
            </a:r>
            <a:r>
              <a:rPr lang="en-US" sz="2000" b="1" dirty="0">
                <a:latin typeface="Times New Roman" panose="02020603050405020304" pitchFamily="18" charset="0"/>
                <a:cs typeface="Times New Roman" panose="02020603050405020304" pitchFamily="18" charset="0"/>
              </a:rPr>
              <a:t>by 71% </a:t>
            </a:r>
            <a:r>
              <a:rPr lang="en-US" sz="2000" dirty="0">
                <a:latin typeface="Times New Roman" panose="02020603050405020304" pitchFamily="18" charset="0"/>
                <a:cs typeface="Times New Roman" panose="02020603050405020304" pitchFamily="18" charset="0"/>
              </a:rPr>
              <a:t>in comparison to the previous census owing to the development </a:t>
            </a:r>
            <a:r>
              <a:rPr lang="en-US" sz="2000" b="1" dirty="0">
                <a:latin typeface="Times New Roman" panose="02020603050405020304" pitchFamily="18" charset="0"/>
                <a:cs typeface="Times New Roman" panose="02020603050405020304" pitchFamily="18" charset="0"/>
              </a:rPr>
              <a:t>of information and technology</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566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169" y="325566"/>
            <a:ext cx="9426740" cy="3170099"/>
          </a:xfrm>
          <a:prstGeom prst="rect">
            <a:avLst/>
          </a:prstGeom>
        </p:spPr>
        <p:txBody>
          <a:bodyPr wrap="square">
            <a:spAutoFit/>
          </a:bodyPr>
          <a:lstStyle/>
          <a:p>
            <a:pPr marL="342900" indent="-34290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Along </a:t>
            </a:r>
            <a:r>
              <a:rPr lang="en-US" sz="2000" dirty="0">
                <a:latin typeface="Times New Roman" panose="02020603050405020304" pitchFamily="18" charset="0"/>
                <a:cs typeface="Times New Roman" panose="02020603050405020304" pitchFamily="18" charset="0"/>
              </a:rPr>
              <a:t>with emigration, Nepal has also </a:t>
            </a:r>
            <a:r>
              <a:rPr lang="en-US" sz="2000" b="1" dirty="0">
                <a:latin typeface="Times New Roman" panose="02020603050405020304" pitchFamily="18" charset="0"/>
                <a:cs typeface="Times New Roman" panose="02020603050405020304" pitchFamily="18" charset="0"/>
              </a:rPr>
              <a:t>experienced and </a:t>
            </a:r>
            <a:r>
              <a:rPr lang="en-US" sz="2000" b="1" dirty="0" smtClean="0">
                <a:latin typeface="Times New Roman" panose="02020603050405020304" pitchFamily="18" charset="0"/>
                <a:cs typeface="Times New Roman" panose="02020603050405020304" pitchFamily="18" charset="0"/>
              </a:rPr>
              <a:t>accepted the </a:t>
            </a:r>
            <a:r>
              <a:rPr lang="en-US" sz="2000" b="1" dirty="0">
                <a:latin typeface="Times New Roman" panose="02020603050405020304" pitchFamily="18" charset="0"/>
                <a:cs typeface="Times New Roman" panose="02020603050405020304" pitchFamily="18" charset="0"/>
              </a:rPr>
              <a:t>inflow of people into the country</a:t>
            </a:r>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Period of the </a:t>
            </a:r>
            <a:r>
              <a:rPr lang="en-US" sz="2000" b="1" dirty="0" err="1">
                <a:latin typeface="Times New Roman" panose="02020603050405020304" pitchFamily="18" charset="0"/>
                <a:cs typeface="Times New Roman" panose="02020603050405020304" pitchFamily="18" charset="0"/>
              </a:rPr>
              <a:t>Gorkha</a:t>
            </a:r>
            <a:r>
              <a:rPr lang="en-US" sz="2000" b="1" dirty="0">
                <a:latin typeface="Times New Roman" panose="02020603050405020304" pitchFamily="18" charset="0"/>
                <a:cs typeface="Times New Roman" panose="02020603050405020304" pitchFamily="18" charset="0"/>
              </a:rPr>
              <a:t> conquests, </a:t>
            </a:r>
            <a:r>
              <a:rPr lang="en-US" sz="2000" dirty="0">
                <a:latin typeface="Times New Roman" panose="02020603050405020304" pitchFamily="18" charset="0"/>
                <a:cs typeface="Times New Roman" panose="02020603050405020304" pitchFamily="18" charset="0"/>
              </a:rPr>
              <a:t>the Shah rulers had </a:t>
            </a:r>
            <a:r>
              <a:rPr lang="en-US" sz="2000" b="1" dirty="0">
                <a:latin typeface="Times New Roman" panose="02020603050405020304" pitchFamily="18" charset="0"/>
                <a:cs typeface="Times New Roman" panose="02020603050405020304" pitchFamily="18" charset="0"/>
              </a:rPr>
              <a:t>actively pursued a </a:t>
            </a:r>
            <a:r>
              <a:rPr lang="en-US" sz="2000" b="1" dirty="0" smtClean="0">
                <a:latin typeface="Times New Roman" panose="02020603050405020304" pitchFamily="18" charset="0"/>
                <a:cs typeface="Times New Roman" panose="02020603050405020304" pitchFamily="18" charset="0"/>
              </a:rPr>
              <a:t>policy </a:t>
            </a:r>
            <a:r>
              <a:rPr lang="en-US" sz="2000" dirty="0" smtClean="0">
                <a:latin typeface="Times New Roman" panose="02020603050405020304" pitchFamily="18" charset="0"/>
                <a:cs typeface="Times New Roman" panose="02020603050405020304" pitchFamily="18" charset="0"/>
              </a:rPr>
              <a:t>that </a:t>
            </a:r>
            <a:r>
              <a:rPr lang="en-US" sz="2000" b="1" dirty="0">
                <a:latin typeface="Times New Roman" panose="02020603050405020304" pitchFamily="18" charset="0"/>
                <a:cs typeface="Times New Roman" panose="02020603050405020304" pitchFamily="18" charset="0"/>
              </a:rPr>
              <a:t>encouraged immigrants </a:t>
            </a:r>
            <a:r>
              <a:rPr lang="en-US" sz="2000" dirty="0">
                <a:latin typeface="Times New Roman" panose="02020603050405020304" pitchFamily="18" charset="0"/>
                <a:cs typeface="Times New Roman" panose="02020603050405020304" pitchFamily="18" charset="0"/>
              </a:rPr>
              <a:t>from </a:t>
            </a:r>
            <a:r>
              <a:rPr lang="en-US" sz="2000" b="1" dirty="0">
                <a:latin typeface="Times New Roman" panose="02020603050405020304" pitchFamily="18" charset="0"/>
                <a:cs typeface="Times New Roman" panose="02020603050405020304" pitchFamily="18" charset="0"/>
              </a:rPr>
              <a:t>north India to settle in the </a:t>
            </a:r>
            <a:r>
              <a:rPr lang="en-US" sz="2000" b="1" dirty="0" err="1">
                <a:latin typeface="Times New Roman" panose="02020603050405020304" pitchFamily="18" charset="0"/>
                <a:cs typeface="Times New Roman" panose="02020603050405020304" pitchFamily="18" charset="0"/>
              </a:rPr>
              <a:t>Tarai</a:t>
            </a: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 order </a:t>
            </a:r>
            <a:r>
              <a:rPr lang="en-US" sz="2000" dirty="0">
                <a:latin typeface="Times New Roman" panose="02020603050405020304" pitchFamily="18" charset="0"/>
                <a:cs typeface="Times New Roman" panose="02020603050405020304" pitchFamily="18" charset="0"/>
              </a:rPr>
              <a:t>to </a:t>
            </a:r>
            <a:r>
              <a:rPr lang="en-US" sz="2000" b="1" dirty="0">
                <a:latin typeface="Times New Roman" panose="02020603050405020304" pitchFamily="18" charset="0"/>
                <a:cs typeface="Times New Roman" panose="02020603050405020304" pitchFamily="18" charset="0"/>
              </a:rPr>
              <a:t>generate revenue to sustain its military establishment </a:t>
            </a:r>
            <a:r>
              <a:rPr lang="en-US" sz="2000" b="1" dirty="0" smtClean="0">
                <a:latin typeface="Times New Roman" panose="02020603050405020304" pitchFamily="18" charset="0"/>
                <a:cs typeface="Times New Roman" panose="02020603050405020304" pitchFamily="18" charset="0"/>
              </a:rPr>
              <a:t>for the </a:t>
            </a:r>
            <a:r>
              <a:rPr lang="en-US" sz="2000" b="1" dirty="0">
                <a:latin typeface="Times New Roman" panose="02020603050405020304" pitchFamily="18" charset="0"/>
                <a:cs typeface="Times New Roman" panose="02020603050405020304" pitchFamily="18" charset="0"/>
              </a:rPr>
              <a:t>further expansion of its own </a:t>
            </a:r>
            <a:r>
              <a:rPr lang="en-US" sz="2000" b="1" dirty="0" smtClean="0">
                <a:latin typeface="Times New Roman" panose="02020603050405020304" pitchFamily="18" charset="0"/>
                <a:cs typeface="Times New Roman" panose="02020603050405020304" pitchFamily="18" charset="0"/>
              </a:rPr>
              <a:t>empire</a:t>
            </a:r>
            <a:r>
              <a:rPr lang="en-US" sz="2000" dirty="0" smtClean="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Eradication </a:t>
            </a:r>
            <a:r>
              <a:rPr lang="en-US" sz="2000" b="1" dirty="0">
                <a:latin typeface="Times New Roman" panose="02020603050405020304" pitchFamily="18" charset="0"/>
                <a:cs typeface="Times New Roman" panose="02020603050405020304" pitchFamily="18" charset="0"/>
              </a:rPr>
              <a:t>of </a:t>
            </a:r>
            <a:r>
              <a:rPr lang="en-US" sz="2000" b="1" dirty="0" smtClean="0">
                <a:latin typeface="Times New Roman" panose="02020603050405020304" pitchFamily="18" charset="0"/>
                <a:cs typeface="Times New Roman" panose="02020603050405020304" pitchFamily="18" charset="0"/>
              </a:rPr>
              <a:t>malaria in 1956</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and  performing </a:t>
            </a:r>
            <a:r>
              <a:rPr lang="en-US" sz="2000" dirty="0">
                <a:latin typeface="Times New Roman" panose="02020603050405020304" pitchFamily="18" charset="0"/>
                <a:cs typeface="Times New Roman" panose="02020603050405020304" pitchFamily="18" charset="0"/>
              </a:rPr>
              <a:t>of the </a:t>
            </a:r>
            <a:r>
              <a:rPr lang="en-US" sz="2000" b="1" dirty="0">
                <a:latin typeface="Times New Roman" panose="02020603050405020304" pitchFamily="18" charset="0"/>
                <a:cs typeface="Times New Roman" panose="02020603050405020304" pitchFamily="18" charset="0"/>
              </a:rPr>
              <a:t>1964 Land Reform Act, </a:t>
            </a:r>
            <a:r>
              <a:rPr lang="en-US" sz="2000" dirty="0">
                <a:latin typeface="Times New Roman" panose="02020603050405020304" pitchFamily="18" charset="0"/>
                <a:cs typeface="Times New Roman" panose="02020603050405020304" pitchFamily="18" charset="0"/>
              </a:rPr>
              <a:t>and the </a:t>
            </a:r>
            <a:r>
              <a:rPr lang="en-US" sz="2000" b="1" dirty="0" smtClean="0">
                <a:latin typeface="Times New Roman" panose="02020603050405020304" pitchFamily="18" charset="0"/>
                <a:cs typeface="Times New Roman" panose="02020603050405020304" pitchFamily="18" charset="0"/>
              </a:rPr>
              <a:t>nation building project </a:t>
            </a:r>
            <a:r>
              <a:rPr lang="en-US" sz="2000" dirty="0">
                <a:latin typeface="Times New Roman" panose="02020603050405020304" pitchFamily="18" charset="0"/>
                <a:cs typeface="Times New Roman" panose="02020603050405020304" pitchFamily="18" charset="0"/>
              </a:rPr>
              <a:t>embarked upon by the </a:t>
            </a:r>
            <a:r>
              <a:rPr lang="en-US" sz="2000" b="1" dirty="0" err="1">
                <a:latin typeface="Times New Roman" panose="02020603050405020304" pitchFamily="18" charset="0"/>
                <a:cs typeface="Times New Roman" panose="02020603050405020304" pitchFamily="18" charset="0"/>
              </a:rPr>
              <a:t>Panchayat</a:t>
            </a:r>
            <a:r>
              <a:rPr lang="en-US" sz="2000" b="1" dirty="0">
                <a:latin typeface="Times New Roman" panose="02020603050405020304" pitchFamily="18" charset="0"/>
                <a:cs typeface="Times New Roman" panose="02020603050405020304" pitchFamily="18" charset="0"/>
              </a:rPr>
              <a:t> regime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which encouraged </a:t>
            </a: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migration of hill people into the </a:t>
            </a:r>
            <a:r>
              <a:rPr lang="en-US" sz="2000" b="1" dirty="0" err="1">
                <a:latin typeface="Times New Roman" panose="02020603050405020304" pitchFamily="18" charset="0"/>
                <a:cs typeface="Times New Roman" panose="02020603050405020304" pitchFamily="18" charset="0"/>
              </a:rPr>
              <a:t>Tarai</a:t>
            </a:r>
            <a:r>
              <a:rPr lang="en-US" sz="2000" dirty="0">
                <a:latin typeface="Times New Roman" panose="02020603050405020304" pitchFamily="18" charset="0"/>
                <a:cs typeface="Times New Roman" panose="02020603050405020304" pitchFamily="18" charset="0"/>
              </a:rPr>
              <a:t> as </a:t>
            </a:r>
            <a:r>
              <a:rPr lang="en-US" sz="2000" dirty="0" smtClean="0">
                <a:latin typeface="Times New Roman" panose="02020603050405020304" pitchFamily="18" charset="0"/>
                <a:cs typeface="Times New Roman" panose="02020603050405020304" pitchFamily="18" charset="0"/>
              </a:rPr>
              <a:t>opposed to Indian </a:t>
            </a:r>
            <a:r>
              <a:rPr lang="en-US" sz="2000" dirty="0">
                <a:latin typeface="Times New Roman" panose="02020603050405020304" pitchFamily="18" charset="0"/>
                <a:cs typeface="Times New Roman" panose="02020603050405020304" pitchFamily="18" charset="0"/>
              </a:rPr>
              <a:t>immigration.</a:t>
            </a:r>
          </a:p>
        </p:txBody>
      </p:sp>
      <p:sp>
        <p:nvSpPr>
          <p:cNvPr id="3" name="Rectangle 2"/>
          <p:cNvSpPr/>
          <p:nvPr/>
        </p:nvSpPr>
        <p:spPr>
          <a:xfrm>
            <a:off x="419224" y="3742690"/>
            <a:ext cx="8152121" cy="2554545"/>
          </a:xfrm>
          <a:prstGeom prst="rect">
            <a:avLst/>
          </a:prstGeom>
        </p:spPr>
        <p:txBody>
          <a:bodyPr wrap="square">
            <a:spAutoFit/>
          </a:bodyPr>
          <a:lstStyle/>
          <a:p>
            <a:pPr marL="342900" indent="-34290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concentration of immigrants </a:t>
            </a:r>
            <a:r>
              <a:rPr lang="en-US" sz="2000" dirty="0">
                <a:latin typeface="Times New Roman" panose="02020603050405020304" pitchFamily="18" charset="0"/>
                <a:cs typeface="Times New Roman" panose="02020603050405020304" pitchFamily="18" charset="0"/>
              </a:rPr>
              <a:t>has been </a:t>
            </a:r>
            <a:r>
              <a:rPr lang="en-US" sz="2000" b="1" dirty="0">
                <a:latin typeface="Times New Roman" panose="02020603050405020304" pitchFamily="18" charset="0"/>
                <a:cs typeface="Times New Roman" panose="02020603050405020304" pitchFamily="18" charset="0"/>
              </a:rPr>
              <a:t>higher </a:t>
            </a:r>
            <a:r>
              <a:rPr lang="en-US" sz="2000" b="1" dirty="0" smtClean="0">
                <a:latin typeface="Times New Roman" panose="02020603050405020304" pitchFamily="18" charset="0"/>
                <a:cs typeface="Times New Roman" panose="02020603050405020304" pitchFamily="18" charset="0"/>
              </a:rPr>
              <a:t>in the </a:t>
            </a:r>
            <a:r>
              <a:rPr lang="en-US" sz="2000" b="1" dirty="0" err="1">
                <a:latin typeface="Times New Roman" panose="02020603050405020304" pitchFamily="18" charset="0"/>
                <a:cs typeface="Times New Roman" panose="02020603050405020304" pitchFamily="18" charset="0"/>
              </a:rPr>
              <a:t>Tarai</a:t>
            </a:r>
            <a:r>
              <a:rPr lang="en-US" sz="2000" dirty="0">
                <a:latin typeface="Times New Roman" panose="02020603050405020304" pitchFamily="18" charset="0"/>
                <a:cs typeface="Times New Roman" panose="02020603050405020304" pitchFamily="18" charset="0"/>
              </a:rPr>
              <a:t>, particularly </a:t>
            </a:r>
            <a:r>
              <a:rPr lang="en-US" sz="2000" b="1" dirty="0">
                <a:latin typeface="Times New Roman" panose="02020603050405020304" pitchFamily="18" charset="0"/>
                <a:cs typeface="Times New Roman" panose="02020603050405020304" pitchFamily="18" charset="0"/>
              </a:rPr>
              <a:t>in the east. </a:t>
            </a:r>
            <a:endParaRPr lang="en-US" sz="2000" b="1"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immigration of Indian </a:t>
            </a:r>
            <a:r>
              <a:rPr lang="en-US" sz="2000" b="1" dirty="0" smtClean="0">
                <a:latin typeface="Times New Roman" panose="02020603050405020304" pitchFamily="18" charset="0"/>
                <a:cs typeface="Times New Roman" panose="02020603050405020304" pitchFamily="18" charset="0"/>
              </a:rPr>
              <a:t>nationals </a:t>
            </a:r>
            <a:r>
              <a:rPr lang="en-US" sz="2000" dirty="0" smtClean="0">
                <a:latin typeface="Times New Roman" panose="02020603050405020304" pitchFamily="18" charset="0"/>
                <a:cs typeface="Times New Roman" panose="02020603050405020304" pitchFamily="18" charset="0"/>
              </a:rPr>
              <a:t>into Nepal </a:t>
            </a:r>
          </a:p>
          <a:p>
            <a:pPr marL="342900" indent="-342900"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Muslims </a:t>
            </a:r>
            <a:r>
              <a:rPr lang="en-US" sz="2000" dirty="0">
                <a:latin typeface="Times New Roman" panose="02020603050405020304" pitchFamily="18" charset="0"/>
                <a:cs typeface="Times New Roman" panose="02020603050405020304" pitchFamily="18" charset="0"/>
              </a:rPr>
              <a:t>in Nepal by 39 per cent between 1981 and </a:t>
            </a:r>
            <a:r>
              <a:rPr lang="en-US" sz="2000" dirty="0" smtClean="0">
                <a:latin typeface="Times New Roman" panose="02020603050405020304" pitchFamily="18" charset="0"/>
                <a:cs typeface="Times New Roman" panose="02020603050405020304" pitchFamily="18" charset="0"/>
              </a:rPr>
              <a:t>1991, which </a:t>
            </a:r>
            <a:r>
              <a:rPr lang="en-US" sz="2000" dirty="0">
                <a:latin typeface="Times New Roman" panose="02020603050405020304" pitchFamily="18" charset="0"/>
                <a:cs typeface="Times New Roman" panose="02020603050405020304" pitchFamily="18" charset="0"/>
              </a:rPr>
              <a:t>can be attributed to communal disturbances in India </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Sikhs after 1984 </a:t>
            </a:r>
            <a:r>
              <a:rPr lang="en-US" sz="2000" dirty="0">
                <a:latin typeface="Times New Roman" panose="02020603050405020304" pitchFamily="18" charset="0"/>
                <a:cs typeface="Times New Roman" panose="02020603050405020304" pitchFamily="18" charset="0"/>
              </a:rPr>
              <a:t>Developments in agriculture, industry, commerce, </a:t>
            </a:r>
            <a:r>
              <a:rPr lang="en-US" sz="2000" dirty="0" smtClean="0">
                <a:latin typeface="Times New Roman" panose="02020603050405020304" pitchFamily="18" charset="0"/>
                <a:cs typeface="Times New Roman" panose="02020603050405020304" pitchFamily="18" charset="0"/>
              </a:rPr>
              <a:t>transportation </a:t>
            </a:r>
            <a:r>
              <a:rPr lang="en-US" sz="2000" dirty="0">
                <a:latin typeface="Times New Roman" panose="02020603050405020304" pitchFamily="18" charset="0"/>
                <a:cs typeface="Times New Roman" panose="02020603050405020304" pitchFamily="18" charset="0"/>
              </a:rPr>
              <a:t>and other activities have continued to attract Indian </a:t>
            </a:r>
            <a:r>
              <a:rPr lang="en-US" sz="2000" dirty="0" smtClean="0">
                <a:latin typeface="Times New Roman" panose="02020603050405020304" pitchFamily="18" charset="0"/>
                <a:cs typeface="Times New Roman" panose="02020603050405020304" pitchFamily="18" charset="0"/>
              </a:rPr>
              <a:t>immigrants.</a:t>
            </a:r>
            <a:r>
              <a:rPr lang="en-US" sz="2000" dirty="0">
                <a:latin typeface="Cambria" panose="02040503050406030204" pitchFamily="18" charset="0"/>
              </a:rPr>
              <a:t> </a:t>
            </a:r>
            <a:endParaRPr lang="en-US" sz="2000" dirty="0" smtClean="0">
              <a:latin typeface="Cambria" panose="02040503050406030204" pitchFamily="18" charset="0"/>
            </a:endParaRPr>
          </a:p>
        </p:txBody>
      </p:sp>
      <p:sp>
        <p:nvSpPr>
          <p:cNvPr id="4" name="Rectangle 3"/>
          <p:cNvSpPr/>
          <p:nvPr/>
        </p:nvSpPr>
        <p:spPr>
          <a:xfrm>
            <a:off x="4964539" y="3419"/>
            <a:ext cx="2113079" cy="461665"/>
          </a:xfrm>
          <a:prstGeom prst="rect">
            <a:avLst/>
          </a:prstGeom>
        </p:spPr>
        <p:txBody>
          <a:bodyPr wrap="none">
            <a:spAutoFit/>
          </a:bodyPr>
          <a:lstStyle/>
          <a:p>
            <a:r>
              <a:rPr lang="en-US" sz="2400" b="1" i="1" dirty="0">
                <a:latin typeface="Algerian" panose="04020705040A02060702" pitchFamily="82" charset="0"/>
              </a:rPr>
              <a:t>Immigration</a:t>
            </a:r>
          </a:p>
        </p:txBody>
      </p:sp>
      <p:pic>
        <p:nvPicPr>
          <p:cNvPr id="10242" name="Picture 2" descr="https://tse2.mm.bing.net/th?id=OIP.mUYpIzmATA0Xi6hQZYA76QAAAA&amp;pid=Api&amp;P=0&amp;w=193&amp;h=1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8327" y="406399"/>
            <a:ext cx="2071184" cy="209665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ttps://www.researchgate.net/profile/Rekha-Pande/publication/335059960/figure/fig1/AS:877888744214529@1586316395404/Human-Trafficking-Route-Undertaken-by-Traffickers-for-the-Purpose-of-Illegal-Migration_Q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3709" y="3602181"/>
            <a:ext cx="3281147" cy="2835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850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289" y="1110778"/>
            <a:ext cx="7012999" cy="2308324"/>
          </a:xfrm>
          <a:prstGeom prst="rect">
            <a:avLst/>
          </a:prstGeom>
        </p:spPr>
        <p:txBody>
          <a:bodyPr wrap="square">
            <a:spAutoFit/>
          </a:bodyPr>
          <a:lstStyle/>
          <a:p>
            <a:pPr marL="342900" lvl="0" indent="-342900">
              <a:buFont typeface="Wingdings" panose="05000000000000000000" pitchFamily="2" charset="2"/>
              <a:buChar char="§"/>
            </a:pPr>
            <a:r>
              <a:rPr lang="en-US" sz="2800" dirty="0">
                <a:solidFill>
                  <a:prstClr val="black"/>
                </a:solidFill>
                <a:latin typeface="Cambria" panose="02040503050406030204" pitchFamily="18" charset="0"/>
              </a:rPr>
              <a:t>From across the border, there has also been significant </a:t>
            </a:r>
            <a:r>
              <a:rPr lang="en-US" sz="2800" dirty="0" smtClean="0">
                <a:solidFill>
                  <a:prstClr val="black"/>
                </a:solidFill>
                <a:latin typeface="Cambria" panose="02040503050406030204" pitchFamily="18" charset="0"/>
              </a:rPr>
              <a:t>immigration ;</a:t>
            </a:r>
          </a:p>
          <a:p>
            <a:pPr lvl="0"/>
            <a:endParaRPr lang="en-US" sz="2800" b="1" dirty="0">
              <a:solidFill>
                <a:prstClr val="black"/>
              </a:solidFill>
              <a:latin typeface="Cambria" panose="02040503050406030204" pitchFamily="18" charset="0"/>
            </a:endParaRPr>
          </a:p>
          <a:p>
            <a:pPr lvl="0"/>
            <a:endParaRPr lang="en-US" sz="2000" b="1" dirty="0" smtClean="0">
              <a:solidFill>
                <a:prstClr val="black"/>
              </a:solidFill>
              <a:latin typeface="Cambria" panose="02040503050406030204" pitchFamily="18" charset="0"/>
            </a:endParaRPr>
          </a:p>
          <a:p>
            <a:pPr lvl="0"/>
            <a:r>
              <a:rPr lang="en-US" sz="2000" b="1" dirty="0" err="1" smtClean="0">
                <a:solidFill>
                  <a:prstClr val="black"/>
                </a:solidFill>
                <a:latin typeface="Cambria" panose="02040503050406030204" pitchFamily="18" charset="0"/>
              </a:rPr>
              <a:t>Rohingya</a:t>
            </a:r>
            <a:r>
              <a:rPr lang="en-US" sz="2000" b="1" dirty="0" smtClean="0">
                <a:solidFill>
                  <a:prstClr val="black"/>
                </a:solidFill>
                <a:latin typeface="Cambria" panose="02040503050406030204" pitchFamily="18" charset="0"/>
              </a:rPr>
              <a:t> from </a:t>
            </a:r>
            <a:r>
              <a:rPr lang="en-US" sz="2000" b="1" dirty="0">
                <a:solidFill>
                  <a:prstClr val="black"/>
                </a:solidFill>
                <a:latin typeface="Cambria" panose="02040503050406030204" pitchFamily="18" charset="0"/>
              </a:rPr>
              <a:t>Burma, Tibet, Pakistan, </a:t>
            </a:r>
            <a:r>
              <a:rPr lang="en-US" sz="2000" b="1" dirty="0" smtClean="0">
                <a:solidFill>
                  <a:prstClr val="black"/>
                </a:solidFill>
                <a:latin typeface="Cambria" panose="02040503050406030204" pitchFamily="18" charset="0"/>
              </a:rPr>
              <a:t>Malaya, </a:t>
            </a:r>
            <a:r>
              <a:rPr lang="en-US" sz="2000" b="1" dirty="0">
                <a:solidFill>
                  <a:prstClr val="black"/>
                </a:solidFill>
                <a:latin typeface="Cambria" panose="02040503050406030204" pitchFamily="18" charset="0"/>
              </a:rPr>
              <a:t>Bhutan , </a:t>
            </a:r>
            <a:r>
              <a:rPr lang="en-US" sz="2000" b="1" dirty="0" smtClean="0">
                <a:solidFill>
                  <a:prstClr val="black"/>
                </a:solidFill>
                <a:latin typeface="Cambria" panose="02040503050406030204" pitchFamily="18" charset="0"/>
              </a:rPr>
              <a:t>and </a:t>
            </a:r>
            <a:r>
              <a:rPr lang="en-US" sz="2000" b="1" dirty="0">
                <a:solidFill>
                  <a:prstClr val="black"/>
                </a:solidFill>
                <a:latin typeface="Times New Roman" panose="02020603050405020304" pitchFamily="18" charset="0"/>
                <a:cs typeface="Times New Roman" panose="02020603050405020304" pitchFamily="18" charset="0"/>
              </a:rPr>
              <a:t>recent Afghanistan </a:t>
            </a:r>
          </a:p>
        </p:txBody>
      </p:sp>
      <p:pic>
        <p:nvPicPr>
          <p:cNvPr id="11266" name="Picture 2" descr="https://tse2.mm.bing.net/th?id=OIP.ZgrDj_GSymr_SWriLDehpQHaDt&amp;pid=Api&amp;P=0&amp;w=350&amp;h=1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939" y="197427"/>
            <a:ext cx="33337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tse2.mm.bing.net/th?id=OIP.l-jjvUh0G9VFbYtr-7eU3gE0DK&amp;pid=Api&amp;P=0&amp;w=262&amp;h=1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939" y="2263775"/>
            <a:ext cx="3474604" cy="2201264"/>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tse3.mm.bing.net/th?id=OIP.92fGBPkTSaeaWspZJFifyAHaEF&amp;pid=Api&amp;P=0&amp;w=340&amp;h=1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7939" y="4615439"/>
            <a:ext cx="3543299" cy="1948816"/>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https://tse4.mm.bing.net/th?id=OIP.OvdaKB1LsML3mdqw3b8bsAAAAA&amp;pid=Api&amp;P=0&amp;w=214&amp;h=1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418" y="3958127"/>
            <a:ext cx="3121170" cy="2348171"/>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https://tse1.mm.bing.net/th?id=OIP.T0XUM2wwbHbRXF3ZNyNXfgHaFV&amp;pid=Api&amp;P=0&amp;w=238&amp;h=1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8893" y="4101621"/>
            <a:ext cx="3427524" cy="24626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755879" y="110088"/>
            <a:ext cx="2688557" cy="461665"/>
          </a:xfrm>
          <a:prstGeom prst="rect">
            <a:avLst/>
          </a:prstGeom>
        </p:spPr>
        <p:txBody>
          <a:bodyPr wrap="none">
            <a:spAutoFit/>
          </a:bodyPr>
          <a:lstStyle/>
          <a:p>
            <a:pPr lvl="0"/>
            <a:r>
              <a:rPr lang="en-US" sz="2400" b="1" i="1" dirty="0" smtClean="0">
                <a:solidFill>
                  <a:prstClr val="black"/>
                </a:solidFill>
                <a:latin typeface="Algerian" panose="04020705040A02060702" pitchFamily="82" charset="0"/>
              </a:rPr>
              <a:t>Immigration…….</a:t>
            </a:r>
            <a:endParaRPr lang="en-US" sz="2400" b="1" i="1" dirty="0">
              <a:solidFill>
                <a:prstClr val="black"/>
              </a:solidFill>
              <a:latin typeface="Algerian" panose="04020705040A02060702" pitchFamily="82" charset="0"/>
            </a:endParaRPr>
          </a:p>
        </p:txBody>
      </p:sp>
    </p:spTree>
    <p:extLst>
      <p:ext uri="{BB962C8B-B14F-4D97-AF65-F5344CB8AC3E}">
        <p14:creationId xmlns:p14="http://schemas.microsoft.com/office/powerpoint/2010/main" val="3379032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546" y="1003570"/>
            <a:ext cx="12053454" cy="2246769"/>
          </a:xfrm>
          <a:prstGeom prst="rect">
            <a:avLst/>
          </a:prstGeom>
        </p:spPr>
        <p:txBody>
          <a:bodyPr wrap="square">
            <a:spAutoFit/>
          </a:bodyPr>
          <a:lstStyle/>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Internal </a:t>
            </a:r>
            <a:r>
              <a:rPr lang="en-US" sz="2000" dirty="0">
                <a:latin typeface="Times New Roman" panose="02020603050405020304" pitchFamily="18" charset="0"/>
                <a:cs typeface="Times New Roman" panose="02020603050405020304" pitchFamily="18" charset="0"/>
              </a:rPr>
              <a:t>migration in Nepal initially consisted of </a:t>
            </a:r>
            <a:r>
              <a:rPr lang="en-US" sz="2000" b="1" dirty="0">
                <a:latin typeface="Times New Roman" panose="02020603050405020304" pitchFamily="18" charset="0"/>
                <a:cs typeface="Times New Roman" panose="02020603050405020304" pitchFamily="18" charset="0"/>
              </a:rPr>
              <a:t>migration from </a:t>
            </a:r>
            <a:r>
              <a:rPr lang="en-US" sz="2000" b="1" dirty="0" smtClean="0">
                <a:latin typeface="Times New Roman" panose="02020603050405020304" pitchFamily="18" charset="0"/>
                <a:cs typeface="Times New Roman" panose="02020603050405020304" pitchFamily="18" charset="0"/>
              </a:rPr>
              <a:t>the Hills </a:t>
            </a:r>
            <a:r>
              <a:rPr lang="en-US" sz="2000" b="1" dirty="0">
                <a:latin typeface="Times New Roman" panose="02020603050405020304" pitchFamily="18" charset="0"/>
                <a:cs typeface="Times New Roman" panose="02020603050405020304" pitchFamily="18" charset="0"/>
              </a:rPr>
              <a:t>to the </a:t>
            </a:r>
            <a:r>
              <a:rPr lang="en-US" sz="2000" b="1" dirty="0" err="1">
                <a:latin typeface="Times New Roman" panose="02020603050405020304" pitchFamily="18" charset="0"/>
                <a:cs typeface="Times New Roman" panose="02020603050405020304" pitchFamily="18" charset="0"/>
              </a:rPr>
              <a:t>Tarai</a:t>
            </a:r>
            <a:r>
              <a:rPr lang="en-US" sz="2000" dirty="0">
                <a:latin typeface="Times New Roman" panose="02020603050405020304" pitchFamily="18" charset="0"/>
                <a:cs typeface="Times New Roman" panose="02020603050405020304" pitchFamily="18" charset="0"/>
              </a:rPr>
              <a:t>, primarily after the eradication of malaria in </a:t>
            </a:r>
            <a:r>
              <a:rPr lang="en-US" sz="2000" dirty="0" smtClean="0">
                <a:latin typeface="Times New Roman" panose="02020603050405020304" pitchFamily="18" charset="0"/>
                <a:cs typeface="Times New Roman" panose="02020603050405020304" pitchFamily="18" charset="0"/>
              </a:rPr>
              <a:t>the 1950s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1" dirty="0" smtClean="0">
                <a:latin typeface="Cambria" panose="02040503050406030204" pitchFamily="18" charset="0"/>
              </a:rPr>
              <a:t>Hill </a:t>
            </a:r>
            <a:r>
              <a:rPr lang="en-US" sz="2000" b="1" dirty="0">
                <a:latin typeface="Cambria" panose="02040503050406030204" pitchFamily="18" charset="0"/>
              </a:rPr>
              <a:t>migration to the </a:t>
            </a:r>
            <a:r>
              <a:rPr lang="en-US" sz="2000" b="1" dirty="0" err="1">
                <a:latin typeface="Cambria" panose="02040503050406030204" pitchFamily="18" charset="0"/>
              </a:rPr>
              <a:t>Tarai</a:t>
            </a:r>
            <a:r>
              <a:rPr lang="en-US" sz="2000" b="1" dirty="0">
                <a:latin typeface="Cambria" panose="02040503050406030204" pitchFamily="18" charset="0"/>
              </a:rPr>
              <a:t>, </a:t>
            </a:r>
            <a:r>
              <a:rPr lang="en-US" sz="2000" dirty="0">
                <a:latin typeface="Cambria" panose="02040503050406030204" pitchFamily="18" charset="0"/>
              </a:rPr>
              <a:t>following the government’s policy </a:t>
            </a:r>
            <a:r>
              <a:rPr lang="en-US" sz="2000" dirty="0" smtClean="0">
                <a:latin typeface="Cambria" panose="02040503050406030204" pitchFamily="18" charset="0"/>
              </a:rPr>
              <a:t>of providing </a:t>
            </a:r>
            <a:r>
              <a:rPr lang="en-US" sz="2000" b="1" dirty="0">
                <a:latin typeface="Cambria" panose="02040503050406030204" pitchFamily="18" charset="0"/>
              </a:rPr>
              <a:t>land grants to its officers, land reclamation </a:t>
            </a:r>
            <a:r>
              <a:rPr lang="en-US" sz="2000" dirty="0">
                <a:latin typeface="Cambria" panose="02040503050406030204" pitchFamily="18" charset="0"/>
              </a:rPr>
              <a:t>and </a:t>
            </a:r>
            <a:r>
              <a:rPr lang="en-US" sz="2000" b="1" dirty="0" smtClean="0">
                <a:latin typeface="Cambria" panose="02040503050406030204" pitchFamily="18" charset="0"/>
              </a:rPr>
              <a:t>settlement encouraged </a:t>
            </a:r>
            <a:r>
              <a:rPr lang="en-US" sz="2000" b="1" dirty="0">
                <a:latin typeface="Cambria" panose="02040503050406030204" pitchFamily="18" charset="0"/>
              </a:rPr>
              <a:t>by the state</a:t>
            </a:r>
            <a:r>
              <a:rPr lang="en-US" sz="2000" dirty="0">
                <a:latin typeface="Cambria" panose="02040503050406030204" pitchFamily="18" charset="0"/>
              </a:rPr>
              <a:t>, </a:t>
            </a:r>
            <a:r>
              <a:rPr lang="en-US" sz="2000" b="1" dirty="0">
                <a:latin typeface="Cambria" panose="02040503050406030204" pitchFamily="18" charset="0"/>
              </a:rPr>
              <a:t>eradication of malaria</a:t>
            </a:r>
            <a:r>
              <a:rPr lang="en-US" sz="2000" dirty="0">
                <a:latin typeface="Cambria" panose="02040503050406030204" pitchFamily="18" charset="0"/>
              </a:rPr>
              <a:t>, and </a:t>
            </a:r>
            <a:r>
              <a:rPr lang="en-US" sz="2000" dirty="0" smtClean="0">
                <a:latin typeface="Cambria" panose="02040503050406030204" pitchFamily="18" charset="0"/>
              </a:rPr>
              <a:t>the </a:t>
            </a:r>
            <a:r>
              <a:rPr lang="en-US" sz="2000" dirty="0" err="1" smtClean="0">
                <a:latin typeface="Cambria" panose="02040503050406030204" pitchFamily="18" charset="0"/>
              </a:rPr>
              <a:t>Nepalisation</a:t>
            </a:r>
            <a:r>
              <a:rPr lang="en-US" sz="2000" dirty="0" smtClean="0">
                <a:latin typeface="Cambria" panose="02040503050406030204" pitchFamily="18" charset="0"/>
              </a:rPr>
              <a:t>’ of </a:t>
            </a:r>
            <a:r>
              <a:rPr lang="en-US" sz="2000" dirty="0">
                <a:latin typeface="Cambria" panose="02040503050406030204" pitchFamily="18" charset="0"/>
              </a:rPr>
              <a:t>the </a:t>
            </a:r>
            <a:r>
              <a:rPr lang="en-US" sz="2000" dirty="0" err="1">
                <a:latin typeface="Cambria" panose="02040503050406030204" pitchFamily="18" charset="0"/>
              </a:rPr>
              <a:t>Tarai</a:t>
            </a:r>
            <a:r>
              <a:rPr lang="en-US" sz="2000" dirty="0">
                <a:latin typeface="Cambria" panose="02040503050406030204" pitchFamily="18" charset="0"/>
              </a:rPr>
              <a:t> embarked upon by the </a:t>
            </a:r>
            <a:r>
              <a:rPr lang="en-US" sz="2000" b="1" dirty="0" err="1">
                <a:latin typeface="Cambria" panose="02040503050406030204" pitchFamily="18" charset="0"/>
              </a:rPr>
              <a:t>Panchayat</a:t>
            </a:r>
            <a:r>
              <a:rPr lang="en-US" sz="2000" b="1" dirty="0">
                <a:latin typeface="Cambria" panose="02040503050406030204" pitchFamily="18" charset="0"/>
              </a:rPr>
              <a:t> </a:t>
            </a:r>
            <a:r>
              <a:rPr lang="en-US" sz="2000" b="1" dirty="0" smtClean="0">
                <a:latin typeface="Cambria" panose="02040503050406030204" pitchFamily="18" charset="0"/>
              </a:rPr>
              <a:t>regime.      </a:t>
            </a:r>
          </a:p>
          <a:p>
            <a:pPr algn="just"/>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Lately</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internal conflict and </a:t>
            </a:r>
            <a:r>
              <a:rPr lang="en-US" sz="2000" b="1" dirty="0" err="1" smtClean="0">
                <a:latin typeface="Times New Roman" panose="02020603050405020304" pitchFamily="18" charset="0"/>
                <a:cs typeface="Times New Roman" panose="02020603050405020304" pitchFamily="18" charset="0"/>
              </a:rPr>
              <a:t>Tarai</a:t>
            </a:r>
            <a:r>
              <a:rPr lang="en-US" sz="2000" b="1" dirty="0" smtClean="0">
                <a:latin typeface="Times New Roman" panose="02020603050405020304" pitchFamily="18" charset="0"/>
                <a:cs typeface="Times New Roman" panose="02020603050405020304" pitchFamily="18" charset="0"/>
              </a:rPr>
              <a:t> movement.</a:t>
            </a:r>
            <a:endParaRPr lang="en-US" sz="20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681570" y="0"/>
            <a:ext cx="3297698" cy="461665"/>
          </a:xfrm>
          <a:prstGeom prst="rect">
            <a:avLst/>
          </a:prstGeom>
        </p:spPr>
        <p:txBody>
          <a:bodyPr wrap="none">
            <a:spAutoFit/>
          </a:bodyPr>
          <a:lstStyle/>
          <a:p>
            <a:pPr lvl="0"/>
            <a:r>
              <a:rPr lang="en-US" sz="2400" b="1" i="1" dirty="0">
                <a:solidFill>
                  <a:prstClr val="black"/>
                </a:solidFill>
                <a:latin typeface="Algerian" panose="04020705040A02060702" pitchFamily="82" charset="0"/>
              </a:rPr>
              <a:t>Internal Migration</a:t>
            </a:r>
          </a:p>
        </p:txBody>
      </p:sp>
      <p:sp>
        <p:nvSpPr>
          <p:cNvPr id="6" name="Rectangle 5"/>
          <p:cNvSpPr/>
          <p:nvPr/>
        </p:nvSpPr>
        <p:spPr>
          <a:xfrm>
            <a:off x="138546" y="3270922"/>
            <a:ext cx="11397675" cy="1477328"/>
          </a:xfrm>
          <a:prstGeom prst="rect">
            <a:avLst/>
          </a:prstGeom>
        </p:spPr>
        <p:txBody>
          <a:bodyPr wrap="square">
            <a:spAutoFit/>
          </a:bodyPr>
          <a:lstStyle/>
          <a:p>
            <a:pPr marL="285750" indent="-285750">
              <a:buFont typeface="Wingdings" panose="05000000000000000000" pitchFamily="2" charset="2"/>
              <a:buChar char="§"/>
            </a:pPr>
            <a:r>
              <a:rPr lang="en-US" dirty="0">
                <a:solidFill>
                  <a:srgbClr val="000000"/>
                </a:solidFill>
                <a:latin typeface="Times New Roman" panose="02020603050405020304" pitchFamily="18" charset="0"/>
                <a:cs typeface="Times New Roman" panose="02020603050405020304" pitchFamily="18" charset="0"/>
              </a:rPr>
              <a:t>As per the population distribution by </a:t>
            </a:r>
            <a:r>
              <a:rPr lang="en-US" b="1" dirty="0">
                <a:solidFill>
                  <a:srgbClr val="000000"/>
                </a:solidFill>
                <a:latin typeface="Times New Roman" panose="02020603050405020304" pitchFamily="18" charset="0"/>
                <a:cs typeface="Times New Roman" panose="02020603050405020304" pitchFamily="18" charset="0"/>
              </a:rPr>
              <a:t>geographical </a:t>
            </a:r>
            <a:r>
              <a:rPr lang="en-US" b="1" dirty="0" smtClean="0">
                <a:solidFill>
                  <a:srgbClr val="000000"/>
                </a:solidFill>
                <a:latin typeface="Times New Roman" panose="02020603050405020304" pitchFamily="18" charset="0"/>
                <a:cs typeface="Times New Roman" panose="02020603050405020304" pitchFamily="18" charset="0"/>
              </a:rPr>
              <a:t>region</a:t>
            </a:r>
            <a:r>
              <a:rPr lang="en-US" b="1" dirty="0">
                <a:solidFill>
                  <a:srgbClr val="000000"/>
                </a:solidFill>
                <a:latin typeface="Times New Roman" panose="02020603050405020304" pitchFamily="18" charset="0"/>
                <a:cs typeface="Times New Roman" panose="02020603050405020304" pitchFamily="18" charset="0"/>
              </a:rPr>
              <a:t>;</a:t>
            </a:r>
            <a:endParaRPr lang="en-US" b="1" dirty="0" smtClean="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 </a:t>
            </a:r>
            <a:r>
              <a:rPr lang="en-US" b="1" dirty="0" smtClean="0">
                <a:solidFill>
                  <a:srgbClr val="000000"/>
                </a:solidFill>
                <a:latin typeface="Times New Roman" panose="02020603050405020304" pitchFamily="18" charset="0"/>
                <a:cs typeface="Times New Roman" panose="02020603050405020304" pitchFamily="18" charset="0"/>
              </a:rPr>
              <a:t>53.66 %</a:t>
            </a:r>
            <a:r>
              <a:rPr lang="en-US" dirty="0" smtClean="0">
                <a:solidFill>
                  <a:srgbClr val="000000"/>
                </a:solidFill>
                <a:latin typeface="Times New Roman" panose="02020603050405020304" pitchFamily="18" charset="0"/>
                <a:cs typeface="Times New Roman" panose="02020603050405020304" pitchFamily="18" charset="0"/>
              </a:rPr>
              <a:t>of </a:t>
            </a:r>
            <a:r>
              <a:rPr lang="en-US" dirty="0">
                <a:solidFill>
                  <a:srgbClr val="000000"/>
                </a:solidFill>
                <a:latin typeface="Times New Roman" panose="02020603050405020304" pitchFamily="18" charset="0"/>
                <a:cs typeface="Times New Roman" panose="02020603050405020304" pitchFamily="18" charset="0"/>
              </a:rPr>
              <a:t>the people lived in the </a:t>
            </a:r>
            <a:r>
              <a:rPr lang="en-US" b="1" dirty="0" err="1">
                <a:solidFill>
                  <a:srgbClr val="000000"/>
                </a:solidFill>
                <a:latin typeface="Times New Roman" panose="02020603050405020304" pitchFamily="18" charset="0"/>
                <a:cs typeface="Times New Roman" panose="02020603050405020304" pitchFamily="18" charset="0"/>
              </a:rPr>
              <a:t>Tarai</a:t>
            </a:r>
            <a:r>
              <a:rPr lang="en-US" b="1" dirty="0">
                <a:solidFill>
                  <a:srgbClr val="000000"/>
                </a:solidFill>
                <a:latin typeface="Times New Roman" panose="02020603050405020304" pitchFamily="18" charset="0"/>
                <a:cs typeface="Times New Roman" panose="02020603050405020304" pitchFamily="18" charset="0"/>
              </a:rPr>
              <a:t> region in 2021 compared to 50.27 </a:t>
            </a:r>
            <a:r>
              <a:rPr lang="en-US" b="1" dirty="0" smtClean="0">
                <a:solidFill>
                  <a:srgbClr val="000000"/>
                </a:solidFill>
                <a:latin typeface="Times New Roman" panose="02020603050405020304" pitchFamily="18" charset="0"/>
                <a:cs typeface="Times New Roman" panose="02020603050405020304" pitchFamily="18" charset="0"/>
              </a:rPr>
              <a:t>% in </a:t>
            </a:r>
            <a:r>
              <a:rPr lang="en-US" b="1" dirty="0">
                <a:solidFill>
                  <a:srgbClr val="000000"/>
                </a:solidFill>
                <a:latin typeface="Times New Roman" panose="02020603050405020304" pitchFamily="18" charset="0"/>
                <a:cs typeface="Times New Roman" panose="02020603050405020304" pitchFamily="18" charset="0"/>
              </a:rPr>
              <a:t>2011</a:t>
            </a: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 With </a:t>
            </a:r>
            <a:r>
              <a:rPr lang="en-US" dirty="0" err="1">
                <a:solidFill>
                  <a:srgbClr val="000000"/>
                </a:solidFill>
                <a:latin typeface="Times New Roman" panose="02020603050405020304" pitchFamily="18" charset="0"/>
                <a:cs typeface="Times New Roman" panose="02020603050405020304" pitchFamily="18" charset="0"/>
              </a:rPr>
              <a:t>Madhes</a:t>
            </a:r>
            <a:r>
              <a:rPr lang="en-US" dirty="0">
                <a:solidFill>
                  <a:srgbClr val="000000"/>
                </a:solidFill>
                <a:latin typeface="Times New Roman" panose="02020603050405020304" pitchFamily="18" charset="0"/>
                <a:cs typeface="Times New Roman" panose="02020603050405020304" pitchFamily="18" charset="0"/>
              </a:rPr>
              <a:t> Pradesh having the highest population with </a:t>
            </a:r>
            <a:r>
              <a:rPr lang="en-US" b="1" dirty="0">
                <a:solidFill>
                  <a:srgbClr val="000000"/>
                </a:solidFill>
                <a:latin typeface="Times New Roman" panose="02020603050405020304" pitchFamily="18" charset="0"/>
                <a:cs typeface="Times New Roman" panose="02020603050405020304" pitchFamily="18" charset="0"/>
              </a:rPr>
              <a:t>20.99 </a:t>
            </a:r>
            <a:r>
              <a:rPr lang="en-US" b="1" dirty="0" smtClean="0">
                <a:solidFill>
                  <a:srgbClr val="000000"/>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b="1" dirty="0">
                <a:solidFill>
                  <a:srgbClr val="000000"/>
                </a:solidFill>
                <a:latin typeface="Times New Roman" panose="02020603050405020304" pitchFamily="18" charset="0"/>
                <a:cs typeface="Times New Roman" panose="02020603050405020304" pitchFamily="18" charset="0"/>
              </a:rPr>
              <a:t>6,126, 288</a:t>
            </a:r>
            <a:r>
              <a:rPr lang="en-US" dirty="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    - And </a:t>
            </a:r>
            <a:r>
              <a:rPr lang="en-US" dirty="0" err="1">
                <a:solidFill>
                  <a:srgbClr val="000000"/>
                </a:solidFill>
                <a:latin typeface="Times New Roman" panose="02020603050405020304" pitchFamily="18" charset="0"/>
                <a:cs typeface="Times New Roman" panose="02020603050405020304" pitchFamily="18" charset="0"/>
              </a:rPr>
              <a:t>Karnali</a:t>
            </a:r>
            <a:r>
              <a:rPr lang="en-US" dirty="0">
                <a:solidFill>
                  <a:srgbClr val="000000"/>
                </a:solidFill>
                <a:latin typeface="Times New Roman" panose="02020603050405020304" pitchFamily="18" charset="0"/>
                <a:cs typeface="Times New Roman" panose="02020603050405020304" pitchFamily="18" charset="0"/>
              </a:rPr>
              <a:t> Pradesh the lowest with </a:t>
            </a:r>
            <a:r>
              <a:rPr lang="en-US" b="1" dirty="0">
                <a:solidFill>
                  <a:srgbClr val="000000"/>
                </a:solidFill>
                <a:latin typeface="Times New Roman" panose="02020603050405020304" pitchFamily="18" charset="0"/>
                <a:cs typeface="Times New Roman" panose="02020603050405020304" pitchFamily="18" charset="0"/>
              </a:rPr>
              <a:t>5.81 </a:t>
            </a:r>
            <a:r>
              <a:rPr lang="en-US" b="1" dirty="0" smtClean="0">
                <a:solidFill>
                  <a:srgbClr val="000000"/>
                </a:solidFill>
                <a:latin typeface="Times New Roman" panose="02020603050405020304" pitchFamily="18" charset="0"/>
                <a:cs typeface="Times New Roman" panose="02020603050405020304" pitchFamily="18" charset="0"/>
              </a:rPr>
              <a:t>%</a:t>
            </a:r>
            <a:r>
              <a:rPr lang="en-US" dirty="0" smtClean="0">
                <a:solidFill>
                  <a:srgbClr val="000000"/>
                </a:solidFill>
                <a:latin typeface="Times New Roman" panose="02020603050405020304" pitchFamily="18" charset="0"/>
                <a:cs typeface="Times New Roman" panose="02020603050405020304" pitchFamily="18" charset="0"/>
              </a:rPr>
              <a:t>(</a:t>
            </a:r>
            <a:r>
              <a:rPr lang="en-US" b="1" dirty="0">
                <a:solidFill>
                  <a:srgbClr val="000000"/>
                </a:solidFill>
                <a:latin typeface="Times New Roman" panose="02020603050405020304" pitchFamily="18" charset="0"/>
                <a:cs typeface="Times New Roman" panose="02020603050405020304" pitchFamily="18" charset="0"/>
              </a:rPr>
              <a:t>1,694,889</a:t>
            </a:r>
            <a:r>
              <a:rPr lang="en-US" dirty="0" smtClean="0">
                <a:solidFill>
                  <a:srgbClr val="000000"/>
                </a:solidFill>
                <a:latin typeface="Times New Roman" panose="02020603050405020304" pitchFamily="18" charset="0"/>
                <a:cs typeface="Times New Roman" panose="02020603050405020304" pitchFamily="18" charset="0"/>
              </a:rPr>
              <a:t>).</a:t>
            </a:r>
          </a:p>
          <a:p>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011382" y="5072874"/>
            <a:ext cx="10307782" cy="1077218"/>
          </a:xfrm>
          <a:prstGeom prst="rect">
            <a:avLst/>
          </a:prstGeom>
          <a:solidFill>
            <a:srgbClr val="00B0F0"/>
          </a:solidFill>
        </p:spPr>
        <p:txBody>
          <a:bodyPr wrap="square">
            <a:spAutoFit/>
          </a:bodyPr>
          <a:lstStyle/>
          <a:p>
            <a:pPr lvl="0" algn="ctr"/>
            <a:r>
              <a:rPr lang="en-US" sz="3200" b="1" dirty="0">
                <a:solidFill>
                  <a:srgbClr val="000000"/>
                </a:solidFill>
                <a:latin typeface="IBM Plex Serif"/>
              </a:rPr>
              <a:t>The rapid population shift toward the plains will have political consequences in the long-term</a:t>
            </a:r>
            <a:endParaRPr lang="en-US" sz="32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524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443" y="827222"/>
            <a:ext cx="11536908" cy="3046988"/>
          </a:xfrm>
          <a:prstGeom prst="rect">
            <a:avLst/>
          </a:prstGeom>
        </p:spPr>
        <p:txBody>
          <a:bodyPr wrap="squar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At </a:t>
            </a:r>
            <a:r>
              <a:rPr lang="en-US" sz="2400" dirty="0">
                <a:latin typeface="Times New Roman" panose="02020603050405020304" pitchFamily="18" charset="0"/>
                <a:cs typeface="Times New Roman" panose="02020603050405020304" pitchFamily="18" charset="0"/>
              </a:rPr>
              <a:t>present, nearly </a:t>
            </a:r>
            <a:r>
              <a:rPr lang="en-US" sz="2400" b="1" dirty="0">
                <a:latin typeface="Times New Roman" panose="02020603050405020304" pitchFamily="18" charset="0"/>
                <a:cs typeface="Times New Roman" panose="02020603050405020304" pitchFamily="18" charset="0"/>
              </a:rPr>
              <a:t>half of all households </a:t>
            </a:r>
            <a:r>
              <a:rPr lang="en-US" sz="2400" dirty="0">
                <a:latin typeface="Times New Roman" panose="02020603050405020304" pitchFamily="18" charset="0"/>
                <a:cs typeface="Times New Roman" panose="02020603050405020304" pitchFamily="18" charset="0"/>
              </a:rPr>
              <a:t>in Nepal have at least </a:t>
            </a:r>
            <a:r>
              <a:rPr lang="en-US" sz="2400" dirty="0" smtClean="0">
                <a:latin typeface="Times New Roman" panose="02020603050405020304" pitchFamily="18" charset="0"/>
                <a:cs typeface="Times New Roman" panose="02020603050405020304" pitchFamily="18" charset="0"/>
              </a:rPr>
              <a:t>one member </a:t>
            </a:r>
            <a:r>
              <a:rPr lang="en-US" sz="2400" dirty="0">
                <a:latin typeface="Times New Roman" panose="02020603050405020304" pitchFamily="18" charset="0"/>
                <a:cs typeface="Times New Roman" panose="02020603050405020304" pitchFamily="18" charset="0"/>
              </a:rPr>
              <a:t>abroad or a returnee</a:t>
            </a:r>
            <a:r>
              <a:rPr lang="en-US" sz="2400" dirty="0" smtClean="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number of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migrants </a:t>
            </a:r>
            <a:r>
              <a:rPr lang="en-US" sz="2400" dirty="0" smtClean="0">
                <a:latin typeface="Times New Roman" panose="02020603050405020304" pitchFamily="18" charset="0"/>
                <a:cs typeface="Times New Roman" panose="02020603050405020304" pitchFamily="18" charset="0"/>
              </a:rPr>
              <a:t>is </a:t>
            </a:r>
            <a:r>
              <a:rPr lang="en-US" sz="2400" b="1" dirty="0" smtClean="0">
                <a:latin typeface="Times New Roman" panose="02020603050405020304" pitchFamily="18" charset="0"/>
                <a:cs typeface="Times New Roman" panose="02020603050405020304" pitchFamily="18" charset="0"/>
              </a:rPr>
              <a:t>increasing </a:t>
            </a:r>
            <a:r>
              <a:rPr lang="en-US" sz="2400" b="1" dirty="0">
                <a:latin typeface="Times New Roman" panose="02020603050405020304" pitchFamily="18" charset="0"/>
                <a:cs typeface="Times New Roman" panose="02020603050405020304" pitchFamily="18" charset="0"/>
              </a:rPr>
              <a:t>every year </a:t>
            </a:r>
            <a:r>
              <a:rPr lang="en-US" sz="2400" dirty="0">
                <a:latin typeface="Times New Roman" panose="02020603050405020304" pitchFamily="18" charset="0"/>
                <a:cs typeface="Times New Roman" panose="02020603050405020304" pitchFamily="18" charset="0"/>
              </a:rPr>
              <a:t>and so is the scale of </a:t>
            </a:r>
            <a:r>
              <a:rPr lang="en-US" sz="2400" b="1" dirty="0">
                <a:latin typeface="Times New Roman" panose="02020603050405020304" pitchFamily="18" charset="0"/>
                <a:cs typeface="Times New Roman" panose="02020603050405020304" pitchFamily="18" charset="0"/>
              </a:rPr>
              <a:t>remittances they </a:t>
            </a:r>
            <a:r>
              <a:rPr lang="en-US" sz="2400" b="1" dirty="0" smtClean="0">
                <a:latin typeface="Times New Roman" panose="02020603050405020304" pitchFamily="18" charset="0"/>
                <a:cs typeface="Times New Roman" panose="02020603050405020304" pitchFamily="18" charset="0"/>
              </a:rPr>
              <a:t>send back</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top destinations to which </a:t>
            </a:r>
            <a:r>
              <a:rPr lang="en-US" sz="2400" dirty="0" err="1">
                <a:latin typeface="Times New Roman" panose="02020603050405020304" pitchFamily="18" charset="0"/>
                <a:cs typeface="Times New Roman" panose="02020603050405020304" pitchFamily="18" charset="0"/>
              </a:rPr>
              <a:t>Nepalis</a:t>
            </a:r>
            <a:r>
              <a:rPr lang="en-US" sz="2400" dirty="0">
                <a:latin typeface="Times New Roman" panose="02020603050405020304" pitchFamily="18" charset="0"/>
                <a:cs typeface="Times New Roman" panose="02020603050405020304" pitchFamily="18" charset="0"/>
              </a:rPr>
              <a:t> migrate for work </a:t>
            </a:r>
            <a:r>
              <a:rPr lang="en-US" sz="2400" dirty="0" smtClean="0">
                <a:latin typeface="Times New Roman" panose="02020603050405020304" pitchFamily="18" charset="0"/>
                <a:cs typeface="Times New Roman" panose="02020603050405020304" pitchFamily="18" charset="0"/>
              </a:rPr>
              <a:t>include the </a:t>
            </a:r>
            <a:r>
              <a:rPr lang="en-US" sz="2400" b="1" dirty="0">
                <a:latin typeface="Times New Roman" panose="02020603050405020304" pitchFamily="18" charset="0"/>
                <a:cs typeface="Times New Roman" panose="02020603050405020304" pitchFamily="18" charset="0"/>
              </a:rPr>
              <a:t>Gulf countries and Malaysia</a:t>
            </a:r>
            <a:r>
              <a:rPr lang="en-US" sz="2400" dirty="0">
                <a:latin typeface="Times New Roman" panose="02020603050405020304" pitchFamily="18" charset="0"/>
                <a:cs typeface="Times New Roman" panose="02020603050405020304" pitchFamily="18" charset="0"/>
              </a:rPr>
              <a:t>, but their origin can be traced </a:t>
            </a:r>
            <a:r>
              <a:rPr lang="en-US" sz="2400" dirty="0" smtClean="0">
                <a:latin typeface="Times New Roman" panose="02020603050405020304" pitchFamily="18" charset="0"/>
                <a:cs typeface="Times New Roman" panose="02020603050405020304" pitchFamily="18" charset="0"/>
              </a:rPr>
              <a:t>to </a:t>
            </a:r>
            <a:r>
              <a:rPr lang="en-US" sz="2400" b="1" dirty="0" smtClean="0">
                <a:latin typeface="Times New Roman" panose="02020603050405020304" pitchFamily="18" charset="0"/>
                <a:cs typeface="Times New Roman" panose="02020603050405020304" pitchFamily="18" charset="0"/>
              </a:rPr>
              <a:t>each </a:t>
            </a:r>
            <a:r>
              <a:rPr lang="en-US" sz="2400" b="1" dirty="0">
                <a:latin typeface="Times New Roman" panose="02020603050405020304" pitchFamily="18" charset="0"/>
                <a:cs typeface="Times New Roman" panose="02020603050405020304" pitchFamily="18" charset="0"/>
              </a:rPr>
              <a:t>of the </a:t>
            </a:r>
            <a:r>
              <a:rPr lang="en-US" sz="2400" b="1" dirty="0" smtClean="0">
                <a:latin typeface="Times New Roman" panose="02020603050405020304" pitchFamily="18" charset="0"/>
                <a:cs typeface="Times New Roman" panose="02020603050405020304" pitchFamily="18" charset="0"/>
              </a:rPr>
              <a:t>77 </a:t>
            </a:r>
            <a:r>
              <a:rPr lang="en-US" sz="2400" b="1" dirty="0">
                <a:latin typeface="Times New Roman" panose="02020603050405020304" pitchFamily="18" charset="0"/>
                <a:cs typeface="Times New Roman" panose="02020603050405020304" pitchFamily="18" charset="0"/>
              </a:rPr>
              <a:t>districts of Nepal. </a:t>
            </a:r>
            <a:endParaRPr lang="en-US" sz="2400"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fair number </a:t>
            </a:r>
            <a:r>
              <a:rPr lang="en-US" sz="2400" dirty="0" smtClean="0">
                <a:latin typeface="Times New Roman" panose="02020603050405020304" pitchFamily="18" charset="0"/>
                <a:cs typeface="Times New Roman" panose="02020603050405020304" pitchFamily="18" charset="0"/>
              </a:rPr>
              <a:t>of </a:t>
            </a:r>
            <a:r>
              <a:rPr lang="en-US" sz="2400" b="1" dirty="0" smtClean="0">
                <a:latin typeface="Times New Roman" panose="02020603050405020304" pitchFamily="18" charset="0"/>
                <a:cs typeface="Times New Roman" panose="02020603050405020304" pitchFamily="18" charset="0"/>
              </a:rPr>
              <a:t>migrate </a:t>
            </a:r>
            <a:r>
              <a:rPr lang="en-US" sz="2400" b="1" dirty="0">
                <a:latin typeface="Times New Roman" panose="02020603050405020304" pitchFamily="18" charset="0"/>
                <a:cs typeface="Times New Roman" panose="02020603050405020304" pitchFamily="18" charset="0"/>
              </a:rPr>
              <a:t>to India seasonally, </a:t>
            </a:r>
            <a:r>
              <a:rPr lang="en-US" sz="2400" dirty="0">
                <a:latin typeface="Times New Roman" panose="02020603050405020304" pitchFamily="18" charset="0"/>
                <a:cs typeface="Times New Roman" panose="02020603050405020304" pitchFamily="18" charset="0"/>
              </a:rPr>
              <a:t>moving </a:t>
            </a:r>
            <a:r>
              <a:rPr lang="en-US" sz="2400" b="1" dirty="0">
                <a:latin typeface="Times New Roman" panose="02020603050405020304" pitchFamily="18" charset="0"/>
                <a:cs typeface="Times New Roman" panose="02020603050405020304" pitchFamily="18" charset="0"/>
              </a:rPr>
              <a:t>back and forth one or </a:t>
            </a:r>
            <a:r>
              <a:rPr lang="en-US" sz="2400" b="1" dirty="0" smtClean="0">
                <a:latin typeface="Times New Roman" panose="02020603050405020304" pitchFamily="18" charset="0"/>
                <a:cs typeface="Times New Roman" panose="02020603050405020304" pitchFamily="18" charset="0"/>
              </a:rPr>
              <a:t>more times </a:t>
            </a:r>
            <a:r>
              <a:rPr lang="en-US" sz="2400" b="1" dirty="0">
                <a:latin typeface="Times New Roman" panose="02020603050405020304" pitchFamily="18" charset="0"/>
                <a:cs typeface="Times New Roman" panose="02020603050405020304" pitchFamily="18" charset="0"/>
              </a:rPr>
              <a:t>a year. </a:t>
            </a:r>
            <a:endParaRPr lang="en-US" sz="2400" b="1"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4467989" y="240959"/>
            <a:ext cx="4549643" cy="523220"/>
          </a:xfrm>
          <a:prstGeom prst="rect">
            <a:avLst/>
          </a:prstGeom>
        </p:spPr>
        <p:txBody>
          <a:bodyPr wrap="none">
            <a:spAutoFit/>
          </a:bodyPr>
          <a:lstStyle/>
          <a:p>
            <a:pPr lvl="0"/>
            <a:r>
              <a:rPr lang="en-US" sz="2800" b="1" i="1" dirty="0">
                <a:solidFill>
                  <a:prstClr val="black"/>
                </a:solidFill>
                <a:latin typeface="Algerian" panose="04020705040A02060702" pitchFamily="82" charset="0"/>
              </a:rPr>
              <a:t>Labor Migration Today</a:t>
            </a:r>
          </a:p>
        </p:txBody>
      </p:sp>
      <p:sp>
        <p:nvSpPr>
          <p:cNvPr id="5" name="Rectangle 4"/>
          <p:cNvSpPr/>
          <p:nvPr/>
        </p:nvSpPr>
        <p:spPr>
          <a:xfrm>
            <a:off x="444377" y="4183598"/>
            <a:ext cx="11525950" cy="2308324"/>
          </a:xfrm>
          <a:prstGeom prst="rect">
            <a:avLst/>
          </a:prstGeom>
          <a:solidFill>
            <a:srgbClr val="00B050">
              <a:alpha val="35000"/>
            </a:srgbClr>
          </a:solidFill>
        </p:spPr>
        <p:txBody>
          <a:bodyPr wrap="square">
            <a:spAutoFit/>
          </a:bodyPr>
          <a:lstStyle/>
          <a:p>
            <a:pPr marL="285750" indent="-285750" algn="just">
              <a:buFont typeface="Wingdings" panose="05000000000000000000" pitchFamily="2" charset="2"/>
              <a:buChar char="§"/>
            </a:pPr>
            <a:r>
              <a:rPr lang="en-US" sz="2400" dirty="0">
                <a:solidFill>
                  <a:srgbClr val="333333"/>
                </a:solidFill>
                <a:latin typeface="Open Sans"/>
              </a:rPr>
              <a:t> </a:t>
            </a:r>
            <a:r>
              <a:rPr lang="en-US" sz="2400" b="1" dirty="0">
                <a:solidFill>
                  <a:srgbClr val="333333"/>
                </a:solidFill>
                <a:latin typeface="Times New Roman" panose="02020603050405020304" pitchFamily="18" charset="0"/>
                <a:cs typeface="Times New Roman" panose="02020603050405020304" pitchFamily="18" charset="0"/>
              </a:rPr>
              <a:t>The study finds that labor migration by Nepalese youth is extensive and male dominated. The regions with the highest rates of labor outmigration are rural </a:t>
            </a:r>
            <a:r>
              <a:rPr lang="en-US" sz="2400" b="1" dirty="0" err="1">
                <a:solidFill>
                  <a:srgbClr val="333333"/>
                </a:solidFill>
                <a:latin typeface="Times New Roman" panose="02020603050405020304" pitchFamily="18" charset="0"/>
                <a:cs typeface="Times New Roman" panose="02020603050405020304" pitchFamily="18" charset="0"/>
              </a:rPr>
              <a:t>Terai</a:t>
            </a:r>
            <a:r>
              <a:rPr lang="en-US" sz="2400" b="1" dirty="0">
                <a:solidFill>
                  <a:srgbClr val="333333"/>
                </a:solidFill>
                <a:latin typeface="Times New Roman" panose="02020603050405020304" pitchFamily="18" charset="0"/>
                <a:cs typeface="Times New Roman" panose="02020603050405020304" pitchFamily="18" charset="0"/>
              </a:rPr>
              <a:t>, rural Hills, and Mountains</a:t>
            </a:r>
            <a:r>
              <a:rPr lang="en-US" sz="2400" b="1" dirty="0" smtClean="0">
                <a:solidFill>
                  <a:srgbClr val="333333"/>
                </a:solidFill>
                <a:latin typeface="Times New Roman" panose="02020603050405020304" pitchFamily="18" charset="0"/>
                <a:cs typeface="Times New Roman" panose="02020603050405020304" pitchFamily="18" charset="0"/>
              </a:rPr>
              <a:t>.</a:t>
            </a:r>
          </a:p>
          <a:p>
            <a:pPr algn="just"/>
            <a:endParaRPr lang="en-US" sz="2400" b="1"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b="1" dirty="0" smtClean="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Female labor migration is mostly within Nepal, whereas male labor migration is mostly to other countries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063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1818" y="683422"/>
            <a:ext cx="11203709" cy="4893647"/>
          </a:xfrm>
          <a:prstGeom prst="rect">
            <a:avLst/>
          </a:prstGeom>
        </p:spPr>
        <p:txBody>
          <a:bodyPr wrap="square">
            <a:spAutoFit/>
          </a:bodyPr>
          <a:lstStyle/>
          <a:p>
            <a:pPr marL="342900" indent="-342900">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During insurgency</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1998/99, </a:t>
            </a:r>
            <a:r>
              <a:rPr lang="en-US" sz="2400" b="1" dirty="0">
                <a:latin typeface="Times New Roman" panose="02020603050405020304" pitchFamily="18" charset="0"/>
                <a:cs typeface="Times New Roman" panose="02020603050405020304" pitchFamily="18" charset="0"/>
              </a:rPr>
              <a:t>27,796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permits </a:t>
            </a:r>
            <a:r>
              <a:rPr lang="en-US" sz="2400" dirty="0" smtClean="0">
                <a:latin typeface="Times New Roman" panose="02020603050405020304" pitchFamily="18" charset="0"/>
                <a:cs typeface="Times New Roman" panose="02020603050405020304" pitchFamily="18" charset="0"/>
              </a:rPr>
              <a:t>were issued</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By </a:t>
            </a:r>
            <a:r>
              <a:rPr lang="en-US" sz="2400" b="1" dirty="0">
                <a:latin typeface="Times New Roman" panose="02020603050405020304" pitchFamily="18" charset="0"/>
                <a:cs typeface="Times New Roman" panose="02020603050405020304" pitchFamily="18" charset="0"/>
              </a:rPr>
              <a:t>the end of the insurgency in 2006</a:t>
            </a:r>
            <a:r>
              <a:rPr lang="en-US" sz="2400" dirty="0">
                <a:latin typeface="Times New Roman" panose="02020603050405020304" pitchFamily="18" charset="0"/>
                <a:cs typeface="Times New Roman" panose="02020603050405020304" pitchFamily="18" charset="0"/>
              </a:rPr>
              <a:t>, the number of </a:t>
            </a:r>
            <a:r>
              <a:rPr lang="en-US" sz="2400" dirty="0" smtClean="0">
                <a:latin typeface="Times New Roman" panose="02020603050405020304" pitchFamily="18" charset="0"/>
                <a:cs typeface="Times New Roman" panose="02020603050405020304" pitchFamily="18" charset="0"/>
              </a:rPr>
              <a:t>individuals receiving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permits had risen to 165,103 (2005/06).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slight </a:t>
            </a:r>
            <a:r>
              <a:rPr lang="en-US" sz="2400" dirty="0">
                <a:latin typeface="Times New Roman" panose="02020603050405020304" pitchFamily="18" charset="0"/>
                <a:cs typeface="Times New Roman" panose="02020603050405020304" pitchFamily="18" charset="0"/>
              </a:rPr>
              <a:t>dip in 2008/09 can </a:t>
            </a:r>
            <a:r>
              <a:rPr lang="en-US" sz="2400" b="1" dirty="0">
                <a:latin typeface="Times New Roman" panose="02020603050405020304" pitchFamily="18" charset="0"/>
                <a:cs typeface="Times New Roman" panose="02020603050405020304" pitchFamily="18" charset="0"/>
              </a:rPr>
              <a:t>be attributed to a decrease in the </a:t>
            </a:r>
            <a:r>
              <a:rPr lang="en-US" sz="2400" b="1" dirty="0" smtClean="0">
                <a:latin typeface="Times New Roman" panose="02020603050405020304" pitchFamily="18" charset="0"/>
                <a:cs typeface="Times New Roman" panose="02020603050405020304" pitchFamily="18" charset="0"/>
              </a:rPr>
              <a:t>demand for </a:t>
            </a:r>
            <a:r>
              <a:rPr lang="en-US" sz="2400" b="1" dirty="0">
                <a:latin typeface="Times New Roman" panose="02020603050405020304" pitchFamily="18" charset="0"/>
                <a:cs typeface="Times New Roman" panose="02020603050405020304" pitchFamily="18" charset="0"/>
              </a:rPr>
              <a:t>workers </a:t>
            </a:r>
            <a:r>
              <a:rPr lang="en-US" sz="2400" dirty="0">
                <a:latin typeface="Times New Roman" panose="02020603050405020304" pitchFamily="18" charset="0"/>
                <a:cs typeface="Times New Roman" panose="02020603050405020304" pitchFamily="18" charset="0"/>
              </a:rPr>
              <a:t>due to </a:t>
            </a:r>
            <a:r>
              <a:rPr lang="en-US" sz="2400" b="1" dirty="0">
                <a:latin typeface="Times New Roman" panose="02020603050405020304" pitchFamily="18" charset="0"/>
                <a:cs typeface="Times New Roman" panose="02020603050405020304" pitchFamily="18" charset="0"/>
              </a:rPr>
              <a:t>the global financial crisis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But </a:t>
            </a:r>
            <a:r>
              <a:rPr lang="en-US" sz="2400" dirty="0">
                <a:latin typeface="Times New Roman" panose="02020603050405020304" pitchFamily="18" charset="0"/>
                <a:cs typeface="Times New Roman" panose="02020603050405020304" pitchFamily="18" charset="0"/>
              </a:rPr>
              <a:t>the figures </a:t>
            </a:r>
            <a:r>
              <a:rPr lang="en-US" sz="2400" dirty="0" smtClean="0">
                <a:latin typeface="Times New Roman" panose="02020603050405020304" pitchFamily="18" charset="0"/>
                <a:cs typeface="Times New Roman" panose="02020603050405020304" pitchFamily="18" charset="0"/>
              </a:rPr>
              <a:t>have since </a:t>
            </a:r>
            <a:r>
              <a:rPr lang="en-US" sz="2400" dirty="0">
                <a:latin typeface="Times New Roman" panose="02020603050405020304" pitchFamily="18" charset="0"/>
                <a:cs typeface="Times New Roman" panose="02020603050405020304" pitchFamily="18" charset="0"/>
              </a:rPr>
              <a:t>bounced </a:t>
            </a:r>
            <a:r>
              <a:rPr lang="en-US" sz="2400" dirty="0" smtClean="0">
                <a:latin typeface="Times New Roman" panose="02020603050405020304" pitchFamily="18" charset="0"/>
                <a:cs typeface="Times New Roman" panose="02020603050405020304" pitchFamily="18" charset="0"/>
              </a:rPr>
              <a:t>back. </a:t>
            </a:r>
            <a:r>
              <a:rPr lang="en-US" sz="2400" dirty="0">
                <a:latin typeface="Times New Roman" panose="02020603050405020304" pitchFamily="18" charset="0"/>
                <a:cs typeface="Times New Roman" panose="02020603050405020304" pitchFamily="18" charset="0"/>
              </a:rPr>
              <a:t>The number of individuals who obtained </a:t>
            </a:r>
            <a:r>
              <a:rPr lang="en-US" sz="2400" dirty="0" smtClean="0">
                <a:latin typeface="Times New Roman" panose="02020603050405020304" pitchFamily="18" charset="0"/>
                <a:cs typeface="Times New Roman" panose="02020603050405020304" pitchFamily="18" charset="0"/>
              </a:rPr>
              <a:t>work permits </a:t>
            </a:r>
            <a:r>
              <a:rPr lang="en-US" sz="2400" dirty="0">
                <a:latin typeface="Times New Roman" panose="02020603050405020304" pitchFamily="18" charset="0"/>
                <a:cs typeface="Times New Roman" panose="02020603050405020304" pitchFamily="18" charset="0"/>
              </a:rPr>
              <a:t>in the fiscal year 2010/11 alone is 354,716, out of </a:t>
            </a:r>
            <a:r>
              <a:rPr lang="en-US" sz="2400" dirty="0" smtClean="0">
                <a:latin typeface="Times New Roman" panose="02020603050405020304" pitchFamily="18" charset="0"/>
                <a:cs typeface="Times New Roman" panose="02020603050405020304" pitchFamily="18" charset="0"/>
              </a:rPr>
              <a:t>which 10,416 </a:t>
            </a:r>
            <a:r>
              <a:rPr lang="en-US" sz="2400" dirty="0">
                <a:latin typeface="Times New Roman" panose="02020603050405020304" pitchFamily="18" charset="0"/>
                <a:cs typeface="Times New Roman" panose="02020603050405020304" pitchFamily="18" charset="0"/>
              </a:rPr>
              <a:t>(or 2.9 per cent) were women.</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terms of migration to India, the World Bank’s Nepal </a:t>
            </a:r>
            <a:r>
              <a:rPr lang="en-US" sz="2400" dirty="0" smtClean="0">
                <a:latin typeface="Times New Roman" panose="02020603050405020304" pitchFamily="18" charset="0"/>
                <a:cs typeface="Times New Roman" panose="02020603050405020304" pitchFamily="18" charset="0"/>
              </a:rPr>
              <a:t>Migration Survey </a:t>
            </a:r>
            <a:r>
              <a:rPr lang="en-US" sz="2400" dirty="0">
                <a:latin typeface="Times New Roman" panose="02020603050405020304" pitchFamily="18" charset="0"/>
                <a:cs typeface="Times New Roman" panose="02020603050405020304" pitchFamily="18" charset="0"/>
              </a:rPr>
              <a:t>2009 calculated there to be </a:t>
            </a:r>
            <a:r>
              <a:rPr lang="en-US" sz="2400" b="1" dirty="0">
                <a:latin typeface="Times New Roman" panose="02020603050405020304" pitchFamily="18" charset="0"/>
                <a:cs typeface="Times New Roman" panose="02020603050405020304" pitchFamily="18" charset="0"/>
              </a:rPr>
              <a:t>867,000 Nepali migrant </a:t>
            </a:r>
            <a:r>
              <a:rPr lang="en-US" sz="2400" b="1" dirty="0" smtClean="0">
                <a:latin typeface="Times New Roman" panose="02020603050405020304" pitchFamily="18" charset="0"/>
                <a:cs typeface="Times New Roman" panose="02020603050405020304" pitchFamily="18" charset="0"/>
              </a:rPr>
              <a:t>workers in </a:t>
            </a:r>
            <a:r>
              <a:rPr lang="en-US" sz="2400" b="1" dirty="0">
                <a:latin typeface="Times New Roman" panose="02020603050405020304" pitchFamily="18" charset="0"/>
                <a:cs typeface="Times New Roman" panose="02020603050405020304" pitchFamily="18" charset="0"/>
              </a:rPr>
              <a:t>India, </a:t>
            </a:r>
            <a:r>
              <a:rPr lang="en-US" sz="2400" dirty="0">
                <a:latin typeface="Times New Roman" panose="02020603050405020304" pitchFamily="18" charset="0"/>
                <a:cs typeface="Times New Roman" panose="02020603050405020304" pitchFamily="18" charset="0"/>
              </a:rPr>
              <a:t>a figure that accounts for 41 </a:t>
            </a: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the total 2.1 </a:t>
            </a:r>
            <a:r>
              <a:rPr lang="en-US" sz="2400" dirty="0" smtClean="0">
                <a:latin typeface="Times New Roman" panose="02020603050405020304" pitchFamily="18" charset="0"/>
                <a:cs typeface="Times New Roman" panose="02020603050405020304" pitchFamily="18" charset="0"/>
              </a:rPr>
              <a:t>million Nepali </a:t>
            </a:r>
            <a:r>
              <a:rPr lang="en-US" sz="2400" dirty="0">
                <a:latin typeface="Times New Roman" panose="02020603050405020304" pitchFamily="18" charset="0"/>
                <a:cs typeface="Times New Roman" panose="02020603050405020304" pitchFamily="18" charset="0"/>
              </a:rPr>
              <a:t>workforce estimated to be abroad</a:t>
            </a:r>
            <a:r>
              <a:rPr lang="en-US" sz="2400" dirty="0" smtClean="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further 38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810,000) are in the Gulf countries and 12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245,500) in Malaysia.</a:t>
            </a:r>
          </a:p>
        </p:txBody>
      </p:sp>
      <p:sp>
        <p:nvSpPr>
          <p:cNvPr id="4" name="Rectangle 3"/>
          <p:cNvSpPr/>
          <p:nvPr/>
        </p:nvSpPr>
        <p:spPr>
          <a:xfrm>
            <a:off x="4205707" y="0"/>
            <a:ext cx="5421677" cy="400110"/>
          </a:xfrm>
          <a:prstGeom prst="rect">
            <a:avLst/>
          </a:prstGeom>
        </p:spPr>
        <p:txBody>
          <a:bodyPr wrap="none">
            <a:spAutoFit/>
          </a:bodyPr>
          <a:lstStyle/>
          <a:p>
            <a:pPr lvl="0"/>
            <a:r>
              <a:rPr lang="en-US" sz="2000" b="1" i="1" dirty="0" smtClean="0">
                <a:solidFill>
                  <a:prstClr val="black"/>
                </a:solidFill>
                <a:latin typeface="Algerian" panose="04020705040A02060702" pitchFamily="82" charset="0"/>
              </a:rPr>
              <a:t>Labor Migration</a:t>
            </a:r>
            <a:r>
              <a:rPr lang="en-US" sz="2000" b="1" i="1" dirty="0">
                <a:solidFill>
                  <a:prstClr val="black"/>
                </a:solidFill>
                <a:latin typeface="Algerian" panose="04020705040A02060702" pitchFamily="82" charset="0"/>
              </a:rPr>
              <a:t>: Statistical Overview</a:t>
            </a:r>
          </a:p>
        </p:txBody>
      </p:sp>
    </p:spTree>
    <p:extLst>
      <p:ext uri="{BB962C8B-B14F-4D97-AF65-F5344CB8AC3E}">
        <p14:creationId xmlns:p14="http://schemas.microsoft.com/office/powerpoint/2010/main" val="2323071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3796" y="1242740"/>
            <a:ext cx="4795264" cy="1938992"/>
          </a:xfrm>
          <a:prstGeom prst="rect">
            <a:avLst/>
          </a:prstGeom>
        </p:spPr>
        <p:txBody>
          <a:bodyPr wrap="square">
            <a:spAutoFit/>
          </a:bodyPr>
          <a:lstStyle/>
          <a:p>
            <a:pPr marL="342900" indent="-342900" algn="just">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Remittances </a:t>
            </a:r>
            <a:r>
              <a:rPr lang="en-US" sz="2400" b="1" dirty="0">
                <a:latin typeface="Times New Roman" panose="02020603050405020304" pitchFamily="18" charset="0"/>
                <a:cs typeface="Times New Roman" panose="02020603050405020304" pitchFamily="18" charset="0"/>
              </a:rPr>
              <a:t>sent home by migrant workers </a:t>
            </a:r>
            <a:r>
              <a:rPr lang="en-US" sz="2400" dirty="0">
                <a:latin typeface="Times New Roman" panose="02020603050405020304" pitchFamily="18" charset="0"/>
                <a:cs typeface="Times New Roman" panose="02020603050405020304" pitchFamily="18" charset="0"/>
              </a:rPr>
              <a:t>are a critical </a:t>
            </a:r>
            <a:r>
              <a:rPr lang="en-US" sz="2400" dirty="0" smtClean="0">
                <a:latin typeface="Times New Roman" panose="02020603050405020304" pitchFamily="18" charset="0"/>
                <a:cs typeface="Times New Roman" panose="02020603050405020304" pitchFamily="18" charset="0"/>
              </a:rPr>
              <a:t>source of </a:t>
            </a:r>
            <a:r>
              <a:rPr lang="en-US" sz="2400" b="1" dirty="0">
                <a:latin typeface="Times New Roman" panose="02020603050405020304" pitchFamily="18" charset="0"/>
                <a:cs typeface="Times New Roman" panose="02020603050405020304" pitchFamily="18" charset="0"/>
              </a:rPr>
              <a:t>foreign exchange </a:t>
            </a:r>
            <a:r>
              <a:rPr lang="en-US" sz="2400" dirty="0">
                <a:latin typeface="Times New Roman" panose="02020603050405020304" pitchFamily="18" charset="0"/>
                <a:cs typeface="Times New Roman" panose="02020603050405020304" pitchFamily="18" charset="0"/>
              </a:rPr>
              <a:t>as well as a </a:t>
            </a:r>
            <a:r>
              <a:rPr lang="en-US" sz="2400" b="1" dirty="0">
                <a:latin typeface="Times New Roman" panose="02020603050405020304" pitchFamily="18" charset="0"/>
                <a:cs typeface="Times New Roman" panose="02020603050405020304" pitchFamily="18" charset="0"/>
              </a:rPr>
              <a:t>mainstay of the national economy</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5596757" y="336130"/>
            <a:ext cx="6323206" cy="369332"/>
          </a:xfrm>
          <a:prstGeom prst="rect">
            <a:avLst/>
          </a:prstGeom>
        </p:spPr>
        <p:txBody>
          <a:bodyPr wrap="none">
            <a:spAutoFit/>
          </a:bodyPr>
          <a:lstStyle/>
          <a:p>
            <a:r>
              <a:rPr lang="en-US" b="1" dirty="0">
                <a:solidFill>
                  <a:srgbClr val="101F28"/>
                </a:solidFill>
                <a:latin typeface="OpenSans"/>
                <a:hlinkClick r:id="rId2"/>
              </a:rPr>
              <a:t>Personal remittances, received (% of </a:t>
            </a:r>
            <a:r>
              <a:rPr lang="en-US" b="1" dirty="0" smtClean="0">
                <a:solidFill>
                  <a:srgbClr val="101F28"/>
                </a:solidFill>
                <a:latin typeface="OpenSans"/>
                <a:hlinkClick r:id="rId2"/>
              </a:rPr>
              <a:t>GDP 2020 ) </a:t>
            </a:r>
            <a:r>
              <a:rPr lang="en-US" b="1" dirty="0">
                <a:solidFill>
                  <a:srgbClr val="101F28"/>
                </a:solidFill>
                <a:latin typeface="OpenSans"/>
                <a:hlinkClick r:id="rId2"/>
              </a:rPr>
              <a:t>- Nepal</a:t>
            </a:r>
            <a:endParaRPr lang="en-US" b="1" i="0" u="none" strike="noStrike" dirty="0">
              <a:solidFill>
                <a:srgbClr val="101F28"/>
              </a:solidFill>
              <a:effectLst/>
              <a:latin typeface="OpenSans"/>
              <a:hlinkClick r:id="rId2"/>
            </a:endParaRPr>
          </a:p>
        </p:txBody>
      </p:sp>
      <p:sp>
        <p:nvSpPr>
          <p:cNvPr id="6" name="Rectangle 5"/>
          <p:cNvSpPr/>
          <p:nvPr/>
        </p:nvSpPr>
        <p:spPr>
          <a:xfrm>
            <a:off x="7448664" y="700954"/>
            <a:ext cx="3390672" cy="369332"/>
          </a:xfrm>
          <a:prstGeom prst="rect">
            <a:avLst/>
          </a:prstGeom>
        </p:spPr>
        <p:txBody>
          <a:bodyPr wrap="none">
            <a:spAutoFit/>
          </a:bodyPr>
          <a:lstStyle/>
          <a:p>
            <a:r>
              <a:rPr lang="en-US" b="1" dirty="0">
                <a:solidFill>
                  <a:srgbClr val="101F28"/>
                </a:solidFill>
                <a:latin typeface="OpenSans"/>
              </a:rPr>
              <a:t>All Countries and Economies</a:t>
            </a:r>
            <a:endParaRPr lang="en-US" b="1" i="0" dirty="0">
              <a:solidFill>
                <a:srgbClr val="101F28"/>
              </a:solidFill>
              <a:effectLst/>
              <a:latin typeface="OpenSans"/>
            </a:endParaRPr>
          </a:p>
        </p:txBody>
      </p:sp>
      <p:sp>
        <p:nvSpPr>
          <p:cNvPr id="7" name="Rectangle 6"/>
          <p:cNvSpPr/>
          <p:nvPr/>
        </p:nvSpPr>
        <p:spPr>
          <a:xfrm>
            <a:off x="5823963" y="4101624"/>
            <a:ext cx="6096000" cy="369332"/>
          </a:xfrm>
          <a:prstGeom prst="rect">
            <a:avLst/>
          </a:prstGeom>
        </p:spPr>
        <p:txBody>
          <a:bodyPr>
            <a:spAutoFit/>
          </a:bodyPr>
          <a:lstStyle/>
          <a:p>
            <a:pPr fontAlgn="ctr"/>
            <a:r>
              <a:rPr lang="en-US" b="1" dirty="0" smtClean="0">
                <a:hlinkClick r:id="rId3"/>
              </a:rPr>
              <a:t>Bermuda</a:t>
            </a:r>
            <a:r>
              <a:rPr lang="en-US" b="1" dirty="0" smtClean="0"/>
              <a:t>                                                                                       </a:t>
            </a:r>
            <a:r>
              <a:rPr lang="en-US" dirty="0" smtClean="0"/>
              <a:t>23.0</a:t>
            </a:r>
            <a:endParaRPr lang="en-US" dirty="0"/>
          </a:p>
        </p:txBody>
      </p:sp>
      <p:sp>
        <p:nvSpPr>
          <p:cNvPr id="8" name="Rectangle 7"/>
          <p:cNvSpPr/>
          <p:nvPr/>
        </p:nvSpPr>
        <p:spPr>
          <a:xfrm>
            <a:off x="5858120" y="3535614"/>
            <a:ext cx="6096000" cy="369332"/>
          </a:xfrm>
          <a:prstGeom prst="rect">
            <a:avLst/>
          </a:prstGeom>
        </p:spPr>
        <p:txBody>
          <a:bodyPr>
            <a:spAutoFit/>
          </a:bodyPr>
          <a:lstStyle/>
          <a:p>
            <a:pPr fontAlgn="ctr"/>
            <a:r>
              <a:rPr lang="en-US" b="1" dirty="0" smtClean="0">
                <a:hlinkClick r:id="rId4"/>
              </a:rPr>
              <a:t>Honduras</a:t>
            </a:r>
            <a:r>
              <a:rPr lang="en-US" b="1" dirty="0" smtClean="0"/>
              <a:t>                                                                                   </a:t>
            </a:r>
            <a:r>
              <a:rPr lang="en-US" dirty="0" smtClean="0"/>
              <a:t>23.6</a:t>
            </a:r>
            <a:endParaRPr lang="en-US" dirty="0"/>
          </a:p>
        </p:txBody>
      </p:sp>
      <p:sp>
        <p:nvSpPr>
          <p:cNvPr id="9" name="Rectangle 8"/>
          <p:cNvSpPr/>
          <p:nvPr/>
        </p:nvSpPr>
        <p:spPr>
          <a:xfrm>
            <a:off x="5858120" y="3000611"/>
            <a:ext cx="6096000" cy="369332"/>
          </a:xfrm>
          <a:prstGeom prst="rect">
            <a:avLst/>
          </a:prstGeom>
        </p:spPr>
        <p:txBody>
          <a:bodyPr>
            <a:spAutoFit/>
          </a:bodyPr>
          <a:lstStyle/>
          <a:p>
            <a:pPr fontAlgn="ctr"/>
            <a:r>
              <a:rPr lang="en-US" b="1" dirty="0" smtClean="0">
                <a:solidFill>
                  <a:srgbClr val="50595E"/>
                </a:solidFill>
                <a:latin typeface="OpenSans"/>
                <a:hlinkClick r:id="rId5"/>
              </a:rPr>
              <a:t>Nepal</a:t>
            </a:r>
            <a:r>
              <a:rPr lang="en-US" b="1" dirty="0" smtClean="0">
                <a:solidFill>
                  <a:srgbClr val="50595E"/>
                </a:solidFill>
                <a:latin typeface="OpenSans"/>
              </a:rPr>
              <a:t>                                                                          </a:t>
            </a:r>
            <a:r>
              <a:rPr lang="en-US" dirty="0" smtClean="0">
                <a:solidFill>
                  <a:srgbClr val="50595E"/>
                </a:solidFill>
                <a:latin typeface="OpenSans"/>
              </a:rPr>
              <a:t>24.1</a:t>
            </a:r>
            <a:endParaRPr lang="en-US" b="0" i="0" dirty="0">
              <a:solidFill>
                <a:srgbClr val="50595E"/>
              </a:solidFill>
              <a:effectLst/>
              <a:latin typeface="OpenSans"/>
            </a:endParaRPr>
          </a:p>
        </p:txBody>
      </p:sp>
      <p:sp>
        <p:nvSpPr>
          <p:cNvPr id="10" name="Rectangle 9"/>
          <p:cNvSpPr/>
          <p:nvPr/>
        </p:nvSpPr>
        <p:spPr>
          <a:xfrm>
            <a:off x="5823963" y="2059960"/>
            <a:ext cx="6096000" cy="369332"/>
          </a:xfrm>
          <a:prstGeom prst="rect">
            <a:avLst/>
          </a:prstGeom>
        </p:spPr>
        <p:txBody>
          <a:bodyPr>
            <a:spAutoFit/>
          </a:bodyPr>
          <a:lstStyle/>
          <a:p>
            <a:pPr fontAlgn="ctr"/>
            <a:r>
              <a:rPr lang="en-US" b="1" dirty="0" smtClean="0">
                <a:hlinkClick r:id="rId6"/>
              </a:rPr>
              <a:t>Samoa</a:t>
            </a:r>
            <a:r>
              <a:rPr lang="en-US" b="1" dirty="0" smtClean="0"/>
              <a:t>                                                                                          </a:t>
            </a:r>
            <a:r>
              <a:rPr lang="en-US" dirty="0" smtClean="0"/>
              <a:t>25.3</a:t>
            </a:r>
            <a:endParaRPr lang="en-US" dirty="0"/>
          </a:p>
        </p:txBody>
      </p:sp>
      <p:sp>
        <p:nvSpPr>
          <p:cNvPr id="11" name="Rectangle 10"/>
          <p:cNvSpPr/>
          <p:nvPr/>
        </p:nvSpPr>
        <p:spPr>
          <a:xfrm>
            <a:off x="5722782" y="2582827"/>
            <a:ext cx="6096000" cy="369332"/>
          </a:xfrm>
          <a:prstGeom prst="rect">
            <a:avLst/>
          </a:prstGeom>
        </p:spPr>
        <p:txBody>
          <a:bodyPr>
            <a:spAutoFit/>
          </a:bodyPr>
          <a:lstStyle/>
          <a:p>
            <a:pPr fontAlgn="ctr"/>
            <a:r>
              <a:rPr lang="en-US" b="1" dirty="0" smtClean="0">
                <a:solidFill>
                  <a:srgbClr val="50595E"/>
                </a:solidFill>
                <a:latin typeface="OpenSans"/>
                <a:hlinkClick r:id="rId7"/>
              </a:rPr>
              <a:t>Somalia</a:t>
            </a:r>
            <a:r>
              <a:rPr lang="en-US" b="1" dirty="0" smtClean="0">
                <a:solidFill>
                  <a:srgbClr val="50595E"/>
                </a:solidFill>
                <a:latin typeface="OpenSans"/>
              </a:rPr>
              <a:t>                                                                        </a:t>
            </a:r>
            <a:r>
              <a:rPr lang="en-US" dirty="0" smtClean="0">
                <a:solidFill>
                  <a:srgbClr val="50595E"/>
                </a:solidFill>
                <a:latin typeface="OpenSans"/>
              </a:rPr>
              <a:t>24.9</a:t>
            </a:r>
            <a:endParaRPr lang="en-US" b="0" i="0" dirty="0">
              <a:solidFill>
                <a:srgbClr val="50595E"/>
              </a:solidFill>
              <a:effectLst/>
              <a:latin typeface="OpenSans"/>
            </a:endParaRPr>
          </a:p>
        </p:txBody>
      </p:sp>
      <p:sp>
        <p:nvSpPr>
          <p:cNvPr id="12" name="Rectangle 11"/>
          <p:cNvSpPr/>
          <p:nvPr/>
        </p:nvSpPr>
        <p:spPr>
          <a:xfrm>
            <a:off x="5722782" y="1658238"/>
            <a:ext cx="6842435" cy="369332"/>
          </a:xfrm>
          <a:prstGeom prst="rect">
            <a:avLst/>
          </a:prstGeom>
        </p:spPr>
        <p:txBody>
          <a:bodyPr wrap="square">
            <a:spAutoFit/>
          </a:bodyPr>
          <a:lstStyle/>
          <a:p>
            <a:pPr fontAlgn="ctr"/>
            <a:r>
              <a:rPr lang="en-US" b="1" dirty="0" smtClean="0">
                <a:hlinkClick r:id="rId8"/>
              </a:rPr>
              <a:t>Tajikistan</a:t>
            </a:r>
            <a:r>
              <a:rPr lang="en-US" b="1" dirty="0" smtClean="0"/>
              <a:t>                                                                                      </a:t>
            </a:r>
            <a:r>
              <a:rPr lang="en-US" dirty="0" smtClean="0"/>
              <a:t>26.7</a:t>
            </a:r>
            <a:endParaRPr lang="en-US" dirty="0"/>
          </a:p>
        </p:txBody>
      </p:sp>
      <p:sp>
        <p:nvSpPr>
          <p:cNvPr id="13" name="Rectangle 12"/>
          <p:cNvSpPr/>
          <p:nvPr/>
        </p:nvSpPr>
        <p:spPr>
          <a:xfrm>
            <a:off x="5710360" y="1178376"/>
            <a:ext cx="6096000" cy="369332"/>
          </a:xfrm>
          <a:prstGeom prst="rect">
            <a:avLst/>
          </a:prstGeom>
        </p:spPr>
        <p:txBody>
          <a:bodyPr>
            <a:spAutoFit/>
          </a:bodyPr>
          <a:lstStyle/>
          <a:p>
            <a:pPr fontAlgn="ctr"/>
            <a:r>
              <a:rPr lang="en-US" b="1" dirty="0" smtClean="0">
                <a:solidFill>
                  <a:srgbClr val="50595E"/>
                </a:solidFill>
                <a:latin typeface="OpenSans"/>
                <a:hlinkClick r:id="rId9"/>
              </a:rPr>
              <a:t>Tonga</a:t>
            </a:r>
            <a:r>
              <a:rPr lang="en-US" b="1" dirty="0" smtClean="0">
                <a:solidFill>
                  <a:srgbClr val="50595E"/>
                </a:solidFill>
                <a:latin typeface="OpenSans"/>
              </a:rPr>
              <a:t>                                                                          </a:t>
            </a:r>
            <a:r>
              <a:rPr lang="en-US" dirty="0" smtClean="0">
                <a:solidFill>
                  <a:srgbClr val="50595E"/>
                </a:solidFill>
                <a:latin typeface="OpenSans"/>
              </a:rPr>
              <a:t>39.0</a:t>
            </a:r>
            <a:endParaRPr lang="en-US" b="0" i="0" dirty="0">
              <a:solidFill>
                <a:srgbClr val="50595E"/>
              </a:solidFill>
              <a:effectLst/>
              <a:latin typeface="OpenSans"/>
            </a:endParaRPr>
          </a:p>
        </p:txBody>
      </p:sp>
      <p:sp>
        <p:nvSpPr>
          <p:cNvPr id="14" name="Rectangle 13"/>
          <p:cNvSpPr/>
          <p:nvPr/>
        </p:nvSpPr>
        <p:spPr>
          <a:xfrm>
            <a:off x="5858120" y="4636627"/>
            <a:ext cx="6096000" cy="369332"/>
          </a:xfrm>
          <a:prstGeom prst="rect">
            <a:avLst/>
          </a:prstGeom>
        </p:spPr>
        <p:txBody>
          <a:bodyPr>
            <a:spAutoFit/>
          </a:bodyPr>
          <a:lstStyle/>
          <a:p>
            <a:pPr fontAlgn="ctr"/>
            <a:r>
              <a:rPr lang="en-US" b="1" dirty="0" smtClean="0">
                <a:solidFill>
                  <a:srgbClr val="50595E"/>
                </a:solidFill>
                <a:latin typeface="OpenSans"/>
                <a:hlinkClick r:id="rId10"/>
              </a:rPr>
              <a:t>India</a:t>
            </a:r>
            <a:r>
              <a:rPr lang="en-US" b="1" dirty="0" smtClean="0">
                <a:solidFill>
                  <a:srgbClr val="50595E"/>
                </a:solidFill>
                <a:latin typeface="OpenSans"/>
              </a:rPr>
              <a:t>                                                                             </a:t>
            </a:r>
            <a:r>
              <a:rPr lang="en-US" dirty="0" smtClean="0">
                <a:solidFill>
                  <a:srgbClr val="50595E"/>
                </a:solidFill>
                <a:latin typeface="OpenSans"/>
              </a:rPr>
              <a:t>3.1</a:t>
            </a:r>
            <a:endParaRPr lang="en-US" b="0" i="0" dirty="0">
              <a:solidFill>
                <a:srgbClr val="50595E"/>
              </a:solidFill>
              <a:effectLst/>
              <a:latin typeface="OpenSans"/>
            </a:endParaRPr>
          </a:p>
        </p:txBody>
      </p:sp>
      <p:sp>
        <p:nvSpPr>
          <p:cNvPr id="15" name="Rectangle 14"/>
          <p:cNvSpPr/>
          <p:nvPr/>
        </p:nvSpPr>
        <p:spPr>
          <a:xfrm>
            <a:off x="827325" y="336130"/>
            <a:ext cx="2206053" cy="461665"/>
          </a:xfrm>
          <a:prstGeom prst="rect">
            <a:avLst/>
          </a:prstGeom>
        </p:spPr>
        <p:txBody>
          <a:bodyPr wrap="none">
            <a:spAutoFit/>
          </a:bodyPr>
          <a:lstStyle/>
          <a:p>
            <a:pPr lvl="0"/>
            <a:r>
              <a:rPr lang="en-US" sz="2400" b="1" i="1" u="sng" dirty="0">
                <a:solidFill>
                  <a:prstClr val="black"/>
                </a:solidFill>
                <a:latin typeface="Algerian" panose="04020705040A02060702" pitchFamily="82" charset="0"/>
              </a:rPr>
              <a:t>Remittances</a:t>
            </a:r>
          </a:p>
        </p:txBody>
      </p:sp>
      <p:pic>
        <p:nvPicPr>
          <p:cNvPr id="2050" name="Picture 2" descr="No description availabl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7325" y="3575303"/>
            <a:ext cx="3410515" cy="25578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73796" y="3166282"/>
            <a:ext cx="5204291" cy="338554"/>
          </a:xfrm>
          <a:prstGeom prst="rect">
            <a:avLst/>
          </a:prstGeom>
          <a:solidFill>
            <a:srgbClr val="00B0F0"/>
          </a:solidFill>
        </p:spPr>
        <p:txBody>
          <a:bodyPr wrap="square" rtlCol="0">
            <a:spAutoFit/>
          </a:bodyPr>
          <a:lstStyle/>
          <a:p>
            <a:r>
              <a:rPr lang="en-US" sz="1600" dirty="0" smtClean="0">
                <a:latin typeface="Algerian" panose="04020705040A02060702" pitchFamily="82" charset="0"/>
              </a:rPr>
              <a:t>Data received from Immigration Department </a:t>
            </a:r>
            <a:endParaRPr lang="en-US" sz="1600" dirty="0">
              <a:latin typeface="Algerian" panose="04020705040A02060702" pitchFamily="82" charset="0"/>
            </a:endParaRPr>
          </a:p>
        </p:txBody>
      </p:sp>
      <p:sp>
        <p:nvSpPr>
          <p:cNvPr id="4" name="Rectangle 3"/>
          <p:cNvSpPr/>
          <p:nvPr/>
        </p:nvSpPr>
        <p:spPr>
          <a:xfrm>
            <a:off x="1476895" y="6109301"/>
            <a:ext cx="2238894" cy="738664"/>
          </a:xfrm>
          <a:prstGeom prst="rect">
            <a:avLst/>
          </a:prstGeom>
        </p:spPr>
        <p:txBody>
          <a:bodyPr wrap="square">
            <a:spAutoFit/>
          </a:bodyPr>
          <a:lstStyle/>
          <a:p>
            <a:pPr algn="ctr"/>
            <a:r>
              <a:rPr lang="en-US" sz="1400" dirty="0">
                <a:solidFill>
                  <a:srgbClr val="DC3545"/>
                </a:solidFill>
                <a:latin typeface="system-ui"/>
              </a:rPr>
              <a:t>Ministry of Home Affairs</a:t>
            </a:r>
          </a:p>
          <a:p>
            <a:pPr algn="ctr"/>
            <a:r>
              <a:rPr lang="en-US" sz="1400" dirty="0">
                <a:solidFill>
                  <a:srgbClr val="024DBC"/>
                </a:solidFill>
                <a:latin typeface="system-ui"/>
                <a:hlinkClick r:id="rId12"/>
              </a:rPr>
              <a:t>Department of Immigration</a:t>
            </a:r>
            <a:endParaRPr lang="en-US" sz="1400" b="0" i="0" dirty="0">
              <a:solidFill>
                <a:srgbClr val="343A40"/>
              </a:solidFill>
              <a:effectLst/>
              <a:latin typeface="system-ui"/>
            </a:endParaRPr>
          </a:p>
        </p:txBody>
      </p:sp>
    </p:spTree>
    <p:extLst>
      <p:ext uri="{BB962C8B-B14F-4D97-AF65-F5344CB8AC3E}">
        <p14:creationId xmlns:p14="http://schemas.microsoft.com/office/powerpoint/2010/main" val="40984874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722" y="400110"/>
            <a:ext cx="4636853"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India </a:t>
            </a:r>
            <a:r>
              <a:rPr lang="en-US" dirty="0">
                <a:latin typeface="Times New Roman" panose="02020603050405020304" pitchFamily="18" charset="0"/>
                <a:cs typeface="Times New Roman" panose="02020603050405020304" pitchFamily="18" charset="0"/>
              </a:rPr>
              <a:t>continues to be the highest recipient of Nepali </a:t>
            </a:r>
            <a:r>
              <a:rPr lang="en-US" dirty="0" err="1">
                <a:latin typeface="Times New Roman" panose="02020603050405020304" pitchFamily="18" charset="0"/>
                <a:cs typeface="Times New Roman" panose="02020603050405020304" pitchFamily="18" charset="0"/>
              </a:rPr>
              <a:t>labour</a:t>
            </a:r>
            <a:r>
              <a:rPr lang="en-US" dirty="0">
                <a:latin typeface="Times New Roman" panose="02020603050405020304" pitchFamily="18" charset="0"/>
                <a:cs typeface="Times New Roman" panose="02020603050405020304" pitchFamily="18" charset="0"/>
              </a:rPr>
              <a:t> migrants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277082" y="1046441"/>
            <a:ext cx="5266468" cy="2031325"/>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contrast to men, the majority of Nepali female migrants </a:t>
            </a:r>
            <a:r>
              <a:rPr lang="en-US" dirty="0" smtClean="0">
                <a:latin typeface="Times New Roman" panose="02020603050405020304" pitchFamily="18" charset="0"/>
                <a:cs typeface="Times New Roman" panose="02020603050405020304" pitchFamily="18" charset="0"/>
              </a:rPr>
              <a:t>in 2010/11 </a:t>
            </a:r>
            <a:r>
              <a:rPr lang="en-US" dirty="0">
                <a:latin typeface="Times New Roman" panose="02020603050405020304" pitchFamily="18" charset="0"/>
                <a:cs typeface="Times New Roman" panose="02020603050405020304" pitchFamily="18" charset="0"/>
              </a:rPr>
              <a:t>took up employment in Kuwait, while records of the </a:t>
            </a:r>
            <a:r>
              <a:rPr lang="en-US" dirty="0" smtClean="0">
                <a:latin typeface="Times New Roman" panose="02020603050405020304" pitchFamily="18" charset="0"/>
                <a:cs typeface="Times New Roman" panose="02020603050405020304" pitchFamily="18" charset="0"/>
              </a:rPr>
              <a:t>three years </a:t>
            </a:r>
            <a:r>
              <a:rPr lang="en-US" dirty="0">
                <a:latin typeface="Times New Roman" panose="02020603050405020304" pitchFamily="18" charset="0"/>
                <a:cs typeface="Times New Roman" panose="02020603050405020304" pitchFamily="18" charset="0"/>
              </a:rPr>
              <a:t>prior to that have shown the highest number working in Lebanon.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Similarly, Israel, Bahrain and the UAE are other popular </a:t>
            </a:r>
            <a:r>
              <a:rPr lang="en-US" dirty="0" smtClean="0">
                <a:latin typeface="Times New Roman" panose="02020603050405020304" pitchFamily="18" charset="0"/>
                <a:cs typeface="Times New Roman" panose="02020603050405020304" pitchFamily="18" charset="0"/>
              </a:rPr>
              <a:t>destinations for </a:t>
            </a:r>
            <a:r>
              <a:rPr lang="en-US" dirty="0">
                <a:latin typeface="Times New Roman" panose="02020603050405020304" pitchFamily="18" charset="0"/>
                <a:cs typeface="Times New Roman" panose="02020603050405020304" pitchFamily="18" charset="0"/>
              </a:rPr>
              <a:t>female </a:t>
            </a:r>
            <a:r>
              <a:rPr lang="en-US" dirty="0" smtClean="0">
                <a:latin typeface="Times New Roman" panose="02020603050405020304" pitchFamily="18" charset="0"/>
                <a:cs typeface="Times New Roman" panose="02020603050405020304" pitchFamily="18" charset="0"/>
              </a:rPr>
              <a:t>migrants</a:t>
            </a:r>
            <a:endParaRPr lang="en-US" sz="4000" dirty="0">
              <a:latin typeface="Times New Roman" panose="02020603050405020304" pitchFamily="18" charset="0"/>
              <a:cs typeface="Times New Roman" panose="02020603050405020304" pitchFamily="18" charset="0"/>
            </a:endParaRPr>
          </a:p>
        </p:txBody>
      </p:sp>
      <p:sp>
        <p:nvSpPr>
          <p:cNvPr id="4" name="Rectangle 3"/>
          <p:cNvSpPr/>
          <p:nvPr/>
        </p:nvSpPr>
        <p:spPr>
          <a:xfrm>
            <a:off x="4981575" y="0"/>
            <a:ext cx="3324949" cy="461665"/>
          </a:xfrm>
          <a:prstGeom prst="rect">
            <a:avLst/>
          </a:prstGeom>
        </p:spPr>
        <p:txBody>
          <a:bodyPr wrap="none">
            <a:spAutoFit/>
          </a:bodyPr>
          <a:lstStyle/>
          <a:p>
            <a:pPr lvl="0"/>
            <a:r>
              <a:rPr lang="en-US" sz="2400" b="1" i="1" dirty="0">
                <a:solidFill>
                  <a:prstClr val="black"/>
                </a:solidFill>
                <a:latin typeface="Algerian" panose="04020705040A02060702" pitchFamily="82" charset="0"/>
              </a:rPr>
              <a:t>Major Destinations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100" y="400110"/>
            <a:ext cx="6715250" cy="548634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65" y="3232155"/>
            <a:ext cx="4475452" cy="3174894"/>
          </a:xfrm>
          <a:prstGeom prst="rect">
            <a:avLst/>
          </a:prstGeom>
        </p:spPr>
      </p:pic>
    </p:spTree>
    <p:extLst>
      <p:ext uri="{BB962C8B-B14F-4D97-AF65-F5344CB8AC3E}">
        <p14:creationId xmlns:p14="http://schemas.microsoft.com/office/powerpoint/2010/main" val="1608381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WordArt 7"/>
          <p:cNvSpPr>
            <a:spLocks noChangeArrowheads="1" noChangeShapeType="1" noTextEdit="1"/>
          </p:cNvSpPr>
          <p:nvPr/>
        </p:nvSpPr>
        <p:spPr bwMode="auto">
          <a:xfrm>
            <a:off x="70551" y="787092"/>
            <a:ext cx="11601435" cy="6289983"/>
          </a:xfrm>
          <a:prstGeom prst="rect">
            <a:avLst/>
          </a:prstGeom>
          <a:solidFill>
            <a:srgbClr val="00B050">
              <a:alpha val="9000"/>
            </a:srgbClr>
          </a:solidFill>
          <a:ln>
            <a:noFill/>
          </a:ln>
        </p:spPr>
        <p:txBody>
          <a:bodyPr spcFirstLastPara="1" wrap="none" fromWordArt="1">
            <a:prstTxWarp prst="textArchUp">
              <a:avLst>
                <a:gd name="adj" fmla="val 12705675"/>
              </a:avLst>
            </a:prstTxWarp>
          </a:bodyPr>
          <a:lstStyle/>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endParaRPr lang="en-US" sz="1400" b="1" dirty="0">
              <a:latin typeface="Algerian" panose="04020705040A02060702" pitchFamily="82" charset="0"/>
            </a:endParaRPr>
          </a:p>
          <a:p>
            <a:endParaRPr lang="en-US" sz="1400" b="1" i="0" u="none" strike="noStrike" baseline="0" dirty="0" smtClean="0">
              <a:latin typeface="Algerian" panose="04020705040A02060702" pitchFamily="82" charset="0"/>
            </a:endParaRPr>
          </a:p>
          <a:p>
            <a:r>
              <a:rPr lang="en-US" sz="1400" b="1" i="0" u="none" strike="noStrike" baseline="0" dirty="0" smtClean="0">
                <a:latin typeface="Algerian" panose="04020705040A02060702" pitchFamily="82" charset="0"/>
              </a:rPr>
              <a:t>Governing </a:t>
            </a:r>
            <a:r>
              <a:rPr lang="en-US" sz="1400" b="1" i="0" u="none" strike="noStrike" baseline="0" dirty="0" err="1" smtClean="0">
                <a:latin typeface="Algerian" panose="04020705040A02060702" pitchFamily="82" charset="0"/>
              </a:rPr>
              <a:t>Labour</a:t>
            </a:r>
            <a:r>
              <a:rPr lang="en-US" sz="1400" b="1" i="0" u="none" strike="noStrike" baseline="0" dirty="0" smtClean="0">
                <a:latin typeface="Algerian" panose="04020705040A02060702" pitchFamily="82" charset="0"/>
              </a:rPr>
              <a:t> Migration in Nepal</a:t>
            </a:r>
            <a:endParaRPr lang="en-US" sz="1400" b="1" dirty="0">
              <a:solidFill>
                <a:prstClr val="black"/>
              </a:solidFill>
              <a:latin typeface="Algerian" panose="04020705040A02060702" pitchFamily="82" charset="0"/>
              <a:cs typeface="Times New Roman" panose="02020603050405020304" pitchFamily="18" charset="0"/>
            </a:endParaRPr>
          </a:p>
        </p:txBody>
      </p:sp>
      <p:sp>
        <p:nvSpPr>
          <p:cNvPr id="7" name="TextBox 6"/>
          <p:cNvSpPr txBox="1"/>
          <p:nvPr/>
        </p:nvSpPr>
        <p:spPr>
          <a:xfrm>
            <a:off x="3205806" y="4320284"/>
            <a:ext cx="5943600" cy="923925"/>
          </a:xfrm>
          <a:prstGeom prst="rect">
            <a:avLst/>
          </a:prstGeom>
          <a:solidFill>
            <a:srgbClr val="FFFF00">
              <a:alpha val="62000"/>
            </a:srgbClr>
          </a:solidFill>
        </p:spPr>
        <p:txBody>
          <a:bodyPr>
            <a:spAutoFit/>
          </a:bodyPr>
          <a:lstStyle/>
          <a:p>
            <a:pPr algn="ctr">
              <a:defRPr/>
            </a:pPr>
            <a:r>
              <a:rPr lang="ne-NP" sz="5400" u="sng" dirty="0">
                <a:solidFill>
                  <a:prstClr val="black"/>
                </a:solidFill>
                <a:latin typeface="Calibri Light" panose="020F0302020204030204"/>
                <a:cs typeface="Arial" charset="0"/>
              </a:rPr>
              <a:t> </a:t>
            </a:r>
            <a:r>
              <a:rPr lang="en-US" sz="5400" u="sng" dirty="0">
                <a:solidFill>
                  <a:prstClr val="black"/>
                </a:solidFill>
                <a:latin typeface="Algerian" pitchFamily="82" charset="0"/>
                <a:cs typeface="Arial" charset="0"/>
              </a:rPr>
              <a:t>WELCOME</a:t>
            </a:r>
          </a:p>
        </p:txBody>
      </p:sp>
      <p:sp>
        <p:nvSpPr>
          <p:cNvPr id="16389" name="TextBox 7"/>
          <p:cNvSpPr txBox="1">
            <a:spLocks noChangeArrowheads="1"/>
          </p:cNvSpPr>
          <p:nvPr/>
        </p:nvSpPr>
        <p:spPr bwMode="auto">
          <a:xfrm>
            <a:off x="775644" y="5503526"/>
            <a:ext cx="4860324" cy="769441"/>
          </a:xfrm>
          <a:prstGeom prst="rect">
            <a:avLst/>
          </a:prstGeom>
          <a:noFill/>
          <a:ln w="9525">
            <a:noFill/>
            <a:miter lim="800000"/>
            <a:headEnd/>
            <a:tailEnd/>
          </a:ln>
          <a:scene3d>
            <a:camera prst="obliqueTopRight"/>
            <a:lightRig rig="threePt" dir="t"/>
          </a:scene3d>
        </p:spPr>
        <p:txBody>
          <a:bodyPr wrap="square">
            <a:spAutoFit/>
          </a:bodyPr>
          <a:lstStyle/>
          <a:p>
            <a:pPr>
              <a:defRPr/>
            </a:pPr>
            <a:r>
              <a:rPr lang="en-US" sz="4400" b="1" baseline="30000" dirty="0" smtClean="0">
                <a:solidFill>
                  <a:prstClr val="black"/>
                </a:solidFill>
                <a:latin typeface="Times New Roman" panose="02020603050405020304" pitchFamily="18" charset="0"/>
                <a:cs typeface="Times New Roman" panose="02020603050405020304" pitchFamily="18" charset="0"/>
              </a:rPr>
              <a:t>20th </a:t>
            </a:r>
            <a:r>
              <a:rPr lang="en-US" sz="4400" b="1" baseline="30000" dirty="0" err="1" smtClean="0">
                <a:solidFill>
                  <a:prstClr val="black"/>
                </a:solidFill>
                <a:latin typeface="Times New Roman" panose="02020603050405020304" pitchFamily="18" charset="0"/>
                <a:cs typeface="Times New Roman" panose="02020603050405020304" pitchFamily="18" charset="0"/>
              </a:rPr>
              <a:t>Fabruary</a:t>
            </a:r>
            <a:r>
              <a:rPr lang="en-US" sz="4400" b="1" dirty="0" smtClean="0">
                <a:solidFill>
                  <a:prstClr val="black"/>
                </a:solidFill>
                <a:latin typeface="Times New Roman" panose="02020603050405020304" pitchFamily="18" charset="0"/>
                <a:cs typeface="Times New Roman" panose="02020603050405020304" pitchFamily="18" charset="0"/>
              </a:rPr>
              <a:t> </a:t>
            </a:r>
            <a:r>
              <a:rPr lang="en-US" sz="4400" b="1" baseline="30000" dirty="0">
                <a:solidFill>
                  <a:prstClr val="black"/>
                </a:solidFill>
                <a:latin typeface="Times New Roman" panose="02020603050405020304" pitchFamily="18" charset="0"/>
                <a:cs typeface="Times New Roman" panose="02020603050405020304" pitchFamily="18" charset="0"/>
              </a:rPr>
              <a:t>2022 Sunday </a:t>
            </a:r>
            <a:r>
              <a:rPr lang="en-US" sz="4400" b="1" dirty="0">
                <a:solidFill>
                  <a:prstClr val="black"/>
                </a:solidFill>
                <a:latin typeface="Times New Roman" panose="02020603050405020304" pitchFamily="18" charset="0"/>
                <a:cs typeface="Times New Roman" panose="02020603050405020304" pitchFamily="18" charset="0"/>
              </a:rPr>
              <a:t>  </a:t>
            </a:r>
            <a:endParaRPr lang="en-US" sz="3600" b="1" dirty="0">
              <a:solidFill>
                <a:prstClr val="black"/>
              </a:solidFill>
              <a:latin typeface="Times New Roman" panose="02020603050405020304" pitchFamily="18" charset="0"/>
              <a:cs typeface="Times New Roman" panose="02020603050405020304" pitchFamily="18" charset="0"/>
            </a:endParaRPr>
          </a:p>
        </p:txBody>
      </p:sp>
      <p:sp>
        <p:nvSpPr>
          <p:cNvPr id="10" name="TextBox 7"/>
          <p:cNvSpPr txBox="1">
            <a:spLocks noChangeArrowheads="1"/>
          </p:cNvSpPr>
          <p:nvPr/>
        </p:nvSpPr>
        <p:spPr bwMode="auto">
          <a:xfrm>
            <a:off x="8953500" y="5052348"/>
            <a:ext cx="2718486" cy="461665"/>
          </a:xfrm>
          <a:prstGeom prst="rect">
            <a:avLst/>
          </a:prstGeom>
          <a:noFill/>
          <a:ln w="9525">
            <a:noFill/>
            <a:miter lim="800000"/>
            <a:headEnd/>
            <a:tailEnd/>
          </a:ln>
        </p:spPr>
        <p:txBody>
          <a:bodyPr wrap="square">
            <a:spAutoFit/>
          </a:bodyPr>
          <a:lstStyle/>
          <a:p>
            <a:pPr>
              <a:defRPr/>
            </a:pPr>
            <a:endParaRPr lang="en-US" sz="2400" dirty="0">
              <a:solidFill>
                <a:prstClr val="black"/>
              </a:solidFill>
              <a:latin typeface="Arial Black" panose="020B0A04020102020204" pitchFamily="34" charset="0"/>
              <a:cs typeface="Arial" charset="0"/>
            </a:endParaRPr>
          </a:p>
        </p:txBody>
      </p:sp>
      <p:sp>
        <p:nvSpPr>
          <p:cNvPr id="6" name="TextBox 5"/>
          <p:cNvSpPr txBox="1"/>
          <p:nvPr/>
        </p:nvSpPr>
        <p:spPr>
          <a:xfrm>
            <a:off x="7541840" y="5283180"/>
            <a:ext cx="4304145" cy="1077218"/>
          </a:xfrm>
          <a:prstGeom prst="rect">
            <a:avLst/>
          </a:prstGeom>
          <a:noFill/>
        </p:spPr>
        <p:txBody>
          <a:bodyPr wrap="square" rtlCol="0">
            <a:spAutoFit/>
          </a:bodyPr>
          <a:lstStyle/>
          <a:p>
            <a:pPr algn="ctr"/>
            <a:r>
              <a:rPr lang="en-US" sz="2800" b="1" i="1" dirty="0">
                <a:solidFill>
                  <a:prstClr val="black"/>
                </a:solidFill>
              </a:rPr>
              <a:t>Presenter  </a:t>
            </a:r>
          </a:p>
          <a:p>
            <a:pPr algn="ctr"/>
            <a:r>
              <a:rPr lang="en-US" sz="3600" b="1" dirty="0">
                <a:solidFill>
                  <a:prstClr val="black"/>
                </a:solidFill>
              </a:rPr>
              <a:t>Mr. Ajit Thapa </a:t>
            </a:r>
          </a:p>
        </p:txBody>
      </p:sp>
      <p:sp>
        <p:nvSpPr>
          <p:cNvPr id="4" name="TextBox 3"/>
          <p:cNvSpPr txBox="1"/>
          <p:nvPr/>
        </p:nvSpPr>
        <p:spPr>
          <a:xfrm>
            <a:off x="1813097" y="3024322"/>
            <a:ext cx="8394356" cy="1107996"/>
          </a:xfrm>
          <a:prstGeom prst="rect">
            <a:avLst/>
          </a:prstGeom>
          <a:noFill/>
        </p:spPr>
        <p:txBody>
          <a:bodyPr wrap="square" rtlCol="0">
            <a:spAutoFit/>
          </a:bodyPr>
          <a:lstStyle/>
          <a:p>
            <a:pPr algn="ctr"/>
            <a:r>
              <a:rPr lang="en-US" i="1" dirty="0" smtClean="0">
                <a:solidFill>
                  <a:prstClr val="black"/>
                </a:solidFill>
              </a:rPr>
              <a:t>By</a:t>
            </a:r>
            <a:endParaRPr lang="en-US" i="1" dirty="0">
              <a:solidFill>
                <a:prstClr val="black"/>
              </a:solidFill>
            </a:endParaRPr>
          </a:p>
          <a:p>
            <a:pPr algn="ctr"/>
            <a:r>
              <a:rPr lang="en-US" sz="2400" b="1" i="0" u="none" strike="noStrike" baseline="0" dirty="0" err="1" smtClean="0">
                <a:latin typeface="Times New Roman" panose="02020603050405020304" pitchFamily="18" charset="0"/>
                <a:cs typeface="Times New Roman" panose="02020603050405020304" pitchFamily="18" charset="0"/>
              </a:rPr>
              <a:t>Bandita</a:t>
            </a:r>
            <a:r>
              <a:rPr lang="en-US" sz="2400" b="1" i="0" u="none" strike="noStrike" baseline="0" dirty="0" smtClean="0">
                <a:latin typeface="Times New Roman" panose="02020603050405020304" pitchFamily="18" charset="0"/>
                <a:cs typeface="Times New Roman" panose="02020603050405020304" pitchFamily="18" charset="0"/>
              </a:rPr>
              <a:t> </a:t>
            </a:r>
            <a:r>
              <a:rPr lang="en-US" sz="2400" b="1" i="0" u="none" strike="noStrike" baseline="0" dirty="0" err="1" smtClean="0">
                <a:latin typeface="Times New Roman" panose="02020603050405020304" pitchFamily="18" charset="0"/>
                <a:cs typeface="Times New Roman" panose="02020603050405020304" pitchFamily="18" charset="0"/>
              </a:rPr>
              <a:t>Sijapati</a:t>
            </a:r>
            <a:endParaRPr lang="en-US" sz="2400" b="1" i="0" u="none" strike="noStrike" baseline="0" dirty="0" smtClean="0">
              <a:latin typeface="Times New Roman" panose="02020603050405020304" pitchFamily="18" charset="0"/>
              <a:cs typeface="Times New Roman" panose="02020603050405020304" pitchFamily="18" charset="0"/>
            </a:endParaRPr>
          </a:p>
          <a:p>
            <a:pPr algn="ctr"/>
            <a:r>
              <a:rPr lang="en-US" sz="2400" b="1" i="0" u="none" strike="noStrike" baseline="0" dirty="0" smtClean="0">
                <a:latin typeface="Times New Roman" panose="02020603050405020304" pitchFamily="18" charset="0"/>
                <a:cs typeface="Times New Roman" panose="02020603050405020304" pitchFamily="18" charset="0"/>
              </a:rPr>
              <a:t>Amrita </a:t>
            </a:r>
            <a:r>
              <a:rPr lang="en-US" sz="2400" b="1" i="0" u="none" strike="noStrike" baseline="0" dirty="0" err="1" smtClean="0">
                <a:latin typeface="Times New Roman" panose="02020603050405020304" pitchFamily="18" charset="0"/>
                <a:cs typeface="Times New Roman" panose="02020603050405020304" pitchFamily="18" charset="0"/>
              </a:rPr>
              <a:t>Limbu</a:t>
            </a:r>
            <a:endParaRPr lang="en-US" sz="2400" b="1" i="1" dirty="0">
              <a:solidFill>
                <a:prstClr val="black"/>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190625" y="2205771"/>
            <a:ext cx="9258300" cy="830997"/>
          </a:xfrm>
          <a:prstGeom prst="rect">
            <a:avLst/>
          </a:prstGeom>
          <a:noFill/>
        </p:spPr>
        <p:txBody>
          <a:bodyPr wrap="square" rtlCol="0">
            <a:spAutoFit/>
          </a:bodyPr>
          <a:lstStyle/>
          <a:p>
            <a:pPr algn="ctr"/>
            <a:r>
              <a:rPr lang="en-US" sz="2400" dirty="0">
                <a:latin typeface="Arial Black" panose="020B0A04020102020204" pitchFamily="34" charset="0"/>
              </a:rPr>
              <a:t>An Analysis of Existing Policies and</a:t>
            </a:r>
          </a:p>
          <a:p>
            <a:pPr algn="ctr"/>
            <a:r>
              <a:rPr lang="en-US" sz="2400" dirty="0">
                <a:latin typeface="Arial Black" panose="020B0A04020102020204" pitchFamily="34" charset="0"/>
              </a:rPr>
              <a:t>Institutional Mechanisms</a:t>
            </a:r>
          </a:p>
        </p:txBody>
      </p:sp>
    </p:spTree>
    <p:extLst>
      <p:ext uri="{BB962C8B-B14F-4D97-AF65-F5344CB8AC3E}">
        <p14:creationId xmlns:p14="http://schemas.microsoft.com/office/powerpoint/2010/main" val="2574820074"/>
      </p:ext>
    </p:extLst>
  </p:cSld>
  <p:clrMapOvr>
    <a:masterClrMapping/>
  </p:clrMapOvr>
  <p:transition spd="slow">
    <p:circl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950" y="790575"/>
            <a:ext cx="11391900" cy="2677656"/>
          </a:xfrm>
          <a:prstGeom prst="rect">
            <a:avLst/>
          </a:prstGeom>
        </p:spPr>
        <p:txBody>
          <a:bodyPr wrap="square">
            <a:spAutoFit/>
          </a:bodyPr>
          <a:lstStyle/>
          <a:p>
            <a:pPr marL="342900" indent="-342900">
              <a:buFont typeface="Wingdings" panose="05000000000000000000" pitchFamily="2" charset="2"/>
              <a:buChar char="§"/>
            </a:pPr>
            <a:r>
              <a:rPr lang="en-US" sz="2400" dirty="0" err="1" smtClean="0">
                <a:latin typeface="Times New Roman" panose="02020603050405020304" pitchFamily="18" charset="0"/>
                <a:cs typeface="Times New Roman" panose="02020603050405020304" pitchFamily="18" charset="0"/>
              </a:rPr>
              <a:t>Nepalis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from the </a:t>
            </a:r>
            <a:r>
              <a:rPr lang="en-US" sz="2400" b="1" dirty="0">
                <a:latin typeface="Times New Roman" panose="02020603050405020304" pitchFamily="18" charset="0"/>
                <a:cs typeface="Times New Roman" panose="02020603050405020304" pitchFamily="18" charset="0"/>
              </a:rPr>
              <a:t>Mid- and Far-Western Nepal </a:t>
            </a:r>
            <a:r>
              <a:rPr lang="en-US" sz="2400" dirty="0">
                <a:latin typeface="Times New Roman" panose="02020603050405020304" pitchFamily="18" charset="0"/>
                <a:cs typeface="Times New Roman" panose="02020603050405020304" pitchFamily="18" charset="0"/>
              </a:rPr>
              <a:t>have always had </a:t>
            </a:r>
            <a:r>
              <a:rPr lang="en-US" sz="2400" dirty="0" smtClean="0">
                <a:latin typeface="Times New Roman" panose="02020603050405020304" pitchFamily="18" charset="0"/>
                <a:cs typeface="Times New Roman" panose="02020603050405020304" pitchFamily="18" charset="0"/>
              </a:rPr>
              <a:t>a greater </a:t>
            </a:r>
            <a:r>
              <a:rPr lang="en-US" sz="2400" dirty="0">
                <a:latin typeface="Times New Roman" panose="02020603050405020304" pitchFamily="18" charset="0"/>
                <a:cs typeface="Times New Roman" panose="02020603050405020304" pitchFamily="18" charset="0"/>
              </a:rPr>
              <a:t>inclination to migrate to India than to other </a:t>
            </a:r>
            <a:r>
              <a:rPr lang="en-US" sz="2400" dirty="0" smtClean="0">
                <a:latin typeface="Times New Roman" panose="02020603050405020304" pitchFamily="18" charset="0"/>
                <a:cs typeface="Times New Roman" panose="02020603050405020304" pitchFamily="18" charset="0"/>
              </a:rPr>
              <a:t>destinations.</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terms of social groups, the </a:t>
            </a:r>
            <a:r>
              <a:rPr lang="en-US" sz="2400" b="1" dirty="0">
                <a:latin typeface="Times New Roman" panose="02020603050405020304" pitchFamily="18" charset="0"/>
                <a:cs typeface="Times New Roman" panose="02020603050405020304" pitchFamily="18" charset="0"/>
              </a:rPr>
              <a:t>NMS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b="1" dirty="0" smtClean="0">
                <a:latin typeface="Times New Roman" panose="02020603050405020304" pitchFamily="18" charset="0"/>
                <a:cs typeface="Times New Roman" panose="02020603050405020304" pitchFamily="18" charset="0"/>
              </a:rPr>
              <a:t>Nepal Migration Survey </a:t>
            </a:r>
            <a:r>
              <a:rPr lang="en-US" sz="2400" dirty="0" smtClean="0">
                <a:latin typeface="Times New Roman" panose="02020603050405020304" pitchFamily="18" charset="0"/>
                <a:cs typeface="Times New Roman" panose="02020603050405020304" pitchFamily="18" charset="0"/>
              </a:rPr>
              <a:t>)shows </a:t>
            </a:r>
            <a:r>
              <a:rPr lang="en-US" sz="2400" dirty="0">
                <a:latin typeface="Times New Roman" panose="02020603050405020304" pitchFamily="18" charset="0"/>
                <a:cs typeface="Times New Roman" panose="02020603050405020304" pitchFamily="18" charset="0"/>
              </a:rPr>
              <a:t>that </a:t>
            </a:r>
            <a:r>
              <a:rPr lang="en-US" sz="2400" b="1" dirty="0">
                <a:latin typeface="Times New Roman" panose="02020603050405020304" pitchFamily="18" charset="0"/>
                <a:cs typeface="Times New Roman" panose="02020603050405020304" pitchFamily="18" charset="0"/>
              </a:rPr>
              <a:t>Hill </a:t>
            </a:r>
            <a:r>
              <a:rPr lang="en-US" sz="2400" b="1" dirty="0" err="1">
                <a:latin typeface="Times New Roman" panose="02020603050405020304" pitchFamily="18" charset="0"/>
                <a:cs typeface="Times New Roman" panose="02020603050405020304" pitchFamily="18" charset="0"/>
              </a:rPr>
              <a:t>Dalits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have </a:t>
            </a:r>
            <a:r>
              <a:rPr lang="en-US" sz="2400" dirty="0" smtClean="0">
                <a:latin typeface="Times New Roman" panose="02020603050405020304" pitchFamily="18" charset="0"/>
                <a:cs typeface="Times New Roman" panose="02020603050405020304" pitchFamily="18" charset="0"/>
              </a:rPr>
              <a:t>the highest </a:t>
            </a:r>
            <a:r>
              <a:rPr lang="en-US" sz="2400" dirty="0">
                <a:latin typeface="Times New Roman" panose="02020603050405020304" pitchFamily="18" charset="0"/>
                <a:cs typeface="Times New Roman" panose="02020603050405020304" pitchFamily="18" charset="0"/>
              </a:rPr>
              <a:t>probability of migrating to any destination (</a:t>
            </a:r>
            <a:r>
              <a:rPr lang="en-US" sz="2400" b="1" dirty="0">
                <a:latin typeface="Times New Roman" panose="02020603050405020304" pitchFamily="18" charset="0"/>
                <a:cs typeface="Times New Roman" panose="02020603050405020304" pitchFamily="18" charset="0"/>
              </a:rPr>
              <a:t>50 per cent</a:t>
            </a:r>
            <a:r>
              <a:rPr lang="en-US" sz="2400" dirty="0" smtClean="0">
                <a:latin typeface="Times New Roman" panose="02020603050405020304" pitchFamily="18" charset="0"/>
                <a:cs typeface="Times New Roman" panose="02020603050405020304" pitchFamily="18" charset="0"/>
              </a:rPr>
              <a:t>), while </a:t>
            </a:r>
            <a:r>
              <a:rPr lang="en-US" sz="2400" dirty="0">
                <a:latin typeface="Times New Roman" panose="02020603050405020304" pitchFamily="18" charset="0"/>
                <a:cs typeface="Times New Roman" panose="02020603050405020304" pitchFamily="18" charset="0"/>
              </a:rPr>
              <a:t>it is the lowest for </a:t>
            </a:r>
            <a:r>
              <a:rPr lang="en-US" sz="2400" b="1" dirty="0" err="1">
                <a:latin typeface="Times New Roman" panose="02020603050405020304" pitchFamily="18" charset="0"/>
                <a:cs typeface="Times New Roman" panose="02020603050405020304" pitchFamily="18" charset="0"/>
              </a:rPr>
              <a:t>Tarai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Dalits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24 per cent</a:t>
            </a:r>
            <a:r>
              <a:rPr lang="en-US" sz="2400"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Newars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25 per </a:t>
            </a:r>
            <a:r>
              <a:rPr lang="en-US" sz="2400" b="1" dirty="0">
                <a:latin typeface="Times New Roman" panose="02020603050405020304" pitchFamily="18" charset="0"/>
                <a:cs typeface="Times New Roman" panose="02020603050405020304" pitchFamily="18" charset="0"/>
              </a:rPr>
              <a:t>cent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destination of migration is determined </a:t>
            </a:r>
            <a:r>
              <a:rPr lang="en-US" sz="2400" dirty="0">
                <a:latin typeface="Times New Roman" panose="02020603050405020304" pitchFamily="18" charset="0"/>
                <a:cs typeface="Times New Roman" panose="02020603050405020304" pitchFamily="18" charset="0"/>
              </a:rPr>
              <a:t>to a </a:t>
            </a:r>
            <a:r>
              <a:rPr lang="en-US" sz="2400" b="1" dirty="0">
                <a:latin typeface="Times New Roman" panose="02020603050405020304" pitchFamily="18" charset="0"/>
                <a:cs typeface="Times New Roman" panose="02020603050405020304" pitchFamily="18" charset="0"/>
              </a:rPr>
              <a:t>large extent </a:t>
            </a:r>
            <a:r>
              <a:rPr lang="en-US" sz="2400" b="1" dirty="0" smtClean="0">
                <a:latin typeface="Times New Roman" panose="02020603050405020304" pitchFamily="18" charset="0"/>
                <a:cs typeface="Times New Roman" panose="02020603050405020304" pitchFamily="18" charset="0"/>
              </a:rPr>
              <a:t>by household wealth, </a:t>
            </a:r>
            <a:r>
              <a:rPr lang="en-US" sz="2400" b="1" dirty="0">
                <a:latin typeface="Times New Roman" panose="02020603050405020304" pitchFamily="18" charset="0"/>
                <a:cs typeface="Times New Roman" panose="02020603050405020304" pitchFamily="18" charset="0"/>
              </a:rPr>
              <a:t>Poor migrants invariably tend to go to </a:t>
            </a:r>
            <a:r>
              <a:rPr lang="en-US" sz="2400" b="1" dirty="0" smtClean="0">
                <a:latin typeface="Times New Roman" panose="02020603050405020304" pitchFamily="18" charset="0"/>
                <a:cs typeface="Times New Roman" panose="02020603050405020304" pitchFamily="18" charset="0"/>
              </a:rPr>
              <a:t>India.</a:t>
            </a:r>
            <a:endParaRPr lang="en-US" sz="2400" b="1" dirty="0">
              <a:latin typeface="Times New Roman" panose="02020603050405020304" pitchFamily="18" charset="0"/>
              <a:cs typeface="Times New Roman" panose="02020603050405020304" pitchFamily="18" charset="0"/>
            </a:endParaRPr>
          </a:p>
        </p:txBody>
      </p:sp>
      <p:sp>
        <p:nvSpPr>
          <p:cNvPr id="4" name="Rectangle 3"/>
          <p:cNvSpPr/>
          <p:nvPr/>
        </p:nvSpPr>
        <p:spPr>
          <a:xfrm>
            <a:off x="4434390" y="207928"/>
            <a:ext cx="5548314" cy="461665"/>
          </a:xfrm>
          <a:prstGeom prst="rect">
            <a:avLst/>
          </a:prstGeom>
        </p:spPr>
        <p:txBody>
          <a:bodyPr wrap="none">
            <a:spAutoFit/>
          </a:bodyPr>
          <a:lstStyle/>
          <a:p>
            <a:pPr lvl="0"/>
            <a:r>
              <a:rPr lang="en-US" sz="2400" b="1" i="1" dirty="0">
                <a:solidFill>
                  <a:prstClr val="black"/>
                </a:solidFill>
                <a:latin typeface="Algerian" panose="04020705040A02060702" pitchFamily="82" charset="0"/>
              </a:rPr>
              <a:t>Demographic Profile of Migrants</a:t>
            </a:r>
          </a:p>
        </p:txBody>
      </p:sp>
      <p:sp>
        <p:nvSpPr>
          <p:cNvPr id="5" name="Rectangle 4"/>
          <p:cNvSpPr/>
          <p:nvPr/>
        </p:nvSpPr>
        <p:spPr>
          <a:xfrm>
            <a:off x="361950" y="4099915"/>
            <a:ext cx="11506200" cy="2308324"/>
          </a:xfrm>
          <a:prstGeom prst="rect">
            <a:avLst/>
          </a:prstGeom>
        </p:spPr>
        <p:txBody>
          <a:bodyPr wrap="square">
            <a:spAutoFit/>
          </a:bodyPr>
          <a:lstStyle/>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majority of the migrants work </a:t>
            </a:r>
            <a:r>
              <a:rPr lang="en-US" sz="2400" dirty="0">
                <a:latin typeface="Times New Roman" panose="02020603050405020304" pitchFamily="18" charset="0"/>
                <a:cs typeface="Times New Roman" panose="02020603050405020304" pitchFamily="18" charset="0"/>
              </a:rPr>
              <a:t>in the </a:t>
            </a:r>
            <a:r>
              <a:rPr lang="en-US" sz="2400" b="1" dirty="0">
                <a:latin typeface="Times New Roman" panose="02020603050405020304" pitchFamily="18" charset="0"/>
                <a:cs typeface="Times New Roman" panose="02020603050405020304" pitchFamily="18" charset="0"/>
              </a:rPr>
              <a:t>manufacturing and </a:t>
            </a:r>
            <a:r>
              <a:rPr lang="en-US" sz="2400" b="1" dirty="0" smtClean="0">
                <a:latin typeface="Times New Roman" panose="02020603050405020304" pitchFamily="18" charset="0"/>
                <a:cs typeface="Times New Roman" panose="02020603050405020304" pitchFamily="18" charset="0"/>
              </a:rPr>
              <a:t>construction sectors </a:t>
            </a:r>
            <a:r>
              <a:rPr lang="en-US" sz="2400" dirty="0">
                <a:latin typeface="Times New Roman" panose="02020603050405020304" pitchFamily="18" charset="0"/>
                <a:cs typeface="Times New Roman" panose="02020603050405020304" pitchFamily="18" charset="0"/>
              </a:rPr>
              <a:t>as </a:t>
            </a:r>
            <a:r>
              <a:rPr lang="en-US" sz="2400" b="1" dirty="0">
                <a:latin typeface="Times New Roman" panose="02020603050405020304" pitchFamily="18" charset="0"/>
                <a:cs typeface="Times New Roman" panose="02020603050405020304" pitchFamily="18" charset="0"/>
              </a:rPr>
              <a:t>welders</a:t>
            </a:r>
            <a:r>
              <a:rPr lang="en-US" sz="2400" b="1" dirty="0" smtClean="0">
                <a:latin typeface="Times New Roman" panose="02020603050405020304" pitchFamily="18" charset="0"/>
                <a:cs typeface="Times New Roman" panose="02020603050405020304" pitchFamily="18" charset="0"/>
              </a:rPr>
              <a:t>, construction </a:t>
            </a:r>
            <a:r>
              <a:rPr lang="en-US" sz="2400" b="1" dirty="0">
                <a:latin typeface="Times New Roman" panose="02020603050405020304" pitchFamily="18" charset="0"/>
                <a:cs typeface="Times New Roman" panose="02020603050405020304" pitchFamily="18" charset="0"/>
              </a:rPr>
              <a:t>fixers, carpenters, electricians</a:t>
            </a:r>
            <a:r>
              <a:rPr lang="en-US" sz="2400" b="1" dirty="0" smtClean="0">
                <a:latin typeface="Times New Roman" panose="02020603050405020304" pitchFamily="18" charset="0"/>
                <a:cs typeface="Times New Roman" panose="02020603050405020304" pitchFamily="18" charset="0"/>
              </a:rPr>
              <a:t>, masons</a:t>
            </a:r>
            <a:r>
              <a:rPr lang="en-US" sz="2400" b="1" dirty="0">
                <a:latin typeface="Times New Roman" panose="02020603050405020304" pitchFamily="18" charset="0"/>
                <a:cs typeface="Times New Roman" panose="02020603050405020304" pitchFamily="18" charset="0"/>
              </a:rPr>
              <a:t>, plastering and painting workers, drivers and plumbers, </a:t>
            </a:r>
            <a:r>
              <a:rPr lang="en-US" sz="2400" b="1" dirty="0" smtClean="0">
                <a:latin typeface="Times New Roman" panose="02020603050405020304" pitchFamily="18" charset="0"/>
                <a:cs typeface="Times New Roman" panose="02020603050405020304" pitchFamily="18" charset="0"/>
              </a:rPr>
              <a:t>and they </a:t>
            </a:r>
            <a:r>
              <a:rPr lang="en-US" sz="2400" b="1" dirty="0">
                <a:latin typeface="Times New Roman" panose="02020603050405020304" pitchFamily="18" charset="0"/>
                <a:cs typeface="Times New Roman" panose="02020603050405020304" pitchFamily="18" charset="0"/>
              </a:rPr>
              <a:t>also find work as security guards and technical workers</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Most female </a:t>
            </a:r>
            <a:r>
              <a:rPr lang="en-US" sz="2400" b="1" dirty="0">
                <a:latin typeface="Times New Roman" panose="02020603050405020304" pitchFamily="18" charset="0"/>
                <a:cs typeface="Times New Roman" panose="02020603050405020304" pitchFamily="18" charset="0"/>
              </a:rPr>
              <a:t>migrant workers </a:t>
            </a:r>
            <a:r>
              <a:rPr lang="en-US" sz="2400" dirty="0">
                <a:latin typeface="Times New Roman" panose="02020603050405020304" pitchFamily="18" charset="0"/>
                <a:cs typeface="Times New Roman" panose="02020603050405020304" pitchFamily="18" charset="0"/>
              </a:rPr>
              <a:t>find employment as </a:t>
            </a:r>
            <a:r>
              <a:rPr lang="en-US" sz="2400" b="1" dirty="0">
                <a:latin typeface="Times New Roman" panose="02020603050405020304" pitchFamily="18" charset="0"/>
                <a:cs typeface="Times New Roman" panose="02020603050405020304" pitchFamily="18" charset="0"/>
              </a:rPr>
              <a:t>domestic workers </a:t>
            </a:r>
            <a:r>
              <a:rPr lang="en-US" sz="2400" dirty="0" smtClean="0">
                <a:latin typeface="Times New Roman" panose="02020603050405020304" pitchFamily="18" charset="0"/>
                <a:cs typeface="Times New Roman" panose="02020603050405020304" pitchFamily="18" charset="0"/>
              </a:rPr>
              <a:t>and </a:t>
            </a:r>
            <a:r>
              <a:rPr lang="en-US" sz="2400" b="1" dirty="0" smtClean="0">
                <a:latin typeface="Times New Roman" panose="02020603050405020304" pitchFamily="18" charset="0"/>
                <a:cs typeface="Times New Roman" panose="02020603050405020304" pitchFamily="18" charset="0"/>
              </a:rPr>
              <a:t>caregivers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in hotels, catering</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manufacturing, and health </a:t>
            </a:r>
            <a:r>
              <a:rPr lang="en-US" sz="2400" b="1" dirty="0" smtClean="0">
                <a:latin typeface="Times New Roman" panose="02020603050405020304" pitchFamily="18" charset="0"/>
                <a:cs typeface="Times New Roman" panose="02020603050405020304" pitchFamily="18" charset="0"/>
              </a:rPr>
              <a:t>and medical </a:t>
            </a:r>
            <a:r>
              <a:rPr lang="en-US" sz="2400" b="1" dirty="0">
                <a:latin typeface="Times New Roman" panose="02020603050405020304" pitchFamily="18" charset="0"/>
                <a:cs typeface="Times New Roman" panose="02020603050405020304" pitchFamily="18" charset="0"/>
              </a:rPr>
              <a:t>services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5320062" y="3505615"/>
            <a:ext cx="2820003" cy="461665"/>
          </a:xfrm>
          <a:prstGeom prst="rect">
            <a:avLst/>
          </a:prstGeom>
        </p:spPr>
        <p:txBody>
          <a:bodyPr wrap="none">
            <a:spAutoFit/>
          </a:bodyPr>
          <a:lstStyle/>
          <a:p>
            <a:pPr lvl="0"/>
            <a:r>
              <a:rPr lang="en-US" sz="2400" b="1" i="1" dirty="0">
                <a:solidFill>
                  <a:prstClr val="black"/>
                </a:solidFill>
                <a:latin typeface="Algerian" panose="04020705040A02060702" pitchFamily="82" charset="0"/>
              </a:rPr>
              <a:t>Sectors of Work</a:t>
            </a:r>
          </a:p>
        </p:txBody>
      </p:sp>
    </p:spTree>
    <p:extLst>
      <p:ext uri="{BB962C8B-B14F-4D97-AF65-F5344CB8AC3E}">
        <p14:creationId xmlns:p14="http://schemas.microsoft.com/office/powerpoint/2010/main" val="5826873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5752" y="753249"/>
            <a:ext cx="11652885" cy="1754326"/>
          </a:xfrm>
          <a:prstGeom prst="rect">
            <a:avLst/>
          </a:prstGeom>
        </p:spPr>
        <p:txBody>
          <a:bodyPr wrap="square">
            <a:spAutoFit/>
          </a:bodyPr>
          <a:lstStyle/>
          <a:p>
            <a:pPr marL="457200" indent="-457200" algn="just">
              <a:buFont typeface="Wingdings" panose="05000000000000000000" pitchFamily="2" charset="2"/>
              <a:buChar char="§"/>
            </a:pPr>
            <a:r>
              <a:rPr lang="en-US" sz="2700" dirty="0" smtClean="0">
                <a:latin typeface="Times New Roman" panose="02020603050405020304" pitchFamily="18" charset="0"/>
                <a:cs typeface="Times New Roman" panose="02020603050405020304" pitchFamily="18" charset="0"/>
              </a:rPr>
              <a:t>According </a:t>
            </a:r>
            <a:r>
              <a:rPr lang="en-US" sz="2700" dirty="0">
                <a:latin typeface="Times New Roman" panose="02020603050405020304" pitchFamily="18" charset="0"/>
                <a:cs typeface="Times New Roman" panose="02020603050405020304" pitchFamily="18" charset="0"/>
              </a:rPr>
              <a:t>to the NMS 2009, </a:t>
            </a:r>
            <a:r>
              <a:rPr lang="en-US" sz="2700" b="1" dirty="0">
                <a:latin typeface="Times New Roman" panose="02020603050405020304" pitchFamily="18" charset="0"/>
                <a:cs typeface="Times New Roman" panose="02020603050405020304" pitchFamily="18" charset="0"/>
              </a:rPr>
              <a:t>80 </a:t>
            </a:r>
            <a:r>
              <a:rPr lang="en-US" sz="2700" b="1" dirty="0" smtClean="0">
                <a:latin typeface="Times New Roman" panose="02020603050405020304" pitchFamily="18" charset="0"/>
                <a:cs typeface="Times New Roman" panose="02020603050405020304" pitchFamily="18" charset="0"/>
              </a:rPr>
              <a:t>%</a:t>
            </a:r>
            <a:r>
              <a:rPr lang="en-US" sz="2700" dirty="0" smtClean="0">
                <a:latin typeface="Times New Roman" panose="02020603050405020304" pitchFamily="18" charset="0"/>
                <a:cs typeface="Times New Roman" panose="02020603050405020304" pitchFamily="18" charset="0"/>
              </a:rPr>
              <a:t>of </a:t>
            </a:r>
            <a:r>
              <a:rPr lang="en-US" sz="2700" dirty="0">
                <a:latin typeface="Times New Roman" panose="02020603050405020304" pitchFamily="18" charset="0"/>
                <a:cs typeface="Times New Roman" panose="02020603050405020304" pitchFamily="18" charset="0"/>
              </a:rPr>
              <a:t>the migrants are </a:t>
            </a:r>
            <a:r>
              <a:rPr lang="en-US" sz="2700" dirty="0" smtClean="0">
                <a:latin typeface="Times New Roman" panose="02020603050405020304" pitchFamily="18" charset="0"/>
                <a:cs typeface="Times New Roman" panose="02020603050405020304" pitchFamily="18" charset="0"/>
              </a:rPr>
              <a:t>between the </a:t>
            </a:r>
            <a:r>
              <a:rPr lang="en-US" sz="2700" dirty="0">
                <a:latin typeface="Times New Roman" panose="02020603050405020304" pitchFamily="18" charset="0"/>
                <a:cs typeface="Times New Roman" panose="02020603050405020304" pitchFamily="18" charset="0"/>
              </a:rPr>
              <a:t>ages of </a:t>
            </a:r>
            <a:r>
              <a:rPr lang="en-US" sz="2700" b="1" dirty="0">
                <a:latin typeface="Times New Roman" panose="02020603050405020304" pitchFamily="18" charset="0"/>
                <a:cs typeface="Times New Roman" panose="02020603050405020304" pitchFamily="18" charset="0"/>
              </a:rPr>
              <a:t>20 and 44, </a:t>
            </a:r>
            <a:r>
              <a:rPr lang="en-US" sz="2700" dirty="0">
                <a:latin typeface="Times New Roman" panose="02020603050405020304" pitchFamily="18" charset="0"/>
                <a:cs typeface="Times New Roman" panose="02020603050405020304" pitchFamily="18" charset="0"/>
              </a:rPr>
              <a:t>with the majority in their </a:t>
            </a:r>
            <a:r>
              <a:rPr lang="en-US" sz="2700" b="1" dirty="0">
                <a:latin typeface="Times New Roman" panose="02020603050405020304" pitchFamily="18" charset="0"/>
                <a:cs typeface="Times New Roman" panose="02020603050405020304" pitchFamily="18" charset="0"/>
              </a:rPr>
              <a:t>mid-20s</a:t>
            </a:r>
            <a:r>
              <a:rPr lang="en-US" sz="2700" dirty="0">
                <a:latin typeface="Times New Roman" panose="02020603050405020304" pitchFamily="18" charset="0"/>
                <a:cs typeface="Times New Roman" panose="02020603050405020304" pitchFamily="18" charset="0"/>
              </a:rPr>
              <a:t>. </a:t>
            </a:r>
            <a:endParaRPr lang="en-US" sz="2700"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700" dirty="0" smtClean="0">
                <a:latin typeface="Times New Roman" panose="02020603050405020304" pitchFamily="18" charset="0"/>
                <a:cs typeface="Times New Roman" panose="02020603050405020304" pitchFamily="18" charset="0"/>
              </a:rPr>
              <a:t>Similarly, the </a:t>
            </a:r>
            <a:r>
              <a:rPr lang="en-US" sz="2700" dirty="0">
                <a:latin typeface="Times New Roman" panose="02020603050405020304" pitchFamily="18" charset="0"/>
                <a:cs typeface="Times New Roman" panose="02020603050405020304" pitchFamily="18" charset="0"/>
              </a:rPr>
              <a:t>NLSS 2010/11 reports the majority of the absentee population </a:t>
            </a:r>
            <a:r>
              <a:rPr lang="en-US" sz="2700" dirty="0" smtClean="0">
                <a:latin typeface="Times New Roman" panose="02020603050405020304" pitchFamily="18" charset="0"/>
                <a:cs typeface="Times New Roman" panose="02020603050405020304" pitchFamily="18" charset="0"/>
              </a:rPr>
              <a:t>to be </a:t>
            </a:r>
            <a:r>
              <a:rPr lang="en-US" sz="2700" dirty="0">
                <a:latin typeface="Times New Roman" panose="02020603050405020304" pitchFamily="18" charset="0"/>
                <a:cs typeface="Times New Roman" panose="02020603050405020304" pitchFamily="18" charset="0"/>
              </a:rPr>
              <a:t>in the age group </a:t>
            </a:r>
            <a:r>
              <a:rPr lang="en-US" sz="2700" b="1" dirty="0">
                <a:latin typeface="Times New Roman" panose="02020603050405020304" pitchFamily="18" charset="0"/>
                <a:cs typeface="Times New Roman" panose="02020603050405020304" pitchFamily="18" charset="0"/>
              </a:rPr>
              <a:t>15 to 29 </a:t>
            </a:r>
            <a:r>
              <a:rPr lang="en-US" sz="2700" b="1" dirty="0" smtClean="0">
                <a:latin typeface="Times New Roman" panose="02020603050405020304" pitchFamily="18" charset="0"/>
                <a:cs typeface="Times New Roman" panose="02020603050405020304" pitchFamily="18" charset="0"/>
              </a:rPr>
              <a:t>years.</a:t>
            </a:r>
            <a:endParaRPr lang="en-US" sz="2700" b="1" dirty="0">
              <a:latin typeface="Times New Roman" panose="02020603050405020304" pitchFamily="18" charset="0"/>
              <a:cs typeface="Times New Roman" panose="02020603050405020304" pitchFamily="18" charset="0"/>
            </a:endParaRPr>
          </a:p>
        </p:txBody>
      </p:sp>
      <p:sp>
        <p:nvSpPr>
          <p:cNvPr id="4" name="Rectangle 3"/>
          <p:cNvSpPr/>
          <p:nvPr/>
        </p:nvSpPr>
        <p:spPr>
          <a:xfrm>
            <a:off x="377190" y="2800350"/>
            <a:ext cx="11510010" cy="3539430"/>
          </a:xfrm>
          <a:prstGeom prst="rect">
            <a:avLst/>
          </a:prstGeom>
        </p:spPr>
        <p:txBody>
          <a:bodyPr wrap="square">
            <a:spAutoFit/>
          </a:bodyPr>
          <a:lstStyle/>
          <a:p>
            <a:pPr marL="342900" indent="-3429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 terms of education, the NMS indicates </a:t>
            </a:r>
            <a:r>
              <a:rPr lang="en-US" sz="2800" b="1" dirty="0">
                <a:latin typeface="Times New Roman" panose="02020603050405020304" pitchFamily="18" charset="0"/>
                <a:cs typeface="Times New Roman" panose="02020603050405020304" pitchFamily="18" charset="0"/>
              </a:rPr>
              <a:t>87 </a:t>
            </a:r>
            <a:r>
              <a:rPr lang="en-US" sz="2800" b="1"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of </a:t>
            </a:r>
            <a:r>
              <a:rPr lang="en-US" sz="2800" dirty="0">
                <a:latin typeface="Times New Roman" panose="02020603050405020304" pitchFamily="18" charset="0"/>
                <a:cs typeface="Times New Roman" panose="02020603050405020304" pitchFamily="18" charset="0"/>
              </a:rPr>
              <a:t>the </a:t>
            </a:r>
            <a:r>
              <a:rPr lang="en-US" sz="2800" dirty="0" smtClean="0">
                <a:latin typeface="Times New Roman" panose="02020603050405020304" pitchFamily="18" charset="0"/>
                <a:cs typeface="Times New Roman" panose="02020603050405020304" pitchFamily="18" charset="0"/>
              </a:rPr>
              <a:t>migrants to </a:t>
            </a:r>
            <a:r>
              <a:rPr lang="en-US" sz="2800" dirty="0">
                <a:latin typeface="Times New Roman" panose="02020603050405020304" pitchFamily="18" charset="0"/>
                <a:cs typeface="Times New Roman" panose="02020603050405020304" pitchFamily="18" charset="0"/>
              </a:rPr>
              <a:t>be </a:t>
            </a:r>
            <a:r>
              <a:rPr lang="en-US" sz="2800" b="1" dirty="0">
                <a:latin typeface="Times New Roman" panose="02020603050405020304" pitchFamily="18" charset="0"/>
                <a:cs typeface="Times New Roman" panose="02020603050405020304" pitchFamily="18" charset="0"/>
              </a:rPr>
              <a:t>literate.</a:t>
            </a:r>
            <a:r>
              <a:rPr lang="en-US" sz="2800" dirty="0">
                <a:latin typeface="Times New Roman" panose="02020603050405020304" pitchFamily="18" charset="0"/>
                <a:cs typeface="Times New Roman" panose="02020603050405020304" pitchFamily="18" charset="0"/>
              </a:rPr>
              <a:t> However, those migrating to </a:t>
            </a:r>
            <a:r>
              <a:rPr lang="en-US" sz="2800" b="1" dirty="0">
                <a:latin typeface="Times New Roman" panose="02020603050405020304" pitchFamily="18" charset="0"/>
                <a:cs typeface="Times New Roman" panose="02020603050405020304" pitchFamily="18" charset="0"/>
              </a:rPr>
              <a:t>India</a:t>
            </a:r>
            <a:r>
              <a:rPr lang="en-US" sz="2800" dirty="0">
                <a:latin typeface="Times New Roman" panose="02020603050405020304" pitchFamily="18" charset="0"/>
                <a:cs typeface="Times New Roman" panose="02020603050405020304" pitchFamily="18" charset="0"/>
              </a:rPr>
              <a:t> have a </a:t>
            </a:r>
            <a:r>
              <a:rPr lang="en-US" sz="2800" dirty="0" smtClean="0">
                <a:latin typeface="Times New Roman" panose="02020603050405020304" pitchFamily="18" charset="0"/>
                <a:cs typeface="Times New Roman" panose="02020603050405020304" pitchFamily="18" charset="0"/>
              </a:rPr>
              <a:t>comparatively </a:t>
            </a:r>
            <a:r>
              <a:rPr lang="en-US" sz="2800" b="1" dirty="0" smtClean="0">
                <a:latin typeface="Times New Roman" panose="02020603050405020304" pitchFamily="18" charset="0"/>
                <a:cs typeface="Times New Roman" panose="02020603050405020304" pitchFamily="18" charset="0"/>
              </a:rPr>
              <a:t>lower </a:t>
            </a:r>
            <a:r>
              <a:rPr lang="en-US" sz="2800" b="1" dirty="0">
                <a:latin typeface="Times New Roman" panose="02020603050405020304" pitchFamily="18" charset="0"/>
                <a:cs typeface="Times New Roman" panose="02020603050405020304" pitchFamily="18" charset="0"/>
              </a:rPr>
              <a:t>literacy </a:t>
            </a:r>
            <a:r>
              <a:rPr lang="en-US" sz="2800" dirty="0">
                <a:latin typeface="Times New Roman" panose="02020603050405020304" pitchFamily="18" charset="0"/>
                <a:cs typeface="Times New Roman" panose="02020603050405020304" pitchFamily="18" charset="0"/>
              </a:rPr>
              <a:t>rate than those going to other destinations. </a:t>
            </a: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Similarly, it </a:t>
            </a:r>
            <a:r>
              <a:rPr lang="en-US" sz="2800" dirty="0">
                <a:latin typeface="Times New Roman" panose="02020603050405020304" pitchFamily="18" charset="0"/>
                <a:cs typeface="Times New Roman" panose="02020603050405020304" pitchFamily="18" charset="0"/>
              </a:rPr>
              <a:t>points out that while more than </a:t>
            </a:r>
            <a:r>
              <a:rPr lang="en-US" sz="2800" b="1" dirty="0">
                <a:latin typeface="Times New Roman" panose="02020603050405020304" pitchFamily="18" charset="0"/>
                <a:cs typeface="Times New Roman" panose="02020603050405020304" pitchFamily="18" charset="0"/>
              </a:rPr>
              <a:t>a third of the total migrants </a:t>
            </a:r>
            <a:r>
              <a:rPr lang="en-US" sz="2800" dirty="0" smtClean="0">
                <a:latin typeface="Times New Roman" panose="02020603050405020304" pitchFamily="18" charset="0"/>
                <a:cs typeface="Times New Roman" panose="02020603050405020304" pitchFamily="18" charset="0"/>
              </a:rPr>
              <a:t>to </a:t>
            </a:r>
            <a:r>
              <a:rPr lang="en-US" sz="2800" b="1" dirty="0" smtClean="0">
                <a:latin typeface="Times New Roman" panose="02020603050405020304" pitchFamily="18" charset="0"/>
                <a:cs typeface="Times New Roman" panose="02020603050405020304" pitchFamily="18" charset="0"/>
              </a:rPr>
              <a:t>developed </a:t>
            </a:r>
            <a:r>
              <a:rPr lang="en-US" sz="2800" b="1" dirty="0">
                <a:latin typeface="Times New Roman" panose="02020603050405020304" pitchFamily="18" charset="0"/>
                <a:cs typeface="Times New Roman" panose="02020603050405020304" pitchFamily="18" charset="0"/>
              </a:rPr>
              <a:t>countries </a:t>
            </a:r>
            <a:r>
              <a:rPr lang="en-US" sz="2800" dirty="0">
                <a:latin typeface="Times New Roman" panose="02020603050405020304" pitchFamily="18" charset="0"/>
                <a:cs typeface="Times New Roman" panose="02020603050405020304" pitchFamily="18" charset="0"/>
              </a:rPr>
              <a:t>have at least a </a:t>
            </a:r>
            <a:r>
              <a:rPr lang="en-US" sz="2800" b="1" dirty="0">
                <a:latin typeface="Times New Roman" panose="02020603050405020304" pitchFamily="18" charset="0"/>
                <a:cs typeface="Times New Roman" panose="02020603050405020304" pitchFamily="18" charset="0"/>
              </a:rPr>
              <a:t>bachelor’s degree, </a:t>
            </a:r>
            <a:r>
              <a:rPr lang="en-US" sz="2800" dirty="0">
                <a:latin typeface="Times New Roman" panose="02020603050405020304" pitchFamily="18" charset="0"/>
                <a:cs typeface="Times New Roman" panose="02020603050405020304" pitchFamily="18" charset="0"/>
              </a:rPr>
              <a:t>less than </a:t>
            </a:r>
            <a:r>
              <a:rPr lang="en-US" sz="2800" dirty="0" smtClean="0">
                <a:latin typeface="Times New Roman" panose="02020603050405020304" pitchFamily="18" charset="0"/>
                <a:cs typeface="Times New Roman" panose="02020603050405020304" pitchFamily="18" charset="0"/>
              </a:rPr>
              <a:t>two% </a:t>
            </a:r>
            <a:r>
              <a:rPr lang="en-US" sz="2800" dirty="0">
                <a:latin typeface="Times New Roman" panose="02020603050405020304" pitchFamily="18" charset="0"/>
                <a:cs typeface="Times New Roman" panose="02020603050405020304" pitchFamily="18" charset="0"/>
              </a:rPr>
              <a:t>of migrants to other destinations have </a:t>
            </a:r>
            <a:r>
              <a:rPr lang="en-US" sz="2800" b="1" dirty="0">
                <a:latin typeface="Times New Roman" panose="02020603050405020304" pitchFamily="18" charset="0"/>
                <a:cs typeface="Times New Roman" panose="02020603050405020304" pitchFamily="18" charset="0"/>
              </a:rPr>
              <a:t>a bachelor’s degree</a:t>
            </a:r>
            <a:r>
              <a:rPr lang="en-US" sz="28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 other words</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labour</a:t>
            </a:r>
            <a:r>
              <a:rPr lang="en-US" sz="2800" b="1" dirty="0">
                <a:latin typeface="Times New Roman" panose="02020603050405020304" pitchFamily="18" charset="0"/>
                <a:cs typeface="Times New Roman" panose="02020603050405020304" pitchFamily="18" charset="0"/>
              </a:rPr>
              <a:t> migrants to the Gulf countries </a:t>
            </a:r>
            <a:r>
              <a:rPr lang="en-US" sz="2800" dirty="0">
                <a:latin typeface="Times New Roman" panose="02020603050405020304" pitchFamily="18" charset="0"/>
                <a:cs typeface="Times New Roman" panose="02020603050405020304" pitchFamily="18" charset="0"/>
              </a:rPr>
              <a:t>have a </a:t>
            </a:r>
            <a:r>
              <a:rPr lang="en-US" sz="2800" b="1" dirty="0" smtClean="0">
                <a:latin typeface="Times New Roman" panose="02020603050405020304" pitchFamily="18" charset="0"/>
                <a:cs typeface="Times New Roman" panose="02020603050405020304" pitchFamily="18" charset="0"/>
              </a:rPr>
              <a:t>lower academic </a:t>
            </a:r>
            <a:r>
              <a:rPr lang="en-US" sz="2800" b="1" dirty="0">
                <a:latin typeface="Times New Roman" panose="02020603050405020304" pitchFamily="18" charset="0"/>
                <a:cs typeface="Times New Roman" panose="02020603050405020304" pitchFamily="18" charset="0"/>
              </a:rPr>
              <a:t>qualification compared to migrants to western </a:t>
            </a:r>
            <a:r>
              <a:rPr lang="en-US" sz="2800" b="1" dirty="0" smtClean="0">
                <a:latin typeface="Times New Roman" panose="02020603050405020304" pitchFamily="18" charset="0"/>
                <a:cs typeface="Times New Roman" panose="02020603050405020304" pitchFamily="18" charset="0"/>
              </a:rPr>
              <a:t>countries</a:t>
            </a:r>
            <a:endParaRPr lang="en-US" sz="5400" dirty="0">
              <a:latin typeface="Times New Roman" panose="02020603050405020304" pitchFamily="18" charset="0"/>
              <a:cs typeface="Times New Roman" panose="02020603050405020304" pitchFamily="18" charset="0"/>
            </a:endParaRPr>
          </a:p>
        </p:txBody>
      </p:sp>
      <p:sp>
        <p:nvSpPr>
          <p:cNvPr id="5" name="Rectangle 4"/>
          <p:cNvSpPr/>
          <p:nvPr/>
        </p:nvSpPr>
        <p:spPr>
          <a:xfrm>
            <a:off x="4767065" y="291584"/>
            <a:ext cx="4514377" cy="461665"/>
          </a:xfrm>
          <a:prstGeom prst="rect">
            <a:avLst/>
          </a:prstGeom>
        </p:spPr>
        <p:txBody>
          <a:bodyPr wrap="none">
            <a:spAutoFit/>
          </a:bodyPr>
          <a:lstStyle/>
          <a:p>
            <a:r>
              <a:rPr lang="en-US" sz="2400" b="1" i="1" dirty="0">
                <a:latin typeface="Algerian" panose="04020705040A02060702" pitchFamily="82" charset="0"/>
              </a:rPr>
              <a:t>Age, Gender and Education</a:t>
            </a:r>
          </a:p>
        </p:txBody>
      </p:sp>
    </p:spTree>
    <p:extLst>
      <p:ext uri="{BB962C8B-B14F-4D97-AF65-F5344CB8AC3E}">
        <p14:creationId xmlns:p14="http://schemas.microsoft.com/office/powerpoint/2010/main" val="2799475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252" y="523220"/>
            <a:ext cx="11816197" cy="6309420"/>
          </a:xfrm>
          <a:prstGeom prst="rect">
            <a:avLst/>
          </a:prstGeom>
        </p:spPr>
        <p:txBody>
          <a:bodyPr wrap="square">
            <a:spAutoFit/>
          </a:bodyPr>
          <a:lstStyle/>
          <a:p>
            <a:r>
              <a:rPr lang="en-US" sz="2000" b="1" u="sng" dirty="0" smtClean="0">
                <a:latin typeface="Algerian" panose="04020705040A02060702" pitchFamily="82" charset="0"/>
                <a:cs typeface="Times New Roman" panose="02020603050405020304" pitchFamily="18" charset="0"/>
              </a:rPr>
              <a:t>1. </a:t>
            </a:r>
            <a:r>
              <a:rPr lang="en-US" sz="2000" b="1" u="sng" dirty="0" smtClean="0">
                <a:solidFill>
                  <a:srgbClr val="00B050"/>
                </a:solidFill>
                <a:latin typeface="Algerian" panose="04020705040A02060702" pitchFamily="82" charset="0"/>
                <a:cs typeface="Times New Roman" panose="02020603050405020304" pitchFamily="18" charset="0"/>
              </a:rPr>
              <a:t>Economy </a:t>
            </a:r>
            <a:r>
              <a:rPr lang="en-US" sz="2000" b="1" u="sng" dirty="0">
                <a:solidFill>
                  <a:srgbClr val="00B050"/>
                </a:solidFill>
                <a:latin typeface="Algerian" panose="04020705040A02060702" pitchFamily="82" charset="0"/>
                <a:cs typeface="Times New Roman" panose="02020603050405020304" pitchFamily="18" charset="0"/>
              </a:rPr>
              <a:t>and </a:t>
            </a:r>
            <a:r>
              <a:rPr lang="en-US" sz="2000" b="1" u="sng" dirty="0" smtClean="0">
                <a:solidFill>
                  <a:srgbClr val="00B050"/>
                </a:solidFill>
                <a:latin typeface="Algerian" panose="04020705040A02060702" pitchFamily="82" charset="0"/>
                <a:cs typeface="Times New Roman" panose="02020603050405020304" pitchFamily="18" charset="0"/>
              </a:rPr>
              <a:t>Society </a:t>
            </a:r>
            <a:endParaRPr lang="en-US" sz="2000" b="1" u="sng" dirty="0">
              <a:solidFill>
                <a:srgbClr val="00B050"/>
              </a:solidFill>
              <a:latin typeface="Algerian" panose="04020705040A02060702" pitchFamily="82" charset="0"/>
              <a:cs typeface="Times New Roman" panose="02020603050405020304" pitchFamily="18" charset="0"/>
            </a:endParaRPr>
          </a:p>
          <a:p>
            <a:r>
              <a:rPr lang="en-US" sz="2400" b="1" dirty="0" smtClean="0">
                <a:latin typeface="Algerian" panose="04020705040A02060702" pitchFamily="82"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unique increase in foreign </a:t>
            </a:r>
            <a:r>
              <a:rPr lang="en-US" sz="2400" b="1" dirty="0" err="1">
                <a:latin typeface="Times New Roman" panose="02020603050405020304" pitchFamily="18" charset="0"/>
                <a:cs typeface="Times New Roman" panose="02020603050405020304" pitchFamily="18" charset="0"/>
              </a:rPr>
              <a:t>labour</a:t>
            </a:r>
            <a:r>
              <a:rPr lang="en-US" sz="2400" b="1" dirty="0">
                <a:latin typeface="Times New Roman" panose="02020603050405020304" pitchFamily="18" charset="0"/>
                <a:cs typeface="Times New Roman" panose="02020603050405020304" pitchFamily="18" charset="0"/>
              </a:rPr>
              <a:t> migration from Nepal </a:t>
            </a:r>
            <a:r>
              <a:rPr lang="en-US" sz="2400" dirty="0">
                <a:latin typeface="Times New Roman" panose="02020603050405020304" pitchFamily="18" charset="0"/>
                <a:cs typeface="Times New Roman" panose="02020603050405020304" pitchFamily="18" charset="0"/>
              </a:rPr>
              <a:t>has had </a:t>
            </a:r>
            <a:r>
              <a:rPr lang="en-US" sz="2400" b="1" dirty="0">
                <a:latin typeface="Times New Roman" panose="02020603050405020304" pitchFamily="18" charset="0"/>
                <a:cs typeface="Times New Roman" panose="02020603050405020304" pitchFamily="18" charset="0"/>
              </a:rPr>
              <a:t>an impact on various aspects of the </a:t>
            </a:r>
            <a:r>
              <a:rPr lang="en-US" sz="2400" b="1" i="1" dirty="0">
                <a:latin typeface="Times New Roman" panose="02020603050405020304" pitchFamily="18" charset="0"/>
                <a:cs typeface="Times New Roman" panose="02020603050405020304" pitchFamily="18" charset="0"/>
              </a:rPr>
              <a:t>economy and society</a:t>
            </a:r>
            <a:endParaRPr lang="en-US" sz="2400" b="1" i="1" dirty="0" smtClean="0">
              <a:latin typeface="Algerian" panose="04020705040A02060702" pitchFamily="82" charset="0"/>
              <a:cs typeface="Times New Roman" panose="02020603050405020304" pitchFamily="18" charset="0"/>
            </a:endParaRPr>
          </a:p>
          <a:p>
            <a:endParaRPr lang="en-US" sz="2000" b="1" u="sng" dirty="0" smtClean="0">
              <a:latin typeface="Algerian" panose="04020705040A02060702" pitchFamily="82" charset="0"/>
              <a:cs typeface="Times New Roman" panose="02020603050405020304" pitchFamily="18" charset="0"/>
            </a:endParaRPr>
          </a:p>
          <a:p>
            <a:r>
              <a:rPr lang="en-US" sz="2000" b="1" u="sng" dirty="0" smtClean="0">
                <a:latin typeface="Algerian" panose="04020705040A02060702" pitchFamily="82" charset="0"/>
                <a:cs typeface="Times New Roman" panose="02020603050405020304" pitchFamily="18" charset="0"/>
              </a:rPr>
              <a:t>2. </a:t>
            </a:r>
            <a:r>
              <a:rPr lang="en-US" sz="2000" b="1" u="sng" dirty="0" smtClean="0">
                <a:solidFill>
                  <a:srgbClr val="002060"/>
                </a:solidFill>
                <a:latin typeface="Algerian" panose="04020705040A02060702" pitchFamily="82" charset="0"/>
                <a:cs typeface="Times New Roman" panose="02020603050405020304" pitchFamily="18" charset="0"/>
              </a:rPr>
              <a:t>Remittances adding to National economy </a:t>
            </a:r>
            <a:endParaRPr lang="en-US" sz="2000" b="1" u="sng" dirty="0">
              <a:solidFill>
                <a:srgbClr val="002060"/>
              </a:solidFill>
              <a:latin typeface="Algerian" panose="04020705040A02060702" pitchFamily="82" charset="0"/>
              <a:cs typeface="Times New Roman" panose="02020603050405020304" pitchFamily="18" charset="0"/>
            </a:endParaRPr>
          </a:p>
          <a:p>
            <a:pPr marL="342900" indent="-342900">
              <a:buFontTx/>
              <a:buChar char="-"/>
            </a:pPr>
            <a:r>
              <a:rPr lang="en-US" sz="2400"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national economy </a:t>
            </a:r>
            <a:r>
              <a:rPr lang="en-US" sz="2400" dirty="0">
                <a:latin typeface="Times New Roman" panose="02020603050405020304" pitchFamily="18" charset="0"/>
                <a:cs typeface="Times New Roman" panose="02020603050405020304" pitchFamily="18" charset="0"/>
              </a:rPr>
              <a:t>is increasingly </a:t>
            </a:r>
            <a:r>
              <a:rPr lang="en-US" sz="2400" b="1" dirty="0">
                <a:latin typeface="Times New Roman" panose="02020603050405020304" pitchFamily="18" charset="0"/>
                <a:cs typeface="Times New Roman" panose="02020603050405020304" pitchFamily="18" charset="0"/>
              </a:rPr>
              <a:t>becoming dependent on remittances</a:t>
            </a:r>
            <a:r>
              <a:rPr lang="en-US" sz="2400" dirty="0" smtClean="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while the </a:t>
            </a:r>
            <a:r>
              <a:rPr lang="en-US" sz="2400" b="1" dirty="0">
                <a:latin typeface="Times New Roman" panose="02020603050405020304" pitchFamily="18" charset="0"/>
                <a:cs typeface="Times New Roman" panose="02020603050405020304" pitchFamily="18" charset="0"/>
              </a:rPr>
              <a:t>inflow of money is helping reduce </a:t>
            </a:r>
            <a:r>
              <a:rPr lang="en-US" sz="2400" b="1" dirty="0" smtClean="0">
                <a:latin typeface="Times New Roman" panose="02020603050405020304" pitchFamily="18" charset="0"/>
                <a:cs typeface="Times New Roman" panose="02020603050405020304" pitchFamily="18" charset="0"/>
              </a:rPr>
              <a:t>poverty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has become </a:t>
            </a:r>
            <a:r>
              <a:rPr lang="en-US" sz="2400" b="1" dirty="0">
                <a:latin typeface="Times New Roman" panose="02020603050405020304" pitchFamily="18" charset="0"/>
                <a:cs typeface="Times New Roman" panose="02020603050405020304" pitchFamily="18" charset="0"/>
              </a:rPr>
              <a:t>a means of sustenance </a:t>
            </a:r>
            <a:r>
              <a:rPr lang="en-US" sz="2400" dirty="0">
                <a:latin typeface="Times New Roman" panose="02020603050405020304" pitchFamily="18" charset="0"/>
                <a:cs typeface="Times New Roman" panose="02020603050405020304" pitchFamily="18" charset="0"/>
              </a:rPr>
              <a:t>for </a:t>
            </a:r>
            <a:r>
              <a:rPr lang="en-US" sz="2400" b="1" dirty="0">
                <a:latin typeface="Times New Roman" panose="02020603050405020304" pitchFamily="18" charset="0"/>
                <a:cs typeface="Times New Roman" panose="02020603050405020304" pitchFamily="18" charset="0"/>
              </a:rPr>
              <a:t>hundreds of </a:t>
            </a:r>
            <a:r>
              <a:rPr lang="en-US" sz="2400" b="1" dirty="0" smtClean="0">
                <a:latin typeface="Times New Roman" panose="02020603050405020304" pitchFamily="18" charset="0"/>
                <a:cs typeface="Times New Roman" panose="02020603050405020304" pitchFamily="18" charset="0"/>
              </a:rPr>
              <a:t>thousands of families</a:t>
            </a:r>
          </a:p>
          <a:p>
            <a:endParaRPr lang="en-US" sz="2000" b="1" u="sng" dirty="0" smtClean="0">
              <a:latin typeface="Algerian" panose="04020705040A02060702" pitchFamily="82" charset="0"/>
              <a:cs typeface="Times New Roman" panose="02020603050405020304" pitchFamily="18" charset="0"/>
            </a:endParaRPr>
          </a:p>
          <a:p>
            <a:r>
              <a:rPr lang="en-US" sz="2000" b="1" u="sng" dirty="0" smtClean="0">
                <a:latin typeface="Algerian" panose="04020705040A02060702" pitchFamily="82" charset="0"/>
                <a:cs typeface="Times New Roman" panose="02020603050405020304" pitchFamily="18" charset="0"/>
              </a:rPr>
              <a:t>3. </a:t>
            </a:r>
            <a:r>
              <a:rPr lang="en-US" sz="2000" b="1" u="sng" dirty="0" smtClean="0">
                <a:solidFill>
                  <a:srgbClr val="FFC000"/>
                </a:solidFill>
                <a:latin typeface="Algerian" panose="04020705040A02060702" pitchFamily="82" charset="0"/>
                <a:cs typeface="Times New Roman" panose="02020603050405020304" pitchFamily="18" charset="0"/>
              </a:rPr>
              <a:t>imbalance </a:t>
            </a:r>
            <a:r>
              <a:rPr lang="en-US" sz="2000" b="1" u="sng" dirty="0">
                <a:solidFill>
                  <a:srgbClr val="FFC000"/>
                </a:solidFill>
                <a:latin typeface="Algerian" panose="04020705040A02060702" pitchFamily="82" charset="0"/>
                <a:cs typeface="Times New Roman" panose="02020603050405020304" pitchFamily="18" charset="0"/>
              </a:rPr>
              <a:t>in local </a:t>
            </a:r>
            <a:r>
              <a:rPr lang="en-US" sz="2000" b="1" u="sng" dirty="0" err="1">
                <a:solidFill>
                  <a:srgbClr val="FFC000"/>
                </a:solidFill>
                <a:latin typeface="Algerian" panose="04020705040A02060702" pitchFamily="82" charset="0"/>
                <a:cs typeface="Times New Roman" panose="02020603050405020304" pitchFamily="18" charset="0"/>
              </a:rPr>
              <a:t>labour</a:t>
            </a:r>
            <a:r>
              <a:rPr lang="en-US" sz="2000" b="1" u="sng" dirty="0">
                <a:solidFill>
                  <a:srgbClr val="FFC000"/>
                </a:solidFill>
                <a:latin typeface="Algerian" panose="04020705040A02060702" pitchFamily="82" charset="0"/>
                <a:cs typeface="Times New Roman" panose="02020603050405020304" pitchFamily="18" charset="0"/>
              </a:rPr>
              <a:t> </a:t>
            </a:r>
            <a:r>
              <a:rPr lang="en-US" sz="2000" b="1" u="sng" dirty="0" smtClean="0">
                <a:solidFill>
                  <a:srgbClr val="FFC000"/>
                </a:solidFill>
                <a:latin typeface="Algerian" panose="04020705040A02060702" pitchFamily="82" charset="0"/>
                <a:cs typeface="Times New Roman" panose="02020603050405020304" pitchFamily="18" charset="0"/>
              </a:rPr>
              <a:t>markets</a:t>
            </a:r>
          </a:p>
          <a:p>
            <a:endParaRPr lang="en-US" sz="2000" b="1" u="sng" dirty="0" smtClean="0">
              <a:latin typeface="Algerian" panose="04020705040A02060702" pitchFamily="82" charset="0"/>
              <a:cs typeface="Times New Roman" panose="02020603050405020304" pitchFamily="18" charset="0"/>
            </a:endParaRPr>
          </a:p>
          <a:p>
            <a:pPr marL="342900" lvl="0" indent="-342900">
              <a:buFontTx/>
              <a:buChar char="-"/>
            </a:pPr>
            <a:r>
              <a:rPr lang="en-US" sz="2400" b="1" dirty="0" smtClean="0">
                <a:latin typeface="Times New Roman" panose="02020603050405020304" pitchFamily="18" charset="0"/>
                <a:cs typeface="Times New Roman" panose="02020603050405020304" pitchFamily="18" charset="0"/>
              </a:rPr>
              <a:t>Foreign </a:t>
            </a:r>
            <a:r>
              <a:rPr lang="en-US" sz="2400" b="1" dirty="0" err="1">
                <a:latin typeface="Times New Roman" panose="02020603050405020304" pitchFamily="18" charset="0"/>
                <a:cs typeface="Times New Roman" panose="02020603050405020304" pitchFamily="18" charset="0"/>
              </a:rPr>
              <a:t>labour</a:t>
            </a:r>
            <a:r>
              <a:rPr lang="en-US" sz="2400" b="1" dirty="0">
                <a:latin typeface="Times New Roman" panose="02020603050405020304" pitchFamily="18" charset="0"/>
                <a:cs typeface="Times New Roman" panose="02020603050405020304" pitchFamily="18" charset="0"/>
              </a:rPr>
              <a:t> migration has </a:t>
            </a:r>
            <a:r>
              <a:rPr lang="en-US" sz="2400" b="1" dirty="0" smtClean="0">
                <a:latin typeface="Times New Roman" panose="02020603050405020304" pitchFamily="18" charset="0"/>
                <a:cs typeface="Times New Roman" panose="02020603050405020304" pitchFamily="18" charset="0"/>
              </a:rPr>
              <a:t>also seemed </a:t>
            </a:r>
            <a:r>
              <a:rPr lang="en-US" sz="2400" b="1" dirty="0">
                <a:latin typeface="Times New Roman" panose="02020603050405020304" pitchFamily="18" charset="0"/>
                <a:cs typeface="Times New Roman" panose="02020603050405020304" pitchFamily="18" charset="0"/>
              </a:rPr>
              <a:t>to create an imbalance in local </a:t>
            </a:r>
            <a:r>
              <a:rPr lang="en-US" sz="2400" b="1" dirty="0" err="1">
                <a:latin typeface="Times New Roman" panose="02020603050405020304" pitchFamily="18" charset="0"/>
                <a:cs typeface="Times New Roman" panose="02020603050405020304" pitchFamily="18" charset="0"/>
              </a:rPr>
              <a:t>labour</a:t>
            </a:r>
            <a:r>
              <a:rPr lang="en-US" sz="2400" b="1" dirty="0">
                <a:latin typeface="Times New Roman" panose="02020603050405020304" pitchFamily="18" charset="0"/>
                <a:cs typeface="Times New Roman" panose="02020603050405020304" pitchFamily="18" charset="0"/>
              </a:rPr>
              <a:t> markets. </a:t>
            </a:r>
            <a:r>
              <a:rPr lang="en-US" sz="2400" b="1" dirty="0" smtClean="0">
                <a:latin typeface="Times New Roman" panose="02020603050405020304" pitchFamily="18" charset="0"/>
                <a:cs typeface="Times New Roman" panose="02020603050405020304" pitchFamily="18" charset="0"/>
              </a:rPr>
              <a:t>For </a:t>
            </a:r>
            <a:r>
              <a:rPr lang="en-US" sz="2400" b="1" dirty="0">
                <a:latin typeface="Times New Roman" panose="02020603050405020304" pitchFamily="18" charset="0"/>
                <a:cs typeface="Times New Roman" panose="02020603050405020304" pitchFamily="18" charset="0"/>
              </a:rPr>
              <a:t>instance</a:t>
            </a:r>
            <a:r>
              <a:rPr lang="en-US" sz="2400" b="1" dirty="0" smtClean="0">
                <a:latin typeface="Times New Roman" panose="02020603050405020304" pitchFamily="18" charset="0"/>
                <a:cs typeface="Times New Roman" panose="02020603050405020304" pitchFamily="18" charset="0"/>
              </a:rPr>
              <a:t>, it </a:t>
            </a:r>
            <a:r>
              <a:rPr lang="en-US" sz="2400" b="1" dirty="0">
                <a:latin typeface="Times New Roman" panose="02020603050405020304" pitchFamily="18" charset="0"/>
                <a:cs typeface="Times New Roman" panose="02020603050405020304" pitchFamily="18" charset="0"/>
              </a:rPr>
              <a:t>has been reported that 30,000 Bangladeshi workers today </a:t>
            </a:r>
            <a:r>
              <a:rPr lang="en-US" sz="2400" b="1" dirty="0" smtClean="0">
                <a:latin typeface="Times New Roman" panose="02020603050405020304" pitchFamily="18" charset="0"/>
                <a:cs typeface="Times New Roman" panose="02020603050405020304" pitchFamily="18" charset="0"/>
              </a:rPr>
              <a:t>fulfil the </a:t>
            </a:r>
            <a:r>
              <a:rPr lang="en-US" sz="2400" b="1" dirty="0" err="1">
                <a:latin typeface="Times New Roman" panose="02020603050405020304" pitchFamily="18" charset="0"/>
                <a:cs typeface="Times New Roman" panose="02020603050405020304" pitchFamily="18" charset="0"/>
              </a:rPr>
              <a:t>labour</a:t>
            </a:r>
            <a:r>
              <a:rPr lang="en-US" sz="2400" b="1" dirty="0">
                <a:latin typeface="Times New Roman" panose="02020603050405020304" pitchFamily="18" charset="0"/>
                <a:cs typeface="Times New Roman" panose="02020603050405020304" pitchFamily="18" charset="0"/>
              </a:rPr>
              <a:t> shortage in the brick industry in the eastern </a:t>
            </a:r>
            <a:r>
              <a:rPr lang="en-US" sz="2400" b="1" dirty="0" err="1" smtClean="0">
                <a:latin typeface="Times New Roman" panose="02020603050405020304" pitchFamily="18" charset="0"/>
                <a:cs typeface="Times New Roman" panose="02020603050405020304" pitchFamily="18" charset="0"/>
              </a:rPr>
              <a:t>Tarai</a:t>
            </a:r>
            <a:r>
              <a:rPr lang="en-US" sz="2400" b="1" dirty="0">
                <a:latin typeface="Times New Roman" panose="02020603050405020304" pitchFamily="18" charset="0"/>
                <a:cs typeface="Times New Roman" panose="02020603050405020304" pitchFamily="18" charset="0"/>
              </a:rPr>
              <a:t>.</a:t>
            </a:r>
            <a:endParaRPr lang="en-US" sz="2400" u="sng" dirty="0" smtClean="0">
              <a:solidFill>
                <a:prstClr val="black"/>
              </a:solidFill>
              <a:latin typeface="Algerian" panose="04020705040A02060702" pitchFamily="82" charset="0"/>
              <a:cs typeface="Times New Roman" panose="02020603050405020304" pitchFamily="18" charset="0"/>
            </a:endParaRPr>
          </a:p>
          <a:p>
            <a:pPr lvl="0"/>
            <a:r>
              <a:rPr lang="en-US" sz="2000" b="1" u="sng" dirty="0" smtClean="0">
                <a:solidFill>
                  <a:prstClr val="black"/>
                </a:solidFill>
                <a:latin typeface="Algerian" panose="04020705040A02060702" pitchFamily="82" charset="0"/>
                <a:cs typeface="Times New Roman" panose="02020603050405020304" pitchFamily="18" charset="0"/>
              </a:rPr>
              <a:t>4. </a:t>
            </a:r>
            <a:r>
              <a:rPr lang="en-US" sz="2000" b="1" u="sng" dirty="0" smtClean="0">
                <a:solidFill>
                  <a:srgbClr val="FF0000"/>
                </a:solidFill>
                <a:latin typeface="Algerian" panose="04020705040A02060702" pitchFamily="82" charset="0"/>
                <a:cs typeface="Times New Roman" panose="02020603050405020304" pitchFamily="18" charset="0"/>
              </a:rPr>
              <a:t>Salary</a:t>
            </a:r>
            <a:endParaRPr lang="en-US" sz="2000" u="sng" dirty="0">
              <a:solidFill>
                <a:srgbClr val="FF0000"/>
              </a:solidFill>
              <a:latin typeface="Algerian" panose="04020705040A02060702" pitchFamily="82" charset="0"/>
              <a:cs typeface="Times New Roman" panose="02020603050405020304" pitchFamily="18" charset="0"/>
            </a:endParaRPr>
          </a:p>
          <a:p>
            <a:pPr marL="342900" lvl="0" indent="-342900">
              <a:buFontTx/>
              <a:buChar char="-"/>
            </a:pPr>
            <a:r>
              <a:rPr lang="en-US" sz="2400" dirty="0" smtClean="0">
                <a:solidFill>
                  <a:prstClr val="black"/>
                </a:solidFill>
                <a:latin typeface="Times New Roman" panose="02020603050405020304" pitchFamily="18" charset="0"/>
                <a:cs typeface="Times New Roman" panose="02020603050405020304" pitchFamily="18" charset="0"/>
              </a:rPr>
              <a:t>The </a:t>
            </a:r>
            <a:r>
              <a:rPr lang="en-US" sz="2400" b="1" dirty="0">
                <a:solidFill>
                  <a:prstClr val="black"/>
                </a:solidFill>
                <a:latin typeface="Times New Roman" panose="02020603050405020304" pitchFamily="18" charset="0"/>
                <a:cs typeface="Times New Roman" panose="02020603050405020304" pitchFamily="18" charset="0"/>
              </a:rPr>
              <a:t>majority of the complaints registered </a:t>
            </a:r>
            <a:r>
              <a:rPr lang="en-US" sz="2400" dirty="0">
                <a:solidFill>
                  <a:prstClr val="black"/>
                </a:solidFill>
                <a:latin typeface="Times New Roman" panose="02020603050405020304" pitchFamily="18" charset="0"/>
                <a:cs typeface="Times New Roman" panose="02020603050405020304" pitchFamily="18" charset="0"/>
              </a:rPr>
              <a:t>with the difference between the </a:t>
            </a:r>
            <a:r>
              <a:rPr lang="en-US" sz="2400" b="1" dirty="0">
                <a:solidFill>
                  <a:prstClr val="black"/>
                </a:solidFill>
                <a:latin typeface="Times New Roman" panose="02020603050405020304" pitchFamily="18" charset="0"/>
                <a:cs typeface="Times New Roman" panose="02020603050405020304" pitchFamily="18" charset="0"/>
              </a:rPr>
              <a:t>amount of salary mentioned </a:t>
            </a:r>
            <a:r>
              <a:rPr lang="en-US" sz="2400" dirty="0">
                <a:solidFill>
                  <a:prstClr val="black"/>
                </a:solidFill>
                <a:latin typeface="Times New Roman" panose="02020603050405020304" pitchFamily="18" charset="0"/>
                <a:cs typeface="Times New Roman" panose="02020603050405020304" pitchFamily="18" charset="0"/>
              </a:rPr>
              <a:t>in the contract signed in Nepal and what is </a:t>
            </a:r>
            <a:r>
              <a:rPr lang="en-US" sz="2400" b="1" dirty="0">
                <a:solidFill>
                  <a:prstClr val="black"/>
                </a:solidFill>
                <a:latin typeface="Times New Roman" panose="02020603050405020304" pitchFamily="18" charset="0"/>
                <a:cs typeface="Times New Roman" panose="02020603050405020304" pitchFamily="18" charset="0"/>
              </a:rPr>
              <a:t>actually paid in the destination country. </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4129412" y="0"/>
            <a:ext cx="5404043" cy="523220"/>
          </a:xfrm>
          <a:prstGeom prst="rect">
            <a:avLst/>
          </a:prstGeom>
        </p:spPr>
        <p:txBody>
          <a:bodyPr wrap="none">
            <a:spAutoFit/>
          </a:bodyPr>
          <a:lstStyle/>
          <a:p>
            <a:r>
              <a:rPr lang="en-US" sz="2800" b="1" dirty="0">
                <a:latin typeface="Algerian" panose="04020705040A02060702" pitchFamily="82" charset="0"/>
              </a:rPr>
              <a:t>Impact of </a:t>
            </a:r>
            <a:r>
              <a:rPr lang="en-US" sz="2800" b="1" dirty="0" err="1" smtClean="0">
                <a:latin typeface="Algerian" panose="04020705040A02060702" pitchFamily="82" charset="0"/>
              </a:rPr>
              <a:t>Labuor</a:t>
            </a:r>
            <a:r>
              <a:rPr lang="en-US" sz="2800" b="1" dirty="0" smtClean="0">
                <a:latin typeface="Algerian" panose="04020705040A02060702" pitchFamily="82" charset="0"/>
              </a:rPr>
              <a:t> </a:t>
            </a:r>
            <a:r>
              <a:rPr lang="en-US" sz="2800" b="1" dirty="0">
                <a:latin typeface="Algerian" panose="04020705040A02060702" pitchFamily="82" charset="0"/>
              </a:rPr>
              <a:t>Migration</a:t>
            </a:r>
          </a:p>
        </p:txBody>
      </p:sp>
    </p:spTree>
    <p:extLst>
      <p:ext uri="{BB962C8B-B14F-4D97-AF65-F5344CB8AC3E}">
        <p14:creationId xmlns:p14="http://schemas.microsoft.com/office/powerpoint/2010/main" val="109422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2924" y="4433717"/>
            <a:ext cx="11039475" cy="2246769"/>
          </a:xfrm>
          <a:prstGeom prst="rect">
            <a:avLst/>
          </a:prstGeom>
        </p:spPr>
        <p:txBody>
          <a:bodyPr wrap="square">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Moreover</a:t>
            </a:r>
            <a:r>
              <a:rPr lang="en-US" sz="2400" dirty="0">
                <a:latin typeface="Times New Roman" panose="02020603050405020304" pitchFamily="18" charset="0"/>
                <a:cs typeface="Times New Roman" panose="02020603050405020304" pitchFamily="18" charset="0"/>
              </a:rPr>
              <a:t>, the trend of </a:t>
            </a:r>
            <a:r>
              <a:rPr lang="en-US" sz="2400" dirty="0" err="1">
                <a:latin typeface="Times New Roman" panose="02020603050405020304" pitchFamily="18" charset="0"/>
                <a:cs typeface="Times New Roman" panose="02020603050405020304" pitchFamily="18" charset="0"/>
              </a:rPr>
              <a:t>Nepalis</a:t>
            </a:r>
            <a:r>
              <a:rPr lang="en-US" sz="2400" dirty="0">
                <a:latin typeface="Times New Roman" panose="02020603050405020304" pitchFamily="18" charset="0"/>
                <a:cs typeface="Times New Roman" panose="02020603050405020304" pitchFamily="18" charset="0"/>
              </a:rPr>
              <a:t> going abroad using </a:t>
            </a:r>
            <a:r>
              <a:rPr lang="en-US" sz="2400" b="1" dirty="0">
                <a:latin typeface="Times New Roman" panose="02020603050405020304" pitchFamily="18" charset="0"/>
                <a:cs typeface="Times New Roman" panose="02020603050405020304" pitchFamily="18" charset="0"/>
              </a:rPr>
              <a:t>fake </a:t>
            </a:r>
            <a:r>
              <a:rPr lang="en-US" sz="2400" b="1" dirty="0" smtClean="0">
                <a:latin typeface="Times New Roman" panose="02020603050405020304" pitchFamily="18" charset="0"/>
                <a:cs typeface="Times New Roman" panose="02020603050405020304" pitchFamily="18" charset="0"/>
              </a:rPr>
              <a:t>documents </a:t>
            </a:r>
            <a:r>
              <a:rPr lang="en-US" sz="2400" dirty="0" smtClean="0">
                <a:latin typeface="Times New Roman" panose="02020603050405020304" pitchFamily="18" charset="0"/>
                <a:cs typeface="Times New Roman" panose="02020603050405020304" pitchFamily="18" charset="0"/>
              </a:rPr>
              <a:t>and </a:t>
            </a:r>
            <a:r>
              <a:rPr lang="en-US" sz="2400" dirty="0">
                <a:latin typeface="Times New Roman" panose="02020603050405020304" pitchFamily="18" charset="0"/>
                <a:cs typeface="Times New Roman" panose="02020603050405020304" pitchFamily="18" charset="0"/>
              </a:rPr>
              <a:t>through third countries, </a:t>
            </a:r>
            <a:r>
              <a:rPr lang="en-US" sz="2400" b="1" dirty="0">
                <a:latin typeface="Times New Roman" panose="02020603050405020304" pitchFamily="18" charset="0"/>
                <a:cs typeface="Times New Roman" panose="02020603050405020304" pitchFamily="18" charset="0"/>
              </a:rPr>
              <a:t>especially India, is growing</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r>
              <a:rPr lang="en-US" sz="2000" b="1" u="sng" dirty="0" smtClean="0">
                <a:latin typeface="Algerian" panose="04020705040A02060702" pitchFamily="82" charset="0"/>
                <a:cs typeface="Times New Roman" panose="02020603050405020304" pitchFamily="18" charset="0"/>
              </a:rPr>
              <a:t>8. Government oversight </a:t>
            </a:r>
            <a:endParaRPr lang="en-US" sz="2400" b="1" u="sng" dirty="0">
              <a:latin typeface="Algerian" panose="04020705040A02060702" pitchFamily="82"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is </a:t>
            </a:r>
            <a:r>
              <a:rPr lang="en-US" sz="2400" dirty="0" smtClean="0">
                <a:latin typeface="Times New Roman" panose="02020603050405020304" pitchFamily="18" charset="0"/>
                <a:cs typeface="Times New Roman" panose="02020603050405020304" pitchFamily="18" charset="0"/>
              </a:rPr>
              <a:t>a very </a:t>
            </a:r>
            <a:r>
              <a:rPr lang="en-US" sz="2400" b="1" dirty="0">
                <a:latin typeface="Times New Roman" panose="02020603050405020304" pitchFamily="18" charset="0"/>
                <a:cs typeface="Times New Roman" panose="02020603050405020304" pitchFamily="18" charset="0"/>
              </a:rPr>
              <a:t>high risk that those migrating </a:t>
            </a:r>
            <a:r>
              <a:rPr lang="en-US" sz="2400" dirty="0">
                <a:latin typeface="Times New Roman" panose="02020603050405020304" pitchFamily="18" charset="0"/>
                <a:cs typeface="Times New Roman" panose="02020603050405020304" pitchFamily="18" charset="0"/>
              </a:rPr>
              <a:t>in such a manner, i.e., without </a:t>
            </a:r>
            <a:r>
              <a:rPr lang="en-US" sz="2400" dirty="0" smtClean="0">
                <a:latin typeface="Times New Roman" panose="02020603050405020304" pitchFamily="18" charset="0"/>
                <a:cs typeface="Times New Roman" panose="02020603050405020304" pitchFamily="18" charset="0"/>
              </a:rPr>
              <a:t>any </a:t>
            </a:r>
            <a:r>
              <a:rPr lang="en-US" sz="2400" b="1" dirty="0" smtClean="0">
                <a:latin typeface="Times New Roman" panose="02020603050405020304" pitchFamily="18" charset="0"/>
                <a:cs typeface="Times New Roman" panose="02020603050405020304" pitchFamily="18" charset="0"/>
              </a:rPr>
              <a:t>government </a:t>
            </a:r>
            <a:r>
              <a:rPr lang="en-US" sz="2400" b="1" dirty="0">
                <a:latin typeface="Times New Roman" panose="02020603050405020304" pitchFamily="18" charset="0"/>
                <a:cs typeface="Times New Roman" panose="02020603050405020304" pitchFamily="18" charset="0"/>
              </a:rPr>
              <a:t>oversight</a:t>
            </a:r>
            <a:r>
              <a:rPr lang="en-US" sz="2400" dirty="0">
                <a:latin typeface="Times New Roman" panose="02020603050405020304" pitchFamily="18" charset="0"/>
                <a:cs typeface="Times New Roman" panose="02020603050405020304" pitchFamily="18" charset="0"/>
              </a:rPr>
              <a:t>, become victims of </a:t>
            </a:r>
            <a:r>
              <a:rPr lang="en-US" sz="2400" b="1" dirty="0">
                <a:latin typeface="Times New Roman" panose="02020603050405020304" pitchFamily="18" charset="0"/>
                <a:cs typeface="Times New Roman" panose="02020603050405020304" pitchFamily="18" charset="0"/>
              </a:rPr>
              <a:t>human trafficking.</a:t>
            </a:r>
          </a:p>
        </p:txBody>
      </p:sp>
      <p:sp>
        <p:nvSpPr>
          <p:cNvPr id="5" name="Rectangle 4"/>
          <p:cNvSpPr/>
          <p:nvPr/>
        </p:nvSpPr>
        <p:spPr>
          <a:xfrm>
            <a:off x="4129412" y="0"/>
            <a:ext cx="6074099" cy="523220"/>
          </a:xfrm>
          <a:prstGeom prst="rect">
            <a:avLst/>
          </a:prstGeom>
        </p:spPr>
        <p:txBody>
          <a:bodyPr wrap="none">
            <a:spAutoFit/>
          </a:bodyPr>
          <a:lstStyle/>
          <a:p>
            <a:r>
              <a:rPr lang="en-US" sz="2800" b="1" dirty="0">
                <a:latin typeface="Algerian" panose="04020705040A02060702" pitchFamily="82" charset="0"/>
              </a:rPr>
              <a:t>Impact of </a:t>
            </a:r>
            <a:r>
              <a:rPr lang="en-US" sz="2800" b="1" dirty="0" err="1" smtClean="0">
                <a:latin typeface="Algerian" panose="04020705040A02060702" pitchFamily="82" charset="0"/>
              </a:rPr>
              <a:t>Labuor</a:t>
            </a:r>
            <a:r>
              <a:rPr lang="en-US" sz="2800" b="1" dirty="0" smtClean="0">
                <a:latin typeface="Algerian" panose="04020705040A02060702" pitchFamily="82" charset="0"/>
              </a:rPr>
              <a:t> Migration…….</a:t>
            </a:r>
            <a:endParaRPr lang="en-US" sz="2800" b="1" dirty="0">
              <a:latin typeface="Algerian" panose="04020705040A02060702" pitchFamily="82" charset="0"/>
            </a:endParaRPr>
          </a:p>
        </p:txBody>
      </p:sp>
      <p:sp>
        <p:nvSpPr>
          <p:cNvPr id="6" name="Rectangle 5"/>
          <p:cNvSpPr/>
          <p:nvPr/>
        </p:nvSpPr>
        <p:spPr>
          <a:xfrm>
            <a:off x="638175" y="1023837"/>
            <a:ext cx="11144250" cy="830997"/>
          </a:xfrm>
          <a:prstGeom prst="rect">
            <a:avLst/>
          </a:prstGeom>
        </p:spPr>
        <p:txBody>
          <a:bodyPr wrap="square">
            <a:spAutoFit/>
          </a:bodyPr>
          <a:lstStyle/>
          <a:p>
            <a:pPr marL="342900" lvl="0" indent="-342900">
              <a:buFont typeface="Wingdings" panose="05000000000000000000" pitchFamily="2" charset="2"/>
              <a:buChar char="§"/>
            </a:pPr>
            <a:r>
              <a:rPr lang="en-US" sz="2400" dirty="0">
                <a:solidFill>
                  <a:prstClr val="black"/>
                </a:solidFill>
                <a:latin typeface="Times New Roman" panose="02020603050405020304" pitchFamily="18" charset="0"/>
                <a:cs typeface="Times New Roman" panose="02020603050405020304" pitchFamily="18" charset="0"/>
              </a:rPr>
              <a:t>The </a:t>
            </a:r>
            <a:r>
              <a:rPr lang="en-US" sz="2400" b="1" i="1" dirty="0">
                <a:solidFill>
                  <a:prstClr val="black"/>
                </a:solidFill>
                <a:latin typeface="Times New Roman" panose="02020603050405020304" pitchFamily="18" charset="0"/>
                <a:cs typeface="Times New Roman" panose="02020603050405020304" pitchFamily="18" charset="0"/>
              </a:rPr>
              <a:t>working and living conditions </a:t>
            </a:r>
            <a:r>
              <a:rPr lang="en-US" sz="2400" dirty="0">
                <a:solidFill>
                  <a:prstClr val="black"/>
                </a:solidFill>
                <a:latin typeface="Times New Roman" panose="02020603050405020304" pitchFamily="18" charset="0"/>
                <a:cs typeface="Times New Roman" panose="02020603050405020304" pitchFamily="18" charset="0"/>
              </a:rPr>
              <a:t>in the destination countries are also reported to be </a:t>
            </a:r>
            <a:r>
              <a:rPr lang="en-US" sz="2400" b="1" dirty="0">
                <a:solidFill>
                  <a:prstClr val="black"/>
                </a:solidFill>
                <a:latin typeface="Times New Roman" panose="02020603050405020304" pitchFamily="18" charset="0"/>
                <a:cs typeface="Times New Roman" panose="02020603050405020304" pitchFamily="18" charset="0"/>
              </a:rPr>
              <a:t>very hazardous</a:t>
            </a:r>
            <a:r>
              <a:rPr lang="en-US" sz="2400" dirty="0">
                <a:solidFill>
                  <a:prstClr val="black"/>
                </a:solidFill>
                <a:latin typeface="Times New Roman" panose="02020603050405020304" pitchFamily="18" charset="0"/>
                <a:cs typeface="Times New Roman" panose="02020603050405020304" pitchFamily="18" charset="0"/>
              </a:rPr>
              <a:t>, </a:t>
            </a:r>
            <a:r>
              <a:rPr lang="en-US" sz="2400" dirty="0" smtClean="0">
                <a:solidFill>
                  <a:prstClr val="black"/>
                </a:solidFill>
                <a:latin typeface="Times New Roman" panose="02020603050405020304" pitchFamily="18" charset="0"/>
                <a:cs typeface="Times New Roman" panose="02020603050405020304" pitchFamily="18" charset="0"/>
              </a:rPr>
              <a:t>and </a:t>
            </a:r>
            <a:r>
              <a:rPr lang="en-US" sz="2400" b="1" dirty="0" smtClean="0">
                <a:solidFill>
                  <a:prstClr val="black"/>
                </a:solidFill>
                <a:latin typeface="Times New Roman" panose="02020603050405020304" pitchFamily="18" charset="0"/>
                <a:cs typeface="Times New Roman" panose="02020603050405020304" pitchFamily="18" charset="0"/>
              </a:rPr>
              <a:t>diseases</a:t>
            </a:r>
            <a:r>
              <a:rPr lang="en-US" sz="2400" dirty="0">
                <a:solidFill>
                  <a:prstClr val="black"/>
                </a:solidFill>
                <a:latin typeface="Times New Roman" panose="02020603050405020304" pitchFamily="18" charset="0"/>
                <a:cs typeface="Times New Roman" panose="02020603050405020304" pitchFamily="18" charset="0"/>
              </a:rPr>
              <a:t>, </a:t>
            </a:r>
            <a:r>
              <a:rPr lang="en-US" sz="2400" b="1" dirty="0">
                <a:solidFill>
                  <a:prstClr val="black"/>
                </a:solidFill>
                <a:latin typeface="Times New Roman" panose="02020603050405020304" pitchFamily="18" charset="0"/>
                <a:cs typeface="Times New Roman" panose="02020603050405020304" pitchFamily="18" charset="0"/>
              </a:rPr>
              <a:t>workplace injuries </a:t>
            </a:r>
            <a:r>
              <a:rPr lang="en-US" sz="2400" dirty="0">
                <a:solidFill>
                  <a:prstClr val="black"/>
                </a:solidFill>
                <a:latin typeface="Times New Roman" panose="02020603050405020304" pitchFamily="18" charset="0"/>
                <a:cs typeface="Times New Roman" panose="02020603050405020304" pitchFamily="18" charset="0"/>
              </a:rPr>
              <a:t>and </a:t>
            </a:r>
            <a:r>
              <a:rPr lang="en-US" sz="2400" b="1" dirty="0">
                <a:solidFill>
                  <a:prstClr val="black"/>
                </a:solidFill>
                <a:latin typeface="Times New Roman" panose="02020603050405020304" pitchFamily="18" charset="0"/>
                <a:cs typeface="Times New Roman" panose="02020603050405020304" pitchFamily="18" charset="0"/>
              </a:rPr>
              <a:t>deaths are common</a:t>
            </a:r>
            <a:r>
              <a:rPr lang="en-US" sz="2400" dirty="0">
                <a:solidFill>
                  <a:prstClr val="black"/>
                </a:solidFill>
                <a:latin typeface="Times New Roman" panose="02020603050405020304" pitchFamily="18" charset="0"/>
                <a:cs typeface="Times New Roman" panose="02020603050405020304" pitchFamily="18" charset="0"/>
              </a:rPr>
              <a:t>. </a:t>
            </a:r>
          </a:p>
        </p:txBody>
      </p:sp>
      <p:sp>
        <p:nvSpPr>
          <p:cNvPr id="7" name="Rectangle 6"/>
          <p:cNvSpPr/>
          <p:nvPr/>
        </p:nvSpPr>
        <p:spPr>
          <a:xfrm>
            <a:off x="638175" y="588863"/>
            <a:ext cx="4504759" cy="400110"/>
          </a:xfrm>
          <a:prstGeom prst="rect">
            <a:avLst/>
          </a:prstGeom>
        </p:spPr>
        <p:txBody>
          <a:bodyPr wrap="none">
            <a:spAutoFit/>
          </a:bodyPr>
          <a:lstStyle/>
          <a:p>
            <a:r>
              <a:rPr lang="en-US" sz="2000" b="1" u="sng" dirty="0" smtClean="0">
                <a:solidFill>
                  <a:prstClr val="black"/>
                </a:solidFill>
                <a:latin typeface="Algerian" panose="04020705040A02060702" pitchFamily="82" charset="0"/>
                <a:cs typeface="Times New Roman" panose="02020603050405020304" pitchFamily="18" charset="0"/>
              </a:rPr>
              <a:t>5. working </a:t>
            </a:r>
            <a:r>
              <a:rPr lang="en-US" sz="2000" b="1" u="sng" dirty="0">
                <a:solidFill>
                  <a:prstClr val="black"/>
                </a:solidFill>
                <a:latin typeface="Algerian" panose="04020705040A02060702" pitchFamily="82" charset="0"/>
                <a:cs typeface="Times New Roman" panose="02020603050405020304" pitchFamily="18" charset="0"/>
              </a:rPr>
              <a:t>and living conditions </a:t>
            </a:r>
            <a:endParaRPr lang="en-US" sz="2000" b="1" u="sng" dirty="0">
              <a:latin typeface="Algerian" panose="04020705040A02060702" pitchFamily="82" charset="0"/>
            </a:endParaRPr>
          </a:p>
        </p:txBody>
      </p:sp>
      <p:sp>
        <p:nvSpPr>
          <p:cNvPr id="8" name="Rectangle 7"/>
          <p:cNvSpPr/>
          <p:nvPr/>
        </p:nvSpPr>
        <p:spPr>
          <a:xfrm>
            <a:off x="752474" y="2728777"/>
            <a:ext cx="10829925" cy="830997"/>
          </a:xfrm>
          <a:prstGeom prst="rect">
            <a:avLst/>
          </a:prstGeom>
        </p:spPr>
        <p:txBody>
          <a:bodyPr wrap="square">
            <a:spAutoFit/>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Nepali female migrants </a:t>
            </a:r>
            <a:r>
              <a:rPr lang="en-US" sz="2400" dirty="0">
                <a:latin typeface="Times New Roman" panose="02020603050405020304" pitchFamily="18" charset="0"/>
                <a:cs typeface="Times New Roman" panose="02020603050405020304" pitchFamily="18" charset="0"/>
              </a:rPr>
              <a:t>working as </a:t>
            </a:r>
            <a:r>
              <a:rPr lang="en-US" sz="2400" b="1" dirty="0">
                <a:latin typeface="Times New Roman" panose="02020603050405020304" pitchFamily="18" charset="0"/>
                <a:cs typeface="Times New Roman" panose="02020603050405020304" pitchFamily="18" charset="0"/>
              </a:rPr>
              <a:t>domestic workers </a:t>
            </a:r>
            <a:r>
              <a:rPr lang="en-US" sz="2400" dirty="0">
                <a:latin typeface="Times New Roman" panose="02020603050405020304" pitchFamily="18" charset="0"/>
                <a:cs typeface="Times New Roman" panose="02020603050405020304" pitchFamily="18" charset="0"/>
              </a:rPr>
              <a:t>face multiple forms of </a:t>
            </a:r>
            <a:r>
              <a:rPr lang="en-US" sz="2400" b="1" dirty="0">
                <a:latin typeface="Times New Roman" panose="02020603050405020304" pitchFamily="18" charset="0"/>
                <a:cs typeface="Times New Roman" panose="02020603050405020304" pitchFamily="18" charset="0"/>
              </a:rPr>
              <a:t>abuses mental, sexual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physical </a:t>
            </a:r>
            <a:r>
              <a:rPr lang="en-US" sz="2400" dirty="0">
                <a:latin typeface="Times New Roman" panose="02020603050405020304" pitchFamily="18" charset="0"/>
                <a:cs typeface="Times New Roman" panose="02020603050405020304" pitchFamily="18" charset="0"/>
              </a:rPr>
              <a:t>at the </a:t>
            </a:r>
            <a:r>
              <a:rPr lang="en-US" sz="2400" b="1" dirty="0">
                <a:latin typeface="Times New Roman" panose="02020603050405020304" pitchFamily="18" charset="0"/>
                <a:cs typeface="Times New Roman" panose="02020603050405020304" pitchFamily="18" charset="0"/>
              </a:rPr>
              <a:t>hands of their employers</a:t>
            </a:r>
            <a:r>
              <a:rPr lang="en-US" sz="2400" dirty="0">
                <a:latin typeface="Times New Roman" panose="02020603050405020304" pitchFamily="18" charset="0"/>
                <a:cs typeface="Times New Roman" panose="02020603050405020304" pitchFamily="18" charset="0"/>
              </a:rPr>
              <a:t>.</a:t>
            </a:r>
          </a:p>
        </p:txBody>
      </p:sp>
      <p:sp>
        <p:nvSpPr>
          <p:cNvPr id="9" name="Rectangle 8"/>
          <p:cNvSpPr/>
          <p:nvPr/>
        </p:nvSpPr>
        <p:spPr>
          <a:xfrm>
            <a:off x="752475" y="2080649"/>
            <a:ext cx="3834704" cy="400110"/>
          </a:xfrm>
          <a:prstGeom prst="rect">
            <a:avLst/>
          </a:prstGeom>
        </p:spPr>
        <p:txBody>
          <a:bodyPr wrap="none">
            <a:spAutoFit/>
          </a:bodyPr>
          <a:lstStyle/>
          <a:p>
            <a:r>
              <a:rPr lang="en-US" sz="2000" b="1" dirty="0" smtClean="0">
                <a:latin typeface="Algerian" panose="04020705040A02060702" pitchFamily="82" charset="0"/>
                <a:cs typeface="Times New Roman" panose="02020603050405020304" pitchFamily="18" charset="0"/>
              </a:rPr>
              <a:t>6. </a:t>
            </a:r>
            <a:r>
              <a:rPr lang="en-US" sz="2000" b="1" u="sng" dirty="0" smtClean="0">
                <a:latin typeface="Algerian" panose="04020705040A02060702" pitchFamily="82" charset="0"/>
                <a:cs typeface="Times New Roman" panose="02020603050405020304" pitchFamily="18" charset="0"/>
              </a:rPr>
              <a:t>Unsafe female </a:t>
            </a:r>
            <a:r>
              <a:rPr lang="en-US" sz="2000" b="1" u="sng" dirty="0">
                <a:latin typeface="Algerian" panose="04020705040A02060702" pitchFamily="82" charset="0"/>
                <a:cs typeface="Times New Roman" panose="02020603050405020304" pitchFamily="18" charset="0"/>
              </a:rPr>
              <a:t>migrants </a:t>
            </a:r>
            <a:endParaRPr lang="en-US" sz="2000" b="1" u="sng" dirty="0">
              <a:latin typeface="Algerian" panose="04020705040A02060702" pitchFamily="82" charset="0"/>
            </a:endParaRPr>
          </a:p>
        </p:txBody>
      </p:sp>
      <p:sp>
        <p:nvSpPr>
          <p:cNvPr id="10" name="Rectangle 9"/>
          <p:cNvSpPr/>
          <p:nvPr/>
        </p:nvSpPr>
        <p:spPr>
          <a:xfrm>
            <a:off x="752474" y="3900126"/>
            <a:ext cx="2682145" cy="400110"/>
          </a:xfrm>
          <a:prstGeom prst="rect">
            <a:avLst/>
          </a:prstGeom>
        </p:spPr>
        <p:txBody>
          <a:bodyPr wrap="none">
            <a:spAutoFit/>
          </a:bodyPr>
          <a:lstStyle/>
          <a:p>
            <a:r>
              <a:rPr lang="en-US" sz="2000" b="1" u="sng" dirty="0" smtClean="0">
                <a:latin typeface="Algerian" panose="04020705040A02060702" pitchFamily="82" charset="0"/>
                <a:cs typeface="Times New Roman" panose="02020603050405020304" pitchFamily="18" charset="0"/>
              </a:rPr>
              <a:t>7. fake </a:t>
            </a:r>
            <a:r>
              <a:rPr lang="en-US" sz="2000" b="1" u="sng" dirty="0">
                <a:latin typeface="Algerian" panose="04020705040A02060702" pitchFamily="82" charset="0"/>
                <a:cs typeface="Times New Roman" panose="02020603050405020304" pitchFamily="18" charset="0"/>
              </a:rPr>
              <a:t>documents </a:t>
            </a:r>
            <a:endParaRPr lang="en-US" sz="2000" b="1" u="sng" dirty="0">
              <a:latin typeface="Algerian" panose="04020705040A02060702" pitchFamily="82" charset="0"/>
            </a:endParaRPr>
          </a:p>
        </p:txBody>
      </p:sp>
    </p:spTree>
    <p:extLst>
      <p:ext uri="{BB962C8B-B14F-4D97-AF65-F5344CB8AC3E}">
        <p14:creationId xmlns:p14="http://schemas.microsoft.com/office/powerpoint/2010/main" val="3829688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299" y="523220"/>
            <a:ext cx="11153775" cy="1138773"/>
          </a:xfrm>
          <a:prstGeom prst="rect">
            <a:avLst/>
          </a:prstGeom>
        </p:spPr>
        <p:txBody>
          <a:bodyPr wrap="square">
            <a:spAutoFit/>
          </a:bodyPr>
          <a:lstStyle/>
          <a:p>
            <a:r>
              <a:rPr lang="en-US" sz="2400" dirty="0">
                <a:latin typeface="Cambria" panose="02040503050406030204" pitchFamily="18" charset="0"/>
              </a:rPr>
              <a:t>In the recent past, </a:t>
            </a:r>
            <a:r>
              <a:rPr lang="en-US" sz="2400" dirty="0" err="1">
                <a:latin typeface="Cambria" panose="02040503050406030204" pitchFamily="18" charset="0"/>
              </a:rPr>
              <a:t>Nepalis</a:t>
            </a:r>
            <a:r>
              <a:rPr lang="en-US" sz="2400" dirty="0">
                <a:latin typeface="Cambria" panose="02040503050406030204" pitchFamily="18" charset="0"/>
              </a:rPr>
              <a:t> have also become victims of terrorism </a:t>
            </a:r>
            <a:r>
              <a:rPr lang="en-US" sz="2400" dirty="0" smtClean="0">
                <a:latin typeface="Cambria" panose="02040503050406030204" pitchFamily="18" charset="0"/>
              </a:rPr>
              <a:t>in countries </a:t>
            </a:r>
            <a:r>
              <a:rPr lang="en-US" sz="2400" dirty="0">
                <a:latin typeface="Cambria" panose="02040503050406030204" pitchFamily="18" charset="0"/>
              </a:rPr>
              <a:t>like Iraq and </a:t>
            </a:r>
            <a:r>
              <a:rPr lang="en-US" sz="2400" dirty="0" smtClean="0">
                <a:latin typeface="Cambria" panose="02040503050406030204" pitchFamily="18" charset="0"/>
              </a:rPr>
              <a:t>Afghanistan. 12 people killed by local terrorist in 2000 AD </a:t>
            </a:r>
          </a:p>
          <a:p>
            <a:endParaRPr lang="en-US" sz="2000" dirty="0">
              <a:latin typeface="Cambria" panose="02040503050406030204" pitchFamily="18" charset="0"/>
            </a:endParaRPr>
          </a:p>
        </p:txBody>
      </p:sp>
      <p:sp>
        <p:nvSpPr>
          <p:cNvPr id="3" name="Rectangle 2"/>
          <p:cNvSpPr/>
          <p:nvPr/>
        </p:nvSpPr>
        <p:spPr>
          <a:xfrm>
            <a:off x="317998" y="5602112"/>
            <a:ext cx="11555674" cy="1200329"/>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foreign </a:t>
            </a:r>
            <a:r>
              <a:rPr lang="en-US" sz="2400" dirty="0" smtClean="0">
                <a:latin typeface="Times New Roman" panose="02020603050405020304" pitchFamily="18" charset="0"/>
                <a:cs typeface="Times New Roman" panose="02020603050405020304" pitchFamily="18" charset="0"/>
              </a:rPr>
              <a:t>employment policies </a:t>
            </a:r>
            <a:r>
              <a:rPr lang="en-US" sz="2400" dirty="0">
                <a:latin typeface="Times New Roman" panose="02020603050405020304" pitchFamily="18" charset="0"/>
                <a:cs typeface="Times New Roman" panose="02020603050405020304" pitchFamily="18" charset="0"/>
              </a:rPr>
              <a:t>adopted by Nepal are important policy measures</a:t>
            </a:r>
            <a:r>
              <a:rPr lang="en-US" sz="2400" dirty="0" smtClean="0">
                <a:latin typeface="Times New Roman" panose="02020603050405020304" pitchFamily="18" charset="0"/>
                <a:cs typeface="Times New Roman" panose="02020603050405020304" pitchFamily="18" charset="0"/>
              </a:rPr>
              <a:t>. Obligations have </a:t>
            </a:r>
            <a:r>
              <a:rPr lang="en-US" sz="2400" dirty="0">
                <a:latin typeface="Times New Roman" panose="02020603050405020304" pitchFamily="18" charset="0"/>
                <a:cs typeface="Times New Roman" panose="02020603050405020304" pitchFamily="18" charset="0"/>
              </a:rPr>
              <a:t>also been mentioned in the </a:t>
            </a:r>
            <a:r>
              <a:rPr lang="en-US" sz="2400" b="1" dirty="0">
                <a:latin typeface="Times New Roman" panose="02020603050405020304" pitchFamily="18" charset="0"/>
                <a:cs typeface="Times New Roman" panose="02020603050405020304" pitchFamily="18" charset="0"/>
              </a:rPr>
              <a:t>bilateral agreements </a:t>
            </a:r>
            <a:r>
              <a:rPr lang="en-US" sz="2400" b="1" dirty="0" smtClean="0">
                <a:latin typeface="Times New Roman" panose="02020603050405020304" pitchFamily="18" charset="0"/>
                <a:cs typeface="Times New Roman" panose="02020603050405020304" pitchFamily="18" charset="0"/>
              </a:rPr>
              <a:t>signed between </a:t>
            </a:r>
            <a:r>
              <a:rPr lang="en-US" sz="2400" b="1" dirty="0">
                <a:latin typeface="Times New Roman" panose="02020603050405020304" pitchFamily="18" charset="0"/>
                <a:cs typeface="Times New Roman" panose="02020603050405020304" pitchFamily="18" charset="0"/>
              </a:rPr>
              <a:t>Nepal </a:t>
            </a:r>
            <a:r>
              <a:rPr lang="en-US" sz="2400" dirty="0">
                <a:latin typeface="Times New Roman" panose="02020603050405020304" pitchFamily="18" charset="0"/>
                <a:cs typeface="Times New Roman" panose="02020603050405020304" pitchFamily="18" charset="0"/>
              </a:rPr>
              <a:t>and a </a:t>
            </a:r>
            <a:r>
              <a:rPr lang="en-US" sz="2400" b="1" dirty="0">
                <a:latin typeface="Times New Roman" panose="02020603050405020304" pitchFamily="18" charset="0"/>
                <a:cs typeface="Times New Roman" panose="02020603050405020304" pitchFamily="18" charset="0"/>
              </a:rPr>
              <a:t>few destination countries </a:t>
            </a:r>
            <a:r>
              <a:rPr lang="en-US" sz="2400" dirty="0">
                <a:latin typeface="Times New Roman" panose="02020603050405020304" pitchFamily="18" charset="0"/>
                <a:cs typeface="Times New Roman" panose="02020603050405020304" pitchFamily="18" charset="0"/>
              </a:rPr>
              <a:t>as well as </a:t>
            </a:r>
            <a:r>
              <a:rPr lang="en-US" sz="2400" b="1" dirty="0">
                <a:latin typeface="Times New Roman" panose="02020603050405020304" pitchFamily="18" charset="0"/>
                <a:cs typeface="Times New Roman" panose="02020603050405020304" pitchFamily="18" charset="0"/>
              </a:rPr>
              <a:t>in </a:t>
            </a:r>
            <a:r>
              <a:rPr lang="en-US" sz="2400" b="1" dirty="0" smtClean="0">
                <a:latin typeface="Times New Roman" panose="02020603050405020304" pitchFamily="18" charset="0"/>
                <a:cs typeface="Times New Roman" panose="02020603050405020304" pitchFamily="18" charset="0"/>
              </a:rPr>
              <a:t>international treaties </a:t>
            </a:r>
            <a:r>
              <a:rPr lang="en-US" sz="2400" dirty="0">
                <a:latin typeface="Times New Roman" panose="02020603050405020304" pitchFamily="18" charset="0"/>
                <a:cs typeface="Times New Roman" panose="02020603050405020304" pitchFamily="18" charset="0"/>
              </a:rPr>
              <a:t>that Nepal is party to. </a:t>
            </a:r>
          </a:p>
        </p:txBody>
      </p:sp>
      <p:sp>
        <p:nvSpPr>
          <p:cNvPr id="4" name="Rectangle 3"/>
          <p:cNvSpPr/>
          <p:nvPr/>
        </p:nvSpPr>
        <p:spPr>
          <a:xfrm>
            <a:off x="4129412" y="0"/>
            <a:ext cx="6074099" cy="523220"/>
          </a:xfrm>
          <a:prstGeom prst="rect">
            <a:avLst/>
          </a:prstGeom>
        </p:spPr>
        <p:txBody>
          <a:bodyPr wrap="none">
            <a:spAutoFit/>
          </a:bodyPr>
          <a:lstStyle/>
          <a:p>
            <a:r>
              <a:rPr lang="en-US" sz="2800" b="1" dirty="0">
                <a:latin typeface="Algerian" panose="04020705040A02060702" pitchFamily="82" charset="0"/>
              </a:rPr>
              <a:t>Impact of </a:t>
            </a:r>
            <a:r>
              <a:rPr lang="en-US" sz="2800" b="1" dirty="0" err="1" smtClean="0">
                <a:latin typeface="Algerian" panose="04020705040A02060702" pitchFamily="82" charset="0"/>
              </a:rPr>
              <a:t>Labour</a:t>
            </a:r>
            <a:r>
              <a:rPr lang="en-US" sz="2800" b="1" dirty="0" smtClean="0">
                <a:latin typeface="Algerian" panose="04020705040A02060702" pitchFamily="82" charset="0"/>
              </a:rPr>
              <a:t> Migration…….</a:t>
            </a:r>
            <a:endParaRPr lang="en-US" sz="2800" b="1" dirty="0">
              <a:latin typeface="Algerian" panose="04020705040A02060702" pitchFamily="82" charset="0"/>
            </a:endParaRPr>
          </a:p>
        </p:txBody>
      </p:sp>
      <p:sp>
        <p:nvSpPr>
          <p:cNvPr id="5" name="Rectangle 4"/>
          <p:cNvSpPr/>
          <p:nvPr/>
        </p:nvSpPr>
        <p:spPr>
          <a:xfrm>
            <a:off x="495299" y="153888"/>
            <a:ext cx="3278462" cy="400110"/>
          </a:xfrm>
          <a:prstGeom prst="rect">
            <a:avLst/>
          </a:prstGeom>
        </p:spPr>
        <p:txBody>
          <a:bodyPr wrap="none">
            <a:spAutoFit/>
          </a:bodyPr>
          <a:lstStyle/>
          <a:p>
            <a:r>
              <a:rPr lang="en-US" sz="2000" b="1" dirty="0">
                <a:latin typeface="Algerian" panose="04020705040A02060702" pitchFamily="82" charset="0"/>
              </a:rPr>
              <a:t>9</a:t>
            </a:r>
            <a:r>
              <a:rPr lang="en-US" sz="2000" dirty="0" smtClean="0">
                <a:latin typeface="Algerian" panose="04020705040A02060702" pitchFamily="82" charset="0"/>
              </a:rPr>
              <a:t>. </a:t>
            </a:r>
            <a:r>
              <a:rPr lang="en-US" sz="2000" b="1" u="sng" dirty="0" smtClean="0">
                <a:latin typeface="Algerian" panose="04020705040A02060702" pitchFamily="82" charset="0"/>
              </a:rPr>
              <a:t>victims </a:t>
            </a:r>
            <a:r>
              <a:rPr lang="en-US" sz="2000" b="1" u="sng" dirty="0">
                <a:latin typeface="Algerian" panose="04020705040A02060702" pitchFamily="82" charset="0"/>
              </a:rPr>
              <a:t>of terrorism </a:t>
            </a:r>
          </a:p>
        </p:txBody>
      </p:sp>
      <p:sp>
        <p:nvSpPr>
          <p:cNvPr id="6" name="Rectangle 5"/>
          <p:cNvSpPr/>
          <p:nvPr/>
        </p:nvSpPr>
        <p:spPr>
          <a:xfrm>
            <a:off x="495299" y="2149499"/>
            <a:ext cx="11696701" cy="1200329"/>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Though  the </a:t>
            </a:r>
            <a:r>
              <a:rPr lang="en-US" sz="2400" b="1" dirty="0">
                <a:latin typeface="Times New Roman" panose="02020603050405020304" pitchFamily="18" charset="0"/>
                <a:cs typeface="Times New Roman" panose="02020603050405020304" pitchFamily="18" charset="0"/>
              </a:rPr>
              <a:t>dynamic socio-economic and political scenarios</a:t>
            </a:r>
            <a:r>
              <a:rPr lang="en-US" sz="2400" dirty="0">
                <a:latin typeface="Times New Roman" panose="02020603050405020304" pitchFamily="18" charset="0"/>
                <a:cs typeface="Times New Roman" panose="02020603050405020304" pitchFamily="18" charset="0"/>
              </a:rPr>
              <a:t>, it </a:t>
            </a:r>
            <a:r>
              <a:rPr lang="en-US" sz="2400" dirty="0" smtClean="0">
                <a:latin typeface="Times New Roman" panose="02020603050405020304" pitchFamily="18" charset="0"/>
                <a:cs typeface="Times New Roman" panose="02020603050405020304" pitchFamily="18" charset="0"/>
              </a:rPr>
              <a:t>has become necessary </a:t>
            </a:r>
            <a:r>
              <a:rPr lang="en-US" sz="2400" dirty="0">
                <a:latin typeface="Times New Roman" panose="02020603050405020304" pitchFamily="18" charset="0"/>
                <a:cs typeface="Times New Roman" panose="02020603050405020304" pitchFamily="18" charset="0"/>
              </a:rPr>
              <a:t>for the government to</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become </a:t>
            </a:r>
            <a:r>
              <a:rPr lang="en-US" sz="2400" b="1" dirty="0">
                <a:latin typeface="Times New Roman" panose="02020603050405020304" pitchFamily="18" charset="0"/>
                <a:cs typeface="Times New Roman" panose="02020603050405020304" pitchFamily="18" charset="0"/>
              </a:rPr>
              <a:t>alert and gain </a:t>
            </a:r>
            <a:r>
              <a:rPr lang="en-US" sz="2400" b="1" dirty="0" smtClean="0">
                <a:latin typeface="Times New Roman" panose="02020603050405020304" pitchFamily="18" charset="0"/>
                <a:cs typeface="Times New Roman" panose="02020603050405020304" pitchFamily="18" charset="0"/>
              </a:rPr>
              <a:t>foresight </a:t>
            </a: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order to </a:t>
            </a:r>
            <a:r>
              <a:rPr lang="en-US" sz="2400" b="1" i="1" dirty="0">
                <a:latin typeface="Times New Roman" panose="02020603050405020304" pitchFamily="18" charset="0"/>
                <a:cs typeface="Times New Roman" panose="02020603050405020304" pitchFamily="18" charset="0"/>
              </a:rPr>
              <a:t>avoid unwanted risk </a:t>
            </a:r>
            <a:r>
              <a:rPr lang="en-US" sz="2400" dirty="0">
                <a:latin typeface="Times New Roman" panose="02020603050405020304" pitchFamily="18" charset="0"/>
                <a:cs typeface="Times New Roman" panose="02020603050405020304" pitchFamily="18" charset="0"/>
              </a:rPr>
              <a:t>and consequences for the </a:t>
            </a:r>
            <a:r>
              <a:rPr lang="en-US" sz="2400" b="1" dirty="0" smtClean="0">
                <a:latin typeface="Times New Roman" panose="02020603050405020304" pitchFamily="18" charset="0"/>
                <a:cs typeface="Times New Roman" panose="02020603050405020304" pitchFamily="18" charset="0"/>
              </a:rPr>
              <a:t>Nepali </a:t>
            </a:r>
            <a:r>
              <a:rPr lang="en-US" sz="2400" b="1" dirty="0" err="1" smtClean="0">
                <a:latin typeface="Times New Roman" panose="02020603050405020304" pitchFamily="18" charset="0"/>
                <a:cs typeface="Times New Roman" panose="02020603050405020304" pitchFamily="18" charset="0"/>
              </a:rPr>
              <a:t>labour</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migrant population. </a:t>
            </a:r>
          </a:p>
        </p:txBody>
      </p:sp>
      <p:sp>
        <p:nvSpPr>
          <p:cNvPr id="7" name="Rectangle 6"/>
          <p:cNvSpPr/>
          <p:nvPr/>
        </p:nvSpPr>
        <p:spPr>
          <a:xfrm>
            <a:off x="495299" y="1659525"/>
            <a:ext cx="3379451" cy="400110"/>
          </a:xfrm>
          <a:prstGeom prst="rect">
            <a:avLst/>
          </a:prstGeom>
        </p:spPr>
        <p:txBody>
          <a:bodyPr wrap="none">
            <a:spAutoFit/>
          </a:bodyPr>
          <a:lstStyle/>
          <a:p>
            <a:r>
              <a:rPr lang="en-US" sz="2000" b="1" dirty="0" smtClean="0">
                <a:latin typeface="Algerian" panose="04020705040A02060702" pitchFamily="82" charset="0"/>
              </a:rPr>
              <a:t>10. </a:t>
            </a:r>
            <a:r>
              <a:rPr lang="en-US" sz="2000" b="1" u="sng" dirty="0">
                <a:latin typeface="Algerian" panose="04020705040A02060702" pitchFamily="82" charset="0"/>
              </a:rPr>
              <a:t>avoid unwanted risk</a:t>
            </a:r>
          </a:p>
        </p:txBody>
      </p:sp>
      <p:sp>
        <p:nvSpPr>
          <p:cNvPr id="8" name="Rectangle 7"/>
          <p:cNvSpPr/>
          <p:nvPr/>
        </p:nvSpPr>
        <p:spPr>
          <a:xfrm>
            <a:off x="563494" y="3916746"/>
            <a:ext cx="11310178" cy="8925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There is a need for </a:t>
            </a:r>
            <a:r>
              <a:rPr lang="en-US" sz="2800" b="1" dirty="0">
                <a:latin typeface="Times New Roman" panose="02020603050405020304" pitchFamily="18" charset="0"/>
                <a:cs typeface="Times New Roman" panose="02020603050405020304" pitchFamily="18" charset="0"/>
              </a:rPr>
              <a:t>effective </a:t>
            </a:r>
            <a:r>
              <a:rPr lang="en-US" sz="2800" b="1" dirty="0" smtClean="0">
                <a:latin typeface="Times New Roman" panose="02020603050405020304" pitchFamily="18" charset="0"/>
                <a:cs typeface="Times New Roman" panose="02020603050405020304" pitchFamily="18" charset="0"/>
              </a:rPr>
              <a:t>mechanisms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be put in place in order </a:t>
            </a:r>
            <a:r>
              <a:rPr lang="en-US" sz="2400" b="1" dirty="0">
                <a:latin typeface="Times New Roman" panose="02020603050405020304" pitchFamily="18" charset="0"/>
                <a:cs typeface="Times New Roman" panose="02020603050405020304" pitchFamily="18" charset="0"/>
              </a:rPr>
              <a:t>to regulate </a:t>
            </a:r>
            <a:r>
              <a:rPr lang="en-US" sz="2400" b="1" dirty="0" err="1">
                <a:latin typeface="Times New Roman" panose="02020603050405020304" pitchFamily="18" charset="0"/>
                <a:cs typeface="Times New Roman" panose="02020603050405020304" pitchFamily="18" charset="0"/>
              </a:rPr>
              <a:t>labour</a:t>
            </a:r>
            <a:r>
              <a:rPr lang="en-US" sz="2400" b="1" dirty="0">
                <a:latin typeface="Times New Roman" panose="02020603050405020304" pitchFamily="18" charset="0"/>
                <a:cs typeface="Times New Roman" panose="02020603050405020304" pitchFamily="18" charset="0"/>
              </a:rPr>
              <a:t> migration as a </a:t>
            </a:r>
            <a:r>
              <a:rPr lang="en-US" sz="2400" b="1" dirty="0" smtClean="0">
                <a:latin typeface="Times New Roman" panose="02020603050405020304" pitchFamily="18" charset="0"/>
                <a:cs typeface="Times New Roman" panose="02020603050405020304" pitchFamily="18" charset="0"/>
              </a:rPr>
              <a:t>whole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to </a:t>
            </a:r>
            <a:r>
              <a:rPr lang="en-US" sz="2400" b="1" dirty="0">
                <a:latin typeface="Times New Roman" panose="02020603050405020304" pitchFamily="18" charset="0"/>
                <a:cs typeface="Times New Roman" panose="02020603050405020304" pitchFamily="18" charset="0"/>
              </a:rPr>
              <a:t>protect migrants </a:t>
            </a:r>
            <a:r>
              <a:rPr lang="en-US" sz="2400" dirty="0">
                <a:latin typeface="Times New Roman" panose="02020603050405020304" pitchFamily="18" charset="0"/>
                <a:cs typeface="Times New Roman" panose="02020603050405020304" pitchFamily="18" charset="0"/>
              </a:rPr>
              <a:t>in a foreign country</a:t>
            </a:r>
            <a:endParaRPr lang="en-US" sz="2400" b="1" dirty="0">
              <a:latin typeface="Times New Roman" panose="02020603050405020304" pitchFamily="18" charset="0"/>
              <a:cs typeface="Times New Roman" panose="02020603050405020304" pitchFamily="18" charset="0"/>
            </a:endParaRPr>
          </a:p>
        </p:txBody>
      </p:sp>
      <p:sp>
        <p:nvSpPr>
          <p:cNvPr id="9" name="Rectangle 8"/>
          <p:cNvSpPr/>
          <p:nvPr/>
        </p:nvSpPr>
        <p:spPr>
          <a:xfrm>
            <a:off x="596072" y="3455081"/>
            <a:ext cx="3546164" cy="400110"/>
          </a:xfrm>
          <a:prstGeom prst="rect">
            <a:avLst/>
          </a:prstGeom>
        </p:spPr>
        <p:txBody>
          <a:bodyPr wrap="none">
            <a:spAutoFit/>
          </a:bodyPr>
          <a:lstStyle/>
          <a:p>
            <a:r>
              <a:rPr lang="en-US" sz="2000" b="1" dirty="0" smtClean="0">
                <a:latin typeface="Algerian" panose="04020705040A02060702" pitchFamily="82" charset="0"/>
              </a:rPr>
              <a:t>11</a:t>
            </a:r>
            <a:r>
              <a:rPr lang="en-US" sz="2000" dirty="0" smtClean="0">
                <a:latin typeface="Algerian" panose="04020705040A02060702" pitchFamily="82" charset="0"/>
              </a:rPr>
              <a:t>. </a:t>
            </a:r>
            <a:r>
              <a:rPr lang="en-US" sz="2000" b="1" dirty="0" smtClean="0">
                <a:latin typeface="Algerian" panose="04020705040A02060702" pitchFamily="82" charset="0"/>
              </a:rPr>
              <a:t>effective </a:t>
            </a:r>
            <a:r>
              <a:rPr lang="en-US" sz="2000" b="1" dirty="0">
                <a:latin typeface="Algerian" panose="04020705040A02060702" pitchFamily="82" charset="0"/>
              </a:rPr>
              <a:t>mechanisms</a:t>
            </a:r>
          </a:p>
        </p:txBody>
      </p:sp>
      <p:sp>
        <p:nvSpPr>
          <p:cNvPr id="10" name="Rectangle 9"/>
          <p:cNvSpPr/>
          <p:nvPr/>
        </p:nvSpPr>
        <p:spPr>
          <a:xfrm>
            <a:off x="474400" y="5114606"/>
            <a:ext cx="7310024" cy="400110"/>
          </a:xfrm>
          <a:prstGeom prst="rect">
            <a:avLst/>
          </a:prstGeom>
        </p:spPr>
        <p:txBody>
          <a:bodyPr wrap="square">
            <a:spAutoFit/>
          </a:bodyPr>
          <a:lstStyle/>
          <a:p>
            <a:r>
              <a:rPr lang="en-US" sz="2000" b="1" dirty="0" smtClean="0">
                <a:latin typeface="Algerian" panose="04020705040A02060702" pitchFamily="82" charset="0"/>
              </a:rPr>
              <a:t>12. The </a:t>
            </a:r>
            <a:r>
              <a:rPr lang="en-US" sz="2000" b="1" dirty="0">
                <a:latin typeface="Algerian" panose="04020705040A02060702" pitchFamily="82" charset="0"/>
              </a:rPr>
              <a:t>foreign </a:t>
            </a:r>
            <a:r>
              <a:rPr lang="en-US" sz="2000" b="1" dirty="0" smtClean="0">
                <a:latin typeface="Algerian" panose="04020705040A02060702" pitchFamily="82" charset="0"/>
              </a:rPr>
              <a:t>employment policies </a:t>
            </a:r>
            <a:endParaRPr lang="en-US" sz="2000" b="1" dirty="0">
              <a:latin typeface="Algerian" panose="04020705040A02060702" pitchFamily="82" charset="0"/>
            </a:endParaRPr>
          </a:p>
        </p:txBody>
      </p:sp>
    </p:spTree>
    <p:extLst>
      <p:ext uri="{BB962C8B-B14F-4D97-AF65-F5344CB8AC3E}">
        <p14:creationId xmlns:p14="http://schemas.microsoft.com/office/powerpoint/2010/main" val="107078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58836" y="1561599"/>
            <a:ext cx="6100676" cy="2278101"/>
          </a:xfrm>
          <a:prstGeom prst="rect">
            <a:avLst/>
          </a:prstGeom>
        </p:spPr>
      </p:pic>
    </p:spTree>
    <p:extLst>
      <p:ext uri="{BB962C8B-B14F-4D97-AF65-F5344CB8AC3E}">
        <p14:creationId xmlns:p14="http://schemas.microsoft.com/office/powerpoint/2010/main" val="566649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72301"/>
          </a:xfrm>
          <a:prstGeom prst="rect">
            <a:avLst/>
          </a:prstGeom>
        </p:spPr>
      </p:pic>
    </p:spTree>
    <p:extLst>
      <p:ext uri="{BB962C8B-B14F-4D97-AF65-F5344CB8AC3E}">
        <p14:creationId xmlns:p14="http://schemas.microsoft.com/office/powerpoint/2010/main" val="414044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ndita Sijapati's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567" y="386761"/>
            <a:ext cx="1733037" cy="173303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1938604" y="162265"/>
            <a:ext cx="5102275" cy="2308324"/>
          </a:xfrm>
          <a:prstGeom prst="rect">
            <a:avLst/>
          </a:prstGeom>
        </p:spPr>
        <p:txBody>
          <a:bodyPr wrap="square">
            <a:spAutoFit/>
          </a:bodyPr>
          <a:lstStyle/>
          <a:p>
            <a:pPr marL="171450" indent="-171450" algn="just">
              <a:buFont typeface="Wingdings" panose="05000000000000000000" pitchFamily="2" charset="2"/>
              <a:buChar char="§"/>
            </a:pPr>
            <a:r>
              <a:rPr lang="en-US" b="1" i="0" dirty="0" smtClean="0">
                <a:solidFill>
                  <a:srgbClr val="333333"/>
                </a:solidFill>
                <a:effectLst/>
                <a:latin typeface="Times New Roman" panose="02020603050405020304" pitchFamily="18" charset="0"/>
                <a:cs typeface="Times New Roman" panose="02020603050405020304" pitchFamily="18" charset="0"/>
              </a:rPr>
              <a:t>Ms. </a:t>
            </a:r>
            <a:r>
              <a:rPr lang="en-US" b="1" i="0" dirty="0" err="1" smtClean="0">
                <a:solidFill>
                  <a:srgbClr val="333333"/>
                </a:solidFill>
                <a:effectLst/>
                <a:latin typeface="Times New Roman" panose="02020603050405020304" pitchFamily="18" charset="0"/>
                <a:cs typeface="Times New Roman" panose="02020603050405020304" pitchFamily="18" charset="0"/>
              </a:rPr>
              <a:t>Bandita</a:t>
            </a:r>
            <a:r>
              <a:rPr lang="en-US" b="1" i="0" dirty="0" smtClean="0">
                <a:solidFill>
                  <a:srgbClr val="333333"/>
                </a:solidFill>
                <a:effectLst/>
                <a:latin typeface="Times New Roman" panose="02020603050405020304" pitchFamily="18" charset="0"/>
                <a:cs typeface="Times New Roman" panose="02020603050405020304" pitchFamily="18" charset="0"/>
              </a:rPr>
              <a:t> </a:t>
            </a:r>
            <a:r>
              <a:rPr lang="en-US" b="1" i="0" dirty="0" err="1" smtClean="0">
                <a:solidFill>
                  <a:srgbClr val="333333"/>
                </a:solidFill>
                <a:effectLst/>
                <a:latin typeface="Times New Roman" panose="02020603050405020304" pitchFamily="18" charset="0"/>
                <a:cs typeface="Times New Roman" panose="02020603050405020304" pitchFamily="18" charset="0"/>
              </a:rPr>
              <a:t>Sijapati</a:t>
            </a:r>
            <a:r>
              <a:rPr lang="en-US" b="1" i="0" dirty="0" smtClean="0">
                <a:solidFill>
                  <a:srgbClr val="333333"/>
                </a:solidFill>
                <a:effectLst/>
                <a:latin typeface="Times New Roman" panose="02020603050405020304" pitchFamily="18" charset="0"/>
                <a:cs typeface="Times New Roman" panose="02020603050405020304" pitchFamily="18" charset="0"/>
              </a:rPr>
              <a:t> </a:t>
            </a:r>
            <a:r>
              <a:rPr lang="en-US" b="0" i="0" dirty="0" smtClean="0">
                <a:solidFill>
                  <a:srgbClr val="333333"/>
                </a:solidFill>
                <a:effectLst/>
                <a:latin typeface="Times New Roman" panose="02020603050405020304" pitchFamily="18" charset="0"/>
                <a:cs typeface="Times New Roman" panose="02020603050405020304" pitchFamily="18" charset="0"/>
              </a:rPr>
              <a:t>is a </a:t>
            </a:r>
            <a:r>
              <a:rPr lang="en-US" b="1" i="0" dirty="0" smtClean="0">
                <a:solidFill>
                  <a:srgbClr val="333333"/>
                </a:solidFill>
                <a:effectLst/>
                <a:latin typeface="Times New Roman" panose="02020603050405020304" pitchFamily="18" charset="0"/>
                <a:cs typeface="Times New Roman" panose="02020603050405020304" pitchFamily="18" charset="0"/>
              </a:rPr>
              <a:t>Senior Social Development Specialist with the World Bank in the Sri Lanka and Maldives country office. </a:t>
            </a:r>
          </a:p>
          <a:p>
            <a:pPr algn="just"/>
            <a:endParaRPr lang="en-US" b="1" i="0" dirty="0" smtClean="0">
              <a:solidFill>
                <a:srgbClr val="333333"/>
              </a:solidFill>
              <a:effectLst/>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
            </a:pPr>
            <a:r>
              <a:rPr lang="en-US" dirty="0">
                <a:solidFill>
                  <a:srgbClr val="333333"/>
                </a:solidFill>
                <a:latin typeface="Times New Roman" panose="02020603050405020304" pitchFamily="18" charset="0"/>
                <a:cs typeface="Times New Roman" panose="02020603050405020304" pitchFamily="18" charset="0"/>
              </a:rPr>
              <a:t>Prior to joining the World Bank, </a:t>
            </a:r>
            <a:r>
              <a:rPr lang="en-US" b="1" dirty="0">
                <a:solidFill>
                  <a:srgbClr val="333333"/>
                </a:solidFill>
                <a:latin typeface="Times New Roman" panose="02020603050405020304" pitchFamily="18" charset="0"/>
                <a:cs typeface="Times New Roman" panose="02020603050405020304" pitchFamily="18" charset="0"/>
              </a:rPr>
              <a:t>she served as the Research Director at the Centre for the Study of </a:t>
            </a:r>
            <a:r>
              <a:rPr lang="en-US" b="1" dirty="0" err="1">
                <a:solidFill>
                  <a:srgbClr val="333333"/>
                </a:solidFill>
                <a:latin typeface="Times New Roman" panose="02020603050405020304" pitchFamily="18" charset="0"/>
                <a:cs typeface="Times New Roman" panose="02020603050405020304" pitchFamily="18" charset="0"/>
              </a:rPr>
              <a:t>Labour</a:t>
            </a:r>
            <a:r>
              <a:rPr lang="en-US" b="1" dirty="0">
                <a:solidFill>
                  <a:srgbClr val="333333"/>
                </a:solidFill>
                <a:latin typeface="Times New Roman" panose="02020603050405020304" pitchFamily="18" charset="0"/>
                <a:cs typeface="Times New Roman" panose="02020603050405020304" pitchFamily="18" charset="0"/>
              </a:rPr>
              <a:t> and Mobility, Social Science </a:t>
            </a:r>
            <a:r>
              <a:rPr lang="en-US" b="1" dirty="0" err="1">
                <a:solidFill>
                  <a:srgbClr val="333333"/>
                </a:solidFill>
                <a:latin typeface="Times New Roman" panose="02020603050405020304" pitchFamily="18" charset="0"/>
                <a:cs typeface="Times New Roman" panose="02020603050405020304" pitchFamily="18" charset="0"/>
              </a:rPr>
              <a:t>Baha</a:t>
            </a:r>
            <a:r>
              <a:rPr lang="en-US" b="1" dirty="0">
                <a:solidFill>
                  <a:srgbClr val="333333"/>
                </a:solidFill>
                <a:latin typeface="Times New Roman" panose="02020603050405020304" pitchFamily="18" charset="0"/>
                <a:cs typeface="Times New Roman" panose="02020603050405020304" pitchFamily="18" charset="0"/>
              </a:rPr>
              <a:t> from 2010 till 2017. </a:t>
            </a:r>
          </a:p>
        </p:txBody>
      </p:sp>
      <p:sp>
        <p:nvSpPr>
          <p:cNvPr id="3" name="Rectangle 2"/>
          <p:cNvSpPr/>
          <p:nvPr/>
        </p:nvSpPr>
        <p:spPr>
          <a:xfrm>
            <a:off x="7680960" y="1480140"/>
            <a:ext cx="4239491" cy="3970318"/>
          </a:xfrm>
          <a:prstGeom prst="rect">
            <a:avLst/>
          </a:prstGeom>
        </p:spPr>
        <p:txBody>
          <a:bodyPr wrap="square">
            <a:spAutoFit/>
          </a:bodyPr>
          <a:lstStyle/>
          <a:p>
            <a:pPr marL="285750" indent="-285750">
              <a:buFont typeface="Arial" panose="020B0604020202020204" pitchFamily="34" charset="0"/>
              <a:buChar char="•"/>
            </a:pPr>
            <a:r>
              <a:rPr lang="en-US" b="1" i="0" dirty="0" smtClean="0">
                <a:solidFill>
                  <a:srgbClr val="333333"/>
                </a:solidFill>
                <a:effectLst/>
                <a:latin typeface="Times New Roman" panose="02020603050405020304" pitchFamily="18" charset="0"/>
                <a:cs typeface="Times New Roman" panose="02020603050405020304" pitchFamily="18" charset="0"/>
              </a:rPr>
              <a:t>Amrita </a:t>
            </a:r>
            <a:r>
              <a:rPr lang="en-US" b="1" i="0" dirty="0" err="1" smtClean="0">
                <a:solidFill>
                  <a:srgbClr val="333333"/>
                </a:solidFill>
                <a:effectLst/>
                <a:latin typeface="Times New Roman" panose="02020603050405020304" pitchFamily="18" charset="0"/>
                <a:cs typeface="Times New Roman" panose="02020603050405020304" pitchFamily="18" charset="0"/>
              </a:rPr>
              <a:t>Limbu</a:t>
            </a:r>
            <a:r>
              <a:rPr lang="en-US" b="1" i="0" dirty="0" smtClean="0">
                <a:solidFill>
                  <a:srgbClr val="333333"/>
                </a:solidFill>
                <a:effectLst/>
                <a:latin typeface="Times New Roman" panose="02020603050405020304" pitchFamily="18" charset="0"/>
                <a:cs typeface="Times New Roman" panose="02020603050405020304" pitchFamily="18" charset="0"/>
              </a:rPr>
              <a:t> is a doctoral student at Western Sydney University.</a:t>
            </a:r>
          </a:p>
          <a:p>
            <a:r>
              <a:rPr lang="en-US" b="1" i="0" dirty="0" smtClean="0">
                <a:solidFill>
                  <a:srgbClr val="333333"/>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1" i="0" dirty="0" smtClean="0">
                <a:solidFill>
                  <a:srgbClr val="333333"/>
                </a:solidFill>
                <a:effectLst/>
                <a:latin typeface="Times New Roman" panose="02020603050405020304" pitchFamily="18" charset="0"/>
                <a:cs typeface="Times New Roman" panose="02020603050405020304" pitchFamily="18" charset="0"/>
              </a:rPr>
              <a:t>She worked on issues of </a:t>
            </a:r>
            <a:r>
              <a:rPr lang="en-US" b="1" i="0" dirty="0" err="1" smtClean="0">
                <a:solidFill>
                  <a:srgbClr val="333333"/>
                </a:solidFill>
                <a:effectLst/>
                <a:latin typeface="Times New Roman" panose="02020603050405020304" pitchFamily="18" charset="0"/>
                <a:cs typeface="Times New Roman" panose="02020603050405020304" pitchFamily="18" charset="0"/>
              </a:rPr>
              <a:t>labour</a:t>
            </a:r>
            <a:r>
              <a:rPr lang="en-US" b="1" i="0" dirty="0" smtClean="0">
                <a:solidFill>
                  <a:srgbClr val="333333"/>
                </a:solidFill>
                <a:effectLst/>
                <a:latin typeface="Times New Roman" panose="02020603050405020304" pitchFamily="18" charset="0"/>
                <a:cs typeface="Times New Roman" panose="02020603050405020304" pitchFamily="18" charset="0"/>
              </a:rPr>
              <a:t> migration, forced </a:t>
            </a:r>
            <a:r>
              <a:rPr lang="en-US" b="1" i="0" dirty="0" err="1" smtClean="0">
                <a:solidFill>
                  <a:srgbClr val="333333"/>
                </a:solidFill>
                <a:effectLst/>
                <a:latin typeface="Times New Roman" panose="02020603050405020304" pitchFamily="18" charset="0"/>
                <a:cs typeface="Times New Roman" panose="02020603050405020304" pitchFamily="18" charset="0"/>
              </a:rPr>
              <a:t>labour</a:t>
            </a:r>
            <a:r>
              <a:rPr lang="en-US" b="1" i="0" dirty="0" smtClean="0">
                <a:solidFill>
                  <a:srgbClr val="333333"/>
                </a:solidFill>
                <a:effectLst/>
                <a:latin typeface="Times New Roman" panose="02020603050405020304" pitchFamily="18" charset="0"/>
                <a:cs typeface="Times New Roman" panose="02020603050405020304" pitchFamily="18" charset="0"/>
              </a:rPr>
              <a:t> and trafficking for six years </a:t>
            </a:r>
            <a:r>
              <a:rPr lang="en-US" b="0" i="0" dirty="0" smtClean="0">
                <a:solidFill>
                  <a:srgbClr val="333333"/>
                </a:solidFill>
                <a:effectLst/>
                <a:latin typeface="Times New Roman" panose="02020603050405020304" pitchFamily="18" charset="0"/>
                <a:cs typeface="Times New Roman" panose="02020603050405020304" pitchFamily="18" charset="0"/>
              </a:rPr>
              <a:t>at the </a:t>
            </a:r>
            <a:r>
              <a:rPr lang="en-US" b="1" i="0" dirty="0" smtClean="0">
                <a:solidFill>
                  <a:srgbClr val="333333"/>
                </a:solidFill>
                <a:effectLst/>
                <a:latin typeface="Times New Roman" panose="02020603050405020304" pitchFamily="18" charset="0"/>
                <a:cs typeface="Times New Roman" panose="02020603050405020304" pitchFamily="18" charset="0"/>
              </a:rPr>
              <a:t>Centre for the Study of </a:t>
            </a:r>
            <a:r>
              <a:rPr lang="en-US" b="1" i="0" dirty="0" err="1" smtClean="0">
                <a:solidFill>
                  <a:srgbClr val="333333"/>
                </a:solidFill>
                <a:effectLst/>
                <a:latin typeface="Times New Roman" panose="02020603050405020304" pitchFamily="18" charset="0"/>
                <a:cs typeface="Times New Roman" panose="02020603050405020304" pitchFamily="18" charset="0"/>
              </a:rPr>
              <a:t>Labour</a:t>
            </a:r>
            <a:r>
              <a:rPr lang="en-US" b="1" i="0" dirty="0" smtClean="0">
                <a:solidFill>
                  <a:srgbClr val="333333"/>
                </a:solidFill>
                <a:effectLst/>
                <a:latin typeface="Times New Roman" panose="02020603050405020304" pitchFamily="18" charset="0"/>
                <a:cs typeface="Times New Roman" panose="02020603050405020304" pitchFamily="18" charset="0"/>
              </a:rPr>
              <a:t> and Mobility at Social Science </a:t>
            </a:r>
            <a:r>
              <a:rPr lang="en-US" b="1" i="0" dirty="0" err="1" smtClean="0">
                <a:solidFill>
                  <a:srgbClr val="333333"/>
                </a:solidFill>
                <a:effectLst/>
                <a:latin typeface="Times New Roman" panose="02020603050405020304" pitchFamily="18" charset="0"/>
                <a:cs typeface="Times New Roman" panose="02020603050405020304" pitchFamily="18" charset="0"/>
              </a:rPr>
              <a:t>Baha</a:t>
            </a:r>
            <a:r>
              <a:rPr lang="en-US" b="1" i="0" dirty="0" smtClean="0">
                <a:solidFill>
                  <a:srgbClr val="333333"/>
                </a:solidFill>
                <a:effectLst/>
                <a:latin typeface="Times New Roman" panose="02020603050405020304" pitchFamily="18" charset="0"/>
                <a:cs typeface="Times New Roman" panose="02020603050405020304" pitchFamily="18" charset="0"/>
              </a:rPr>
              <a:t>, Kathmandu.</a:t>
            </a:r>
          </a:p>
          <a:p>
            <a:endParaRPr lang="en-US"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smtClean="0">
                <a:solidFill>
                  <a:srgbClr val="333333"/>
                </a:solidFill>
                <a:effectLst/>
                <a:latin typeface="Times New Roman" panose="02020603050405020304" pitchFamily="18" charset="0"/>
                <a:cs typeface="Times New Roman" panose="02020603050405020304" pitchFamily="18" charset="0"/>
              </a:rPr>
              <a:t> </a:t>
            </a:r>
            <a:r>
              <a:rPr lang="en-US" b="1" i="0" dirty="0" smtClean="0">
                <a:solidFill>
                  <a:srgbClr val="333333"/>
                </a:solidFill>
                <a:effectLst/>
                <a:latin typeface="Times New Roman" panose="02020603050405020304" pitchFamily="18" charset="0"/>
                <a:cs typeface="Times New Roman" panose="02020603050405020304" pitchFamily="18" charset="0"/>
              </a:rPr>
              <a:t>She is the co-author of </a:t>
            </a:r>
            <a:r>
              <a:rPr lang="en-US" b="1" i="1" dirty="0" smtClean="0">
                <a:solidFill>
                  <a:srgbClr val="333333"/>
                </a:solidFill>
                <a:effectLst/>
                <a:latin typeface="Times New Roman" panose="02020603050405020304" pitchFamily="18" charset="0"/>
                <a:cs typeface="Times New Roman" panose="02020603050405020304" pitchFamily="18" charset="0"/>
              </a:rPr>
              <a:t>Governing </a:t>
            </a:r>
            <a:r>
              <a:rPr lang="en-US" b="1" i="1" dirty="0" err="1" smtClean="0">
                <a:solidFill>
                  <a:srgbClr val="333333"/>
                </a:solidFill>
                <a:effectLst/>
                <a:latin typeface="Times New Roman" panose="02020603050405020304" pitchFamily="18" charset="0"/>
                <a:cs typeface="Times New Roman" panose="02020603050405020304" pitchFamily="18" charset="0"/>
              </a:rPr>
              <a:t>Labour</a:t>
            </a:r>
            <a:r>
              <a:rPr lang="en-US" b="1" i="1" dirty="0" smtClean="0">
                <a:solidFill>
                  <a:srgbClr val="333333"/>
                </a:solidFill>
                <a:effectLst/>
                <a:latin typeface="Times New Roman" panose="02020603050405020304" pitchFamily="18" charset="0"/>
                <a:cs typeface="Times New Roman" panose="02020603050405020304" pitchFamily="18" charset="0"/>
              </a:rPr>
              <a:t> Migration in Nepal</a:t>
            </a:r>
            <a:r>
              <a:rPr lang="en-US" b="1" i="0" dirty="0" smtClean="0">
                <a:solidFill>
                  <a:srgbClr val="333333"/>
                </a:solidFill>
                <a:effectLst/>
                <a:latin typeface="Times New Roman" panose="02020603050405020304" pitchFamily="18" charset="0"/>
                <a:cs typeface="Times New Roman" panose="02020603050405020304" pitchFamily="18" charset="0"/>
              </a:rPr>
              <a:t> (2012) and </a:t>
            </a:r>
            <a:r>
              <a:rPr lang="en-US" b="1" i="1" dirty="0" smtClean="0">
                <a:solidFill>
                  <a:srgbClr val="333333"/>
                </a:solidFill>
                <a:effectLst/>
                <a:latin typeface="Times New Roman" panose="02020603050405020304" pitchFamily="18" charset="0"/>
                <a:cs typeface="Times New Roman" panose="02020603050405020304" pitchFamily="18" charset="0"/>
              </a:rPr>
              <a:t>Trafficking and Forced </a:t>
            </a:r>
            <a:r>
              <a:rPr lang="en-US" b="1" i="1" dirty="0" err="1" smtClean="0">
                <a:solidFill>
                  <a:srgbClr val="333333"/>
                </a:solidFill>
                <a:effectLst/>
                <a:latin typeface="Times New Roman" panose="02020603050405020304" pitchFamily="18" charset="0"/>
                <a:cs typeface="Times New Roman" panose="02020603050405020304" pitchFamily="18" charset="0"/>
              </a:rPr>
              <a:t>Labour</a:t>
            </a:r>
            <a:r>
              <a:rPr lang="en-US" b="1" i="1" dirty="0" smtClean="0">
                <a:solidFill>
                  <a:srgbClr val="333333"/>
                </a:solidFill>
                <a:effectLst/>
                <a:latin typeface="Times New Roman" panose="02020603050405020304" pitchFamily="18" charset="0"/>
                <a:cs typeface="Times New Roman" panose="02020603050405020304" pitchFamily="18" charset="0"/>
              </a:rPr>
              <a:t> in Nepal: </a:t>
            </a:r>
            <a:r>
              <a:rPr lang="en-US" b="0" i="1" dirty="0" smtClean="0">
                <a:solidFill>
                  <a:srgbClr val="333333"/>
                </a:solidFill>
                <a:effectLst/>
                <a:latin typeface="Times New Roman" panose="02020603050405020304" pitchFamily="18" charset="0"/>
                <a:cs typeface="Times New Roman" panose="02020603050405020304" pitchFamily="18" charset="0"/>
              </a:rPr>
              <a:t>A Review of the Literature</a:t>
            </a:r>
            <a:r>
              <a:rPr lang="en-US" b="0" i="0" dirty="0" smtClean="0">
                <a:solidFill>
                  <a:srgbClr val="333333"/>
                </a:solidFill>
                <a:effectLst/>
                <a:latin typeface="Times New Roman" panose="02020603050405020304" pitchFamily="18" charset="0"/>
                <a:cs typeface="Times New Roman" panose="02020603050405020304" pitchFamily="18" charset="0"/>
              </a:rPr>
              <a:t> (2011).</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315883" y="2344294"/>
            <a:ext cx="6724996" cy="3416320"/>
          </a:xfrm>
          <a:prstGeom prst="rect">
            <a:avLst/>
          </a:prstGeom>
        </p:spPr>
        <p:txBody>
          <a:bodyPr wrap="square">
            <a:spAutoFit/>
          </a:bodyPr>
          <a:lstStyle/>
          <a:p>
            <a:pPr marL="171450" lvl="0" indent="-171450" algn="just">
              <a:buFont typeface="Wingdings" panose="05000000000000000000" pitchFamily="2" charset="2"/>
              <a:buChar char="§"/>
            </a:pPr>
            <a:r>
              <a:rPr lang="en-US" dirty="0">
                <a:solidFill>
                  <a:srgbClr val="333333"/>
                </a:solidFill>
                <a:latin typeface="Times New Roman" panose="02020603050405020304" pitchFamily="18" charset="0"/>
                <a:cs typeface="Times New Roman" panose="02020603050405020304" pitchFamily="18" charset="0"/>
              </a:rPr>
              <a:t>She has also provided advisory and consulting support to the </a:t>
            </a:r>
            <a:r>
              <a:rPr lang="en-US" b="1" dirty="0">
                <a:solidFill>
                  <a:srgbClr val="333333"/>
                </a:solidFill>
                <a:latin typeface="Times New Roman" panose="02020603050405020304" pitchFamily="18" charset="0"/>
                <a:cs typeface="Times New Roman" panose="02020603050405020304" pitchFamily="18" charset="0"/>
              </a:rPr>
              <a:t>Government of Nepal, South Asian Association for Regional Cooperation</a:t>
            </a:r>
            <a:r>
              <a:rPr lang="en-US" dirty="0">
                <a:solidFill>
                  <a:srgbClr val="333333"/>
                </a:solidFill>
                <a:latin typeface="Times New Roman" panose="02020603050405020304" pitchFamily="18" charset="0"/>
                <a:cs typeface="Times New Roman" panose="02020603050405020304" pitchFamily="18" charset="0"/>
              </a:rPr>
              <a:t>, </a:t>
            </a:r>
            <a:r>
              <a:rPr lang="en-US" b="1" dirty="0">
                <a:solidFill>
                  <a:srgbClr val="333333"/>
                </a:solidFill>
                <a:latin typeface="Times New Roman" panose="02020603050405020304" pitchFamily="18" charset="0"/>
                <a:cs typeface="Times New Roman" panose="02020603050405020304" pitchFamily="18" charset="0"/>
              </a:rPr>
              <a:t>and bilateral and multilateral agencies </a:t>
            </a:r>
            <a:r>
              <a:rPr lang="en-US" dirty="0">
                <a:solidFill>
                  <a:srgbClr val="333333"/>
                </a:solidFill>
                <a:latin typeface="Times New Roman" panose="02020603050405020304" pitchFamily="18" charset="0"/>
                <a:cs typeface="Times New Roman" panose="02020603050405020304" pitchFamily="18" charset="0"/>
              </a:rPr>
              <a:t>including the </a:t>
            </a:r>
            <a:r>
              <a:rPr lang="en-US" dirty="0" smtClean="0">
                <a:solidFill>
                  <a:srgbClr val="333333"/>
                </a:solidFill>
                <a:latin typeface="Times New Roman" panose="02020603050405020304" pitchFamily="18" charset="0"/>
                <a:cs typeface="Times New Roman" panose="02020603050405020304" pitchFamily="18" charset="0"/>
              </a:rPr>
              <a:t>ILO, IOM, DID, </a:t>
            </a:r>
            <a:r>
              <a:rPr lang="en-US" dirty="0">
                <a:solidFill>
                  <a:srgbClr val="333333"/>
                </a:solidFill>
                <a:latin typeface="Times New Roman" panose="02020603050405020304" pitchFamily="18" charset="0"/>
                <a:cs typeface="Times New Roman" panose="02020603050405020304" pitchFamily="18" charset="0"/>
              </a:rPr>
              <a:t>in areas of gender, inclusion and social development. </a:t>
            </a:r>
            <a:endParaRPr lang="en-US" dirty="0" smtClean="0">
              <a:solidFill>
                <a:srgbClr val="333333"/>
              </a:solidFill>
              <a:latin typeface="Times New Roman" panose="02020603050405020304" pitchFamily="18" charset="0"/>
              <a:cs typeface="Times New Roman" panose="02020603050405020304" pitchFamily="18" charset="0"/>
            </a:endParaRPr>
          </a:p>
          <a:p>
            <a:pPr lvl="0" algn="just"/>
            <a:endParaRPr lang="en-US" dirty="0">
              <a:solidFill>
                <a:srgbClr val="333333"/>
              </a:solidFill>
              <a:latin typeface="Times New Roman" panose="02020603050405020304" pitchFamily="18" charset="0"/>
              <a:cs typeface="Times New Roman" panose="02020603050405020304" pitchFamily="18" charset="0"/>
            </a:endParaRPr>
          </a:p>
          <a:p>
            <a:pPr marL="171450" lvl="0" indent="-171450" algn="just">
              <a:buFont typeface="Wingdings" panose="05000000000000000000" pitchFamily="2" charset="2"/>
              <a:buChar char="§"/>
            </a:pPr>
            <a:r>
              <a:rPr lang="en-US" b="1" dirty="0">
                <a:solidFill>
                  <a:srgbClr val="333333"/>
                </a:solidFill>
                <a:latin typeface="Times New Roman" panose="02020603050405020304" pitchFamily="18" charset="0"/>
                <a:cs typeface="Times New Roman" panose="02020603050405020304" pitchFamily="18" charset="0"/>
              </a:rPr>
              <a:t>She holds a PhD </a:t>
            </a:r>
            <a:r>
              <a:rPr lang="en-US" dirty="0">
                <a:solidFill>
                  <a:srgbClr val="333333"/>
                </a:solidFill>
                <a:latin typeface="Times New Roman" panose="02020603050405020304" pitchFamily="18" charset="0"/>
                <a:cs typeface="Times New Roman" panose="02020603050405020304" pitchFamily="18" charset="0"/>
              </a:rPr>
              <a:t>from the </a:t>
            </a:r>
            <a:r>
              <a:rPr lang="en-US" b="1" dirty="0">
                <a:solidFill>
                  <a:srgbClr val="333333"/>
                </a:solidFill>
                <a:latin typeface="Times New Roman" panose="02020603050405020304" pitchFamily="18" charset="0"/>
                <a:cs typeface="Times New Roman" panose="02020603050405020304" pitchFamily="18" charset="0"/>
              </a:rPr>
              <a:t>Maxwell School of Citizenship </a:t>
            </a:r>
            <a:r>
              <a:rPr lang="en-US" dirty="0">
                <a:solidFill>
                  <a:srgbClr val="333333"/>
                </a:solidFill>
                <a:latin typeface="Times New Roman" panose="02020603050405020304" pitchFamily="18" charset="0"/>
                <a:cs typeface="Times New Roman" panose="02020603050405020304" pitchFamily="18" charset="0"/>
              </a:rPr>
              <a:t>and </a:t>
            </a:r>
            <a:r>
              <a:rPr lang="en-US" b="1" dirty="0">
                <a:solidFill>
                  <a:srgbClr val="333333"/>
                </a:solidFill>
                <a:latin typeface="Times New Roman" panose="02020603050405020304" pitchFamily="18" charset="0"/>
                <a:cs typeface="Times New Roman" panose="02020603050405020304" pitchFamily="18" charset="0"/>
              </a:rPr>
              <a:t>Public Affairs </a:t>
            </a:r>
            <a:r>
              <a:rPr lang="en-US" dirty="0">
                <a:solidFill>
                  <a:srgbClr val="333333"/>
                </a:solidFill>
                <a:latin typeface="Times New Roman" panose="02020603050405020304" pitchFamily="18" charset="0"/>
                <a:cs typeface="Times New Roman" panose="02020603050405020304" pitchFamily="18" charset="0"/>
              </a:rPr>
              <a:t>at </a:t>
            </a:r>
            <a:r>
              <a:rPr lang="en-US" b="1" dirty="0">
                <a:solidFill>
                  <a:srgbClr val="333333"/>
                </a:solidFill>
                <a:latin typeface="Times New Roman" panose="02020603050405020304" pitchFamily="18" charset="0"/>
                <a:cs typeface="Times New Roman" panose="02020603050405020304" pitchFamily="18" charset="0"/>
              </a:rPr>
              <a:t>Syracuse University, New York, </a:t>
            </a:r>
            <a:r>
              <a:rPr lang="en-US" dirty="0">
                <a:solidFill>
                  <a:srgbClr val="333333"/>
                </a:solidFill>
                <a:latin typeface="Times New Roman" panose="02020603050405020304" pitchFamily="18" charset="0"/>
                <a:cs typeface="Times New Roman" panose="02020603050405020304" pitchFamily="18" charset="0"/>
              </a:rPr>
              <a:t>and a master’s </a:t>
            </a:r>
            <a:r>
              <a:rPr lang="en-US" b="1" dirty="0">
                <a:solidFill>
                  <a:srgbClr val="333333"/>
                </a:solidFill>
                <a:latin typeface="Times New Roman" panose="02020603050405020304" pitchFamily="18" charset="0"/>
                <a:cs typeface="Times New Roman" panose="02020603050405020304" pitchFamily="18" charset="0"/>
              </a:rPr>
              <a:t>degree from Columbia University, New York</a:t>
            </a:r>
            <a:r>
              <a:rPr lang="en-US" dirty="0" smtClean="0">
                <a:solidFill>
                  <a:srgbClr val="333333"/>
                </a:solidFill>
                <a:latin typeface="Times New Roman" panose="02020603050405020304" pitchFamily="18" charset="0"/>
                <a:cs typeface="Times New Roman" panose="02020603050405020304" pitchFamily="18" charset="0"/>
              </a:rPr>
              <a:t>.</a:t>
            </a:r>
          </a:p>
          <a:p>
            <a:pPr lvl="0" algn="just"/>
            <a:endParaRPr lang="en-US" dirty="0" smtClean="0">
              <a:solidFill>
                <a:srgbClr val="333333"/>
              </a:solidFill>
              <a:latin typeface="Times New Roman" panose="02020603050405020304" pitchFamily="18" charset="0"/>
              <a:cs typeface="Times New Roman" panose="02020603050405020304" pitchFamily="18" charset="0"/>
            </a:endParaRPr>
          </a:p>
          <a:p>
            <a:pPr marL="171450" lvl="0" indent="-171450" algn="just">
              <a:buFont typeface="Wingdings" panose="05000000000000000000" pitchFamily="2" charset="2"/>
              <a:buChar char="§"/>
            </a:pPr>
            <a:r>
              <a:rPr lang="en-US" dirty="0" smtClean="0">
                <a:solidFill>
                  <a:srgbClr val="333333"/>
                </a:solidFill>
                <a:latin typeface="Times New Roman" panose="02020603050405020304" pitchFamily="18" charset="0"/>
                <a:cs typeface="Times New Roman" panose="02020603050405020304" pitchFamily="18" charset="0"/>
              </a:rPr>
              <a:t> </a:t>
            </a:r>
            <a:r>
              <a:rPr lang="en-US" dirty="0">
                <a:solidFill>
                  <a:srgbClr val="333333"/>
                </a:solidFill>
                <a:latin typeface="Times New Roman" panose="02020603050405020304" pitchFamily="18" charset="0"/>
                <a:cs typeface="Times New Roman" panose="02020603050405020304" pitchFamily="18" charset="0"/>
              </a:rPr>
              <a:t>In 2016-2017, she was a Visiting Academic at Centre on </a:t>
            </a:r>
            <a:r>
              <a:rPr lang="en-US" b="1" dirty="0">
                <a:solidFill>
                  <a:srgbClr val="333333"/>
                </a:solidFill>
                <a:latin typeface="Times New Roman" panose="02020603050405020304" pitchFamily="18" charset="0"/>
                <a:cs typeface="Times New Roman" panose="02020603050405020304" pitchFamily="18" charset="0"/>
              </a:rPr>
              <a:t>Migration, Policy and Society at the University of Oxford.</a:t>
            </a:r>
            <a:endParaRPr lang="en-US" b="1" dirty="0">
              <a:solidFill>
                <a:prstClr val="black"/>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8998527" y="279811"/>
            <a:ext cx="1758142" cy="1200329"/>
          </a:xfrm>
          <a:prstGeom prst="rect">
            <a:avLst/>
          </a:prstGeom>
          <a:noFill/>
          <a:ln w="28575">
            <a:solidFill>
              <a:schemeClr val="tx1"/>
            </a:solidFill>
          </a:ln>
        </p:spPr>
        <p:txBody>
          <a:bodyPr wrap="square" rtlCol="0">
            <a:spAutoFit/>
          </a:bodyPr>
          <a:lstStyle/>
          <a:p>
            <a:pPr algn="ctr"/>
            <a:endParaRPr lang="en-US" dirty="0" smtClean="0"/>
          </a:p>
          <a:p>
            <a:pPr algn="ctr"/>
            <a:r>
              <a:rPr lang="en-US" dirty="0" smtClean="0"/>
              <a:t>No Image</a:t>
            </a:r>
          </a:p>
          <a:p>
            <a:pPr algn="ctr"/>
            <a:endParaRPr lang="en-US" dirty="0"/>
          </a:p>
          <a:p>
            <a:pPr algn="ctr"/>
            <a:r>
              <a:rPr lang="en-US" dirty="0" smtClean="0"/>
              <a:t> </a:t>
            </a:r>
            <a:endParaRPr lang="en-US" dirty="0"/>
          </a:p>
        </p:txBody>
      </p:sp>
    </p:spTree>
    <p:extLst>
      <p:ext uri="{BB962C8B-B14F-4D97-AF65-F5344CB8AC3E}">
        <p14:creationId xmlns:p14="http://schemas.microsoft.com/office/powerpoint/2010/main" val="3802773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551479326"/>
              </p:ext>
            </p:extLst>
          </p:nvPr>
        </p:nvGraphicFramePr>
        <p:xfrm>
          <a:off x="166256" y="1330036"/>
          <a:ext cx="11945388" cy="43491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3"/>
          <p:cNvSpPr/>
          <p:nvPr/>
        </p:nvSpPr>
        <p:spPr>
          <a:xfrm>
            <a:off x="800100" y="76201"/>
            <a:ext cx="10448925" cy="685799"/>
          </a:xfrm>
          <a:prstGeom prst="roundRect">
            <a:avLst>
              <a:gd name="adj" fmla="val 12143"/>
            </a:avLst>
          </a:prstGeom>
          <a:solidFill>
            <a:srgbClr val="92D050"/>
          </a:solidFill>
          <a:ln w="12700" cap="flat" cmpd="sng" algn="ctr">
            <a:solidFill>
              <a:srgbClr val="5B9BD5">
                <a:shade val="50000"/>
              </a:srgbClr>
            </a:solidFill>
            <a:prstDash val="solid"/>
            <a:miter lim="800000"/>
          </a:ln>
          <a:effectLst>
            <a:outerShdw blurRad="76200" dist="12700" dir="2700000" sy="-23000" kx="-800400" algn="bl" rotWithShape="0">
              <a:prstClr val="black">
                <a:alpha val="20000"/>
              </a:prstClr>
            </a:outerShdw>
          </a:effectLst>
        </p:spPr>
        <p:txBody>
          <a:bodyPr rtlCol="0" anchor="ctr"/>
          <a:lstStyle/>
          <a:p>
            <a:pPr algn="ctr">
              <a:defRPr/>
            </a:pPr>
            <a:r>
              <a:rPr lang="en-US" sz="4000" b="1" kern="0" dirty="0">
                <a:ln w="0"/>
                <a:solidFill>
                  <a:prstClr val="black"/>
                </a:solidFill>
                <a:effectLst>
                  <a:reflection blurRad="6350" stA="53000" endA="300" endPos="35500" dir="5400000" sy="-90000" algn="bl" rotWithShape="0"/>
                </a:effectLst>
                <a:latin typeface="Algerian" panose="04020705040A02060702" pitchFamily="82" charset="0"/>
              </a:rPr>
              <a:t>Historical Antecedents</a:t>
            </a:r>
            <a:endParaRPr lang="en-US" sz="4000" b="1" kern="0" dirty="0" smtClean="0">
              <a:ln w="0"/>
              <a:solidFill>
                <a:prstClr val="black"/>
              </a:solidFill>
              <a:effectLst>
                <a:reflection blurRad="6350" stA="53000" endA="300" endPos="35500" dir="5400000" sy="-90000" algn="bl" rotWithShape="0"/>
              </a:effectLst>
              <a:latin typeface="Algerian" panose="04020705040A02060702" pitchFamily="82" charset="0"/>
            </a:endParaRPr>
          </a:p>
        </p:txBody>
      </p:sp>
    </p:spTree>
    <p:extLst>
      <p:ext uri="{BB962C8B-B14F-4D97-AF65-F5344CB8AC3E}">
        <p14:creationId xmlns:p14="http://schemas.microsoft.com/office/powerpoint/2010/main" val="1863536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iterate type="lt">
                                    <p:tmPct val="5000"/>
                                  </p:iterate>
                                  <p:childTnLst>
                                    <p:set>
                                      <p:cBhvr>
                                        <p:cTn id="6" dur="1" fill="hold">
                                          <p:stCondLst>
                                            <p:cond delay="0"/>
                                          </p:stCondLst>
                                        </p:cTn>
                                        <p:tgtEl>
                                          <p:spTgt spid="3">
                                            <p:graphicEl>
                                              <a:dgm id="{9E87D3F1-4C62-44C2-839D-F5FF792F807F}"/>
                                            </p:graphicEl>
                                          </p:spTgt>
                                        </p:tgtEl>
                                        <p:attrNameLst>
                                          <p:attrName>style.visibility</p:attrName>
                                        </p:attrNameLst>
                                      </p:cBhvr>
                                      <p:to>
                                        <p:strVal val="visible"/>
                                      </p:to>
                                    </p:set>
                                    <p:anim calcmode="lin" valueType="num">
                                      <p:cBhvr>
                                        <p:cTn id="7" dur="1000" fill="hold"/>
                                        <p:tgtEl>
                                          <p:spTgt spid="3">
                                            <p:graphicEl>
                                              <a:dgm id="{9E87D3F1-4C62-44C2-839D-F5FF792F807F}"/>
                                            </p:graphicEl>
                                          </p:spTgt>
                                        </p:tgtEl>
                                        <p:attrNameLst>
                                          <p:attrName>ppt_w</p:attrName>
                                        </p:attrNameLst>
                                      </p:cBhvr>
                                      <p:tavLst>
                                        <p:tav tm="0">
                                          <p:val>
                                            <p:fltVal val="0"/>
                                          </p:val>
                                        </p:tav>
                                        <p:tav tm="100000">
                                          <p:val>
                                            <p:strVal val="#ppt_w"/>
                                          </p:val>
                                        </p:tav>
                                      </p:tavLst>
                                    </p:anim>
                                    <p:anim calcmode="lin" valueType="num">
                                      <p:cBhvr>
                                        <p:cTn id="8" dur="1000" fill="hold"/>
                                        <p:tgtEl>
                                          <p:spTgt spid="3">
                                            <p:graphicEl>
                                              <a:dgm id="{9E87D3F1-4C62-44C2-839D-F5FF792F807F}"/>
                                            </p:graphicEl>
                                          </p:spTgt>
                                        </p:tgtEl>
                                        <p:attrNameLst>
                                          <p:attrName>ppt_h</p:attrName>
                                        </p:attrNameLst>
                                      </p:cBhvr>
                                      <p:tavLst>
                                        <p:tav tm="0">
                                          <p:val>
                                            <p:fltVal val="0"/>
                                          </p:val>
                                        </p:tav>
                                        <p:tav tm="100000">
                                          <p:val>
                                            <p:strVal val="#ppt_h"/>
                                          </p:val>
                                        </p:tav>
                                      </p:tavLst>
                                    </p:anim>
                                    <p:anim calcmode="lin" valueType="num">
                                      <p:cBhvr>
                                        <p:cTn id="9" dur="1000" fill="hold"/>
                                        <p:tgtEl>
                                          <p:spTgt spid="3">
                                            <p:graphicEl>
                                              <a:dgm id="{9E87D3F1-4C62-44C2-839D-F5FF792F807F}"/>
                                            </p:graphicEl>
                                          </p:spTgt>
                                        </p:tgtEl>
                                        <p:attrNameLst>
                                          <p:attrName>style.rotation</p:attrName>
                                        </p:attrNameLst>
                                      </p:cBhvr>
                                      <p:tavLst>
                                        <p:tav tm="0">
                                          <p:val>
                                            <p:fltVal val="90"/>
                                          </p:val>
                                        </p:tav>
                                        <p:tav tm="100000">
                                          <p:val>
                                            <p:fltVal val="0"/>
                                          </p:val>
                                        </p:tav>
                                      </p:tavLst>
                                    </p:anim>
                                    <p:animEffect transition="in" filter="fade">
                                      <p:cBhvr>
                                        <p:cTn id="10" dur="1000"/>
                                        <p:tgtEl>
                                          <p:spTgt spid="3">
                                            <p:graphicEl>
                                              <a:dgm id="{9E87D3F1-4C62-44C2-839D-F5FF792F807F}"/>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graphicEl>
                                              <a:dgm id="{193D7722-BC70-46AA-A506-3DB4A98F9308}"/>
                                            </p:graphicEl>
                                          </p:spTgt>
                                        </p:tgtEl>
                                        <p:attrNameLst>
                                          <p:attrName>style.visibility</p:attrName>
                                        </p:attrNameLst>
                                      </p:cBhvr>
                                      <p:to>
                                        <p:strVal val="visible"/>
                                      </p:to>
                                    </p:set>
                                    <p:animEffect transition="in" filter="fade">
                                      <p:cBhvr>
                                        <p:cTn id="13" dur="1000"/>
                                        <p:tgtEl>
                                          <p:spTgt spid="3">
                                            <p:graphicEl>
                                              <a:dgm id="{193D7722-BC70-46AA-A506-3DB4A98F9308}"/>
                                            </p:graphicEl>
                                          </p:spTgt>
                                        </p:tgtEl>
                                      </p:cBhvr>
                                    </p:animEffect>
                                  </p:childTnLst>
                                </p:cTn>
                              </p:par>
                              <p:par>
                                <p:cTn id="14" presetID="63" presetClass="path" presetSubtype="0" accel="50000" decel="50000" fill="hold" grpId="1" nodeType="withEffect">
                                  <p:stCondLst>
                                    <p:cond delay="0"/>
                                  </p:stCondLst>
                                  <p:childTnLst>
                                    <p:animMotion origin="layout" path="M 5.55112E-17 -2.96296E-6 L 0.25 -2.96296E-6 " pathEditMode="relative" rAng="0" ptsTypes="AA">
                                      <p:cBhvr>
                                        <p:cTn id="15" dur="1000" spd="-100000" fill="hold"/>
                                        <p:tgtEl>
                                          <p:spTgt spid="3">
                                            <p:graphicEl>
                                              <a:dgm id="{9E87D3F1-4C62-44C2-839D-F5FF792F807F}"/>
                                            </p:graphicEl>
                                          </p:spTgt>
                                        </p:tgtEl>
                                        <p:attrNameLst>
                                          <p:attrName>ppt_x</p:attrName>
                                          <p:attrName>ppt_y</p:attrName>
                                        </p:attrNameLst>
                                      </p:cBhvr>
                                      <p:rCtr x="12500" y="0"/>
                                    </p:animMotion>
                                  </p:childTnLst>
                                </p:cTn>
                              </p:par>
                              <p:par>
                                <p:cTn id="16" presetID="63" presetClass="path" presetSubtype="0" accel="50000" decel="50000" fill="hold" grpId="1" nodeType="withEffect">
                                  <p:stCondLst>
                                    <p:cond delay="0"/>
                                  </p:stCondLst>
                                  <p:childTnLst>
                                    <p:animMotion origin="layout" path="M 5.55112E-17 -2.96296E-6 L 0.25 -2.96296E-6 " pathEditMode="relative" rAng="0" ptsTypes="AA">
                                      <p:cBhvr>
                                        <p:cTn id="17" dur="1000" spd="-100000" fill="hold"/>
                                        <p:tgtEl>
                                          <p:spTgt spid="3">
                                            <p:graphicEl>
                                              <a:dgm id="{193D7722-BC70-46AA-A506-3DB4A98F9308}"/>
                                            </p:graphicEl>
                                          </p:spTgt>
                                        </p:tgtEl>
                                        <p:attrNameLst>
                                          <p:attrName>ppt_x</p:attrName>
                                          <p:attrName>ppt_y</p:attrName>
                                        </p:attrNameLst>
                                      </p:cBhvr>
                                      <p:rCtr x="12500" y="0"/>
                                    </p:animMotion>
                                  </p:childTnLst>
                                </p:cTn>
                              </p:par>
                              <p:par>
                                <p:cTn id="18" presetID="63" presetClass="path" presetSubtype="0" accel="50000" decel="50000" fill="hold" grpId="1" nodeType="withEffect">
                                  <p:stCondLst>
                                    <p:cond delay="0"/>
                                  </p:stCondLst>
                                  <p:childTnLst>
                                    <p:animMotion origin="layout" path="M 5.55112E-17 -2.96296E-6 L 0.25 -2.96296E-6 " pathEditMode="relative" rAng="0" ptsTypes="AA">
                                      <p:cBhvr>
                                        <p:cTn id="19" dur="1000" spd="-100000" fill="hold"/>
                                        <p:tgtEl>
                                          <p:spTgt spid="3">
                                            <p:graphicEl>
                                              <a:dgm id="{A60E8B29-3A41-41E6-92ED-087DF974D6A6}"/>
                                            </p:graphicEl>
                                          </p:spTgt>
                                        </p:tgtEl>
                                        <p:attrNameLst>
                                          <p:attrName>ppt_x</p:attrName>
                                          <p:attrName>ppt_y</p:attrName>
                                        </p:attrNameLst>
                                      </p:cBhvr>
                                      <p:rCtr x="12500" y="0"/>
                                    </p:animMotion>
                                  </p:childTnLst>
                                </p:cTn>
                              </p:par>
                              <p:par>
                                <p:cTn id="20" presetID="31" presetClass="entr" presetSubtype="0" fill="hold" grpId="0" nodeType="withEffect">
                                  <p:stCondLst>
                                    <p:cond delay="0"/>
                                  </p:stCondLst>
                                  <p:iterate type="lt">
                                    <p:tmPct val="5000"/>
                                  </p:iterate>
                                  <p:childTnLst>
                                    <p:set>
                                      <p:cBhvr>
                                        <p:cTn id="21" dur="1" fill="hold">
                                          <p:stCondLst>
                                            <p:cond delay="0"/>
                                          </p:stCondLst>
                                        </p:cTn>
                                        <p:tgtEl>
                                          <p:spTgt spid="3">
                                            <p:graphicEl>
                                              <a:dgm id="{A60E8B29-3A41-41E6-92ED-087DF974D6A6}"/>
                                            </p:graphicEl>
                                          </p:spTgt>
                                        </p:tgtEl>
                                        <p:attrNameLst>
                                          <p:attrName>style.visibility</p:attrName>
                                        </p:attrNameLst>
                                      </p:cBhvr>
                                      <p:to>
                                        <p:strVal val="visible"/>
                                      </p:to>
                                    </p:set>
                                    <p:anim calcmode="lin" valueType="num">
                                      <p:cBhvr>
                                        <p:cTn id="22" dur="1000" fill="hold"/>
                                        <p:tgtEl>
                                          <p:spTgt spid="3">
                                            <p:graphicEl>
                                              <a:dgm id="{A60E8B29-3A41-41E6-92ED-087DF974D6A6}"/>
                                            </p:graphicEl>
                                          </p:spTgt>
                                        </p:tgtEl>
                                        <p:attrNameLst>
                                          <p:attrName>ppt_w</p:attrName>
                                        </p:attrNameLst>
                                      </p:cBhvr>
                                      <p:tavLst>
                                        <p:tav tm="0">
                                          <p:val>
                                            <p:fltVal val="0"/>
                                          </p:val>
                                        </p:tav>
                                        <p:tav tm="100000">
                                          <p:val>
                                            <p:strVal val="#ppt_w"/>
                                          </p:val>
                                        </p:tav>
                                      </p:tavLst>
                                    </p:anim>
                                    <p:anim calcmode="lin" valueType="num">
                                      <p:cBhvr>
                                        <p:cTn id="23" dur="1000" fill="hold"/>
                                        <p:tgtEl>
                                          <p:spTgt spid="3">
                                            <p:graphicEl>
                                              <a:dgm id="{A60E8B29-3A41-41E6-92ED-087DF974D6A6}"/>
                                            </p:graphicEl>
                                          </p:spTgt>
                                        </p:tgtEl>
                                        <p:attrNameLst>
                                          <p:attrName>ppt_h</p:attrName>
                                        </p:attrNameLst>
                                      </p:cBhvr>
                                      <p:tavLst>
                                        <p:tav tm="0">
                                          <p:val>
                                            <p:fltVal val="0"/>
                                          </p:val>
                                        </p:tav>
                                        <p:tav tm="100000">
                                          <p:val>
                                            <p:strVal val="#ppt_h"/>
                                          </p:val>
                                        </p:tav>
                                      </p:tavLst>
                                    </p:anim>
                                    <p:anim calcmode="lin" valueType="num">
                                      <p:cBhvr>
                                        <p:cTn id="24" dur="1000" fill="hold"/>
                                        <p:tgtEl>
                                          <p:spTgt spid="3">
                                            <p:graphicEl>
                                              <a:dgm id="{A60E8B29-3A41-41E6-92ED-087DF974D6A6}"/>
                                            </p:graphicEl>
                                          </p:spTgt>
                                        </p:tgtEl>
                                        <p:attrNameLst>
                                          <p:attrName>style.rotation</p:attrName>
                                        </p:attrNameLst>
                                      </p:cBhvr>
                                      <p:tavLst>
                                        <p:tav tm="0">
                                          <p:val>
                                            <p:fltVal val="90"/>
                                          </p:val>
                                        </p:tav>
                                        <p:tav tm="100000">
                                          <p:val>
                                            <p:fltVal val="0"/>
                                          </p:val>
                                        </p:tav>
                                      </p:tavLst>
                                    </p:anim>
                                    <p:animEffect transition="in" filter="fade">
                                      <p:cBhvr>
                                        <p:cTn id="25" dur="1000"/>
                                        <p:tgtEl>
                                          <p:spTgt spid="3">
                                            <p:graphicEl>
                                              <a:dgm id="{A60E8B29-3A41-41E6-92ED-087DF974D6A6}"/>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graphicEl>
                                              <a:dgm id="{D12A3826-2E3C-4C07-A727-88547A37A6F8}"/>
                                            </p:graphicEl>
                                          </p:spTgt>
                                        </p:tgtEl>
                                        <p:attrNameLst>
                                          <p:attrName>style.visibility</p:attrName>
                                        </p:attrNameLst>
                                      </p:cBhvr>
                                      <p:to>
                                        <p:strVal val="visible"/>
                                      </p:to>
                                    </p:set>
                                    <p:animEffect transition="in" filter="fade">
                                      <p:cBhvr>
                                        <p:cTn id="28" dur="1000"/>
                                        <p:tgtEl>
                                          <p:spTgt spid="3">
                                            <p:graphicEl>
                                              <a:dgm id="{D12A3826-2E3C-4C07-A727-88547A37A6F8}"/>
                                            </p:graphicEl>
                                          </p:spTgt>
                                        </p:tgtEl>
                                      </p:cBhvr>
                                    </p:animEffect>
                                  </p:childTnLst>
                                </p:cTn>
                              </p:par>
                              <p:par>
                                <p:cTn id="29" presetID="63" presetClass="path" presetSubtype="0" accel="50000" decel="50000" fill="hold" grpId="1" nodeType="withEffect">
                                  <p:stCondLst>
                                    <p:cond delay="0"/>
                                  </p:stCondLst>
                                  <p:childTnLst>
                                    <p:animMotion origin="layout" path="M 5.55112E-17 -2.96296E-6 L 0.25 -2.96296E-6 " pathEditMode="relative" rAng="0" ptsTypes="AA">
                                      <p:cBhvr>
                                        <p:cTn id="30" dur="1000" spd="-100000" fill="hold"/>
                                        <p:tgtEl>
                                          <p:spTgt spid="3">
                                            <p:graphicEl>
                                              <a:dgm id="{D12A3826-2E3C-4C07-A727-88547A37A6F8}"/>
                                            </p:graphicEl>
                                          </p:spTgt>
                                        </p:tgtEl>
                                        <p:attrNameLst>
                                          <p:attrName>ppt_x</p:attrName>
                                          <p:attrName>ppt_y</p:attrName>
                                        </p:attrNameLst>
                                      </p:cBhvr>
                                      <p:rCtr x="12500" y="0"/>
                                    </p:animMotion>
                                  </p:childTnLst>
                                </p:cTn>
                              </p:par>
                              <p:par>
                                <p:cTn id="31" presetID="63" presetClass="path" presetSubtype="0" accel="50000" decel="50000" fill="hold" grpId="1" nodeType="withEffect">
                                  <p:stCondLst>
                                    <p:cond delay="0"/>
                                  </p:stCondLst>
                                  <p:childTnLst>
                                    <p:animMotion origin="layout" path="M 5.55112E-17 -2.96296E-6 L 0.25 -2.96296E-6 " pathEditMode="relative" rAng="0" ptsTypes="AA">
                                      <p:cBhvr>
                                        <p:cTn id="32" dur="1000" spd="-100000" fill="hold"/>
                                        <p:tgtEl>
                                          <p:spTgt spid="3">
                                            <p:graphicEl>
                                              <a:dgm id="{3364F820-B13F-496A-8388-7D4ADED4386F}"/>
                                            </p:graphicEl>
                                          </p:spTgt>
                                        </p:tgtEl>
                                        <p:attrNameLst>
                                          <p:attrName>ppt_x</p:attrName>
                                          <p:attrName>ppt_y</p:attrName>
                                        </p:attrNameLst>
                                      </p:cBhvr>
                                      <p:rCtr x="12500" y="0"/>
                                    </p:animMotion>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3">
                                            <p:graphicEl>
                                              <a:dgm id="{3364F820-B13F-496A-8388-7D4ADED4386F}"/>
                                            </p:graphicEl>
                                          </p:spTgt>
                                        </p:tgtEl>
                                        <p:attrNameLst>
                                          <p:attrName>style.visibility</p:attrName>
                                        </p:attrNameLst>
                                      </p:cBhvr>
                                      <p:to>
                                        <p:strVal val="visible"/>
                                      </p:to>
                                    </p:set>
                                    <p:anim calcmode="lin" valueType="num">
                                      <p:cBhvr>
                                        <p:cTn id="35" dur="1000" fill="hold"/>
                                        <p:tgtEl>
                                          <p:spTgt spid="3">
                                            <p:graphicEl>
                                              <a:dgm id="{3364F820-B13F-496A-8388-7D4ADED4386F}"/>
                                            </p:graphicEl>
                                          </p:spTgt>
                                        </p:tgtEl>
                                        <p:attrNameLst>
                                          <p:attrName>ppt_w</p:attrName>
                                        </p:attrNameLst>
                                      </p:cBhvr>
                                      <p:tavLst>
                                        <p:tav tm="0">
                                          <p:val>
                                            <p:fltVal val="0"/>
                                          </p:val>
                                        </p:tav>
                                        <p:tav tm="100000">
                                          <p:val>
                                            <p:strVal val="#ppt_w"/>
                                          </p:val>
                                        </p:tav>
                                      </p:tavLst>
                                    </p:anim>
                                    <p:anim calcmode="lin" valueType="num">
                                      <p:cBhvr>
                                        <p:cTn id="36" dur="1000" fill="hold"/>
                                        <p:tgtEl>
                                          <p:spTgt spid="3">
                                            <p:graphicEl>
                                              <a:dgm id="{3364F820-B13F-496A-8388-7D4ADED4386F}"/>
                                            </p:graphicEl>
                                          </p:spTgt>
                                        </p:tgtEl>
                                        <p:attrNameLst>
                                          <p:attrName>ppt_h</p:attrName>
                                        </p:attrNameLst>
                                      </p:cBhvr>
                                      <p:tavLst>
                                        <p:tav tm="0">
                                          <p:val>
                                            <p:fltVal val="0"/>
                                          </p:val>
                                        </p:tav>
                                        <p:tav tm="100000">
                                          <p:val>
                                            <p:strVal val="#ppt_h"/>
                                          </p:val>
                                        </p:tav>
                                      </p:tavLst>
                                    </p:anim>
                                    <p:anim calcmode="lin" valueType="num">
                                      <p:cBhvr>
                                        <p:cTn id="37" dur="1000" fill="hold"/>
                                        <p:tgtEl>
                                          <p:spTgt spid="3">
                                            <p:graphicEl>
                                              <a:dgm id="{3364F820-B13F-496A-8388-7D4ADED4386F}"/>
                                            </p:graphicEl>
                                          </p:spTgt>
                                        </p:tgtEl>
                                        <p:attrNameLst>
                                          <p:attrName>style.rotation</p:attrName>
                                        </p:attrNameLst>
                                      </p:cBhvr>
                                      <p:tavLst>
                                        <p:tav tm="0">
                                          <p:val>
                                            <p:fltVal val="90"/>
                                          </p:val>
                                        </p:tav>
                                        <p:tav tm="100000">
                                          <p:val>
                                            <p:fltVal val="0"/>
                                          </p:val>
                                        </p:tav>
                                      </p:tavLst>
                                    </p:anim>
                                    <p:animEffect transition="in" filter="fade">
                                      <p:cBhvr>
                                        <p:cTn id="38" dur="1000"/>
                                        <p:tgtEl>
                                          <p:spTgt spid="3">
                                            <p:graphicEl>
                                              <a:dgm id="{3364F820-B13F-496A-8388-7D4ADED4386F}"/>
                                            </p:graphicEl>
                                          </p:spTgt>
                                        </p:tgtEl>
                                      </p:cBhvr>
                                    </p:animEffect>
                                  </p:childTnLst>
                                </p:cTn>
                              </p:par>
                              <p:par>
                                <p:cTn id="39" presetID="10" presetClass="entr" presetSubtype="0" fill="hold" grpId="0" nodeType="withEffect">
                                  <p:stCondLst>
                                    <p:cond delay="0"/>
                                  </p:stCondLst>
                                  <p:iterate type="lt">
                                    <p:tmPct val="0"/>
                                  </p:iterate>
                                  <p:childTnLst>
                                    <p:set>
                                      <p:cBhvr>
                                        <p:cTn id="40" dur="1" fill="hold">
                                          <p:stCondLst>
                                            <p:cond delay="0"/>
                                          </p:stCondLst>
                                        </p:cTn>
                                        <p:tgtEl>
                                          <p:spTgt spid="3">
                                            <p:graphicEl>
                                              <a:dgm id="{B8C87BA3-2339-4CFC-B0F3-582D7C37476C}"/>
                                            </p:graphicEl>
                                          </p:spTgt>
                                        </p:tgtEl>
                                        <p:attrNameLst>
                                          <p:attrName>style.visibility</p:attrName>
                                        </p:attrNameLst>
                                      </p:cBhvr>
                                      <p:to>
                                        <p:strVal val="visible"/>
                                      </p:to>
                                    </p:set>
                                    <p:animEffect transition="in" filter="fade">
                                      <p:cBhvr>
                                        <p:cTn id="41" dur="1000"/>
                                        <p:tgtEl>
                                          <p:spTgt spid="3">
                                            <p:graphicEl>
                                              <a:dgm id="{B8C87BA3-2339-4CFC-B0F3-582D7C37476C}"/>
                                            </p:graphicEl>
                                          </p:spTgt>
                                        </p:tgtEl>
                                      </p:cBhvr>
                                    </p:animEffect>
                                  </p:childTnLst>
                                </p:cTn>
                              </p:par>
                              <p:par>
                                <p:cTn id="42" presetID="63" presetClass="path" presetSubtype="0" accel="50000" decel="50000" fill="hold" grpId="1" nodeType="withEffect">
                                  <p:stCondLst>
                                    <p:cond delay="0"/>
                                  </p:stCondLst>
                                  <p:iterate type="lt">
                                    <p:tmPct val="0"/>
                                  </p:iterate>
                                  <p:childTnLst>
                                    <p:animMotion origin="layout" path="M 5.55112E-17 -2.96296E-6 L 0.25 -2.96296E-6 " pathEditMode="relative" rAng="0" ptsTypes="AA">
                                      <p:cBhvr>
                                        <p:cTn id="43" dur="1000" spd="-100000" fill="hold"/>
                                        <p:tgtEl>
                                          <p:spTgt spid="3">
                                            <p:graphicEl>
                                              <a:dgm id="{B8C87BA3-2339-4CFC-B0F3-582D7C37476C}"/>
                                            </p:graphicEl>
                                          </p:spTgt>
                                        </p:tgtEl>
                                        <p:attrNameLst>
                                          <p:attrName>ppt_x</p:attrName>
                                          <p:attrName>ppt_y</p:attrName>
                                        </p:attrNameLst>
                                      </p:cBhvr>
                                      <p:rCtr x="12500" y="0"/>
                                    </p:animMotion>
                                  </p:childTnLst>
                                </p:cTn>
                              </p:par>
                              <p:par>
                                <p:cTn id="44" presetID="63" presetClass="path" presetSubtype="0" accel="50000" decel="50000" fill="hold" grpId="1" nodeType="withEffect">
                                  <p:stCondLst>
                                    <p:cond delay="0"/>
                                  </p:stCondLst>
                                  <p:childTnLst>
                                    <p:animMotion origin="layout" path="M 5.55112E-17 -2.96296E-6 L 0.25 -2.96296E-6 " pathEditMode="relative" rAng="0" ptsTypes="AA">
                                      <p:cBhvr>
                                        <p:cTn id="45" dur="1000" spd="-100000" fill="hold"/>
                                        <p:tgtEl>
                                          <p:spTgt spid="3">
                                            <p:graphicEl>
                                              <a:dgm id="{D91B0B47-F3B7-4737-BE5C-BB3F0115C9EB}"/>
                                            </p:graphicEl>
                                          </p:spTgt>
                                        </p:tgtEl>
                                        <p:attrNameLst>
                                          <p:attrName>ppt_x</p:attrName>
                                          <p:attrName>ppt_y</p:attrName>
                                        </p:attrNameLst>
                                      </p:cBhvr>
                                      <p:rCtr x="12500" y="0"/>
                                    </p:animMotion>
                                  </p:childTnLst>
                                </p:cTn>
                              </p:par>
                              <p:par>
                                <p:cTn id="46" presetID="31" presetClass="entr" presetSubtype="0" fill="hold" grpId="0" nodeType="withEffect">
                                  <p:stCondLst>
                                    <p:cond delay="0"/>
                                  </p:stCondLst>
                                  <p:iterate type="lt">
                                    <p:tmPct val="5000"/>
                                  </p:iterate>
                                  <p:childTnLst>
                                    <p:set>
                                      <p:cBhvr>
                                        <p:cTn id="47" dur="1" fill="hold">
                                          <p:stCondLst>
                                            <p:cond delay="0"/>
                                          </p:stCondLst>
                                        </p:cTn>
                                        <p:tgtEl>
                                          <p:spTgt spid="3">
                                            <p:graphicEl>
                                              <a:dgm id="{D91B0B47-F3B7-4737-BE5C-BB3F0115C9EB}"/>
                                            </p:graphicEl>
                                          </p:spTgt>
                                        </p:tgtEl>
                                        <p:attrNameLst>
                                          <p:attrName>style.visibility</p:attrName>
                                        </p:attrNameLst>
                                      </p:cBhvr>
                                      <p:to>
                                        <p:strVal val="visible"/>
                                      </p:to>
                                    </p:set>
                                    <p:anim calcmode="lin" valueType="num">
                                      <p:cBhvr>
                                        <p:cTn id="48" dur="1000" fill="hold"/>
                                        <p:tgtEl>
                                          <p:spTgt spid="3">
                                            <p:graphicEl>
                                              <a:dgm id="{D91B0B47-F3B7-4737-BE5C-BB3F0115C9EB}"/>
                                            </p:graphicEl>
                                          </p:spTgt>
                                        </p:tgtEl>
                                        <p:attrNameLst>
                                          <p:attrName>ppt_w</p:attrName>
                                        </p:attrNameLst>
                                      </p:cBhvr>
                                      <p:tavLst>
                                        <p:tav tm="0">
                                          <p:val>
                                            <p:fltVal val="0"/>
                                          </p:val>
                                        </p:tav>
                                        <p:tav tm="100000">
                                          <p:val>
                                            <p:strVal val="#ppt_w"/>
                                          </p:val>
                                        </p:tav>
                                      </p:tavLst>
                                    </p:anim>
                                    <p:anim calcmode="lin" valueType="num">
                                      <p:cBhvr>
                                        <p:cTn id="49" dur="1000" fill="hold"/>
                                        <p:tgtEl>
                                          <p:spTgt spid="3">
                                            <p:graphicEl>
                                              <a:dgm id="{D91B0B47-F3B7-4737-BE5C-BB3F0115C9EB}"/>
                                            </p:graphicEl>
                                          </p:spTgt>
                                        </p:tgtEl>
                                        <p:attrNameLst>
                                          <p:attrName>ppt_h</p:attrName>
                                        </p:attrNameLst>
                                      </p:cBhvr>
                                      <p:tavLst>
                                        <p:tav tm="0">
                                          <p:val>
                                            <p:fltVal val="0"/>
                                          </p:val>
                                        </p:tav>
                                        <p:tav tm="100000">
                                          <p:val>
                                            <p:strVal val="#ppt_h"/>
                                          </p:val>
                                        </p:tav>
                                      </p:tavLst>
                                    </p:anim>
                                    <p:anim calcmode="lin" valueType="num">
                                      <p:cBhvr>
                                        <p:cTn id="50" dur="1000" fill="hold"/>
                                        <p:tgtEl>
                                          <p:spTgt spid="3">
                                            <p:graphicEl>
                                              <a:dgm id="{D91B0B47-F3B7-4737-BE5C-BB3F0115C9EB}"/>
                                            </p:graphicEl>
                                          </p:spTgt>
                                        </p:tgtEl>
                                        <p:attrNameLst>
                                          <p:attrName>style.rotation</p:attrName>
                                        </p:attrNameLst>
                                      </p:cBhvr>
                                      <p:tavLst>
                                        <p:tav tm="0">
                                          <p:val>
                                            <p:fltVal val="90"/>
                                          </p:val>
                                        </p:tav>
                                        <p:tav tm="100000">
                                          <p:val>
                                            <p:fltVal val="0"/>
                                          </p:val>
                                        </p:tav>
                                      </p:tavLst>
                                    </p:anim>
                                    <p:animEffect transition="in" filter="fade">
                                      <p:cBhvr>
                                        <p:cTn id="51" dur="1000"/>
                                        <p:tgtEl>
                                          <p:spTgt spid="3">
                                            <p:graphicEl>
                                              <a:dgm id="{D91B0B47-F3B7-4737-BE5C-BB3F0115C9EB}"/>
                                            </p:graphicEl>
                                          </p:spTgt>
                                        </p:tgtEl>
                                      </p:cBhvr>
                                    </p:animEffect>
                                  </p:childTnLst>
                                </p:cTn>
                              </p:par>
                              <p:par>
                                <p:cTn id="52" presetID="10" presetClass="entr" presetSubtype="0" fill="hold" grpId="0" nodeType="withEffect">
                                  <p:stCondLst>
                                    <p:cond delay="0"/>
                                  </p:stCondLst>
                                  <p:iterate type="lt">
                                    <p:tmPct val="0"/>
                                  </p:iterate>
                                  <p:childTnLst>
                                    <p:set>
                                      <p:cBhvr>
                                        <p:cTn id="53" dur="1" fill="hold">
                                          <p:stCondLst>
                                            <p:cond delay="0"/>
                                          </p:stCondLst>
                                        </p:cTn>
                                        <p:tgtEl>
                                          <p:spTgt spid="3">
                                            <p:graphicEl>
                                              <a:dgm id="{F54CC983-2FE2-4D0A-B507-72F8DDB1CE8B}"/>
                                            </p:graphicEl>
                                          </p:spTgt>
                                        </p:tgtEl>
                                        <p:attrNameLst>
                                          <p:attrName>style.visibility</p:attrName>
                                        </p:attrNameLst>
                                      </p:cBhvr>
                                      <p:to>
                                        <p:strVal val="visible"/>
                                      </p:to>
                                    </p:set>
                                    <p:animEffect transition="in" filter="fade">
                                      <p:cBhvr>
                                        <p:cTn id="54" dur="1000"/>
                                        <p:tgtEl>
                                          <p:spTgt spid="3">
                                            <p:graphicEl>
                                              <a:dgm id="{F54CC983-2FE2-4D0A-B507-72F8DDB1CE8B}"/>
                                            </p:graphicEl>
                                          </p:spTgt>
                                        </p:tgtEl>
                                      </p:cBhvr>
                                    </p:animEffect>
                                  </p:childTnLst>
                                </p:cTn>
                              </p:par>
                              <p:par>
                                <p:cTn id="55" presetID="63" presetClass="path" presetSubtype="0" accel="50000" decel="50000" fill="hold" grpId="1" nodeType="withEffect">
                                  <p:stCondLst>
                                    <p:cond delay="0"/>
                                  </p:stCondLst>
                                  <p:iterate type="lt">
                                    <p:tmPct val="0"/>
                                  </p:iterate>
                                  <p:childTnLst>
                                    <p:animMotion origin="layout" path="M 5.55112E-17 -2.96296E-6 L 0.25 -2.96296E-6 " pathEditMode="relative" rAng="0" ptsTypes="AA">
                                      <p:cBhvr>
                                        <p:cTn id="56" dur="1000" spd="-100000" fill="hold"/>
                                        <p:tgtEl>
                                          <p:spTgt spid="3">
                                            <p:graphicEl>
                                              <a:dgm id="{F54CC983-2FE2-4D0A-B507-72F8DDB1CE8B}"/>
                                            </p:graphicEl>
                                          </p:spTgt>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Graphic spid="3" grpI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52685" y="153356"/>
            <a:ext cx="10937495" cy="1011698"/>
            <a:chOff x="401716" y="78095"/>
            <a:chExt cx="10937495" cy="1011698"/>
          </a:xfrm>
          <a:scene3d>
            <a:camera prst="orthographicFront">
              <a:rot lat="0" lon="0" rev="0"/>
            </a:camera>
            <a:lightRig rig="contrasting" dir="t">
              <a:rot lat="0" lon="0" rev="1200000"/>
            </a:lightRig>
          </a:scene3d>
        </p:grpSpPr>
        <p:sp>
          <p:nvSpPr>
            <p:cNvPr id="17" name="Snip Diagonal Corner Rectangle 16"/>
            <p:cNvSpPr/>
            <p:nvPr/>
          </p:nvSpPr>
          <p:spPr>
            <a:xfrm rot="5400000">
              <a:off x="5364615" y="-4884804"/>
              <a:ext cx="1011698" cy="10937495"/>
            </a:xfrm>
            <a:prstGeom prst="snip2DiagRect">
              <a:avLst/>
            </a:prstGeom>
            <a:sp3d contourW="19050" prstMaterial="metal">
              <a:bevelT w="88900" h="203200"/>
              <a:bevelB w="165100" h="254000"/>
            </a:sp3d>
          </p:spPr>
          <p:style>
            <a:lnRef idx="0">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18" name="Snip Diagonal Corner Rectangle 4"/>
            <p:cNvSpPr/>
            <p:nvPr/>
          </p:nvSpPr>
          <p:spPr>
            <a:xfrm>
              <a:off x="486027" y="162404"/>
              <a:ext cx="10768875" cy="84307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914400" lvl="1" indent="-914400" algn="l" defTabSz="1066800">
                <a:lnSpc>
                  <a:spcPct val="90000"/>
                </a:lnSpc>
                <a:spcBef>
                  <a:spcPct val="0"/>
                </a:spcBef>
                <a:spcAft>
                  <a:spcPct val="15000"/>
                </a:spcAft>
                <a:buChar char="••"/>
              </a:pPr>
              <a:r>
                <a:rPr lang="en-US" sz="2400" b="1" kern="1200" dirty="0" smtClean="0">
                  <a:latin typeface="Algerian" panose="04020705040A02060702" pitchFamily="82" charset="0"/>
                  <a:cs typeface="Times New Roman" panose="02020603050405020304" pitchFamily="18" charset="0"/>
                </a:rPr>
                <a:t>Evolution of Foreign Employment and Policy Frameworks</a:t>
              </a:r>
              <a:endParaRPr lang="en-US" sz="3200" b="1" kern="1200" cap="none" spc="0" dirty="0">
                <a:ln w="9525">
                  <a:prstDash val="solid"/>
                </a:ln>
                <a:effectLst>
                  <a:outerShdw blurRad="12700" dist="38100" dir="2700000" algn="tl" rotWithShape="0">
                    <a:schemeClr val="bg1">
                      <a:lumMod val="50000"/>
                    </a:schemeClr>
                  </a:outerShdw>
                </a:effectLst>
                <a:latin typeface="Algerian" panose="04020705040A02060702" pitchFamily="82" charset="0"/>
              </a:endParaRPr>
            </a:p>
          </p:txBody>
        </p:sp>
      </p:grpSp>
      <p:grpSp>
        <p:nvGrpSpPr>
          <p:cNvPr id="8" name="Group 7"/>
          <p:cNvGrpSpPr/>
          <p:nvPr/>
        </p:nvGrpSpPr>
        <p:grpSpPr>
          <a:xfrm>
            <a:off x="536996" y="292314"/>
            <a:ext cx="991203" cy="754364"/>
            <a:chOff x="556374" y="197259"/>
            <a:chExt cx="991203" cy="754364"/>
          </a:xfrm>
          <a:scene3d>
            <a:camera prst="orthographicFront">
              <a:rot lat="0" lon="0" rev="0"/>
            </a:camera>
            <a:lightRig rig="contrasting" dir="t">
              <a:rot lat="0" lon="0" rev="1200000"/>
            </a:lightRig>
          </a:scene3d>
        </p:grpSpPr>
        <p:sp>
          <p:nvSpPr>
            <p:cNvPr id="9" name="Oval 8"/>
            <p:cNvSpPr/>
            <p:nvPr/>
          </p:nvSpPr>
          <p:spPr>
            <a:xfrm>
              <a:off x="556374" y="197259"/>
              <a:ext cx="991203" cy="754364"/>
            </a:xfrm>
            <a:prstGeom prst="ellipse">
              <a:avLst/>
            </a:prstGeom>
            <a:sp3d contourW="19050" prstMaterial="metal">
              <a:bevelT w="88900" h="203200"/>
              <a:bevelB w="165100" h="254000"/>
            </a:sp3d>
          </p:spPr>
          <p:style>
            <a:lnRef idx="0">
              <a:schemeClr val="lt1">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10" name="Oval 4"/>
            <p:cNvSpPr/>
            <p:nvPr/>
          </p:nvSpPr>
          <p:spPr>
            <a:xfrm>
              <a:off x="701532" y="307733"/>
              <a:ext cx="700887" cy="53341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sz="3000" b="1" kern="1200" cap="none" spc="0" dirty="0" smtClean="0">
                  <a:ln w="9525">
                    <a:prstDash val="solid"/>
                  </a:ln>
                  <a:effectLst>
                    <a:outerShdw blurRad="12700" dist="38100" dir="2700000" algn="tl" rotWithShape="0">
                      <a:schemeClr val="bg1">
                        <a:lumMod val="50000"/>
                      </a:schemeClr>
                    </a:outerShdw>
                  </a:effectLst>
                </a:rPr>
                <a:t>1</a:t>
              </a:r>
              <a:endParaRPr lang="en-US" sz="3000" b="1" kern="1200" cap="none" spc="0" dirty="0">
                <a:ln w="9525">
                  <a:prstDash val="solid"/>
                </a:ln>
                <a:effectLst>
                  <a:outerShdw blurRad="12700" dist="38100" dir="2700000" algn="tl" rotWithShape="0">
                    <a:schemeClr val="bg1">
                      <a:lumMod val="50000"/>
                    </a:schemeClr>
                  </a:outerShdw>
                </a:effectLst>
              </a:endParaRPr>
            </a:p>
          </p:txBody>
        </p:sp>
      </p:grpSp>
      <p:sp>
        <p:nvSpPr>
          <p:cNvPr id="2" name="Rectangle 1"/>
          <p:cNvSpPr/>
          <p:nvPr/>
        </p:nvSpPr>
        <p:spPr>
          <a:xfrm>
            <a:off x="452685" y="1219703"/>
            <a:ext cx="7876668" cy="5539978"/>
          </a:xfrm>
          <a:prstGeom prst="rect">
            <a:avLst/>
          </a:prstGeom>
        </p:spPr>
        <p:txBody>
          <a:bodyPr wrap="square">
            <a:spAutoFit/>
          </a:bodyPr>
          <a:lstStyle/>
          <a:p>
            <a:pPr marL="285750" indent="-28575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current scale of </a:t>
            </a:r>
            <a:r>
              <a:rPr lang="en-US" sz="2800" b="1" dirty="0" smtClean="0">
                <a:latin typeface="Times New Roman" panose="02020603050405020304" pitchFamily="18" charset="0"/>
                <a:cs typeface="Times New Roman" panose="02020603050405020304" pitchFamily="18" charset="0"/>
              </a:rPr>
              <a:t>Foreign </a:t>
            </a:r>
            <a:r>
              <a:rPr lang="en-US" sz="2800" b="1" dirty="0" err="1" smtClean="0">
                <a:latin typeface="Times New Roman" panose="02020603050405020304" pitchFamily="18" charset="0"/>
                <a:cs typeface="Times New Roman" panose="02020603050405020304" pitchFamily="18" charset="0"/>
              </a:rPr>
              <a:t>Labour</a:t>
            </a:r>
            <a:r>
              <a:rPr lang="en-US" sz="2800" b="1" dirty="0" smtClean="0">
                <a:latin typeface="Times New Roman" panose="02020603050405020304" pitchFamily="18" charset="0"/>
                <a:cs typeface="Times New Roman" panose="02020603050405020304" pitchFamily="18" charset="0"/>
              </a:rPr>
              <a:t> </a:t>
            </a:r>
            <a:r>
              <a:rPr lang="en-US" sz="2800" b="1" dirty="0" smtClean="0">
                <a:solidFill>
                  <a:srgbClr val="C00000"/>
                </a:solidFill>
                <a:latin typeface="Times New Roman" panose="02020603050405020304" pitchFamily="18" charset="0"/>
                <a:cs typeface="Times New Roman" panose="02020603050405020304" pitchFamily="18" charset="0"/>
              </a:rPr>
              <a:t>Migration</a:t>
            </a:r>
            <a:r>
              <a:rPr lang="en-US" sz="28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from </a:t>
            </a:r>
            <a:r>
              <a:rPr lang="en-US" sz="2800" dirty="0" smtClean="0">
                <a:latin typeface="Times New Roman" panose="02020603050405020304" pitchFamily="18" charset="0"/>
                <a:cs typeface="Times New Roman" panose="02020603050405020304" pitchFamily="18" charset="0"/>
              </a:rPr>
              <a:t>Nepal is exceptional and unique , </a:t>
            </a:r>
          </a:p>
          <a:p>
            <a:pPr algn="just"/>
            <a:endParaRPr lang="en-US" sz="28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H</a:t>
            </a:r>
            <a:r>
              <a:rPr lang="en-US" sz="2800" b="1" dirty="0" smtClean="0">
                <a:latin typeface="Times New Roman" panose="02020603050405020304" pitchFamily="18" charset="0"/>
                <a:cs typeface="Times New Roman" panose="02020603050405020304" pitchFamily="18" charset="0"/>
              </a:rPr>
              <a:t>undreds of thousands </a:t>
            </a:r>
            <a:r>
              <a:rPr lang="en-US" sz="2800" b="1" dirty="0">
                <a:latin typeface="Times New Roman" panose="02020603050405020304" pitchFamily="18" charset="0"/>
                <a:cs typeface="Times New Roman" panose="02020603050405020304" pitchFamily="18" charset="0"/>
              </a:rPr>
              <a:t>of youth </a:t>
            </a:r>
            <a:r>
              <a:rPr lang="en-US" sz="2800" dirty="0">
                <a:latin typeface="Times New Roman" panose="02020603050405020304" pitchFamily="18" charset="0"/>
                <a:cs typeface="Times New Roman" panose="02020603050405020304" pitchFamily="18" charset="0"/>
              </a:rPr>
              <a:t>who are unable to find satisfactory, or </a:t>
            </a:r>
            <a:r>
              <a:rPr lang="en-US" sz="2800" dirty="0" smtClean="0">
                <a:latin typeface="Times New Roman" panose="02020603050405020304" pitchFamily="18" charset="0"/>
                <a:cs typeface="Times New Roman" panose="02020603050405020304" pitchFamily="18" charset="0"/>
              </a:rPr>
              <a:t>even any</a:t>
            </a:r>
            <a:r>
              <a:rPr lang="en-US" sz="2800" dirty="0">
                <a:latin typeface="Times New Roman" panose="02020603050405020304" pitchFamily="18" charset="0"/>
                <a:cs typeface="Times New Roman" panose="02020603050405020304" pitchFamily="18" charset="0"/>
              </a:rPr>
              <a:t>, employment within the country. </a:t>
            </a: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800" b="1" dirty="0" smtClean="0">
                <a:latin typeface="Times New Roman" panose="02020603050405020304" pitchFamily="18" charset="0"/>
                <a:cs typeface="Times New Roman" panose="02020603050405020304" pitchFamily="18" charset="0"/>
              </a:rPr>
              <a:t>It </a:t>
            </a:r>
            <a:r>
              <a:rPr lang="en-US" sz="2800" b="1" dirty="0">
                <a:latin typeface="Times New Roman" panose="02020603050405020304" pitchFamily="18" charset="0"/>
                <a:cs typeface="Times New Roman" panose="02020603050405020304" pitchFamily="18" charset="0"/>
              </a:rPr>
              <a:t>has also become a </a:t>
            </a:r>
            <a:r>
              <a:rPr lang="en-US" sz="2800" b="1" dirty="0" smtClean="0">
                <a:latin typeface="Times New Roman" panose="02020603050405020304" pitchFamily="18" charset="0"/>
                <a:cs typeface="Times New Roman" panose="02020603050405020304" pitchFamily="18" charset="0"/>
              </a:rPr>
              <a:t>source of </a:t>
            </a:r>
            <a:r>
              <a:rPr lang="en-US" sz="2800" b="1" dirty="0">
                <a:latin typeface="Times New Roman" panose="02020603050405020304" pitchFamily="18" charset="0"/>
                <a:cs typeface="Times New Roman" panose="02020603050405020304" pitchFamily="18" charset="0"/>
              </a:rPr>
              <a:t>lucrative business for those involved in sending </a:t>
            </a:r>
            <a:r>
              <a:rPr lang="en-US" sz="2800" b="1" dirty="0" smtClean="0">
                <a:latin typeface="Times New Roman" panose="02020603050405020304" pitchFamily="18" charset="0"/>
                <a:cs typeface="Times New Roman" panose="02020603050405020304" pitchFamily="18" charset="0"/>
              </a:rPr>
              <a:t>workers abroad</a:t>
            </a:r>
            <a:r>
              <a:rPr lang="en-US" sz="2800" b="1"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800" b="1" dirty="0" smtClean="0">
                <a:latin typeface="Times New Roman" panose="02020603050405020304" pitchFamily="18" charset="0"/>
                <a:cs typeface="Times New Roman" panose="02020603050405020304" pitchFamily="18" charset="0"/>
              </a:rPr>
              <a:t>Globalization</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has </a:t>
            </a:r>
            <a:r>
              <a:rPr lang="en-US" sz="2800" dirty="0" smtClean="0">
                <a:latin typeface="Times New Roman" panose="02020603050405020304" pitchFamily="18" charset="0"/>
                <a:cs typeface="Times New Roman" panose="02020603050405020304" pitchFamily="18" charset="0"/>
              </a:rPr>
              <a:t>created conditions </a:t>
            </a:r>
            <a:r>
              <a:rPr lang="en-US" sz="2800" dirty="0">
                <a:latin typeface="Times New Roman" panose="02020603050405020304" pitchFamily="18" charset="0"/>
                <a:cs typeface="Times New Roman" panose="02020603050405020304" pitchFamily="18" charset="0"/>
              </a:rPr>
              <a:t>for the emergence of a </a:t>
            </a:r>
            <a:r>
              <a:rPr lang="en-US" sz="2800" b="1" dirty="0">
                <a:latin typeface="Times New Roman" panose="02020603050405020304" pitchFamily="18" charset="0"/>
                <a:cs typeface="Times New Roman" panose="02020603050405020304" pitchFamily="18" charset="0"/>
              </a:rPr>
              <a:t>global </a:t>
            </a:r>
            <a:r>
              <a:rPr lang="en-US" sz="2800" b="1" dirty="0" err="1">
                <a:latin typeface="Times New Roman" panose="02020603050405020304" pitchFamily="18" charset="0"/>
                <a:cs typeface="Times New Roman" panose="02020603050405020304" pitchFamily="18" charset="0"/>
              </a:rPr>
              <a:t>labour</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market</a:t>
            </a:r>
            <a:endParaRPr lang="en-US" sz="28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3" name="Picture 2" descr="https://tse3.mm.bing.net/th?id=OIP.lX2OrbcfEgUwkBrSJ0OUngHaD0&amp;pid=Api&amp;P=0&amp;w=327&amp;h=1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116" y="1324495"/>
            <a:ext cx="2804737" cy="15267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se4.mm.bing.net/th?id=OIP.CQdb--O_Ax4mFTvDhIOK7gHaEn&amp;pid=Api&amp;P=0&amp;w=282&amp;h=1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8116" y="3084136"/>
            <a:ext cx="2804737" cy="16748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g.over-blog.com/300x298/4/10/26/18/trade-globalization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8116" y="4991831"/>
            <a:ext cx="3037494" cy="1620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118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62307" y="565265"/>
            <a:ext cx="4048095" cy="4912822"/>
          </a:xfrm>
          <a:prstGeom prst="rect">
            <a:avLst/>
          </a:prstGeom>
        </p:spPr>
      </p:pic>
      <p:sp>
        <p:nvSpPr>
          <p:cNvPr id="4" name="Rectangle 3"/>
          <p:cNvSpPr/>
          <p:nvPr/>
        </p:nvSpPr>
        <p:spPr>
          <a:xfrm>
            <a:off x="545869" y="300117"/>
            <a:ext cx="6511636" cy="1938992"/>
          </a:xfrm>
          <a:prstGeom prst="rect">
            <a:avLst/>
          </a:prstGeom>
        </p:spPr>
        <p:txBody>
          <a:bodyPr wrap="square">
            <a:spAutoFit/>
          </a:bodyPr>
          <a:lstStyle/>
          <a:p>
            <a:pPr algn="just"/>
            <a:r>
              <a:rPr lang="en-US" sz="2400" b="1" dirty="0">
                <a:solidFill>
                  <a:srgbClr val="202122"/>
                </a:solidFill>
                <a:latin typeface="Times New Roman" panose="02020603050405020304" pitchFamily="18" charset="0"/>
                <a:cs typeface="Times New Roman" panose="02020603050405020304" pitchFamily="18" charset="0"/>
              </a:rPr>
              <a:t>Immigration</a:t>
            </a:r>
            <a:r>
              <a:rPr lang="en-US" sz="2400" dirty="0">
                <a:solidFill>
                  <a:srgbClr val="202122"/>
                </a:solidFill>
                <a:latin typeface="Times New Roman" panose="02020603050405020304" pitchFamily="18" charset="0"/>
                <a:cs typeface="Times New Roman" panose="02020603050405020304" pitchFamily="18" charset="0"/>
              </a:rPr>
              <a:t> is the international movement of </a:t>
            </a:r>
            <a:r>
              <a:rPr lang="en-US" sz="2400" b="1" dirty="0">
                <a:solidFill>
                  <a:srgbClr val="202122"/>
                </a:solidFill>
                <a:latin typeface="Times New Roman" panose="02020603050405020304" pitchFamily="18" charset="0"/>
                <a:cs typeface="Times New Roman" panose="02020603050405020304" pitchFamily="18" charset="0"/>
              </a:rPr>
              <a:t>people to a destination </a:t>
            </a:r>
            <a:r>
              <a:rPr lang="en-US" sz="2400" b="1" dirty="0" smtClean="0">
                <a:solidFill>
                  <a:srgbClr val="202122"/>
                </a:solidFill>
                <a:latin typeface="Times New Roman" panose="02020603050405020304" pitchFamily="18" charset="0"/>
                <a:cs typeface="Times New Roman" panose="02020603050405020304" pitchFamily="18" charset="0"/>
              </a:rPr>
              <a:t>Country </a:t>
            </a:r>
            <a:r>
              <a:rPr lang="en-US" sz="2400" dirty="0" smtClean="0">
                <a:solidFill>
                  <a:srgbClr val="202122"/>
                </a:solidFill>
                <a:latin typeface="Times New Roman" panose="02020603050405020304" pitchFamily="18" charset="0"/>
                <a:cs typeface="Times New Roman" panose="02020603050405020304" pitchFamily="18" charset="0"/>
              </a:rPr>
              <a:t>of </a:t>
            </a:r>
            <a:r>
              <a:rPr lang="en-US" sz="2400" dirty="0">
                <a:solidFill>
                  <a:srgbClr val="202122"/>
                </a:solidFill>
                <a:latin typeface="Times New Roman" panose="02020603050405020304" pitchFamily="18" charset="0"/>
                <a:cs typeface="Times New Roman" panose="02020603050405020304" pitchFamily="18" charset="0"/>
              </a:rPr>
              <a:t>which they are </a:t>
            </a:r>
            <a:r>
              <a:rPr lang="en-US" sz="2400" b="1" dirty="0">
                <a:solidFill>
                  <a:srgbClr val="202122"/>
                </a:solidFill>
                <a:latin typeface="Times New Roman" panose="02020603050405020304" pitchFamily="18" charset="0"/>
                <a:cs typeface="Times New Roman" panose="02020603050405020304" pitchFamily="18" charset="0"/>
              </a:rPr>
              <a:t>not natives </a:t>
            </a:r>
            <a:r>
              <a:rPr lang="en-US" sz="2400" dirty="0">
                <a:solidFill>
                  <a:srgbClr val="202122"/>
                </a:solidFill>
                <a:latin typeface="Times New Roman" panose="02020603050405020304" pitchFamily="18" charset="0"/>
                <a:cs typeface="Times New Roman" panose="02020603050405020304" pitchFamily="18" charset="0"/>
              </a:rPr>
              <a:t>or where they do not </a:t>
            </a:r>
            <a:r>
              <a:rPr lang="en-US" sz="2400" b="1" dirty="0">
                <a:solidFill>
                  <a:srgbClr val="202122"/>
                </a:solidFill>
                <a:latin typeface="Times New Roman" panose="02020603050405020304" pitchFamily="18" charset="0"/>
                <a:cs typeface="Times New Roman" panose="02020603050405020304" pitchFamily="18" charset="0"/>
              </a:rPr>
              <a:t>possess </a:t>
            </a:r>
            <a:r>
              <a:rPr lang="en-US" sz="2400" b="1" dirty="0" smtClean="0">
                <a:solidFill>
                  <a:srgbClr val="202122"/>
                </a:solidFill>
                <a:latin typeface="Times New Roman" panose="02020603050405020304" pitchFamily="18" charset="0"/>
                <a:cs typeface="Times New Roman" panose="02020603050405020304" pitchFamily="18" charset="0"/>
              </a:rPr>
              <a:t>Citizenship </a:t>
            </a:r>
            <a:r>
              <a:rPr lang="en-US" sz="2400" dirty="0" smtClean="0">
                <a:solidFill>
                  <a:srgbClr val="202122"/>
                </a:solidFill>
                <a:latin typeface="Times New Roman" panose="02020603050405020304" pitchFamily="18" charset="0"/>
                <a:cs typeface="Times New Roman" panose="02020603050405020304" pitchFamily="18" charset="0"/>
              </a:rPr>
              <a:t>in </a:t>
            </a:r>
            <a:r>
              <a:rPr lang="en-US" sz="2400" dirty="0">
                <a:solidFill>
                  <a:srgbClr val="202122"/>
                </a:solidFill>
                <a:latin typeface="Times New Roman" panose="02020603050405020304" pitchFamily="18" charset="0"/>
                <a:cs typeface="Times New Roman" panose="02020603050405020304" pitchFamily="18" charset="0"/>
              </a:rPr>
              <a:t>order to settle as </a:t>
            </a:r>
            <a:r>
              <a:rPr lang="en-US" sz="2400" dirty="0" smtClean="0">
                <a:solidFill>
                  <a:srgbClr val="202122"/>
                </a:solidFill>
                <a:latin typeface="Times New Roman" panose="02020603050405020304" pitchFamily="18" charset="0"/>
                <a:cs typeface="Times New Roman" panose="02020603050405020304" pitchFamily="18" charset="0"/>
              </a:rPr>
              <a:t>permanent residents or Naturalized citizens.</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437802" y="2443194"/>
            <a:ext cx="7168343" cy="4278094"/>
          </a:xfrm>
          <a:prstGeom prst="rect">
            <a:avLst/>
          </a:prstGeom>
        </p:spPr>
        <p:txBody>
          <a:bodyPr wrap="square">
            <a:spAutoFit/>
          </a:bodyPr>
          <a:lstStyle/>
          <a:p>
            <a:pPr algn="just"/>
            <a:r>
              <a:rPr lang="en-US" sz="2400" b="1" dirty="0">
                <a:solidFill>
                  <a:srgbClr val="202122"/>
                </a:solidFill>
                <a:latin typeface="Times New Roman" panose="02020603050405020304" pitchFamily="18" charset="0"/>
                <a:cs typeface="Times New Roman" panose="02020603050405020304" pitchFamily="18" charset="0"/>
              </a:rPr>
              <a:t>Emigration</a:t>
            </a:r>
            <a:r>
              <a:rPr lang="en-US" sz="2400" dirty="0">
                <a:solidFill>
                  <a:srgbClr val="202122"/>
                </a:solidFill>
                <a:latin typeface="Times New Roman" panose="02020603050405020304" pitchFamily="18" charset="0"/>
                <a:cs typeface="Times New Roman" panose="02020603050405020304" pitchFamily="18" charset="0"/>
              </a:rPr>
              <a:t> is the </a:t>
            </a:r>
            <a:r>
              <a:rPr lang="en-US" sz="2400" b="1" dirty="0">
                <a:solidFill>
                  <a:srgbClr val="202122"/>
                </a:solidFill>
                <a:latin typeface="Times New Roman" panose="02020603050405020304" pitchFamily="18" charset="0"/>
                <a:cs typeface="Times New Roman" panose="02020603050405020304" pitchFamily="18" charset="0"/>
              </a:rPr>
              <a:t>act of leaving a resident country </a:t>
            </a:r>
            <a:r>
              <a:rPr lang="en-US" sz="2400" dirty="0">
                <a:solidFill>
                  <a:srgbClr val="202122"/>
                </a:solidFill>
                <a:latin typeface="Times New Roman" panose="02020603050405020304" pitchFamily="18" charset="0"/>
                <a:cs typeface="Times New Roman" panose="02020603050405020304" pitchFamily="18" charset="0"/>
              </a:rPr>
              <a:t>or </a:t>
            </a:r>
            <a:r>
              <a:rPr lang="en-US" sz="2400" b="1" dirty="0">
                <a:solidFill>
                  <a:srgbClr val="202122"/>
                </a:solidFill>
                <a:latin typeface="Times New Roman" panose="02020603050405020304" pitchFamily="18" charset="0"/>
                <a:cs typeface="Times New Roman" panose="02020603050405020304" pitchFamily="18" charset="0"/>
              </a:rPr>
              <a:t>place of </a:t>
            </a:r>
            <a:r>
              <a:rPr lang="en-US" sz="2400" b="1" dirty="0" smtClean="0">
                <a:solidFill>
                  <a:srgbClr val="202122"/>
                </a:solidFill>
                <a:latin typeface="Times New Roman" panose="02020603050405020304" pitchFamily="18" charset="0"/>
                <a:cs typeface="Times New Roman" panose="02020603050405020304" pitchFamily="18" charset="0"/>
              </a:rPr>
              <a:t>residence</a:t>
            </a:r>
            <a:r>
              <a:rPr lang="en-US" sz="2400" b="1" dirty="0">
                <a:solidFill>
                  <a:srgbClr val="202122"/>
                </a:solidFill>
                <a:latin typeface="Times New Roman" panose="02020603050405020304" pitchFamily="18" charset="0"/>
                <a:cs typeface="Times New Roman" panose="02020603050405020304" pitchFamily="18" charset="0"/>
              </a:rPr>
              <a:t> with the intent to settle elsewhere </a:t>
            </a:r>
            <a:r>
              <a:rPr lang="en-US" sz="2400" dirty="0">
                <a:solidFill>
                  <a:srgbClr val="202122"/>
                </a:solidFill>
                <a:latin typeface="Times New Roman" panose="02020603050405020304" pitchFamily="18" charset="0"/>
                <a:cs typeface="Times New Roman" panose="02020603050405020304" pitchFamily="18" charset="0"/>
              </a:rPr>
              <a:t>(to permanently leave a country</a:t>
            </a:r>
            <a:r>
              <a:rPr lang="en-US" sz="2400" dirty="0" smtClean="0">
                <a:solidFill>
                  <a:srgbClr val="202122"/>
                </a:solidFill>
                <a:latin typeface="Times New Roman" panose="02020603050405020304" pitchFamily="18" charset="0"/>
                <a:cs typeface="Times New Roman" panose="02020603050405020304" pitchFamily="18" charset="0"/>
              </a:rPr>
              <a:t>).</a:t>
            </a:r>
            <a:endParaRPr lang="en-US" sz="2400" baseline="30000" dirty="0">
              <a:solidFill>
                <a:srgbClr val="0645AD"/>
              </a:solidFill>
              <a:latin typeface="Times New Roman" panose="02020603050405020304" pitchFamily="18" charset="0"/>
              <a:cs typeface="Times New Roman" panose="02020603050405020304" pitchFamily="18" charset="0"/>
            </a:endParaRPr>
          </a:p>
          <a:p>
            <a:pPr algn="just"/>
            <a:endParaRPr lang="en-US" sz="2400" baseline="30000" dirty="0" smtClean="0">
              <a:solidFill>
                <a:srgbClr val="0645AD"/>
              </a:solidFill>
              <a:latin typeface="Times New Roman" panose="02020603050405020304" pitchFamily="18" charset="0"/>
              <a:cs typeface="Times New Roman" panose="02020603050405020304" pitchFamily="18" charset="0"/>
            </a:endParaRPr>
          </a:p>
          <a:p>
            <a:pPr algn="just"/>
            <a:r>
              <a:rPr lang="en-US" sz="2400" dirty="0" smtClean="0">
                <a:solidFill>
                  <a:srgbClr val="202122"/>
                </a:solidFill>
                <a:latin typeface="Times New Roman" panose="02020603050405020304" pitchFamily="18" charset="0"/>
                <a:cs typeface="Times New Roman" panose="02020603050405020304" pitchFamily="18" charset="0"/>
              </a:rPr>
              <a:t>Conversely, </a:t>
            </a:r>
            <a:r>
              <a:rPr lang="en-US" sz="2400" b="1" dirty="0" smtClean="0">
                <a:solidFill>
                  <a:srgbClr val="202122"/>
                </a:solidFill>
                <a:latin typeface="Times New Roman" panose="02020603050405020304" pitchFamily="18" charset="0"/>
                <a:cs typeface="Times New Roman" panose="02020603050405020304" pitchFamily="18" charset="0"/>
              </a:rPr>
              <a:t>Immigration describes </a:t>
            </a:r>
            <a:r>
              <a:rPr lang="en-US" sz="2400" b="1" dirty="0">
                <a:solidFill>
                  <a:srgbClr val="202122"/>
                </a:solidFill>
                <a:latin typeface="Times New Roman" panose="02020603050405020304" pitchFamily="18" charset="0"/>
                <a:cs typeface="Times New Roman" panose="02020603050405020304" pitchFamily="18" charset="0"/>
              </a:rPr>
              <a:t>the movement of people into one country from another </a:t>
            </a:r>
            <a:r>
              <a:rPr lang="en-US" sz="2400" dirty="0">
                <a:solidFill>
                  <a:srgbClr val="202122"/>
                </a:solidFill>
                <a:latin typeface="Times New Roman" panose="02020603050405020304" pitchFamily="18" charset="0"/>
                <a:cs typeface="Times New Roman" panose="02020603050405020304" pitchFamily="18" charset="0"/>
              </a:rPr>
              <a:t>(to permanently move to a country</a:t>
            </a:r>
            <a:r>
              <a:rPr lang="en-US" sz="2400" dirty="0" smtClean="0">
                <a:solidFill>
                  <a:srgbClr val="202122"/>
                </a:solidFill>
                <a:latin typeface="Times New Roman" panose="02020603050405020304" pitchFamily="18" charset="0"/>
                <a:cs typeface="Times New Roman" panose="02020603050405020304" pitchFamily="18" charset="0"/>
              </a:rPr>
              <a:t>).</a:t>
            </a:r>
            <a:endParaRPr lang="en-US" sz="2400" baseline="30000" dirty="0">
              <a:solidFill>
                <a:srgbClr val="0645AD"/>
              </a:solidFill>
              <a:latin typeface="Times New Roman" panose="02020603050405020304" pitchFamily="18" charset="0"/>
              <a:cs typeface="Times New Roman" panose="02020603050405020304" pitchFamily="18" charset="0"/>
            </a:endParaRPr>
          </a:p>
          <a:p>
            <a:pPr algn="just"/>
            <a:endParaRPr lang="en-US" sz="2400" baseline="30000" dirty="0" smtClean="0">
              <a:solidFill>
                <a:srgbClr val="0645AD"/>
              </a:solidFill>
              <a:latin typeface="Times New Roman" panose="02020603050405020304" pitchFamily="18" charset="0"/>
              <a:cs typeface="Times New Roman" panose="02020603050405020304" pitchFamily="18" charset="0"/>
            </a:endParaRPr>
          </a:p>
          <a:p>
            <a:pPr algn="just"/>
            <a:r>
              <a:rPr lang="en-US" sz="2400" dirty="0">
                <a:solidFill>
                  <a:srgbClr val="202122"/>
                </a:solidFill>
                <a:latin typeface="Times New Roman" panose="02020603050405020304" pitchFamily="18" charset="0"/>
                <a:cs typeface="Times New Roman" panose="02020603050405020304" pitchFamily="18" charset="0"/>
              </a:rPr>
              <a:t> </a:t>
            </a:r>
            <a:r>
              <a:rPr lang="en-US" sz="2400" b="1" dirty="0">
                <a:solidFill>
                  <a:srgbClr val="202122"/>
                </a:solidFill>
                <a:latin typeface="Times New Roman" panose="02020603050405020304" pitchFamily="18" charset="0"/>
                <a:cs typeface="Times New Roman" panose="02020603050405020304" pitchFamily="18" charset="0"/>
              </a:rPr>
              <a:t>A migrant</a:t>
            </a:r>
            <a:r>
              <a:rPr lang="en-US" sz="2400" dirty="0">
                <a:solidFill>
                  <a:srgbClr val="202122"/>
                </a:solidFill>
                <a:latin typeface="Times New Roman" panose="02020603050405020304" pitchFamily="18" charset="0"/>
                <a:cs typeface="Times New Roman" panose="02020603050405020304" pitchFamily="18" charset="0"/>
              </a:rPr>
              <a:t> </a:t>
            </a:r>
            <a:r>
              <a:rPr lang="en-US" sz="2400" b="1" i="1" dirty="0">
                <a:solidFill>
                  <a:srgbClr val="202122"/>
                </a:solidFill>
                <a:latin typeface="Times New Roman" panose="02020603050405020304" pitchFamily="18" charset="0"/>
                <a:cs typeface="Times New Roman" panose="02020603050405020304" pitchFamily="18" charset="0"/>
              </a:rPr>
              <a:t>emigrates</a:t>
            </a:r>
            <a:r>
              <a:rPr lang="en-US" sz="2400" dirty="0">
                <a:solidFill>
                  <a:srgbClr val="202122"/>
                </a:solidFill>
                <a:latin typeface="Times New Roman" panose="02020603050405020304" pitchFamily="18" charset="0"/>
                <a:cs typeface="Times New Roman" panose="02020603050405020304" pitchFamily="18" charset="0"/>
              </a:rPr>
              <a:t> from their </a:t>
            </a:r>
            <a:r>
              <a:rPr lang="en-US" sz="2400" b="1" dirty="0">
                <a:solidFill>
                  <a:srgbClr val="202122"/>
                </a:solidFill>
                <a:latin typeface="Times New Roman" panose="02020603050405020304" pitchFamily="18" charset="0"/>
                <a:cs typeface="Times New Roman" panose="02020603050405020304" pitchFamily="18" charset="0"/>
              </a:rPr>
              <a:t>old country, </a:t>
            </a:r>
            <a:r>
              <a:rPr lang="en-US" sz="2400" dirty="0">
                <a:solidFill>
                  <a:srgbClr val="202122"/>
                </a:solidFill>
                <a:latin typeface="Times New Roman" panose="02020603050405020304" pitchFamily="18" charset="0"/>
                <a:cs typeface="Times New Roman" panose="02020603050405020304" pitchFamily="18" charset="0"/>
              </a:rPr>
              <a:t>and </a:t>
            </a:r>
            <a:r>
              <a:rPr lang="en-US" sz="2400" b="1" i="1" dirty="0">
                <a:solidFill>
                  <a:srgbClr val="202122"/>
                </a:solidFill>
                <a:latin typeface="Times New Roman" panose="02020603050405020304" pitchFamily="18" charset="0"/>
                <a:cs typeface="Times New Roman" panose="02020603050405020304" pitchFamily="18" charset="0"/>
              </a:rPr>
              <a:t>immigrates</a:t>
            </a:r>
            <a:r>
              <a:rPr lang="en-US" sz="2400" b="1" dirty="0">
                <a:solidFill>
                  <a:srgbClr val="202122"/>
                </a:solidFill>
                <a:latin typeface="Times New Roman" panose="02020603050405020304" pitchFamily="18" charset="0"/>
                <a:cs typeface="Times New Roman" panose="02020603050405020304" pitchFamily="18" charset="0"/>
              </a:rPr>
              <a:t> to their new country. </a:t>
            </a:r>
            <a:r>
              <a:rPr lang="en-US" sz="2400" dirty="0">
                <a:solidFill>
                  <a:srgbClr val="202122"/>
                </a:solidFill>
                <a:latin typeface="Times New Roman" panose="02020603050405020304" pitchFamily="18" charset="0"/>
                <a:cs typeface="Times New Roman" panose="02020603050405020304" pitchFamily="18" charset="0"/>
              </a:rPr>
              <a:t>Thus, </a:t>
            </a:r>
            <a:r>
              <a:rPr lang="en-US" sz="2400" b="1" dirty="0">
                <a:solidFill>
                  <a:srgbClr val="202122"/>
                </a:solidFill>
                <a:latin typeface="Times New Roman" panose="02020603050405020304" pitchFamily="18" charset="0"/>
                <a:cs typeface="Times New Roman" panose="02020603050405020304" pitchFamily="18" charset="0"/>
              </a:rPr>
              <a:t>both emigration and immigration describe migration</a:t>
            </a:r>
            <a:r>
              <a:rPr lang="en-US" sz="2400" dirty="0">
                <a:solidFill>
                  <a:srgbClr val="202122"/>
                </a:solidFill>
                <a:latin typeface="Times New Roman" panose="02020603050405020304" pitchFamily="18" charset="0"/>
                <a:cs typeface="Times New Roman" panose="02020603050405020304" pitchFamily="18" charset="0"/>
              </a:rPr>
              <a:t>, but from different countries' perspectives.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723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7658" y="726120"/>
            <a:ext cx="11486285" cy="2308324"/>
          </a:xfrm>
          <a:prstGeom prst="rect">
            <a:avLst/>
          </a:prstGeom>
        </p:spPr>
        <p:txBody>
          <a:bodyPr wrap="square">
            <a:spAutoFit/>
          </a:bodyPr>
          <a:lstStyle/>
          <a:p>
            <a:pPr marL="342900" indent="-342900" algn="just">
              <a:buFont typeface="Wingdings" panose="05000000000000000000" pitchFamily="2" charset="2"/>
              <a:buChar char="§"/>
            </a:pPr>
            <a:r>
              <a:rPr lang="en-US" sz="2400" b="1" dirty="0" err="1">
                <a:latin typeface="Times New Roman" panose="02020603050405020304" pitchFamily="18" charset="0"/>
                <a:cs typeface="Times New Roman" panose="02020603050405020304" pitchFamily="18" charset="0"/>
              </a:rPr>
              <a:t>L</a:t>
            </a:r>
            <a:r>
              <a:rPr lang="en-US" sz="2400" b="1" dirty="0" err="1" smtClean="0">
                <a:latin typeface="Times New Roman" panose="02020603050405020304" pitchFamily="18" charset="0"/>
                <a:cs typeface="Times New Roman" panose="02020603050405020304" pitchFamily="18" charset="0"/>
              </a:rPr>
              <a:t>abour</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migration </a:t>
            </a:r>
            <a:r>
              <a:rPr lang="en-US" sz="2400" dirty="0">
                <a:latin typeface="Times New Roman" panose="02020603050405020304" pitchFamily="18" charset="0"/>
                <a:cs typeface="Times New Roman" panose="02020603050405020304" pitchFamily="18" charset="0"/>
              </a:rPr>
              <a:t>is </a:t>
            </a:r>
            <a:r>
              <a:rPr lang="en-US" sz="2400" b="1" dirty="0">
                <a:latin typeface="Times New Roman" panose="02020603050405020304" pitchFamily="18" charset="0"/>
                <a:cs typeface="Times New Roman" panose="02020603050405020304" pitchFamily="18" charset="0"/>
              </a:rPr>
              <a:t>beyond the control </a:t>
            </a:r>
            <a:r>
              <a:rPr lang="en-US" sz="2400" b="1" dirty="0" smtClean="0">
                <a:latin typeface="Times New Roman" panose="02020603050405020304" pitchFamily="18" charset="0"/>
                <a:cs typeface="Times New Roman" panose="02020603050405020304" pitchFamily="18" charset="0"/>
              </a:rPr>
              <a:t>of states </a:t>
            </a:r>
            <a:r>
              <a:rPr lang="en-US" sz="2400" b="1" dirty="0">
                <a:latin typeface="Times New Roman" panose="02020603050405020304" pitchFamily="18" charset="0"/>
                <a:cs typeface="Times New Roman" panose="02020603050405020304" pitchFamily="18" charset="0"/>
              </a:rPr>
              <a:t>alone</a:t>
            </a:r>
            <a:r>
              <a:rPr lang="en-US" sz="2400" dirty="0">
                <a:latin typeface="Times New Roman" panose="02020603050405020304" pitchFamily="18" charset="0"/>
                <a:cs typeface="Times New Roman" panose="02020603050405020304" pitchFamily="18" charset="0"/>
              </a:rPr>
              <a:t>, and there is </a:t>
            </a:r>
            <a:r>
              <a:rPr lang="en-US" sz="2400" b="1" dirty="0">
                <a:latin typeface="Times New Roman" panose="02020603050405020304" pitchFamily="18" charset="0"/>
                <a:cs typeface="Times New Roman" panose="02020603050405020304" pitchFamily="18" charset="0"/>
              </a:rPr>
              <a:t>growing recognition of the need for </a:t>
            </a:r>
            <a:r>
              <a:rPr lang="en-US" sz="2400" b="1" dirty="0" smtClean="0">
                <a:latin typeface="Times New Roman" panose="02020603050405020304" pitchFamily="18" charset="0"/>
                <a:cs typeface="Times New Roman" panose="02020603050405020304" pitchFamily="18" charset="0"/>
              </a:rPr>
              <a:t>cooperation between </a:t>
            </a:r>
            <a:r>
              <a:rPr lang="en-US" sz="2400" b="1" dirty="0">
                <a:latin typeface="Times New Roman" panose="02020603050405020304" pitchFamily="18" charset="0"/>
                <a:cs typeface="Times New Roman" panose="02020603050405020304" pitchFamily="18" charset="0"/>
              </a:rPr>
              <a:t>governments at the bilateral, regional and </a:t>
            </a:r>
            <a:r>
              <a:rPr lang="en-US" sz="2400" b="1" dirty="0" smtClean="0">
                <a:latin typeface="Times New Roman" panose="02020603050405020304" pitchFamily="18" charset="0"/>
                <a:cs typeface="Times New Roman" panose="02020603050405020304" pitchFamily="18" charset="0"/>
              </a:rPr>
              <a:t>global levels </a:t>
            </a:r>
            <a:r>
              <a:rPr lang="en-US" sz="2400" dirty="0">
                <a:latin typeface="Times New Roman" panose="02020603050405020304" pitchFamily="18" charset="0"/>
                <a:cs typeface="Times New Roman" panose="02020603050405020304" pitchFamily="18" charset="0"/>
              </a:rPr>
              <a:t>to deal with it.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err="1" smtClean="0">
                <a:latin typeface="Times New Roman" panose="02020603050405020304" pitchFamily="18" charset="0"/>
                <a:cs typeface="Times New Roman" panose="02020603050405020304" pitchFamily="18" charset="0"/>
              </a:rPr>
              <a:t>Labour</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migration </a:t>
            </a:r>
            <a:r>
              <a:rPr lang="en-US" sz="2400" dirty="0">
                <a:latin typeface="Times New Roman" panose="02020603050405020304" pitchFamily="18" charset="0"/>
                <a:cs typeface="Times New Roman" panose="02020603050405020304" pitchFamily="18" charset="0"/>
              </a:rPr>
              <a:t>has thus </a:t>
            </a:r>
            <a:r>
              <a:rPr lang="en-US" sz="2400" b="1" dirty="0" smtClean="0">
                <a:latin typeface="Times New Roman" panose="02020603050405020304" pitchFamily="18" charset="0"/>
                <a:cs typeface="Times New Roman" panose="02020603050405020304" pitchFamily="18" charset="0"/>
              </a:rPr>
              <a:t>emerged as an important issue for policy makers </a:t>
            </a:r>
            <a:r>
              <a:rPr lang="en-US" sz="2400" dirty="0" smtClean="0">
                <a:latin typeface="Times New Roman" panose="02020603050405020304" pitchFamily="18" charset="0"/>
                <a:cs typeface="Times New Roman" panose="02020603050405020304" pitchFamily="18" charset="0"/>
              </a:rPr>
              <a:t>worldwide </a:t>
            </a:r>
            <a:r>
              <a:rPr lang="en-US" sz="2400" dirty="0">
                <a:latin typeface="Times New Roman" panose="02020603050405020304" pitchFamily="18" charset="0"/>
                <a:cs typeface="Times New Roman" panose="02020603050405020304" pitchFamily="18" charset="0"/>
              </a:rPr>
              <a:t>as well as a matter </a:t>
            </a:r>
            <a:r>
              <a:rPr lang="en-US" sz="2400" dirty="0" smtClean="0">
                <a:latin typeface="Times New Roman" panose="02020603050405020304" pitchFamily="18" charset="0"/>
                <a:cs typeface="Times New Roman" panose="02020603050405020304" pitchFamily="18" charset="0"/>
              </a:rPr>
              <a:t>of concern </a:t>
            </a:r>
            <a:r>
              <a:rPr lang="en-US" sz="2400" dirty="0">
                <a:latin typeface="Times New Roman" panose="02020603050405020304" pitchFamily="18" charset="0"/>
                <a:cs typeface="Times New Roman" panose="02020603050405020304" pitchFamily="18" charset="0"/>
              </a:rPr>
              <a:t>for </a:t>
            </a:r>
            <a:r>
              <a:rPr lang="en-US" sz="2400" b="1" dirty="0">
                <a:latin typeface="Times New Roman" panose="02020603050405020304" pitchFamily="18" charset="0"/>
                <a:cs typeface="Times New Roman" panose="02020603050405020304" pitchFamily="18" charset="0"/>
              </a:rPr>
              <a:t>international human rights bodies</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496504" y="3034444"/>
            <a:ext cx="11228591" cy="3785652"/>
          </a:xfrm>
          <a:prstGeom prst="rect">
            <a:avLst/>
          </a:prstGeom>
        </p:spPr>
        <p:txBody>
          <a:bodyPr wrap="square">
            <a:spAutoFit/>
          </a:bodyPr>
          <a:lstStyle/>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 Nepal, </a:t>
            </a:r>
            <a:r>
              <a:rPr lang="en-US" sz="2400" dirty="0">
                <a:latin typeface="Times New Roman" panose="02020603050405020304" pitchFamily="18" charset="0"/>
                <a:cs typeface="Times New Roman" panose="02020603050405020304" pitchFamily="18" charset="0"/>
              </a:rPr>
              <a:t>foreign </a:t>
            </a:r>
            <a:r>
              <a:rPr lang="en-US" sz="2400" b="1" dirty="0" err="1">
                <a:latin typeface="Times New Roman" panose="02020603050405020304" pitchFamily="18" charset="0"/>
                <a:cs typeface="Times New Roman" panose="02020603050405020304" pitchFamily="18" charset="0"/>
              </a:rPr>
              <a:t>L</a:t>
            </a:r>
            <a:r>
              <a:rPr lang="en-US" sz="2400" b="1" dirty="0" err="1" smtClean="0">
                <a:latin typeface="Times New Roman" panose="02020603050405020304" pitchFamily="18" charset="0"/>
                <a:cs typeface="Times New Roman" panose="02020603050405020304" pitchFamily="18" charset="0"/>
              </a:rPr>
              <a:t>abour</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migration </a:t>
            </a:r>
            <a:r>
              <a:rPr lang="en-US" sz="2400" dirty="0">
                <a:latin typeface="Times New Roman" panose="02020603050405020304" pitchFamily="18" charset="0"/>
                <a:cs typeface="Times New Roman" panose="02020603050405020304" pitchFamily="18" charset="0"/>
              </a:rPr>
              <a:t>is governed </a:t>
            </a:r>
            <a:r>
              <a:rPr lang="en-US" sz="2400" b="1" dirty="0">
                <a:latin typeface="Times New Roman" panose="02020603050405020304" pitchFamily="18" charset="0"/>
                <a:cs typeface="Times New Roman" panose="02020603050405020304" pitchFamily="18" charset="0"/>
              </a:rPr>
              <a:t>by national, </a:t>
            </a:r>
            <a:r>
              <a:rPr lang="en-US" sz="2400" b="1" dirty="0" smtClean="0">
                <a:latin typeface="Times New Roman" panose="02020603050405020304" pitchFamily="18" charset="0"/>
                <a:cs typeface="Times New Roman" panose="02020603050405020304" pitchFamily="18" charset="0"/>
              </a:rPr>
              <a:t>bilateral and </a:t>
            </a:r>
            <a:r>
              <a:rPr lang="en-US" sz="2400" b="1" dirty="0">
                <a:latin typeface="Times New Roman" panose="02020603050405020304" pitchFamily="18" charset="0"/>
                <a:cs typeface="Times New Roman" panose="02020603050405020304" pitchFamily="18" charset="0"/>
              </a:rPr>
              <a:t>international policy instruments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regulated directly by </a:t>
            </a:r>
            <a:r>
              <a:rPr lang="en-US" sz="2400" dirty="0" smtClean="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Foreign </a:t>
            </a:r>
            <a:r>
              <a:rPr lang="en-US" sz="2400" b="1" dirty="0">
                <a:latin typeface="Times New Roman" panose="02020603050405020304" pitchFamily="18" charset="0"/>
                <a:cs typeface="Times New Roman" panose="02020603050405020304" pitchFamily="18" charset="0"/>
              </a:rPr>
              <a:t>Employment Act 2007 </a:t>
            </a:r>
            <a:r>
              <a:rPr lang="en-US" sz="2400" dirty="0">
                <a:latin typeface="Times New Roman" panose="02020603050405020304" pitchFamily="18" charset="0"/>
                <a:cs typeface="Times New Roman" panose="02020603050405020304" pitchFamily="18" charset="0"/>
              </a:rPr>
              <a:t>and the Foreign Employment </a:t>
            </a:r>
            <a:r>
              <a:rPr lang="en-US" sz="2400" dirty="0" smtClean="0">
                <a:latin typeface="Times New Roman" panose="02020603050405020304" pitchFamily="18" charset="0"/>
                <a:cs typeface="Times New Roman" panose="02020603050405020304" pitchFamily="18" charset="0"/>
              </a:rPr>
              <a:t>Rules 2008</a:t>
            </a:r>
            <a:r>
              <a:rPr lang="en-US" sz="2400" dirty="0">
                <a:latin typeface="Times New Roman" panose="02020603050405020304" pitchFamily="18" charset="0"/>
                <a:cs typeface="Times New Roman" panose="02020603050405020304" pitchFamily="18" charset="0"/>
              </a:rPr>
              <a:t>, and indirectly by a number of other national laws, </a:t>
            </a:r>
            <a:r>
              <a:rPr lang="en-US" sz="2400" dirty="0" smtClean="0">
                <a:latin typeface="Times New Roman" panose="02020603050405020304" pitchFamily="18" charset="0"/>
                <a:cs typeface="Times New Roman" panose="02020603050405020304" pitchFamily="18" charset="0"/>
              </a:rPr>
              <a:t>bilateral </a:t>
            </a:r>
            <a:r>
              <a:rPr lang="en-US" sz="2400" dirty="0" err="1" smtClean="0">
                <a:latin typeface="Times New Roman" panose="02020603050405020304" pitchFamily="18" charset="0"/>
                <a:cs typeface="Times New Roman" panose="02020603050405020304" pitchFamily="18" charset="0"/>
              </a:rPr>
              <a:t>labour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agreements, </a:t>
            </a:r>
            <a:r>
              <a:rPr lang="en-US" sz="2400" b="1" dirty="0">
                <a:latin typeface="Times New Roman" panose="02020603050405020304" pitchFamily="18" charset="0"/>
                <a:cs typeface="Times New Roman" panose="02020603050405020304" pitchFamily="18" charset="0"/>
              </a:rPr>
              <a:t>memoranda of understanding (</a:t>
            </a:r>
            <a:r>
              <a:rPr lang="en-US" sz="2400" b="1" dirty="0" err="1">
                <a:latin typeface="Times New Roman" panose="02020603050405020304" pitchFamily="18" charset="0"/>
                <a:cs typeface="Times New Roman" panose="02020603050405020304" pitchFamily="18" charset="0"/>
              </a:rPr>
              <a:t>MoUs</a:t>
            </a: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treaties and </a:t>
            </a:r>
            <a:r>
              <a:rPr lang="en-US" sz="2400" dirty="0">
                <a:latin typeface="Times New Roman" panose="02020603050405020304" pitchFamily="18" charset="0"/>
                <a:cs typeface="Times New Roman" panose="02020603050405020304" pitchFamily="18" charset="0"/>
              </a:rPr>
              <a:t>international conventions.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Nepali </a:t>
            </a:r>
            <a:r>
              <a:rPr lang="en-US" sz="2400" b="1" dirty="0" err="1">
                <a:latin typeface="Times New Roman" panose="02020603050405020304" pitchFamily="18" charset="0"/>
                <a:cs typeface="Times New Roman" panose="02020603050405020304" pitchFamily="18" charset="0"/>
              </a:rPr>
              <a:t>labour</a:t>
            </a:r>
            <a:r>
              <a:rPr lang="en-US" sz="2400" b="1" dirty="0">
                <a:latin typeface="Times New Roman" panose="02020603050405020304" pitchFamily="18" charset="0"/>
                <a:cs typeface="Times New Roman" panose="02020603050405020304" pitchFamily="18" charset="0"/>
              </a:rPr>
              <a:t> migrants </a:t>
            </a:r>
            <a:r>
              <a:rPr lang="en-US" sz="2400" dirty="0">
                <a:latin typeface="Times New Roman" panose="02020603050405020304" pitchFamily="18" charset="0"/>
                <a:cs typeface="Times New Roman" panose="02020603050405020304" pitchFamily="18" charset="0"/>
              </a:rPr>
              <a:t>also </a:t>
            </a:r>
            <a:r>
              <a:rPr lang="en-US" sz="2400" dirty="0" smtClean="0">
                <a:latin typeface="Times New Roman" panose="02020603050405020304" pitchFamily="18" charset="0"/>
                <a:cs typeface="Times New Roman" panose="02020603050405020304" pitchFamily="18" charset="0"/>
              </a:rPr>
              <a:t>come within </a:t>
            </a:r>
            <a:r>
              <a:rPr lang="en-US" sz="2400" dirty="0">
                <a:latin typeface="Times New Roman" panose="02020603050405020304" pitchFamily="18" charset="0"/>
                <a:cs typeface="Times New Roman" panose="02020603050405020304" pitchFamily="18" charset="0"/>
              </a:rPr>
              <a:t>the framework of specific </a:t>
            </a:r>
            <a:r>
              <a:rPr lang="en-US" sz="2400" b="1" dirty="0" smtClean="0">
                <a:latin typeface="Times New Roman" panose="02020603050405020304" pitchFamily="18" charset="0"/>
                <a:cs typeface="Times New Roman" panose="02020603050405020304" pitchFamily="18" charset="0"/>
              </a:rPr>
              <a:t>NATIONAL LAWS </a:t>
            </a:r>
            <a:r>
              <a:rPr lang="en-US" sz="2400" dirty="0" smtClean="0">
                <a:latin typeface="Times New Roman" panose="02020603050405020304" pitchFamily="18" charset="0"/>
                <a:cs typeface="Times New Roman" panose="02020603050405020304" pitchFamily="18" charset="0"/>
              </a:rPr>
              <a:t>of </a:t>
            </a:r>
            <a:r>
              <a:rPr lang="en-US" sz="2400" dirty="0">
                <a:latin typeface="Times New Roman" panose="02020603050405020304" pitchFamily="18" charset="0"/>
                <a:cs typeface="Times New Roman" panose="02020603050405020304" pitchFamily="18" charset="0"/>
              </a:rPr>
              <a:t>the countries </a:t>
            </a:r>
            <a:r>
              <a:rPr lang="en-US" sz="2400" dirty="0" smtClean="0">
                <a:latin typeface="Times New Roman" panose="02020603050405020304" pitchFamily="18" charset="0"/>
                <a:cs typeface="Times New Roman" panose="02020603050405020304" pitchFamily="18" charset="0"/>
              </a:rPr>
              <a:t>to which </a:t>
            </a:r>
            <a:r>
              <a:rPr lang="en-US" sz="2400" dirty="0">
                <a:latin typeface="Times New Roman" panose="02020603050405020304" pitchFamily="18" charset="0"/>
                <a:cs typeface="Times New Roman" panose="02020603050405020304" pitchFamily="18" charset="0"/>
              </a:rPr>
              <a:t>they migrate for work.</a:t>
            </a:r>
          </a:p>
        </p:txBody>
      </p:sp>
      <p:sp>
        <p:nvSpPr>
          <p:cNvPr id="2" name="Rounded Rectangle 1"/>
          <p:cNvSpPr/>
          <p:nvPr/>
        </p:nvSpPr>
        <p:spPr>
          <a:xfrm>
            <a:off x="1629296" y="-17467"/>
            <a:ext cx="9135687" cy="681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smtClean="0">
                <a:solidFill>
                  <a:srgbClr val="FFFF00"/>
                </a:solidFill>
                <a:latin typeface="Algerian" panose="04020705040A02060702" pitchFamily="82" charset="0"/>
              </a:rPr>
              <a:t>Labour</a:t>
            </a:r>
            <a:r>
              <a:rPr lang="en-US" sz="4000" b="1" dirty="0" smtClean="0">
                <a:solidFill>
                  <a:srgbClr val="FFFF00"/>
                </a:solidFill>
                <a:latin typeface="Algerian" panose="04020705040A02060702" pitchFamily="82" charset="0"/>
              </a:rPr>
              <a:t> Migration </a:t>
            </a:r>
            <a:endParaRPr lang="en-US" sz="40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3082090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5646</Words>
  <Application>Microsoft Office PowerPoint</Application>
  <PresentationFormat>Widescreen</PresentationFormat>
  <Paragraphs>375</Paragraphs>
  <Slides>35</Slides>
  <Notes>2</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35</vt:i4>
      </vt:variant>
    </vt:vector>
  </HeadingPairs>
  <TitlesOfParts>
    <vt:vector size="51" baseType="lpstr">
      <vt:lpstr>DM Sans</vt:lpstr>
      <vt:lpstr>IBM Plex Serif</vt:lpstr>
      <vt:lpstr>libre baskerville</vt:lpstr>
      <vt:lpstr>Open Sans</vt:lpstr>
      <vt:lpstr>OpenSans</vt:lpstr>
      <vt:lpstr>system-ui</vt:lpstr>
      <vt:lpstr>Algerian</vt:lpstr>
      <vt:lpstr>Arial</vt:lpstr>
      <vt:lpstr>Arial Black</vt:lpstr>
      <vt:lpstr>Calibri</vt:lpstr>
      <vt:lpstr>Calibri Light</vt:lpstr>
      <vt:lpstr>Cambria</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105</cp:revision>
  <dcterms:created xsi:type="dcterms:W3CDTF">2022-02-15T13:32:14Z</dcterms:created>
  <dcterms:modified xsi:type="dcterms:W3CDTF">2022-02-20T16:52:33Z</dcterms:modified>
</cp:coreProperties>
</file>