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B0E03-DC77-8B4B-9A58-C992027CC10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C44A620A-EC5C-384A-AAC6-9A36FC0A4524}">
      <dgm:prSet phldrT="[Text]"/>
      <dgm:spPr/>
      <dgm:t>
        <a:bodyPr/>
        <a:lstStyle/>
        <a:p>
          <a:r>
            <a:rPr lang="en-US" dirty="0" smtClean="0"/>
            <a:t>Preprocess data in train and test sets.</a:t>
          </a:r>
          <a:endParaRPr lang="en-US" dirty="0"/>
        </a:p>
      </dgm:t>
    </dgm:pt>
    <dgm:pt modelId="{58EC2DBF-7943-364F-A74E-C52CC23F31EE}" type="sibTrans" cxnId="{1045A714-F58F-3D46-8B2C-0479882C88C0}">
      <dgm:prSet/>
      <dgm:spPr/>
      <dgm:t>
        <a:bodyPr/>
        <a:lstStyle/>
        <a:p>
          <a:endParaRPr lang="en-US"/>
        </a:p>
      </dgm:t>
    </dgm:pt>
    <dgm:pt modelId="{119AC5A4-D6DD-E04E-89C9-886C9CCFE2B9}" type="parTrans" cxnId="{1045A714-F58F-3D46-8B2C-0479882C88C0}">
      <dgm:prSet/>
      <dgm:spPr/>
      <dgm:t>
        <a:bodyPr/>
        <a:lstStyle/>
        <a:p>
          <a:endParaRPr lang="en-US"/>
        </a:p>
      </dgm:t>
    </dgm:pt>
    <dgm:pt modelId="{4158CE0D-EF8B-0F45-9E75-3D00CC786E2C}">
      <dgm:prSet phldrT="[Text]"/>
      <dgm:spPr/>
      <dgm:t>
        <a:bodyPr/>
        <a:lstStyle/>
        <a:p>
          <a:r>
            <a:rPr lang="en-US" dirty="0" smtClean="0"/>
            <a:t>Compute similarities among users and among items (movies).</a:t>
          </a:r>
          <a:endParaRPr lang="en-US" dirty="0"/>
        </a:p>
      </dgm:t>
    </dgm:pt>
    <dgm:pt modelId="{5E4DE817-A895-B443-8E2F-30CD6085F8B0}" type="parTrans" cxnId="{AA1DC4A9-4FF8-C144-A5C2-BFA3ABBEE910}">
      <dgm:prSet/>
      <dgm:spPr/>
      <dgm:t>
        <a:bodyPr/>
        <a:lstStyle/>
        <a:p>
          <a:endParaRPr lang="en-US"/>
        </a:p>
      </dgm:t>
    </dgm:pt>
    <dgm:pt modelId="{A5263B17-D727-3141-BF6E-4D4AA3F5165A}" type="sibTrans" cxnId="{AA1DC4A9-4FF8-C144-A5C2-BFA3ABBEE910}">
      <dgm:prSet/>
      <dgm:spPr/>
      <dgm:t>
        <a:bodyPr/>
        <a:lstStyle/>
        <a:p>
          <a:endParaRPr lang="en-US"/>
        </a:p>
      </dgm:t>
    </dgm:pt>
    <dgm:pt modelId="{64B5BADF-1850-DC45-99EB-969D9054CB4C}">
      <dgm:prSet phldrT="[Text]"/>
      <dgm:spPr/>
      <dgm:t>
        <a:bodyPr/>
        <a:lstStyle/>
        <a:p>
          <a:r>
            <a:rPr lang="en-US" dirty="0" smtClean="0"/>
            <a:t>For each user, construct separate PMRF graph for unknown items’ ratings.</a:t>
          </a:r>
          <a:endParaRPr lang="en-US" dirty="0"/>
        </a:p>
      </dgm:t>
    </dgm:pt>
    <dgm:pt modelId="{3E71C669-1B96-3D4F-927A-23E844076CE6}" type="parTrans" cxnId="{ED853B8F-9965-0740-9B9A-AE769C7AFCEE}">
      <dgm:prSet/>
      <dgm:spPr/>
      <dgm:t>
        <a:bodyPr/>
        <a:lstStyle/>
        <a:p>
          <a:endParaRPr lang="en-US"/>
        </a:p>
      </dgm:t>
    </dgm:pt>
    <dgm:pt modelId="{40EE6023-16BD-AD42-AA0A-4554D9E5CDF8}" type="sibTrans" cxnId="{ED853B8F-9965-0740-9B9A-AE769C7AFCEE}">
      <dgm:prSet/>
      <dgm:spPr/>
      <dgm:t>
        <a:bodyPr/>
        <a:lstStyle/>
        <a:p>
          <a:endParaRPr lang="en-US"/>
        </a:p>
      </dgm:t>
    </dgm:pt>
    <dgm:pt modelId="{3F1B5F5D-EB34-5A4B-800C-3535415F3D1E}">
      <dgm:prSet phldrT="[Text]"/>
      <dgm:spPr/>
      <dgm:t>
        <a:bodyPr/>
        <a:lstStyle/>
        <a:p>
          <a:r>
            <a:rPr lang="en-US" dirty="0" smtClean="0"/>
            <a:t>Run belief propagation algorithm on particular user’s PMRF.</a:t>
          </a:r>
          <a:endParaRPr lang="en-US" dirty="0"/>
        </a:p>
      </dgm:t>
    </dgm:pt>
    <dgm:pt modelId="{00C2D38B-FF23-CA43-A655-0AD8CCDEC061}" type="parTrans" cxnId="{36E3CCAF-E7C3-2F4D-AE99-8672B50C17F2}">
      <dgm:prSet/>
      <dgm:spPr/>
      <dgm:t>
        <a:bodyPr/>
        <a:lstStyle/>
        <a:p>
          <a:endParaRPr lang="en-US"/>
        </a:p>
      </dgm:t>
    </dgm:pt>
    <dgm:pt modelId="{C7D113B8-D255-084B-9138-E38D863A0E4D}" type="sibTrans" cxnId="{36E3CCAF-E7C3-2F4D-AE99-8672B50C17F2}">
      <dgm:prSet/>
      <dgm:spPr/>
      <dgm:t>
        <a:bodyPr/>
        <a:lstStyle/>
        <a:p>
          <a:endParaRPr lang="en-US"/>
        </a:p>
      </dgm:t>
    </dgm:pt>
    <dgm:pt modelId="{244151C7-8084-5B40-AC7A-5B261072C683}">
      <dgm:prSet phldrT="[Text]"/>
      <dgm:spPr/>
      <dgm:t>
        <a:bodyPr/>
        <a:lstStyle/>
        <a:p>
          <a:r>
            <a:rPr lang="en-US" dirty="0" smtClean="0"/>
            <a:t>Calculate rating as expectation of marginal probabilities. </a:t>
          </a:r>
          <a:endParaRPr lang="en-US" dirty="0"/>
        </a:p>
      </dgm:t>
    </dgm:pt>
    <dgm:pt modelId="{7DF51C2A-8444-264F-BEDD-EA510978915E}" type="parTrans" cxnId="{959101CF-B6CA-A146-9274-867667712600}">
      <dgm:prSet/>
      <dgm:spPr/>
      <dgm:t>
        <a:bodyPr/>
        <a:lstStyle/>
        <a:p>
          <a:endParaRPr lang="en-US"/>
        </a:p>
      </dgm:t>
    </dgm:pt>
    <dgm:pt modelId="{12278534-E2AB-904B-BE26-FD86422E00DE}" type="sibTrans" cxnId="{959101CF-B6CA-A146-9274-867667712600}">
      <dgm:prSet/>
      <dgm:spPr/>
      <dgm:t>
        <a:bodyPr/>
        <a:lstStyle/>
        <a:p>
          <a:endParaRPr lang="en-US"/>
        </a:p>
      </dgm:t>
    </dgm:pt>
    <dgm:pt modelId="{B54F43C8-50E4-0B4A-96B7-16F7DFEB235A}">
      <dgm:prSet phldrT="[Text]"/>
      <dgm:spPr/>
      <dgm:t>
        <a:bodyPr/>
        <a:lstStyle/>
        <a:p>
          <a:r>
            <a:rPr lang="en-US" dirty="0" smtClean="0"/>
            <a:t>Compute Mean Absolute Error, Root Mean Square Error.</a:t>
          </a:r>
          <a:endParaRPr lang="en-US" dirty="0"/>
        </a:p>
      </dgm:t>
    </dgm:pt>
    <dgm:pt modelId="{6D0AF689-3E81-5344-8B76-539D683E4C41}" type="parTrans" cxnId="{CA0E34E7-CB0F-2F4C-B60A-9A8C99C0CBD6}">
      <dgm:prSet/>
      <dgm:spPr/>
      <dgm:t>
        <a:bodyPr/>
        <a:lstStyle/>
        <a:p>
          <a:endParaRPr lang="en-US"/>
        </a:p>
      </dgm:t>
    </dgm:pt>
    <dgm:pt modelId="{9159D883-0191-0D42-8003-3777AB50A7C1}" type="sibTrans" cxnId="{CA0E34E7-CB0F-2F4C-B60A-9A8C99C0CBD6}">
      <dgm:prSet/>
      <dgm:spPr/>
      <dgm:t>
        <a:bodyPr/>
        <a:lstStyle/>
        <a:p>
          <a:endParaRPr lang="en-US"/>
        </a:p>
      </dgm:t>
    </dgm:pt>
    <dgm:pt modelId="{A97C4009-0F61-0A43-9EF9-C1A840592230}" type="pres">
      <dgm:prSet presAssocID="{961B0E03-DC77-8B4B-9A58-C992027CC10B}" presName="diagram" presStyleCnt="0">
        <dgm:presLayoutVars>
          <dgm:dir/>
          <dgm:resizeHandles val="exact"/>
        </dgm:presLayoutVars>
      </dgm:prSet>
      <dgm:spPr/>
    </dgm:pt>
    <dgm:pt modelId="{6F503246-9D7D-D44C-80BD-05FBCAC1F5B9}" type="pres">
      <dgm:prSet presAssocID="{C44A620A-EC5C-384A-AAC6-9A36FC0A4524}" presName="node" presStyleLbl="node1" presStyleIdx="0" presStyleCnt="6">
        <dgm:presLayoutVars>
          <dgm:bulletEnabled val="1"/>
        </dgm:presLayoutVars>
      </dgm:prSet>
      <dgm:spPr/>
    </dgm:pt>
    <dgm:pt modelId="{2197B07C-4D55-6241-B6F7-2F772C5BBAFD}" type="pres">
      <dgm:prSet presAssocID="{58EC2DBF-7943-364F-A74E-C52CC23F31EE}" presName="sibTrans" presStyleLbl="sibTrans2D1" presStyleIdx="0" presStyleCnt="5"/>
      <dgm:spPr/>
    </dgm:pt>
    <dgm:pt modelId="{B0E4B717-F13F-5F40-9979-1E614C115DEB}" type="pres">
      <dgm:prSet presAssocID="{58EC2DBF-7943-364F-A74E-C52CC23F31EE}" presName="connectorText" presStyleLbl="sibTrans2D1" presStyleIdx="0" presStyleCnt="5"/>
      <dgm:spPr/>
    </dgm:pt>
    <dgm:pt modelId="{1981B594-ACB3-9F45-A193-74F055239DEF}" type="pres">
      <dgm:prSet presAssocID="{4158CE0D-EF8B-0F45-9E75-3D00CC786E2C}" presName="node" presStyleLbl="node1" presStyleIdx="1" presStyleCnt="6">
        <dgm:presLayoutVars>
          <dgm:bulletEnabled val="1"/>
        </dgm:presLayoutVars>
      </dgm:prSet>
      <dgm:spPr/>
    </dgm:pt>
    <dgm:pt modelId="{BAF56CC1-6426-0F49-B9BC-2512C6C1D2A7}" type="pres">
      <dgm:prSet presAssocID="{A5263B17-D727-3141-BF6E-4D4AA3F5165A}" presName="sibTrans" presStyleLbl="sibTrans2D1" presStyleIdx="1" presStyleCnt="5"/>
      <dgm:spPr/>
    </dgm:pt>
    <dgm:pt modelId="{D0284D81-09E8-734F-A221-46538E71291E}" type="pres">
      <dgm:prSet presAssocID="{A5263B17-D727-3141-BF6E-4D4AA3F5165A}" presName="connectorText" presStyleLbl="sibTrans2D1" presStyleIdx="1" presStyleCnt="5"/>
      <dgm:spPr/>
    </dgm:pt>
    <dgm:pt modelId="{677A7168-2E71-2E45-93B2-F7B073F1D83F}" type="pres">
      <dgm:prSet presAssocID="{64B5BADF-1850-DC45-99EB-969D9054CB4C}" presName="node" presStyleLbl="node1" presStyleIdx="2" presStyleCnt="6">
        <dgm:presLayoutVars>
          <dgm:bulletEnabled val="1"/>
        </dgm:presLayoutVars>
      </dgm:prSet>
      <dgm:spPr/>
    </dgm:pt>
    <dgm:pt modelId="{A6F380BE-A36A-0A44-ADFE-73893F1A0542}" type="pres">
      <dgm:prSet presAssocID="{40EE6023-16BD-AD42-AA0A-4554D9E5CDF8}" presName="sibTrans" presStyleLbl="sibTrans2D1" presStyleIdx="2" presStyleCnt="5"/>
      <dgm:spPr/>
    </dgm:pt>
    <dgm:pt modelId="{77AAE967-8FE1-F54C-AFDD-BDC9618EEDF7}" type="pres">
      <dgm:prSet presAssocID="{40EE6023-16BD-AD42-AA0A-4554D9E5CDF8}" presName="connectorText" presStyleLbl="sibTrans2D1" presStyleIdx="2" presStyleCnt="5"/>
      <dgm:spPr/>
    </dgm:pt>
    <dgm:pt modelId="{F9555C49-78C1-4B46-92C9-225D8B58489F}" type="pres">
      <dgm:prSet presAssocID="{3F1B5F5D-EB34-5A4B-800C-3535415F3D1E}" presName="node" presStyleLbl="node1" presStyleIdx="3" presStyleCnt="6">
        <dgm:presLayoutVars>
          <dgm:bulletEnabled val="1"/>
        </dgm:presLayoutVars>
      </dgm:prSet>
      <dgm:spPr/>
    </dgm:pt>
    <dgm:pt modelId="{FAE44334-437B-FD4C-B000-3EE120E6AD28}" type="pres">
      <dgm:prSet presAssocID="{C7D113B8-D255-084B-9138-E38D863A0E4D}" presName="sibTrans" presStyleLbl="sibTrans2D1" presStyleIdx="3" presStyleCnt="5"/>
      <dgm:spPr/>
    </dgm:pt>
    <dgm:pt modelId="{5719EBB0-2465-5F42-84B5-85EC56045787}" type="pres">
      <dgm:prSet presAssocID="{C7D113B8-D255-084B-9138-E38D863A0E4D}" presName="connectorText" presStyleLbl="sibTrans2D1" presStyleIdx="3" presStyleCnt="5"/>
      <dgm:spPr/>
    </dgm:pt>
    <dgm:pt modelId="{CC6D9D24-048D-C246-901D-84F4F1126B86}" type="pres">
      <dgm:prSet presAssocID="{244151C7-8084-5B40-AC7A-5B261072C683}" presName="node" presStyleLbl="node1" presStyleIdx="4" presStyleCnt="6">
        <dgm:presLayoutVars>
          <dgm:bulletEnabled val="1"/>
        </dgm:presLayoutVars>
      </dgm:prSet>
      <dgm:spPr/>
    </dgm:pt>
    <dgm:pt modelId="{35BE5C31-05DE-CF43-A875-59D64CB7AC1C}" type="pres">
      <dgm:prSet presAssocID="{12278534-E2AB-904B-BE26-FD86422E00DE}" presName="sibTrans" presStyleLbl="sibTrans2D1" presStyleIdx="4" presStyleCnt="5"/>
      <dgm:spPr/>
    </dgm:pt>
    <dgm:pt modelId="{37C4774B-6242-B24A-A983-3F1C150E1A41}" type="pres">
      <dgm:prSet presAssocID="{12278534-E2AB-904B-BE26-FD86422E00DE}" presName="connectorText" presStyleLbl="sibTrans2D1" presStyleIdx="4" presStyleCnt="5"/>
      <dgm:spPr/>
    </dgm:pt>
    <dgm:pt modelId="{E10D5759-6220-7348-B751-1735AE228B91}" type="pres">
      <dgm:prSet presAssocID="{B54F43C8-50E4-0B4A-96B7-16F7DFEB235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F85265-9180-B145-8C0D-9BAD4EE33C9F}" type="presOf" srcId="{3F1B5F5D-EB34-5A4B-800C-3535415F3D1E}" destId="{F9555C49-78C1-4B46-92C9-225D8B58489F}" srcOrd="0" destOrd="0" presId="urn:microsoft.com/office/officeart/2005/8/layout/process5"/>
    <dgm:cxn modelId="{C1D81436-306D-7D4D-88DB-BF5B43B53907}" type="presOf" srcId="{961B0E03-DC77-8B4B-9A58-C992027CC10B}" destId="{A97C4009-0F61-0A43-9EF9-C1A840592230}" srcOrd="0" destOrd="0" presId="urn:microsoft.com/office/officeart/2005/8/layout/process5"/>
    <dgm:cxn modelId="{2F192093-7BA7-FC4C-BCFB-388948D29659}" type="presOf" srcId="{40EE6023-16BD-AD42-AA0A-4554D9E5CDF8}" destId="{77AAE967-8FE1-F54C-AFDD-BDC9618EEDF7}" srcOrd="1" destOrd="0" presId="urn:microsoft.com/office/officeart/2005/8/layout/process5"/>
    <dgm:cxn modelId="{41EAC5A3-9056-DE44-9049-003CA4D9CA52}" type="presOf" srcId="{C7D113B8-D255-084B-9138-E38D863A0E4D}" destId="{FAE44334-437B-FD4C-B000-3EE120E6AD28}" srcOrd="0" destOrd="0" presId="urn:microsoft.com/office/officeart/2005/8/layout/process5"/>
    <dgm:cxn modelId="{5D06F1F9-5EE3-FA45-9E83-E8799AAA43AC}" type="presOf" srcId="{C44A620A-EC5C-384A-AAC6-9A36FC0A4524}" destId="{6F503246-9D7D-D44C-80BD-05FBCAC1F5B9}" srcOrd="0" destOrd="0" presId="urn:microsoft.com/office/officeart/2005/8/layout/process5"/>
    <dgm:cxn modelId="{CA0E34E7-CB0F-2F4C-B60A-9A8C99C0CBD6}" srcId="{961B0E03-DC77-8B4B-9A58-C992027CC10B}" destId="{B54F43C8-50E4-0B4A-96B7-16F7DFEB235A}" srcOrd="5" destOrd="0" parTransId="{6D0AF689-3E81-5344-8B76-539D683E4C41}" sibTransId="{9159D883-0191-0D42-8003-3777AB50A7C1}"/>
    <dgm:cxn modelId="{E50A4EC7-8E8B-1542-878A-935CE8303A93}" type="presOf" srcId="{64B5BADF-1850-DC45-99EB-969D9054CB4C}" destId="{677A7168-2E71-2E45-93B2-F7B073F1D83F}" srcOrd="0" destOrd="0" presId="urn:microsoft.com/office/officeart/2005/8/layout/process5"/>
    <dgm:cxn modelId="{1045A714-F58F-3D46-8B2C-0479882C88C0}" srcId="{961B0E03-DC77-8B4B-9A58-C992027CC10B}" destId="{C44A620A-EC5C-384A-AAC6-9A36FC0A4524}" srcOrd="0" destOrd="0" parTransId="{119AC5A4-D6DD-E04E-89C9-886C9CCFE2B9}" sibTransId="{58EC2DBF-7943-364F-A74E-C52CC23F31EE}"/>
    <dgm:cxn modelId="{6D1F655D-439C-3C4A-B863-F691F5311E6C}" type="presOf" srcId="{12278534-E2AB-904B-BE26-FD86422E00DE}" destId="{35BE5C31-05DE-CF43-A875-59D64CB7AC1C}" srcOrd="0" destOrd="0" presId="urn:microsoft.com/office/officeart/2005/8/layout/process5"/>
    <dgm:cxn modelId="{0B7F5C6E-AF63-F44A-B95A-89ECE91ADD59}" type="presOf" srcId="{A5263B17-D727-3141-BF6E-4D4AA3F5165A}" destId="{BAF56CC1-6426-0F49-B9BC-2512C6C1D2A7}" srcOrd="0" destOrd="0" presId="urn:microsoft.com/office/officeart/2005/8/layout/process5"/>
    <dgm:cxn modelId="{36469CE8-A65A-1B43-BD9E-8D95C23AE884}" type="presOf" srcId="{40EE6023-16BD-AD42-AA0A-4554D9E5CDF8}" destId="{A6F380BE-A36A-0A44-ADFE-73893F1A0542}" srcOrd="0" destOrd="0" presId="urn:microsoft.com/office/officeart/2005/8/layout/process5"/>
    <dgm:cxn modelId="{B6FC8E3C-F868-454D-8B21-60FFF6A7E8D0}" type="presOf" srcId="{4158CE0D-EF8B-0F45-9E75-3D00CC786E2C}" destId="{1981B594-ACB3-9F45-A193-74F055239DEF}" srcOrd="0" destOrd="0" presId="urn:microsoft.com/office/officeart/2005/8/layout/process5"/>
    <dgm:cxn modelId="{AA1DC4A9-4FF8-C144-A5C2-BFA3ABBEE910}" srcId="{961B0E03-DC77-8B4B-9A58-C992027CC10B}" destId="{4158CE0D-EF8B-0F45-9E75-3D00CC786E2C}" srcOrd="1" destOrd="0" parTransId="{5E4DE817-A895-B443-8E2F-30CD6085F8B0}" sibTransId="{A5263B17-D727-3141-BF6E-4D4AA3F5165A}"/>
    <dgm:cxn modelId="{826AED03-2A2B-1047-95C5-32C19651FCAE}" type="presOf" srcId="{12278534-E2AB-904B-BE26-FD86422E00DE}" destId="{37C4774B-6242-B24A-A983-3F1C150E1A41}" srcOrd="1" destOrd="0" presId="urn:microsoft.com/office/officeart/2005/8/layout/process5"/>
    <dgm:cxn modelId="{36E3CCAF-E7C3-2F4D-AE99-8672B50C17F2}" srcId="{961B0E03-DC77-8B4B-9A58-C992027CC10B}" destId="{3F1B5F5D-EB34-5A4B-800C-3535415F3D1E}" srcOrd="3" destOrd="0" parTransId="{00C2D38B-FF23-CA43-A655-0AD8CCDEC061}" sibTransId="{C7D113B8-D255-084B-9138-E38D863A0E4D}"/>
    <dgm:cxn modelId="{1DB8223E-12CD-6F46-8590-87A1C71730F7}" type="presOf" srcId="{B54F43C8-50E4-0B4A-96B7-16F7DFEB235A}" destId="{E10D5759-6220-7348-B751-1735AE228B91}" srcOrd="0" destOrd="0" presId="urn:microsoft.com/office/officeart/2005/8/layout/process5"/>
    <dgm:cxn modelId="{ED853B8F-9965-0740-9B9A-AE769C7AFCEE}" srcId="{961B0E03-DC77-8B4B-9A58-C992027CC10B}" destId="{64B5BADF-1850-DC45-99EB-969D9054CB4C}" srcOrd="2" destOrd="0" parTransId="{3E71C669-1B96-3D4F-927A-23E844076CE6}" sibTransId="{40EE6023-16BD-AD42-AA0A-4554D9E5CDF8}"/>
    <dgm:cxn modelId="{F21B1EA3-C28C-C849-89B7-21080C23FD99}" type="presOf" srcId="{58EC2DBF-7943-364F-A74E-C52CC23F31EE}" destId="{B0E4B717-F13F-5F40-9979-1E614C115DEB}" srcOrd="1" destOrd="0" presId="urn:microsoft.com/office/officeart/2005/8/layout/process5"/>
    <dgm:cxn modelId="{959101CF-B6CA-A146-9274-867667712600}" srcId="{961B0E03-DC77-8B4B-9A58-C992027CC10B}" destId="{244151C7-8084-5B40-AC7A-5B261072C683}" srcOrd="4" destOrd="0" parTransId="{7DF51C2A-8444-264F-BEDD-EA510978915E}" sibTransId="{12278534-E2AB-904B-BE26-FD86422E00DE}"/>
    <dgm:cxn modelId="{FFC6F92E-3799-9C42-83AA-FFE6836F0B8B}" type="presOf" srcId="{58EC2DBF-7943-364F-A74E-C52CC23F31EE}" destId="{2197B07C-4D55-6241-B6F7-2F772C5BBAFD}" srcOrd="0" destOrd="0" presId="urn:microsoft.com/office/officeart/2005/8/layout/process5"/>
    <dgm:cxn modelId="{A82F1931-AD60-D243-81C8-32607ED439E0}" type="presOf" srcId="{244151C7-8084-5B40-AC7A-5B261072C683}" destId="{CC6D9D24-048D-C246-901D-84F4F1126B86}" srcOrd="0" destOrd="0" presId="urn:microsoft.com/office/officeart/2005/8/layout/process5"/>
    <dgm:cxn modelId="{613D8903-69B7-7C43-9B46-55AE4FE61448}" type="presOf" srcId="{A5263B17-D727-3141-BF6E-4D4AA3F5165A}" destId="{D0284D81-09E8-734F-A221-46538E71291E}" srcOrd="1" destOrd="0" presId="urn:microsoft.com/office/officeart/2005/8/layout/process5"/>
    <dgm:cxn modelId="{874954EC-D30B-5447-BF55-86B6277F0697}" type="presOf" srcId="{C7D113B8-D255-084B-9138-E38D863A0E4D}" destId="{5719EBB0-2465-5F42-84B5-85EC56045787}" srcOrd="1" destOrd="0" presId="urn:microsoft.com/office/officeart/2005/8/layout/process5"/>
    <dgm:cxn modelId="{C408D377-C9D3-CA44-9A76-9707ADB4C63D}" type="presParOf" srcId="{A97C4009-0F61-0A43-9EF9-C1A840592230}" destId="{6F503246-9D7D-D44C-80BD-05FBCAC1F5B9}" srcOrd="0" destOrd="0" presId="urn:microsoft.com/office/officeart/2005/8/layout/process5"/>
    <dgm:cxn modelId="{F627A897-88F6-5F4D-837D-2783AB14ADED}" type="presParOf" srcId="{A97C4009-0F61-0A43-9EF9-C1A840592230}" destId="{2197B07C-4D55-6241-B6F7-2F772C5BBAFD}" srcOrd="1" destOrd="0" presId="urn:microsoft.com/office/officeart/2005/8/layout/process5"/>
    <dgm:cxn modelId="{91F38C52-D3E4-D449-9397-4BCBD4702172}" type="presParOf" srcId="{2197B07C-4D55-6241-B6F7-2F772C5BBAFD}" destId="{B0E4B717-F13F-5F40-9979-1E614C115DEB}" srcOrd="0" destOrd="0" presId="urn:microsoft.com/office/officeart/2005/8/layout/process5"/>
    <dgm:cxn modelId="{7D74C5FA-8D38-2740-B603-B60FD4180225}" type="presParOf" srcId="{A97C4009-0F61-0A43-9EF9-C1A840592230}" destId="{1981B594-ACB3-9F45-A193-74F055239DEF}" srcOrd="2" destOrd="0" presId="urn:microsoft.com/office/officeart/2005/8/layout/process5"/>
    <dgm:cxn modelId="{AB9F8E51-B7ED-5246-9038-760F708B358B}" type="presParOf" srcId="{A97C4009-0F61-0A43-9EF9-C1A840592230}" destId="{BAF56CC1-6426-0F49-B9BC-2512C6C1D2A7}" srcOrd="3" destOrd="0" presId="urn:microsoft.com/office/officeart/2005/8/layout/process5"/>
    <dgm:cxn modelId="{23CC135E-5AC9-8845-97EB-DE263ABEB415}" type="presParOf" srcId="{BAF56CC1-6426-0F49-B9BC-2512C6C1D2A7}" destId="{D0284D81-09E8-734F-A221-46538E71291E}" srcOrd="0" destOrd="0" presId="urn:microsoft.com/office/officeart/2005/8/layout/process5"/>
    <dgm:cxn modelId="{BDA91967-EEF5-5749-BA75-E0514F52B1DA}" type="presParOf" srcId="{A97C4009-0F61-0A43-9EF9-C1A840592230}" destId="{677A7168-2E71-2E45-93B2-F7B073F1D83F}" srcOrd="4" destOrd="0" presId="urn:microsoft.com/office/officeart/2005/8/layout/process5"/>
    <dgm:cxn modelId="{9C9A31B4-01AA-444C-952B-DB92DE37630E}" type="presParOf" srcId="{A97C4009-0F61-0A43-9EF9-C1A840592230}" destId="{A6F380BE-A36A-0A44-ADFE-73893F1A0542}" srcOrd="5" destOrd="0" presId="urn:microsoft.com/office/officeart/2005/8/layout/process5"/>
    <dgm:cxn modelId="{8ABDFF8B-0730-3D41-A348-3350D61F9EB0}" type="presParOf" srcId="{A6F380BE-A36A-0A44-ADFE-73893F1A0542}" destId="{77AAE967-8FE1-F54C-AFDD-BDC9618EEDF7}" srcOrd="0" destOrd="0" presId="urn:microsoft.com/office/officeart/2005/8/layout/process5"/>
    <dgm:cxn modelId="{89A38DE5-9597-E340-A61B-DB6847B59EDF}" type="presParOf" srcId="{A97C4009-0F61-0A43-9EF9-C1A840592230}" destId="{F9555C49-78C1-4B46-92C9-225D8B58489F}" srcOrd="6" destOrd="0" presId="urn:microsoft.com/office/officeart/2005/8/layout/process5"/>
    <dgm:cxn modelId="{E85E94FA-0AED-544C-859A-3D19638C29AC}" type="presParOf" srcId="{A97C4009-0F61-0A43-9EF9-C1A840592230}" destId="{FAE44334-437B-FD4C-B000-3EE120E6AD28}" srcOrd="7" destOrd="0" presId="urn:microsoft.com/office/officeart/2005/8/layout/process5"/>
    <dgm:cxn modelId="{72B3006B-C55A-814E-B9F6-9AD0913603D8}" type="presParOf" srcId="{FAE44334-437B-FD4C-B000-3EE120E6AD28}" destId="{5719EBB0-2465-5F42-84B5-85EC56045787}" srcOrd="0" destOrd="0" presId="urn:microsoft.com/office/officeart/2005/8/layout/process5"/>
    <dgm:cxn modelId="{5AF25533-03EB-F247-8A69-24DDC75AAA99}" type="presParOf" srcId="{A97C4009-0F61-0A43-9EF9-C1A840592230}" destId="{CC6D9D24-048D-C246-901D-84F4F1126B86}" srcOrd="8" destOrd="0" presId="urn:microsoft.com/office/officeart/2005/8/layout/process5"/>
    <dgm:cxn modelId="{DD9DA07D-6DFF-A741-9528-CC43E0B5D701}" type="presParOf" srcId="{A97C4009-0F61-0A43-9EF9-C1A840592230}" destId="{35BE5C31-05DE-CF43-A875-59D64CB7AC1C}" srcOrd="9" destOrd="0" presId="urn:microsoft.com/office/officeart/2005/8/layout/process5"/>
    <dgm:cxn modelId="{59CBD87E-F538-0A4E-88E9-692A8099E8CD}" type="presParOf" srcId="{35BE5C31-05DE-CF43-A875-59D64CB7AC1C}" destId="{37C4774B-6242-B24A-A983-3F1C150E1A41}" srcOrd="0" destOrd="0" presId="urn:microsoft.com/office/officeart/2005/8/layout/process5"/>
    <dgm:cxn modelId="{AB5E21AF-F1A8-A643-9E4B-4BD53F017AB0}" type="presParOf" srcId="{A97C4009-0F61-0A43-9EF9-C1A840592230}" destId="{E10D5759-6220-7348-B751-1735AE228B9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03246-9D7D-D44C-80BD-05FBCAC1F5B9}">
      <dsp:nvSpPr>
        <dsp:cNvPr id="0" name=""/>
        <dsp:cNvSpPr/>
      </dsp:nvSpPr>
      <dsp:spPr>
        <a:xfrm>
          <a:off x="6743" y="869280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Preprocess data in train and test sets.</a:t>
          </a:r>
          <a:endParaRPr lang="en-US" sz="1400" kern="1200" dirty="0"/>
        </a:p>
      </dsp:txBody>
      <dsp:txXfrm>
        <a:off x="42165" y="904702"/>
        <a:ext cx="1944795" cy="1138539"/>
      </dsp:txXfrm>
    </dsp:sp>
    <dsp:sp modelId="{2197B07C-4D55-6241-B6F7-2F772C5BBAFD}">
      <dsp:nvSpPr>
        <dsp:cNvPr id="0" name=""/>
        <dsp:cNvSpPr/>
      </dsp:nvSpPr>
      <dsp:spPr>
        <a:xfrm>
          <a:off x="2199759" y="1224032"/>
          <a:ext cx="427315" cy="4998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99759" y="1324008"/>
        <a:ext cx="299121" cy="299926"/>
      </dsp:txXfrm>
    </dsp:sp>
    <dsp:sp modelId="{1981B594-ACB3-9F45-A193-74F055239DEF}">
      <dsp:nvSpPr>
        <dsp:cNvPr id="0" name=""/>
        <dsp:cNvSpPr/>
      </dsp:nvSpPr>
      <dsp:spPr>
        <a:xfrm>
          <a:off x="2828638" y="869280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Compute similarities among users and among items (movies).</a:t>
          </a:r>
          <a:endParaRPr lang="en-US" sz="1400" kern="1200" dirty="0"/>
        </a:p>
      </dsp:txBody>
      <dsp:txXfrm>
        <a:off x="2864060" y="904702"/>
        <a:ext cx="1944795" cy="1138539"/>
      </dsp:txXfrm>
    </dsp:sp>
    <dsp:sp modelId="{BAF56CC1-6426-0F49-B9BC-2512C6C1D2A7}">
      <dsp:nvSpPr>
        <dsp:cNvPr id="0" name=""/>
        <dsp:cNvSpPr/>
      </dsp:nvSpPr>
      <dsp:spPr>
        <a:xfrm>
          <a:off x="5021653" y="1224032"/>
          <a:ext cx="427315" cy="4998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021653" y="1324008"/>
        <a:ext cx="299121" cy="299926"/>
      </dsp:txXfrm>
    </dsp:sp>
    <dsp:sp modelId="{677A7168-2E71-2E45-93B2-F7B073F1D83F}">
      <dsp:nvSpPr>
        <dsp:cNvPr id="0" name=""/>
        <dsp:cNvSpPr/>
      </dsp:nvSpPr>
      <dsp:spPr>
        <a:xfrm>
          <a:off x="5650533" y="869280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each user, construct separate PMRF graph for unknown items’ ratings.</a:t>
          </a:r>
          <a:endParaRPr lang="en-US" sz="1400" kern="1200" dirty="0"/>
        </a:p>
      </dsp:txBody>
      <dsp:txXfrm>
        <a:off x="5685955" y="904702"/>
        <a:ext cx="1944795" cy="1138539"/>
      </dsp:txXfrm>
    </dsp:sp>
    <dsp:sp modelId="{A6F380BE-A36A-0A44-ADFE-73893F1A0542}">
      <dsp:nvSpPr>
        <dsp:cNvPr id="0" name=""/>
        <dsp:cNvSpPr/>
      </dsp:nvSpPr>
      <dsp:spPr>
        <a:xfrm rot="5400000">
          <a:off x="6444694" y="2219758"/>
          <a:ext cx="427315" cy="4998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508389" y="2256039"/>
        <a:ext cx="299926" cy="299121"/>
      </dsp:txXfrm>
    </dsp:sp>
    <dsp:sp modelId="{F9555C49-78C1-4B46-92C9-225D8B58489F}">
      <dsp:nvSpPr>
        <dsp:cNvPr id="0" name=""/>
        <dsp:cNvSpPr/>
      </dsp:nvSpPr>
      <dsp:spPr>
        <a:xfrm>
          <a:off x="5650533" y="2884919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 belief propagation algorithm on particular user’s PMRF.</a:t>
          </a:r>
          <a:endParaRPr lang="en-US" sz="1400" kern="1200" dirty="0"/>
        </a:p>
      </dsp:txBody>
      <dsp:txXfrm>
        <a:off x="5685955" y="2920341"/>
        <a:ext cx="1944795" cy="1138539"/>
      </dsp:txXfrm>
    </dsp:sp>
    <dsp:sp modelId="{FAE44334-437B-FD4C-B000-3EE120E6AD28}">
      <dsp:nvSpPr>
        <dsp:cNvPr id="0" name=""/>
        <dsp:cNvSpPr/>
      </dsp:nvSpPr>
      <dsp:spPr>
        <a:xfrm rot="10800000">
          <a:off x="5045841" y="3239671"/>
          <a:ext cx="427315" cy="4998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5174035" y="3339647"/>
        <a:ext cx="299121" cy="299926"/>
      </dsp:txXfrm>
    </dsp:sp>
    <dsp:sp modelId="{CC6D9D24-048D-C246-901D-84F4F1126B86}">
      <dsp:nvSpPr>
        <dsp:cNvPr id="0" name=""/>
        <dsp:cNvSpPr/>
      </dsp:nvSpPr>
      <dsp:spPr>
        <a:xfrm>
          <a:off x="2828638" y="2884919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Calculate rating as expectation of marginal probabilities. </a:t>
          </a:r>
          <a:endParaRPr lang="en-US" sz="1400" kern="1200" dirty="0"/>
        </a:p>
      </dsp:txBody>
      <dsp:txXfrm>
        <a:off x="2864060" y="2920341"/>
        <a:ext cx="1944795" cy="1138539"/>
      </dsp:txXfrm>
    </dsp:sp>
    <dsp:sp modelId="{35BE5C31-05DE-CF43-A875-59D64CB7AC1C}">
      <dsp:nvSpPr>
        <dsp:cNvPr id="0" name=""/>
        <dsp:cNvSpPr/>
      </dsp:nvSpPr>
      <dsp:spPr>
        <a:xfrm rot="10800000">
          <a:off x="2223946" y="3239671"/>
          <a:ext cx="427315" cy="4998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352140" y="3339647"/>
        <a:ext cx="299121" cy="299926"/>
      </dsp:txXfrm>
    </dsp:sp>
    <dsp:sp modelId="{E10D5759-6220-7348-B751-1735AE228B91}">
      <dsp:nvSpPr>
        <dsp:cNvPr id="0" name=""/>
        <dsp:cNvSpPr/>
      </dsp:nvSpPr>
      <dsp:spPr>
        <a:xfrm>
          <a:off x="6743" y="2884919"/>
          <a:ext cx="2015639" cy="1209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Compute Mean Absolute Error, Root Mean Square Error.</a:t>
          </a:r>
          <a:endParaRPr lang="en-US" sz="1400" kern="1200" dirty="0"/>
        </a:p>
      </dsp:txBody>
      <dsp:txXfrm>
        <a:off x="42165" y="2920341"/>
        <a:ext cx="1944795" cy="1138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08/05/15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481046"/>
            <a:ext cx="5458968" cy="104868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Movie Ratings Recommender System using PMRF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070" y="5668950"/>
            <a:ext cx="5458968" cy="621792"/>
          </a:xfrm>
        </p:spPr>
        <p:txBody>
          <a:bodyPr/>
          <a:lstStyle/>
          <a:p>
            <a:r>
              <a:rPr lang="en-US" dirty="0" smtClean="0"/>
              <a:t>Dhruvkumar Patel</a:t>
            </a:r>
          </a:p>
          <a:p>
            <a:r>
              <a:rPr lang="en-US" dirty="0" smtClean="0"/>
              <a:t>Bikramjit Mandal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active user z, we construct separate graph G consisting item nodes and their local evidences.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is determined by average rating by user z and other users who have rated item I, and their similarity with user z.</a:t>
            </a:r>
          </a:p>
          <a:p>
            <a:r>
              <a:rPr lang="en-US" dirty="0" smtClean="0"/>
              <a:t>We set Φ</a:t>
            </a:r>
            <a:r>
              <a:rPr lang="en-US" baseline="-25000" dirty="0" smtClean="0"/>
              <a:t>i</a:t>
            </a:r>
            <a:r>
              <a:rPr lang="en-US" dirty="0" smtClean="0"/>
              <a:t>(r</a:t>
            </a:r>
            <a:r>
              <a:rPr lang="en-US" baseline="-25000" dirty="0" smtClean="0"/>
              <a:t>iz</a:t>
            </a:r>
            <a:r>
              <a:rPr lang="en-US" dirty="0" smtClean="0"/>
              <a:t>) by using local evidence y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similarly set ψ</a:t>
            </a:r>
            <a:r>
              <a:rPr lang="en-US" baseline="-25000" dirty="0" smtClean="0"/>
              <a:t>ij</a:t>
            </a:r>
            <a:r>
              <a:rPr lang="en-US" dirty="0" smtClean="0"/>
              <a:t>(r</a:t>
            </a:r>
            <a:r>
              <a:rPr lang="en-US" baseline="-25000" dirty="0" smtClean="0"/>
              <a:t>iz</a:t>
            </a:r>
            <a:r>
              <a:rPr lang="en-US" dirty="0" smtClean="0"/>
              <a:t>,r</a:t>
            </a:r>
            <a:r>
              <a:rPr lang="en-US" baseline="-25000" dirty="0" smtClean="0"/>
              <a:t>jz</a:t>
            </a:r>
            <a:r>
              <a:rPr lang="en-US" dirty="0" smtClean="0"/>
              <a:t>) using simple equation.</a:t>
            </a:r>
          </a:p>
          <a:p>
            <a:r>
              <a:rPr lang="en-US" dirty="0" smtClean="0"/>
              <a:t>We run BP algorithm until messages converge for given active user 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Rating, MAE, RMSE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 is calculated by computing expectation of ratings using marginal probabilities from belief propagation result.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iz </a:t>
            </a:r>
            <a:r>
              <a:rPr lang="en-US" dirty="0" smtClean="0"/>
              <a:t>= Σ</a:t>
            </a:r>
            <a:r>
              <a:rPr lang="en-US" baseline="-25000" dirty="0" smtClean="0"/>
              <a:t>r </a:t>
            </a:r>
            <a:r>
              <a:rPr lang="en-US" dirty="0" smtClean="0"/>
              <a:t>r * P(r</a:t>
            </a:r>
            <a:r>
              <a:rPr lang="en-US" baseline="-25000" dirty="0" smtClean="0"/>
              <a:t>iz</a:t>
            </a:r>
            <a:r>
              <a:rPr lang="en-US" dirty="0" smtClean="0"/>
              <a:t> = r)</a:t>
            </a:r>
          </a:p>
          <a:p>
            <a:endParaRPr lang="en-US" dirty="0"/>
          </a:p>
          <a:p>
            <a:r>
              <a:rPr lang="en-US" dirty="0" smtClean="0"/>
              <a:t>After computing predicted ratings for all users and unknown items, we compute Mean Absolute Error and Root Mean Square Error as evaluation matrices.</a:t>
            </a:r>
          </a:p>
        </p:txBody>
      </p:sp>
    </p:spTree>
    <p:extLst>
      <p:ext uri="{BB962C8B-B14F-4D97-AF65-F5344CB8AC3E}">
        <p14:creationId xmlns:p14="http://schemas.microsoft.com/office/powerpoint/2010/main" val="156504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ratings- 100k</a:t>
            </a:r>
          </a:p>
          <a:p>
            <a:r>
              <a:rPr lang="en-US" dirty="0" smtClean="0"/>
              <a:t>Number of users- 943</a:t>
            </a:r>
          </a:p>
          <a:p>
            <a:r>
              <a:rPr lang="en-US" dirty="0" smtClean="0"/>
              <a:t>Train set- 80k, Test set- 20k</a:t>
            </a:r>
          </a:p>
          <a:p>
            <a:r>
              <a:rPr lang="en-US" dirty="0" smtClean="0"/>
              <a:t>Number of BP algorithms performed- 252</a:t>
            </a:r>
          </a:p>
          <a:p>
            <a:endParaRPr lang="en-US" dirty="0"/>
          </a:p>
          <a:p>
            <a:r>
              <a:rPr lang="en-US" dirty="0" smtClean="0"/>
              <a:t>Mean absolute error MAE- 0.8001</a:t>
            </a:r>
          </a:p>
          <a:p>
            <a:r>
              <a:rPr lang="en-US" dirty="0" smtClean="0"/>
              <a:t>Root mean square error RMSE- 1.0345</a:t>
            </a:r>
          </a:p>
        </p:txBody>
      </p:sp>
    </p:spTree>
    <p:extLst>
      <p:ext uri="{BB962C8B-B14F-4D97-AF65-F5344CB8AC3E}">
        <p14:creationId xmlns:p14="http://schemas.microsoft.com/office/powerpoint/2010/main" val="4582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service providers to predict and address individual personalized needs of the customers.</a:t>
            </a:r>
          </a:p>
          <a:p>
            <a:r>
              <a:rPr lang="en-US" dirty="0" smtClean="0"/>
              <a:t>Helps in finding the most relevant information from among the flood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Recommender systems need to be fast and real-time.</a:t>
            </a:r>
          </a:p>
          <a:p>
            <a:r>
              <a:rPr lang="en-US" dirty="0" smtClean="0"/>
              <a:t>Quick predictions considering the temporal variation in user data and behavior.</a:t>
            </a:r>
          </a:p>
          <a:p>
            <a:r>
              <a:rPr lang="en-US" dirty="0" smtClean="0"/>
              <a:t>Pull high volume of crowd and be user cognitive.</a:t>
            </a:r>
          </a:p>
          <a:p>
            <a:r>
              <a:rPr lang="en-US" dirty="0" smtClean="0"/>
              <a:t>Help in predictions even in the case of missing data and discrepancies.</a:t>
            </a:r>
          </a:p>
          <a:p>
            <a:r>
              <a:rPr lang="en-US" dirty="0" smtClean="0"/>
              <a:t>Maintain efficiency on even large scale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2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</a:p>
          <a:p>
            <a:pPr marL="0" indent="0">
              <a:buNone/>
            </a:pPr>
            <a:r>
              <a:rPr lang="en-US" dirty="0" smtClean="0"/>
              <a:t>Inference is based on the past behavior and data for each of the entities( in our case, users).</a:t>
            </a:r>
          </a:p>
          <a:p>
            <a:r>
              <a:rPr lang="en-US" dirty="0" smtClean="0"/>
              <a:t>Content Based Approach</a:t>
            </a:r>
          </a:p>
          <a:p>
            <a:pPr marL="0" indent="0">
              <a:buNone/>
            </a:pPr>
            <a:r>
              <a:rPr lang="en-US" dirty="0" smtClean="0"/>
              <a:t>Inference is performed by creating profiles for the entities- users and items – and relating users to items via profiles.</a:t>
            </a:r>
          </a:p>
          <a:p>
            <a:r>
              <a:rPr lang="en-US" dirty="0" smtClean="0"/>
              <a:t>Hybrid Recommender Systems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6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Filtering </a:t>
            </a:r>
          </a:p>
          <a:p>
            <a:pPr marL="0" indent="0">
              <a:buNone/>
            </a:pPr>
            <a:r>
              <a:rPr lang="en-US" dirty="0" smtClean="0"/>
              <a:t>Using Pairwise Markov Random Fields.</a:t>
            </a:r>
          </a:p>
        </p:txBody>
      </p:sp>
    </p:spTree>
    <p:extLst>
      <p:ext uri="{BB962C8B-B14F-4D97-AF65-F5344CB8AC3E}">
        <p14:creationId xmlns:p14="http://schemas.microsoft.com/office/powerpoint/2010/main" val="304769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3198250"/>
              </p:ext>
            </p:extLst>
          </p:nvPr>
        </p:nvGraphicFramePr>
        <p:xfrm>
          <a:off x="677334" y="1820333"/>
          <a:ext cx="7672916" cy="496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5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MovieLens movie ratings dataset, curated by University of Minnesota group.</a:t>
            </a:r>
          </a:p>
          <a:p>
            <a:r>
              <a:rPr lang="en-US" dirty="0" smtClean="0"/>
              <a:t>100k ratings, by 943 users on more than 1600 movies.</a:t>
            </a:r>
          </a:p>
          <a:p>
            <a:r>
              <a:rPr lang="en-US" dirty="0" smtClean="0"/>
              <a:t>80% data for training</a:t>
            </a:r>
          </a:p>
          <a:p>
            <a:r>
              <a:rPr lang="en-US" dirty="0" smtClean="0"/>
              <a:t>20% data for testing, after at least first 50 ratings by that user has been added to training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Items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uv</a:t>
            </a:r>
            <a:r>
              <a:rPr lang="en-US" dirty="0" smtClean="0"/>
              <a:t>- Similarity between users u and v.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ij</a:t>
            </a:r>
            <a:r>
              <a:rPr lang="en-US" dirty="0"/>
              <a:t> </a:t>
            </a:r>
            <a:r>
              <a:rPr lang="en-US" dirty="0" smtClean="0"/>
              <a:t>– Similarity between items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r>
              <a:rPr lang="en-US" dirty="0" smtClean="0"/>
              <a:t>These similarity are computed using Pearson Correlation Coefficient.</a:t>
            </a:r>
          </a:p>
          <a:p>
            <a:r>
              <a:rPr lang="en-US" dirty="0" smtClean="0"/>
              <a:t>These values are used in computing values of Phi- initial evidence of item nodes and Psi- compatibility function between item nodes in PMRF.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221316" cy="3916363"/>
          </a:xfrm>
        </p:spPr>
        <p:txBody>
          <a:bodyPr/>
          <a:lstStyle/>
          <a:p>
            <a:r>
              <a:rPr lang="en-US" dirty="0" smtClean="0"/>
              <a:t>Active </a:t>
            </a:r>
            <a:r>
              <a:rPr lang="en-US" dirty="0"/>
              <a:t>u</a:t>
            </a:r>
            <a:r>
              <a:rPr lang="en-US" dirty="0" smtClean="0"/>
              <a:t>ser z is user for whom ratings are to be predicted.</a:t>
            </a:r>
          </a:p>
          <a:p>
            <a:r>
              <a:rPr lang="en-US" dirty="0" smtClean="0"/>
              <a:t>For each active user z, we create separate graph with unknown items as item nodes.</a:t>
            </a:r>
          </a:p>
          <a:p>
            <a:r>
              <a:rPr lang="en-US" dirty="0" smtClean="0"/>
              <a:t>Item node </a:t>
            </a:r>
            <a:r>
              <a:rPr lang="en-US" dirty="0" err="1" smtClean="0"/>
              <a:t>i</a:t>
            </a:r>
            <a:r>
              <a:rPr lang="en-US" dirty="0" smtClean="0"/>
              <a:t> - connected in pair with y</a:t>
            </a:r>
            <a:r>
              <a:rPr lang="en-US" baseline="-25000" dirty="0" smtClean="0"/>
              <a:t>i.</a:t>
            </a:r>
          </a:p>
          <a:p>
            <a:r>
              <a:rPr lang="en-US" dirty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is local evidence node.</a:t>
            </a:r>
          </a:p>
        </p:txBody>
      </p:sp>
      <p:pic>
        <p:nvPicPr>
          <p:cNvPr id="4" name="Picture 3" descr="Screen Shot 2015-05-08 at 6.28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5" y="2843869"/>
            <a:ext cx="4874081" cy="3282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3150" y="6142563"/>
            <a:ext cx="5060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Ayday</a:t>
            </a:r>
            <a:r>
              <a:rPr lang="en-US" sz="800" dirty="0" smtClean="0"/>
              <a:t>, </a:t>
            </a:r>
            <a:r>
              <a:rPr lang="en-US" sz="800" dirty="0" err="1" smtClean="0"/>
              <a:t>Zou</a:t>
            </a:r>
            <a:r>
              <a:rPr lang="en-US" sz="800" dirty="0" smtClean="0"/>
              <a:t>, </a:t>
            </a:r>
            <a:r>
              <a:rPr lang="en-US" sz="800" dirty="0" err="1"/>
              <a:t>Einolghozati</a:t>
            </a:r>
            <a:r>
              <a:rPr lang="en-US" sz="800" dirty="0"/>
              <a:t> </a:t>
            </a:r>
            <a:r>
              <a:rPr lang="en-US" sz="800" dirty="0" smtClean="0"/>
              <a:t>, </a:t>
            </a:r>
            <a:r>
              <a:rPr lang="en-US" sz="800" dirty="0" err="1" smtClean="0"/>
              <a:t>Fekri</a:t>
            </a:r>
            <a:r>
              <a:rPr lang="en-US" sz="800" dirty="0" err="1"/>
              <a:t>,</a:t>
            </a:r>
            <a:r>
              <a:rPr lang="en-US" sz="800" dirty="0" err="1" smtClean="0"/>
              <a:t>A</a:t>
            </a:r>
            <a:r>
              <a:rPr lang="en-US" sz="800" dirty="0" smtClean="0"/>
              <a:t> </a:t>
            </a:r>
            <a:r>
              <a:rPr lang="en-US" sz="800" dirty="0"/>
              <a:t>Recommender System Based on Belief Propagation over </a:t>
            </a:r>
            <a:r>
              <a:rPr lang="en-US" sz="800" dirty="0" smtClean="0"/>
              <a:t>Pairwise</a:t>
            </a:r>
          </a:p>
          <a:p>
            <a:r>
              <a:rPr lang="en-US" sz="800" dirty="0" smtClean="0"/>
              <a:t>Markov </a:t>
            </a:r>
            <a:r>
              <a:rPr lang="en-US" sz="800" dirty="0"/>
              <a:t>Random </a:t>
            </a:r>
            <a:r>
              <a:rPr lang="en-US" sz="800" dirty="0" smtClean="0"/>
              <a:t>Fields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5506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225</TotalTime>
  <Words>580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Plaza</vt:lpstr>
      <vt:lpstr>Movie Ratings Recommender System using PMRF</vt:lpstr>
      <vt:lpstr>Recommender system</vt:lpstr>
      <vt:lpstr>Expectations</vt:lpstr>
      <vt:lpstr>Popular Approaches</vt:lpstr>
      <vt:lpstr>Our Approach</vt:lpstr>
      <vt:lpstr>Algorithm</vt:lpstr>
      <vt:lpstr>Dataset and Preprocessing</vt:lpstr>
      <vt:lpstr>Users and Items similarity</vt:lpstr>
      <vt:lpstr>PMRF</vt:lpstr>
      <vt:lpstr>Belief Propagation</vt:lpstr>
      <vt:lpstr>Rating, MAE, RMSE</vt:lpstr>
      <vt:lpstr>Results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Recommender System using PMRF</dc:title>
  <dc:creator>Dhruvkumar Patel</dc:creator>
  <cp:lastModifiedBy>Dhruvkumar Patel</cp:lastModifiedBy>
  <cp:revision>17</cp:revision>
  <dcterms:created xsi:type="dcterms:W3CDTF">2015-05-08T09:21:09Z</dcterms:created>
  <dcterms:modified xsi:type="dcterms:W3CDTF">2015-05-08T13:06:34Z</dcterms:modified>
</cp:coreProperties>
</file>