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3"/>
  </p:notesMasterIdLst>
  <p:sldIdLst>
    <p:sldId id="256" r:id="rId2"/>
    <p:sldId id="306" r:id="rId3"/>
    <p:sldId id="284" r:id="rId4"/>
    <p:sldId id="257" r:id="rId5"/>
    <p:sldId id="308" r:id="rId6"/>
    <p:sldId id="307" r:id="rId7"/>
    <p:sldId id="313" r:id="rId8"/>
    <p:sldId id="310" r:id="rId9"/>
    <p:sldId id="311" r:id="rId10"/>
    <p:sldId id="312" r:id="rId11"/>
    <p:sldId id="294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62" autoAdjust="0"/>
    <p:restoredTop sz="90608" autoAdjust="0"/>
  </p:normalViewPr>
  <p:slideViewPr>
    <p:cSldViewPr>
      <p:cViewPr>
        <p:scale>
          <a:sx n="75" d="100"/>
          <a:sy n="75" d="100"/>
        </p:scale>
        <p:origin x="-1128" y="246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E2992F9-D5E1-49D9-A5C6-FC30E8BC49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8119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3B4DDB2-8BA8-4EB5-B9E9-CE36E663A241}" type="slidenum">
              <a:rPr lang="en-US" altLang="zh-CN"/>
              <a:pPr eaLnBrk="1" hangingPunct="1"/>
              <a:t>2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采用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型激活函数可以处理和逼近非线性输入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输出关系</a:t>
            </a:r>
            <a:endParaRPr lang="zh-CN" altLang="en-US" sz="14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52C4DAB-6C5C-44ED-83EF-D9B0A8D30F56}" type="slidenum">
              <a:rPr lang="en-US" altLang="zh-CN"/>
              <a:pPr eaLnBrk="1" hangingPunct="1"/>
              <a:t>3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100F9FA-3717-404C-B7BA-B4A90D33D6D3}" type="slidenum">
              <a:rPr lang="en-US" altLang="zh-CN"/>
              <a:pPr eaLnBrk="1" hangingPunct="1"/>
              <a:t>4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这是一个</a:t>
            </a:r>
            <a:r>
              <a:rPr lang="en-US" altLang="zh-CN" dirty="0" smtClean="0"/>
              <a:t>BP</a:t>
            </a:r>
            <a:r>
              <a:rPr lang="zh-CN" altLang="en-US" dirty="0" smtClean="0"/>
              <a:t>网络模型，这分别是输入层、、隐层和输出层。一般来说输入层和输出层都是一个，而隐含层可以有多个。这是单隐层的</a:t>
            </a:r>
            <a:r>
              <a:rPr lang="en-US" altLang="zh-CN" dirty="0" smtClean="0"/>
              <a:t>BP</a:t>
            </a:r>
            <a:r>
              <a:rPr lang="zh-CN" altLang="en-US" dirty="0" smtClean="0"/>
              <a:t>网络。每个连线都是一个连接权值，权值的调整过程就是网络的学习过程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这是一个抽象出来的</a:t>
            </a:r>
            <a:r>
              <a:rPr lang="en-US" altLang="zh-CN" dirty="0" smtClean="0"/>
              <a:t>BP</a:t>
            </a:r>
            <a:r>
              <a:rPr lang="zh-CN" altLang="en-US" dirty="0" smtClean="0"/>
              <a:t>网络，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，至此，整个网络的权值系数得到了一次更新，其实也就是网络完成了一次学习过程。这便是</a:t>
            </a:r>
            <a:r>
              <a:rPr lang="en-US" altLang="zh-CN" dirty="0" smtClean="0"/>
              <a:t>BP</a:t>
            </a:r>
            <a:r>
              <a:rPr lang="zh-CN" altLang="en-US" dirty="0" smtClean="0"/>
              <a:t>算法的整个过程。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2992F9-D5E1-49D9-A5C6-FC30E8BC494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7645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既能够识别</a:t>
            </a:r>
            <a:r>
              <a:rPr lang="zh-CN" altLang="zh-CN" dirty="0" smtClean="0"/>
              <a:t>理想的</a:t>
            </a:r>
            <a:r>
              <a:rPr lang="zh-CN" altLang="en-US" dirty="0" smtClean="0"/>
              <a:t>输入数字</a:t>
            </a:r>
            <a:r>
              <a:rPr lang="zh-CN" altLang="zh-CN" dirty="0" smtClean="0"/>
              <a:t>，也能够识别被噪声所污染的</a:t>
            </a:r>
            <a:r>
              <a:rPr lang="zh-CN" altLang="en-US" dirty="0" smtClean="0"/>
              <a:t>输入</a:t>
            </a:r>
            <a:r>
              <a:rPr lang="zh-CN" altLang="zh-CN" dirty="0" smtClean="0"/>
              <a:t>数字。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2992F9-D5E1-49D9-A5C6-FC30E8BC494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9676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五乘七的网格组成，每个网格对应一个二进制数，二进制数为零时，网格不显示，为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时，网络显示蓝色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2992F9-D5E1-49D9-A5C6-FC30E8BC494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5582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2992F9-D5E1-49D9-A5C6-FC30E8BC494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106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4200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200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D89F75-3B89-44EB-A21E-6038F76E75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513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49DCE-FC1E-4259-8DCA-5A848310F9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663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5410A-431D-42C3-B207-1AE524D29D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590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1CCC0-54BD-4807-91AB-C53F97BCD2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3103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9095D-6FA4-4AE4-B38F-41D06158BC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1642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846D6-723B-453B-A0B1-BA3181925D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25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4A5E0-FC14-4879-900D-B2608D1E82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209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5EED8-C1EF-4018-829D-E6DEC94D04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307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3B4F4-AC4F-4F81-B7F6-587A4BBC47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718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1888A-4356-4DCC-ADB1-EA8AC8F91C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89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E7C52-D188-49B5-BEDF-25DFC03AE0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65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14A5A-2D88-4E21-8984-A30D5CF930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38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43690-042D-4880-B83F-8743A97D92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103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8A47D-D33B-448D-B200-787092A6FF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644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209E8FE9-1067-4DF4-A727-307B855F8B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097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79713" y="1916113"/>
            <a:ext cx="6364287" cy="2209800"/>
          </a:xfrm>
        </p:spPr>
        <p:txBody>
          <a:bodyPr/>
          <a:lstStyle/>
          <a:p>
            <a:pPr algn="ctr" eaLnBrk="1" hangingPunct="1"/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BP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神经网络基本原理及其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MATLAB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仿真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24300" y="4652963"/>
            <a:ext cx="4248150" cy="1944687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答辩人：王  宇</a:t>
            </a:r>
          </a:p>
          <a:p>
            <a:pPr eaLnBrk="1" hangingPunct="1"/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导  师：赵鸿图</a:t>
            </a:r>
          </a:p>
          <a:p>
            <a:pPr eaLnBrk="1" hangingPunct="1"/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日  期：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2015.6.10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47" y="188640"/>
            <a:ext cx="7639719" cy="632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zh-CN" altLang="zh-CN" sz="4400" b="1" dirty="0" smtClean="0">
              <a:solidFill>
                <a:schemeClr val="accent1"/>
              </a:solidFill>
            </a:endParaRPr>
          </a:p>
        </p:txBody>
      </p:sp>
      <p:sp>
        <p:nvSpPr>
          <p:cNvPr id="38916" name="WordArt 6"/>
          <p:cNvSpPr>
            <a:spLocks noChangeArrowheads="1" noChangeShapeType="1" noTextEdit="1"/>
          </p:cNvSpPr>
          <p:nvPr/>
        </p:nvSpPr>
        <p:spPr bwMode="auto">
          <a:xfrm>
            <a:off x="1547813" y="2924175"/>
            <a:ext cx="6408737" cy="16573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宋体"/>
                <a:ea typeface="宋体"/>
              </a:rPr>
              <a:t>谢谢</a:t>
            </a:r>
            <a:r>
              <a:rPr lang="zh-CN" altLang="en-US" sz="3600" kern="10" dirty="0" smtClean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宋体"/>
                <a:ea typeface="宋体"/>
              </a:rPr>
              <a:t>老师！</a:t>
            </a:r>
            <a:endParaRPr lang="zh-CN" altLang="en-US" sz="3600" kern="10" dirty="0">
              <a:ln w="12700">
                <a:solidFill>
                  <a:srgbClr val="3333CC"/>
                </a:solidFill>
                <a:round/>
                <a:headEnd/>
                <a:tailEnd/>
              </a:ln>
              <a:solidFill>
                <a:srgbClr val="B2B2B2">
                  <a:alpha val="50195"/>
                </a:srgbClr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宋体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pPr algn="ctr" eaLnBrk="1" hangingPunct="1"/>
            <a:r>
              <a:rPr lang="zh-CN" altLang="en-US" sz="3600" b="1" dirty="0" smtClean="0">
                <a:solidFill>
                  <a:srgbClr val="0000FF"/>
                </a:solidFill>
                <a:latin typeface="宋体" pitchFamily="2" charset="-122"/>
              </a:rPr>
              <a:t>论文主要内容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</p:spPr>
        <p:txBody>
          <a:bodyPr/>
          <a:lstStyle/>
          <a:p>
            <a:pPr eaLnBrk="1" hangingPunct="1"/>
            <a:r>
              <a:rPr lang="zh-CN" altLang="zh-CN" dirty="0" smtClean="0"/>
              <a:t>介绍了人工神经网络的基本理论，为理解</a:t>
            </a:r>
            <a:r>
              <a:rPr lang="en-US" altLang="zh-CN" dirty="0" smtClean="0"/>
              <a:t>BP</a:t>
            </a:r>
            <a:r>
              <a:rPr lang="zh-CN" altLang="zh-CN" dirty="0" smtClean="0"/>
              <a:t>神经网络打下基础。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叙述了</a:t>
            </a:r>
            <a:r>
              <a:rPr lang="en-US" altLang="zh-CN" dirty="0" smtClean="0"/>
              <a:t>BP</a:t>
            </a:r>
            <a:r>
              <a:rPr lang="zh-CN" altLang="zh-CN" dirty="0" smtClean="0"/>
              <a:t>神经网络，</a:t>
            </a:r>
            <a:r>
              <a:rPr lang="zh-CN" altLang="en-US" dirty="0" smtClean="0"/>
              <a:t>对</a:t>
            </a:r>
            <a:r>
              <a:rPr lang="zh-CN" altLang="zh-CN" dirty="0" smtClean="0"/>
              <a:t>标准</a:t>
            </a:r>
            <a:r>
              <a:rPr lang="en-US" altLang="zh-CN" dirty="0" smtClean="0"/>
              <a:t>BP</a:t>
            </a:r>
            <a:r>
              <a:rPr lang="zh-CN" altLang="zh-CN" dirty="0" smtClean="0"/>
              <a:t>算法</a:t>
            </a:r>
            <a:r>
              <a:rPr lang="zh-CN" altLang="en-US" dirty="0"/>
              <a:t>的</a:t>
            </a:r>
            <a:r>
              <a:rPr lang="zh-CN" altLang="zh-CN" dirty="0" smtClean="0"/>
              <a:t>正向传播和误差反传这两个过程分别做了</a:t>
            </a:r>
            <a:r>
              <a:rPr lang="zh-CN" altLang="en-US" dirty="0" smtClean="0"/>
              <a:t>阐述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eaLnBrk="1" hangingPunct="1"/>
            <a:r>
              <a:rPr lang="zh-CN" altLang="zh-CN" dirty="0" smtClean="0"/>
              <a:t>同时也介绍了传统</a:t>
            </a:r>
            <a:r>
              <a:rPr lang="en-US" altLang="zh-CN" dirty="0" smtClean="0"/>
              <a:t>BP</a:t>
            </a:r>
            <a:r>
              <a:rPr lang="zh-CN" altLang="zh-CN" dirty="0" smtClean="0"/>
              <a:t>网络存在的缺陷与不足以及针对这些不足</a:t>
            </a:r>
            <a:r>
              <a:rPr lang="zh-CN" altLang="en-US" dirty="0"/>
              <a:t>所</a:t>
            </a:r>
            <a:r>
              <a:rPr lang="zh-CN" altLang="zh-CN" dirty="0" smtClean="0"/>
              <a:t>提出的改进算法。</a:t>
            </a:r>
            <a:endParaRPr lang="en-US" altLang="zh-CN" dirty="0" smtClean="0"/>
          </a:p>
          <a:p>
            <a:pPr eaLnBrk="1" hangingPunct="1"/>
            <a:r>
              <a:rPr lang="zh-CN" altLang="zh-CN" dirty="0" smtClean="0"/>
              <a:t>利用</a:t>
            </a:r>
            <a:r>
              <a:rPr lang="en-US" altLang="zh-CN" dirty="0" smtClean="0"/>
              <a:t>MATLAB</a:t>
            </a:r>
            <a:r>
              <a:rPr lang="zh-CN" altLang="zh-CN" dirty="0" smtClean="0"/>
              <a:t>对</a:t>
            </a:r>
            <a:r>
              <a:rPr lang="en-US" altLang="zh-CN" dirty="0" smtClean="0"/>
              <a:t>BP</a:t>
            </a:r>
            <a:r>
              <a:rPr lang="zh-CN" altLang="zh-CN" dirty="0" smtClean="0"/>
              <a:t>神经网络</a:t>
            </a:r>
            <a:r>
              <a:rPr lang="zh-CN" altLang="en-US" dirty="0" smtClean="0"/>
              <a:t>在模式识别中的应用</a:t>
            </a:r>
            <a:r>
              <a:rPr lang="zh-CN" altLang="zh-CN" dirty="0" smtClean="0"/>
              <a:t>进行了仿真。</a:t>
            </a:r>
            <a:endParaRPr lang="zh-CN" altLang="en-US" dirty="0" smtClean="0"/>
          </a:p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pPr algn="ctr"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宋体" pitchFamily="2" charset="-122"/>
              </a:rPr>
              <a:t>BP</a:t>
            </a:r>
            <a:r>
              <a:rPr lang="zh-CN" altLang="en-US" sz="3600" b="1" dirty="0" smtClean="0">
                <a:solidFill>
                  <a:srgbClr val="0000FF"/>
                </a:solidFill>
                <a:latin typeface="宋体" pitchFamily="2" charset="-122"/>
              </a:rPr>
              <a:t>网络简介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en-US" altLang="zh-CN" dirty="0" smtClean="0">
                <a:latin typeface="宋体" pitchFamily="2" charset="-122"/>
              </a:rPr>
              <a:t>BP</a:t>
            </a:r>
            <a:r>
              <a:rPr kumimoji="1" lang="zh-CN" altLang="en-US" dirty="0" smtClean="0">
                <a:latin typeface="宋体" pitchFamily="2" charset="-122"/>
              </a:rPr>
              <a:t>神经网络是目前应用最广泛的一种人工神经网络模型。</a:t>
            </a:r>
            <a:endParaRPr kumimoji="1" lang="en-US" altLang="zh-CN" dirty="0" smtClean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zh-CN" altLang="en-US" dirty="0" smtClean="0">
                <a:latin typeface="宋体" pitchFamily="2" charset="-122"/>
              </a:rPr>
              <a:t>由大量人工节点相互连接而成，从信息处理的角度对人脑进行模拟。</a:t>
            </a:r>
            <a:endParaRPr kumimoji="1" lang="en-US" altLang="zh-CN" dirty="0" smtClean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zh-CN" altLang="en-US" dirty="0" smtClean="0">
                <a:latin typeface="宋体" pitchFamily="2" charset="-122"/>
              </a:rPr>
              <a:t>采用误差反传算法进行学习，且网络中不存在反馈连接</a:t>
            </a:r>
            <a:endParaRPr kumimoji="1" lang="en-US" altLang="zh-CN" dirty="0" smtClean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zh-CN" altLang="en-US" dirty="0" smtClean="0">
                <a:latin typeface="宋体" pitchFamily="2" charset="-122"/>
              </a:rPr>
              <a:t>具有强大的非线性映射能力、泛化能力以及容错能力。</a:t>
            </a:r>
            <a:endParaRPr kumimoji="1" lang="en-US" altLang="zh-CN" dirty="0" smtClean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kumimoji="1"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800"/>
            <a:ext cx="8229600" cy="4968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zh-CN" altLang="en-US" sz="2800" dirty="0" smtClean="0">
              <a:latin typeface="宋体" pitchFamily="2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71600"/>
          </a:xfrm>
        </p:spPr>
        <p:txBody>
          <a:bodyPr/>
          <a:lstStyle/>
          <a:p>
            <a:pPr algn="ctr" eaLnBrk="1" hangingPunct="1"/>
            <a:r>
              <a:rPr lang="zh-CN" altLang="en-US" sz="3600" b="1" dirty="0" smtClean="0">
                <a:solidFill>
                  <a:srgbClr val="0000FF"/>
                </a:solidFill>
                <a:latin typeface="宋体" pitchFamily="2" charset="-122"/>
              </a:rPr>
              <a:t>三层</a:t>
            </a:r>
            <a:r>
              <a:rPr lang="en-US" altLang="zh-CN" sz="3600" b="1" dirty="0" smtClean="0">
                <a:solidFill>
                  <a:srgbClr val="0000FF"/>
                </a:solidFill>
                <a:latin typeface="宋体" pitchFamily="2" charset="-122"/>
              </a:rPr>
              <a:t>BP</a:t>
            </a:r>
            <a:r>
              <a:rPr lang="zh-CN" altLang="en-US" sz="3600" b="1" dirty="0" smtClean="0">
                <a:solidFill>
                  <a:srgbClr val="0000FF"/>
                </a:solidFill>
                <a:latin typeface="宋体" pitchFamily="2" charset="-122"/>
              </a:rPr>
              <a:t>网络模型</a:t>
            </a:r>
            <a:endParaRPr lang="zh-CN" altLang="en-US" sz="3600" b="1" dirty="0" smtClean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45" y="1700808"/>
            <a:ext cx="8106907" cy="442021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3600" b="1" dirty="0">
                <a:solidFill>
                  <a:srgbClr val="0000FF"/>
                </a:solidFill>
                <a:latin typeface="宋体" pitchFamily="2" charset="-122"/>
              </a:rPr>
              <a:t>BP</a:t>
            </a:r>
            <a:r>
              <a:rPr lang="zh-CN" altLang="en-US" sz="3600" b="1" dirty="0" smtClean="0">
                <a:solidFill>
                  <a:srgbClr val="0000FF"/>
                </a:solidFill>
                <a:latin typeface="宋体" pitchFamily="2" charset="-122"/>
              </a:rPr>
              <a:t>算法的信号</a:t>
            </a:r>
            <a:r>
              <a:rPr lang="zh-CN" altLang="en-US" sz="3600" b="1" dirty="0">
                <a:solidFill>
                  <a:srgbClr val="0000FF"/>
                </a:solidFill>
                <a:latin typeface="宋体" pitchFamily="2" charset="-122"/>
              </a:rPr>
              <a:t>流程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8440633" y="4276307"/>
            <a:ext cx="5729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990" y="4274111"/>
            <a:ext cx="254630" cy="2854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流程图: 过程 7"/>
          <p:cNvSpPr/>
          <p:nvPr/>
        </p:nvSpPr>
        <p:spPr>
          <a:xfrm>
            <a:off x="894718" y="2834505"/>
            <a:ext cx="509321" cy="413984"/>
          </a:xfrm>
          <a:prstGeom prst="flowChartProcess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50" b="1" i="1" kern="100" dirty="0">
                <a:effectLst/>
                <a:latin typeface="Times New Roman"/>
                <a:ea typeface="宋体"/>
                <a:cs typeface="Times New Roman"/>
              </a:rPr>
              <a:t>V</a:t>
            </a:r>
            <a:endParaRPr lang="zh-CN" sz="1050" b="1" kern="100" dirty="0">
              <a:effectLst/>
              <a:latin typeface="Times New Roman"/>
              <a:ea typeface="宋体"/>
              <a:cs typeface="Times New Roman"/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2725098" y="2791679"/>
            <a:ext cx="1273308" cy="413984"/>
          </a:xfrm>
          <a:prstGeom prst="flowChartProcess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50" b="1" i="1" kern="100" dirty="0">
                <a:effectLst/>
                <a:latin typeface="Times New Roman"/>
                <a:ea typeface="宋体"/>
                <a:cs typeface="Times New Roman"/>
              </a:rPr>
              <a:t>f</a:t>
            </a:r>
            <a:r>
              <a:rPr lang="en-US" sz="1050" b="1" i="1" kern="100" baseline="-25000" dirty="0">
                <a:effectLst/>
                <a:latin typeface="Times New Roman"/>
                <a:ea typeface="宋体"/>
                <a:cs typeface="Times New Roman"/>
              </a:rPr>
              <a:t>2</a:t>
            </a:r>
            <a:r>
              <a:rPr lang="en-US" sz="1050" b="1" i="1" kern="100" dirty="0">
                <a:effectLst/>
                <a:latin typeface="Times New Roman"/>
                <a:ea typeface="宋体"/>
                <a:cs typeface="Times New Roman"/>
              </a:rPr>
              <a:t>(V</a:t>
            </a:r>
            <a:r>
              <a:rPr lang="en-US" sz="1050" b="1" i="1" kern="100" baseline="30000" dirty="0">
                <a:effectLst/>
                <a:latin typeface="Times New Roman"/>
                <a:ea typeface="宋体"/>
                <a:cs typeface="Times New Roman"/>
              </a:rPr>
              <a:t>T</a:t>
            </a:r>
            <a:r>
              <a:rPr lang="en-US" sz="1050" b="1" i="1" kern="100" dirty="0">
                <a:effectLst/>
                <a:latin typeface="Times New Roman"/>
                <a:ea typeface="宋体"/>
                <a:cs typeface="Times New Roman"/>
              </a:rPr>
              <a:t>X-T</a:t>
            </a:r>
            <a:r>
              <a:rPr lang="en-US" sz="1050" b="1" i="1" kern="100" baseline="-25000" dirty="0">
                <a:effectLst/>
                <a:latin typeface="Times New Roman"/>
                <a:ea typeface="宋体"/>
                <a:cs typeface="Times New Roman"/>
              </a:rPr>
              <a:t>2</a:t>
            </a:r>
            <a:r>
              <a:rPr lang="en-US" sz="1050" b="1" i="1" kern="100" dirty="0">
                <a:effectLst/>
                <a:latin typeface="Times New Roman"/>
                <a:ea typeface="宋体"/>
                <a:cs typeface="Times New Roman"/>
              </a:rPr>
              <a:t>)</a:t>
            </a:r>
            <a:endParaRPr lang="zh-CN" sz="1050" b="1" kern="100" dirty="0">
              <a:effectLst/>
              <a:latin typeface="Times New Roman"/>
              <a:ea typeface="宋体"/>
              <a:cs typeface="Times New Roman"/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4635059" y="2820230"/>
            <a:ext cx="429741" cy="413984"/>
          </a:xfrm>
          <a:prstGeom prst="flowChartProcess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50" b="1" i="1" kern="100" dirty="0">
                <a:effectLst/>
                <a:latin typeface="Times New Roman"/>
                <a:ea typeface="宋体"/>
                <a:cs typeface="Times New Roman"/>
              </a:rPr>
              <a:t>W</a:t>
            </a:r>
            <a:endParaRPr lang="zh-CN" sz="1050" b="1" kern="100" dirty="0">
              <a:effectLst/>
              <a:latin typeface="Times New Roman"/>
              <a:ea typeface="宋体"/>
              <a:cs typeface="Times New Roman"/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6560935" y="2820230"/>
            <a:ext cx="1384722" cy="413984"/>
          </a:xfrm>
          <a:prstGeom prst="flowChartProcess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50" b="1" i="1" kern="100" dirty="0">
                <a:effectLst/>
                <a:latin typeface="Times New Roman"/>
                <a:ea typeface="宋体"/>
                <a:cs typeface="Times New Roman"/>
              </a:rPr>
              <a:t>f</a:t>
            </a:r>
            <a:r>
              <a:rPr lang="en-US" sz="1050" b="1" i="1" kern="100" baseline="-25000" dirty="0">
                <a:effectLst/>
                <a:latin typeface="Times New Roman"/>
                <a:ea typeface="宋体"/>
                <a:cs typeface="Times New Roman"/>
              </a:rPr>
              <a:t>1</a:t>
            </a:r>
            <a:r>
              <a:rPr lang="en-US" sz="1050" b="1" i="1" kern="100" dirty="0">
                <a:effectLst/>
                <a:latin typeface="Times New Roman"/>
                <a:ea typeface="宋体"/>
                <a:cs typeface="Times New Roman"/>
              </a:rPr>
              <a:t>(W</a:t>
            </a:r>
            <a:r>
              <a:rPr lang="en-US" sz="1050" b="1" i="1" kern="100" baseline="30000" dirty="0">
                <a:effectLst/>
                <a:latin typeface="Times New Roman"/>
                <a:ea typeface="宋体"/>
                <a:cs typeface="Times New Roman"/>
              </a:rPr>
              <a:t>T</a:t>
            </a:r>
            <a:r>
              <a:rPr lang="en-US" sz="1050" b="1" i="1" kern="100" dirty="0">
                <a:effectLst/>
                <a:latin typeface="Times New Roman"/>
                <a:ea typeface="宋体"/>
                <a:cs typeface="Times New Roman"/>
              </a:rPr>
              <a:t>Y-T</a:t>
            </a:r>
            <a:r>
              <a:rPr lang="en-US" sz="1050" b="1" i="1" kern="100" baseline="-25000" dirty="0">
                <a:effectLst/>
                <a:latin typeface="Times New Roman"/>
                <a:ea typeface="宋体"/>
                <a:cs typeface="Times New Roman"/>
              </a:rPr>
              <a:t>1</a:t>
            </a:r>
            <a:r>
              <a:rPr lang="en-US" sz="1050" b="1" i="1" kern="100" dirty="0">
                <a:effectLst/>
                <a:latin typeface="Times New Roman"/>
                <a:ea typeface="宋体"/>
                <a:cs typeface="Times New Roman"/>
              </a:rPr>
              <a:t>)</a:t>
            </a:r>
            <a:endParaRPr lang="zh-CN" sz="1050" b="1" kern="100" dirty="0">
              <a:effectLst/>
              <a:latin typeface="Times New Roman"/>
              <a:ea typeface="宋体"/>
              <a:cs typeface="Times New Roman"/>
            </a:endParaRPr>
          </a:p>
        </p:txBody>
      </p:sp>
      <p:sp>
        <p:nvSpPr>
          <p:cNvPr id="12" name="流程图: 汇总连接 11"/>
          <p:cNvSpPr/>
          <p:nvPr/>
        </p:nvSpPr>
        <p:spPr>
          <a:xfrm>
            <a:off x="974298" y="4147832"/>
            <a:ext cx="302411" cy="256955"/>
          </a:xfrm>
          <a:prstGeom prst="flowChartSummingJunct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3" name="流程图: 汇总连接 12"/>
          <p:cNvSpPr/>
          <p:nvPr/>
        </p:nvSpPr>
        <p:spPr>
          <a:xfrm>
            <a:off x="7102091" y="4146371"/>
            <a:ext cx="302411" cy="256955"/>
          </a:xfrm>
          <a:prstGeom prst="flowChartSummingJunct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>
                <a:effectLst/>
                <a:latin typeface="Times New Roman"/>
                <a:ea typeface="宋体"/>
                <a:cs typeface="Times New Roman"/>
              </a:rPr>
              <a:t> </a:t>
            </a:r>
            <a:endParaRPr lang="zh-CN" sz="1050" kern="100">
              <a:effectLst/>
              <a:latin typeface="Times New Roman"/>
              <a:ea typeface="宋体"/>
              <a:cs typeface="Times New Roman"/>
            </a:endParaRPr>
          </a:p>
        </p:txBody>
      </p:sp>
      <p:sp>
        <p:nvSpPr>
          <p:cNvPr id="14" name="流程图: 汇总连接 13"/>
          <p:cNvSpPr/>
          <p:nvPr/>
        </p:nvSpPr>
        <p:spPr>
          <a:xfrm>
            <a:off x="4171857" y="4146371"/>
            <a:ext cx="302411" cy="256955"/>
          </a:xfrm>
          <a:prstGeom prst="flowChartSummingJunct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>
                <a:effectLst/>
                <a:latin typeface="Times New Roman"/>
                <a:ea typeface="宋体"/>
                <a:cs typeface="Times New Roman"/>
              </a:rPr>
              <a:t> </a:t>
            </a:r>
            <a:endParaRPr lang="zh-CN" sz="1050" kern="100">
              <a:effectLst/>
              <a:latin typeface="Times New Roman"/>
              <a:ea typeface="宋体"/>
              <a:cs typeface="Times New Roman"/>
            </a:endParaRPr>
          </a:p>
        </p:txBody>
      </p:sp>
      <p:sp>
        <p:nvSpPr>
          <p:cNvPr id="15" name="流程图: 汇总连接 14"/>
          <p:cNvSpPr/>
          <p:nvPr/>
        </p:nvSpPr>
        <p:spPr>
          <a:xfrm>
            <a:off x="4697095" y="3603910"/>
            <a:ext cx="302411" cy="256955"/>
          </a:xfrm>
          <a:prstGeom prst="flowChartSummingJunct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>
                <a:effectLst/>
                <a:latin typeface="Times New Roman"/>
                <a:ea typeface="宋体"/>
                <a:cs typeface="Times New Roman"/>
              </a:rPr>
              <a:t> </a:t>
            </a:r>
            <a:endParaRPr lang="zh-CN" sz="1050" kern="100">
              <a:effectLst/>
              <a:latin typeface="Times New Roman"/>
              <a:ea typeface="宋体"/>
              <a:cs typeface="Times New Roman"/>
            </a:endParaRPr>
          </a:p>
        </p:txBody>
      </p:sp>
      <p:sp>
        <p:nvSpPr>
          <p:cNvPr id="16" name="流程图: 汇总连接 15"/>
          <p:cNvSpPr/>
          <p:nvPr/>
        </p:nvSpPr>
        <p:spPr>
          <a:xfrm>
            <a:off x="3216874" y="4147832"/>
            <a:ext cx="302411" cy="256955"/>
          </a:xfrm>
          <a:prstGeom prst="flowChartSummingJunct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>
                <a:effectLst/>
                <a:latin typeface="Times New Roman"/>
                <a:ea typeface="宋体"/>
                <a:cs typeface="Times New Roman"/>
              </a:rPr>
              <a:t> </a:t>
            </a:r>
            <a:endParaRPr lang="zh-CN" sz="1050" kern="100">
              <a:effectLst/>
              <a:latin typeface="Times New Roman"/>
              <a:ea typeface="宋体"/>
              <a:cs typeface="Times New Roman"/>
            </a:endParaRPr>
          </a:p>
        </p:txBody>
      </p:sp>
      <p:sp>
        <p:nvSpPr>
          <p:cNvPr id="17" name="流程图: 联系 16"/>
          <p:cNvSpPr/>
          <p:nvPr/>
        </p:nvSpPr>
        <p:spPr>
          <a:xfrm>
            <a:off x="8168488" y="4160646"/>
            <a:ext cx="254662" cy="228405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1975399" y="2902959"/>
            <a:ext cx="254662" cy="228405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>
                <a:effectLst/>
                <a:latin typeface="Times New Roman"/>
                <a:ea typeface="宋体"/>
                <a:cs typeface="Times New Roman"/>
              </a:rPr>
              <a:t> </a:t>
            </a:r>
            <a:endParaRPr lang="zh-CN" sz="1050" kern="100">
              <a:effectLst/>
              <a:latin typeface="Times New Roman"/>
              <a:ea typeface="宋体"/>
              <a:cs typeface="Times New Roman"/>
            </a:endParaRPr>
          </a:p>
        </p:txBody>
      </p:sp>
      <p:sp>
        <p:nvSpPr>
          <p:cNvPr id="19" name="流程图: 联系 18"/>
          <p:cNvSpPr/>
          <p:nvPr/>
        </p:nvSpPr>
        <p:spPr>
          <a:xfrm>
            <a:off x="5747574" y="2904420"/>
            <a:ext cx="254662" cy="228405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>
                <a:effectLst/>
                <a:latin typeface="Times New Roman"/>
                <a:ea typeface="宋体"/>
                <a:cs typeface="Times New Roman"/>
              </a:rPr>
              <a:t> </a:t>
            </a:r>
            <a:endParaRPr lang="zh-CN" sz="1050" kern="100">
              <a:effectLst/>
              <a:latin typeface="Times New Roman"/>
              <a:ea typeface="宋体"/>
              <a:cs typeface="Times New Roman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178481" y="3034359"/>
            <a:ext cx="7162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33143" y="3034359"/>
            <a:ext cx="0" cy="1241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33143" y="4276310"/>
            <a:ext cx="5411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0"/>
            <a:endCxn id="8" idx="2"/>
          </p:cNvCxnSpPr>
          <p:nvPr/>
        </p:nvCxnSpPr>
        <p:spPr>
          <a:xfrm flipV="1">
            <a:off x="1125505" y="3248489"/>
            <a:ext cx="0" cy="899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1125505" y="4404789"/>
            <a:ext cx="0" cy="399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2"/>
            <a:endCxn id="12" idx="6"/>
          </p:cNvCxnSpPr>
          <p:nvPr/>
        </p:nvCxnSpPr>
        <p:spPr>
          <a:xfrm flipH="1">
            <a:off x="1276709" y="4276310"/>
            <a:ext cx="19401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3"/>
          </p:cNvCxnSpPr>
          <p:nvPr/>
        </p:nvCxnSpPr>
        <p:spPr>
          <a:xfrm flipV="1">
            <a:off x="1404040" y="3034359"/>
            <a:ext cx="5713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2230061" y="3012947"/>
            <a:ext cx="4950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3998406" y="3012947"/>
            <a:ext cx="6366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0" idx="3"/>
          </p:cNvCxnSpPr>
          <p:nvPr/>
        </p:nvCxnSpPr>
        <p:spPr>
          <a:xfrm flipV="1">
            <a:off x="5064800" y="3012947"/>
            <a:ext cx="6827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9" idx="6"/>
            <a:endCxn id="11" idx="1"/>
          </p:cNvCxnSpPr>
          <p:nvPr/>
        </p:nvCxnSpPr>
        <p:spPr>
          <a:xfrm>
            <a:off x="6002235" y="3018623"/>
            <a:ext cx="558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1" idx="3"/>
          </p:cNvCxnSpPr>
          <p:nvPr/>
        </p:nvCxnSpPr>
        <p:spPr>
          <a:xfrm flipV="1">
            <a:off x="7945657" y="3018623"/>
            <a:ext cx="9390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8295819" y="3034359"/>
            <a:ext cx="0" cy="1126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7" idx="2"/>
            <a:endCxn id="13" idx="6"/>
          </p:cNvCxnSpPr>
          <p:nvPr/>
        </p:nvCxnSpPr>
        <p:spPr>
          <a:xfrm flipH="1">
            <a:off x="7404501" y="4274849"/>
            <a:ext cx="7639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3" idx="2"/>
            <a:endCxn id="14" idx="6"/>
          </p:cNvCxnSpPr>
          <p:nvPr/>
        </p:nvCxnSpPr>
        <p:spPr>
          <a:xfrm flipH="1">
            <a:off x="4474267" y="4274849"/>
            <a:ext cx="26278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1" idx="2"/>
            <a:endCxn id="13" idx="0"/>
          </p:cNvCxnSpPr>
          <p:nvPr/>
        </p:nvCxnSpPr>
        <p:spPr>
          <a:xfrm>
            <a:off x="7253297" y="3234213"/>
            <a:ext cx="0" cy="912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4" idx="2"/>
            <a:endCxn id="16" idx="6"/>
          </p:cNvCxnSpPr>
          <p:nvPr/>
        </p:nvCxnSpPr>
        <p:spPr>
          <a:xfrm flipH="1">
            <a:off x="3519285" y="4274849"/>
            <a:ext cx="652572" cy="1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377669" y="3205663"/>
            <a:ext cx="0" cy="971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10" idx="2"/>
          </p:cNvCxnSpPr>
          <p:nvPr/>
        </p:nvCxnSpPr>
        <p:spPr>
          <a:xfrm flipV="1">
            <a:off x="4841971" y="3234213"/>
            <a:ext cx="0" cy="369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15" idx="4"/>
          </p:cNvCxnSpPr>
          <p:nvPr/>
        </p:nvCxnSpPr>
        <p:spPr>
          <a:xfrm flipV="1">
            <a:off x="4841971" y="3860865"/>
            <a:ext cx="6330" cy="413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237150" y="3034359"/>
            <a:ext cx="0" cy="698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15" idx="2"/>
          </p:cNvCxnSpPr>
          <p:nvPr/>
        </p:nvCxnSpPr>
        <p:spPr>
          <a:xfrm flipV="1">
            <a:off x="4237150" y="3732387"/>
            <a:ext cx="4599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4316732" y="3205663"/>
            <a:ext cx="3183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316732" y="3219938"/>
            <a:ext cx="0" cy="926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4999505" y="3732387"/>
            <a:ext cx="6382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18" idx="4"/>
          </p:cNvCxnSpPr>
          <p:nvPr/>
        </p:nvCxnSpPr>
        <p:spPr>
          <a:xfrm flipH="1" flipV="1">
            <a:off x="2102730" y="3131364"/>
            <a:ext cx="0" cy="3883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19" idx="4"/>
          </p:cNvCxnSpPr>
          <p:nvPr/>
        </p:nvCxnSpPr>
        <p:spPr>
          <a:xfrm flipV="1">
            <a:off x="5874904" y="3132825"/>
            <a:ext cx="0" cy="386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83" y="2775941"/>
            <a:ext cx="318287" cy="25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541" y="4660280"/>
            <a:ext cx="222800" cy="25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3665" y="3446880"/>
            <a:ext cx="445603" cy="2854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直接连接符 49"/>
          <p:cNvCxnSpPr/>
          <p:nvPr/>
        </p:nvCxnSpPr>
        <p:spPr>
          <a:xfrm>
            <a:off x="894718" y="2349145"/>
            <a:ext cx="0" cy="426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3998406" y="2349145"/>
            <a:ext cx="0" cy="342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894718" y="2563199"/>
            <a:ext cx="10806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2725098" y="2563199"/>
            <a:ext cx="12733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246"/>
          <p:cNvSpPr txBox="1"/>
          <p:nvPr/>
        </p:nvSpPr>
        <p:spPr>
          <a:xfrm>
            <a:off x="2078458" y="2406388"/>
            <a:ext cx="506113" cy="323232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050" kern="100" dirty="0">
                <a:effectLst/>
                <a:latin typeface="Times New Roman"/>
                <a:ea typeface="宋体"/>
                <a:cs typeface="Times New Roman"/>
              </a:rPr>
              <a:t>隐层</a:t>
            </a:r>
          </a:p>
        </p:txBody>
      </p:sp>
      <p:cxnSp>
        <p:nvCxnSpPr>
          <p:cNvPr id="55" name="直接连接符 54"/>
          <p:cNvCxnSpPr/>
          <p:nvPr/>
        </p:nvCxnSpPr>
        <p:spPr>
          <a:xfrm>
            <a:off x="4635059" y="2349145"/>
            <a:ext cx="0" cy="342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7945657" y="2349145"/>
            <a:ext cx="0" cy="342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4635059" y="2534574"/>
            <a:ext cx="11125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6465439" y="2534510"/>
            <a:ext cx="14802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253"/>
          <p:cNvSpPr txBox="1"/>
          <p:nvPr/>
        </p:nvSpPr>
        <p:spPr>
          <a:xfrm>
            <a:off x="5812846" y="2425145"/>
            <a:ext cx="748089" cy="21885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050" kern="100">
                <a:effectLst/>
                <a:latin typeface="Times New Roman"/>
                <a:ea typeface="宋体"/>
                <a:cs typeface="Times New Roman"/>
              </a:rPr>
              <a:t>输出层</a:t>
            </a: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0897" y="3603910"/>
            <a:ext cx="286459" cy="356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2152" y="3348078"/>
            <a:ext cx="222800" cy="171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0341" y="2704575"/>
            <a:ext cx="588831" cy="314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25098" y="4345657"/>
            <a:ext cx="350116" cy="314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10819" y="4289840"/>
            <a:ext cx="350116" cy="314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15999" y="4388432"/>
            <a:ext cx="652488" cy="285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73773" y="2690114"/>
            <a:ext cx="270544" cy="285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1517" y="3861066"/>
            <a:ext cx="222800" cy="171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23151" y="4344917"/>
            <a:ext cx="254630" cy="22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94963" y="2688476"/>
            <a:ext cx="588831" cy="314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56189" y="3430737"/>
            <a:ext cx="254630" cy="356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图片 70"/>
          <p:cNvPicPr/>
          <p:nvPr/>
        </p:nvPicPr>
        <p:blipFill>
          <a:blip r:embed="rId8"/>
          <a:stretch>
            <a:fillRect/>
          </a:stretch>
        </p:blipFill>
        <p:spPr>
          <a:xfrm>
            <a:off x="5667424" y="3276297"/>
            <a:ext cx="221768" cy="170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图片 71"/>
          <p:cNvPicPr/>
          <p:nvPr/>
        </p:nvPicPr>
        <p:blipFill>
          <a:blip r:embed="rId14"/>
          <a:stretch>
            <a:fillRect/>
          </a:stretch>
        </p:blipFill>
        <p:spPr>
          <a:xfrm>
            <a:off x="1720169" y="3048693"/>
            <a:ext cx="253600" cy="22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图片 72"/>
          <p:cNvPicPr/>
          <p:nvPr/>
        </p:nvPicPr>
        <p:blipFill>
          <a:blip r:embed="rId14"/>
          <a:stretch>
            <a:fillRect/>
          </a:stretch>
        </p:blipFill>
        <p:spPr>
          <a:xfrm>
            <a:off x="5444481" y="3060648"/>
            <a:ext cx="253600" cy="22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图片 73"/>
          <p:cNvPicPr/>
          <p:nvPr/>
        </p:nvPicPr>
        <p:blipFill>
          <a:blip r:embed="rId5"/>
          <a:stretch>
            <a:fillRect/>
          </a:stretch>
        </p:blipFill>
        <p:spPr>
          <a:xfrm>
            <a:off x="5525806" y="3787166"/>
            <a:ext cx="221768" cy="256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35222" y="3203845"/>
            <a:ext cx="509260" cy="285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00815" y="3289859"/>
            <a:ext cx="318287" cy="285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189401" y="2789154"/>
            <a:ext cx="254630" cy="25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481512" y="3517405"/>
            <a:ext cx="986690" cy="371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49639" y="3487852"/>
            <a:ext cx="954862" cy="37111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519285" y="4346501"/>
                <a:ext cx="862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i="1" smtClean="0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285" y="4346501"/>
                <a:ext cx="862479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20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54" grpId="0" animBg="1"/>
      <p:bldP spid="59" grpId="0" animBg="1"/>
      <p:bldP spid="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3600" b="1" dirty="0" smtClean="0">
                <a:solidFill>
                  <a:srgbClr val="0000FF"/>
                </a:solidFill>
                <a:latin typeface="宋体" pitchFamily="2" charset="-122"/>
              </a:rPr>
              <a:t>应用仿真</a:t>
            </a:r>
            <a:endParaRPr lang="zh-CN" altLang="en-US" sz="3600" b="1" dirty="0">
              <a:solidFill>
                <a:srgbClr val="0000FF"/>
              </a:solidFill>
              <a:latin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利用</a:t>
            </a:r>
            <a:r>
              <a:rPr lang="en-US" altLang="zh-CN" dirty="0"/>
              <a:t>MATLAB</a:t>
            </a:r>
            <a:r>
              <a:rPr lang="zh-CN" altLang="zh-CN" dirty="0"/>
              <a:t>设计一个</a:t>
            </a:r>
            <a:r>
              <a:rPr lang="en-US" altLang="zh-CN" dirty="0" smtClean="0"/>
              <a:t>BP</a:t>
            </a:r>
            <a:r>
              <a:rPr lang="zh-CN" altLang="zh-CN" dirty="0" smtClean="0"/>
              <a:t>网络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0—9</a:t>
            </a:r>
            <a:r>
              <a:rPr lang="zh-CN" altLang="en-US" dirty="0" smtClean="0"/>
              <a:t>十个阿拉伯数字对网络进行训练</a:t>
            </a:r>
            <a:endParaRPr lang="en-US" altLang="zh-CN" dirty="0" smtClean="0"/>
          </a:p>
          <a:p>
            <a:r>
              <a:rPr lang="zh-CN" altLang="en-US" dirty="0" smtClean="0"/>
              <a:t>要求训练后的</a:t>
            </a:r>
            <a:r>
              <a:rPr lang="zh-CN" altLang="zh-CN" dirty="0" smtClean="0"/>
              <a:t>网络</a:t>
            </a:r>
            <a:r>
              <a:rPr lang="zh-CN" altLang="en-US" dirty="0" smtClean="0"/>
              <a:t>能够实现对数字的识别。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842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462736"/>
          </a:xfrm>
        </p:spPr>
        <p:txBody>
          <a:bodyPr/>
          <a:lstStyle/>
          <a:p>
            <a:r>
              <a:rPr lang="en-US" altLang="zh-CN" sz="1800" dirty="0" smtClean="0"/>
              <a:t>P =[ 0 </a:t>
            </a:r>
            <a:r>
              <a:rPr lang="en-US" altLang="zh-CN" sz="1800" dirty="0"/>
              <a:t>0 1 0 0 0 0 1 0 0 0 0 1 0 0 0 0 1 0 0 0 0 1 0 0 0 0 1 0 0 0 0 1 0 0;%</a:t>
            </a:r>
            <a:r>
              <a:rPr lang="en-US" altLang="zh-CN" sz="1800" dirty="0" smtClean="0"/>
              <a:t>1</a:t>
            </a:r>
          </a:p>
          <a:p>
            <a:pPr marL="0" indent="0">
              <a:buNone/>
            </a:pPr>
            <a:r>
              <a:rPr lang="zh-CN" altLang="en-US" sz="1800" dirty="0" smtClean="0"/>
              <a:t>             </a:t>
            </a:r>
            <a:r>
              <a:rPr lang="en-US" altLang="zh-CN" sz="1800" dirty="0"/>
              <a:t>1 1 1 1 1 0 0 0 0 1 0 0 0 0 1 1 1 1 1 1 1 0 0 0 0 1 0 0 0 0 1 1 1 1 1;%2</a:t>
            </a:r>
          </a:p>
          <a:p>
            <a:pPr marL="0" indent="0">
              <a:buNone/>
            </a:pPr>
            <a:r>
              <a:rPr lang="zh-CN" altLang="en-US" sz="1800" dirty="0"/>
              <a:t>    </a:t>
            </a:r>
            <a:r>
              <a:rPr lang="zh-CN" altLang="en-US" sz="1800" dirty="0" smtClean="0"/>
              <a:t>         </a:t>
            </a:r>
            <a:r>
              <a:rPr lang="en-US" altLang="zh-CN" sz="1800" dirty="0"/>
              <a:t>1 1 1 1 1 0 0 0 0 1 0 0 0 0 1 1 1 1 1 1 0 0 0 0 1 0 0 0 0 1 1 1 1 1 1;%3</a:t>
            </a:r>
          </a:p>
          <a:p>
            <a:pPr marL="0" indent="0">
              <a:buNone/>
            </a:pPr>
            <a:r>
              <a:rPr lang="zh-CN" altLang="en-US" sz="1800" dirty="0"/>
              <a:t>    </a:t>
            </a:r>
            <a:r>
              <a:rPr lang="zh-CN" altLang="en-US" sz="1800" dirty="0" smtClean="0"/>
              <a:t>         </a:t>
            </a:r>
            <a:r>
              <a:rPr lang="en-US" altLang="zh-CN" sz="1800" dirty="0"/>
              <a:t>1 0 1 0 0 1 0 1 0 0 1 0 1 0 0 1 1 1 1 1 0 0 1 0 0 0 0 1 0 0 0 0 1 0 0;%4</a:t>
            </a:r>
          </a:p>
          <a:p>
            <a:pPr marL="0" indent="0">
              <a:buNone/>
            </a:pPr>
            <a:r>
              <a:rPr lang="zh-CN" altLang="en-US" sz="1800" dirty="0"/>
              <a:t>   </a:t>
            </a:r>
            <a:r>
              <a:rPr lang="zh-CN" altLang="en-US" sz="1800" dirty="0" smtClean="0"/>
              <a:t>          </a:t>
            </a:r>
            <a:r>
              <a:rPr lang="en-US" altLang="zh-CN" sz="1800" dirty="0" smtClean="0"/>
              <a:t>1 </a:t>
            </a:r>
            <a:r>
              <a:rPr lang="en-US" altLang="zh-CN" sz="1800" dirty="0"/>
              <a:t>1 1 1 1 1 0 0 0 0 1 0 0 0 0 1 1 1 1 1 0 0 0 0 1 0 0 0 0 1 1 1 1 1 1;%5</a:t>
            </a:r>
          </a:p>
          <a:p>
            <a:pPr marL="0" indent="0">
              <a:buNone/>
            </a:pPr>
            <a:r>
              <a:rPr lang="zh-CN" altLang="en-US" sz="1800" dirty="0" smtClean="0"/>
              <a:t>             </a:t>
            </a:r>
            <a:r>
              <a:rPr lang="en-US" altLang="zh-CN" sz="1800" dirty="0"/>
              <a:t>1 1 1 1 1 1 0 0 0 0 1 0 0 0 0 1 1 1 1 1 1 0 0 0 1 1 0 0 0 1 1 1 1 1 1;%6</a:t>
            </a:r>
          </a:p>
          <a:p>
            <a:pPr marL="0" indent="0">
              <a:buNone/>
            </a:pPr>
            <a:r>
              <a:rPr lang="zh-CN" altLang="en-US" sz="1800" dirty="0"/>
              <a:t>   </a:t>
            </a:r>
            <a:r>
              <a:rPr lang="zh-CN" altLang="en-US" sz="1800" dirty="0" smtClean="0"/>
              <a:t>          </a:t>
            </a:r>
            <a:r>
              <a:rPr lang="en-US" altLang="zh-CN" sz="1800" dirty="0"/>
              <a:t>1 1 1 1 1 0 0 0 0 1 0 0 0 0 1 0 0 0 0 1 0 0 0 0 1 0 0 0 0 1 0 0 0 0 1;%7</a:t>
            </a:r>
          </a:p>
          <a:p>
            <a:pPr marL="0" indent="0">
              <a:buNone/>
            </a:pPr>
            <a:r>
              <a:rPr lang="zh-CN" altLang="en-US" sz="1800" dirty="0"/>
              <a:t>  </a:t>
            </a:r>
            <a:r>
              <a:rPr lang="zh-CN" altLang="en-US" sz="1800" dirty="0" smtClean="0"/>
              <a:t>           </a:t>
            </a:r>
            <a:r>
              <a:rPr lang="en-US" altLang="zh-CN" sz="1800" dirty="0"/>
              <a:t>1 1 1 1 1 1 0 0 0 1 1 0 0 0 1 1 1 1 1 1 1 0 0 0 1 1 0 0 0 1 1 1 1 1 1;%8</a:t>
            </a:r>
          </a:p>
          <a:p>
            <a:pPr marL="0" indent="0">
              <a:buNone/>
            </a:pPr>
            <a:r>
              <a:rPr lang="zh-CN" altLang="en-US" sz="1800" dirty="0"/>
              <a:t>  </a:t>
            </a:r>
            <a:r>
              <a:rPr lang="zh-CN" altLang="en-US" sz="1800" dirty="0" smtClean="0"/>
              <a:t>           </a:t>
            </a:r>
            <a:r>
              <a:rPr lang="en-US" altLang="zh-CN" sz="1800" dirty="0"/>
              <a:t>1 1 1 1 1 1 0 0 0 1 1 0 0 0 1 1 1 1 1 1 0 0 0 0 1 0 0 0 0 1 0 0 0 0 1;%9</a:t>
            </a:r>
          </a:p>
          <a:p>
            <a:pPr marL="0" indent="0">
              <a:buNone/>
            </a:pPr>
            <a:r>
              <a:rPr lang="zh-CN" altLang="en-US" sz="1800" dirty="0"/>
              <a:t> </a:t>
            </a:r>
            <a:r>
              <a:rPr lang="zh-CN" altLang="en-US" sz="1800" dirty="0" smtClean="0"/>
              <a:t>            </a:t>
            </a:r>
            <a:r>
              <a:rPr lang="en-US" altLang="zh-CN" sz="1800" dirty="0"/>
              <a:t>1 1 1 1 1 1 0 0 0 1 1 0 0 0 1 1 0 0 0 1 1 0 0 0 1 1 0 0 0 1 1 1 1 1 1];%0</a:t>
            </a:r>
          </a:p>
          <a:p>
            <a:endParaRPr lang="zh-CN" altLang="en-US" sz="1800" dirty="0"/>
          </a:p>
        </p:txBody>
      </p:sp>
      <p:pic>
        <p:nvPicPr>
          <p:cNvPr id="14" name="图片 13"/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6" y="3789040"/>
            <a:ext cx="9011344" cy="257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32656"/>
            <a:ext cx="6840760" cy="6240146"/>
          </a:xfrm>
          <a:prstGeom prst="rect">
            <a:avLst/>
          </a:prstGeom>
        </p:spPr>
      </p:pic>
      <p:sp>
        <p:nvSpPr>
          <p:cNvPr id="12" name="文本框 325"/>
          <p:cNvSpPr txBox="1"/>
          <p:nvPr/>
        </p:nvSpPr>
        <p:spPr>
          <a:xfrm>
            <a:off x="2322116" y="3070693"/>
            <a:ext cx="1334244" cy="40576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200" kern="100" dirty="0">
                <a:effectLst/>
                <a:latin typeface="宋体" pitchFamily="2" charset="-122"/>
                <a:ea typeface="宋体" pitchFamily="2" charset="-122"/>
                <a:cs typeface="Times New Roman"/>
              </a:rPr>
              <a:t>（</a:t>
            </a:r>
            <a:r>
              <a:rPr lang="en-US" sz="1200" kern="100" dirty="0">
                <a:effectLst/>
                <a:latin typeface="宋体" pitchFamily="2" charset="-122"/>
                <a:ea typeface="宋体" pitchFamily="2" charset="-122"/>
                <a:cs typeface="Times New Roman"/>
              </a:rPr>
              <a:t>a</a:t>
            </a:r>
            <a:r>
              <a:rPr lang="zh-CN" sz="1200" kern="100" dirty="0">
                <a:effectLst/>
                <a:latin typeface="宋体" pitchFamily="2" charset="-122"/>
                <a:ea typeface="宋体" pitchFamily="2" charset="-122"/>
                <a:cs typeface="Times New Roman"/>
              </a:rPr>
              <a:t>）节点数为</a:t>
            </a:r>
            <a:r>
              <a:rPr lang="en-US" sz="1200" kern="100" dirty="0">
                <a:effectLst/>
                <a:latin typeface="宋体" pitchFamily="2" charset="-122"/>
                <a:ea typeface="宋体" pitchFamily="2" charset="-122"/>
                <a:cs typeface="Times New Roman"/>
              </a:rPr>
              <a:t>2</a:t>
            </a:r>
            <a:endParaRPr lang="zh-CN" sz="1200" kern="100" dirty="0">
              <a:effectLst/>
              <a:latin typeface="宋体" pitchFamily="2" charset="-122"/>
              <a:ea typeface="宋体" pitchFamily="2" charset="-122"/>
              <a:cs typeface="Times New Roman"/>
            </a:endParaRPr>
          </a:p>
        </p:txBody>
      </p:sp>
      <p:sp>
        <p:nvSpPr>
          <p:cNvPr id="13" name="文本框 325"/>
          <p:cNvSpPr txBox="1"/>
          <p:nvPr/>
        </p:nvSpPr>
        <p:spPr>
          <a:xfrm>
            <a:off x="5928816" y="3103713"/>
            <a:ext cx="1451496" cy="37274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200" kern="100" dirty="0">
                <a:latin typeface="宋体" pitchFamily="2" charset="-122"/>
                <a:ea typeface="宋体" pitchFamily="2" charset="-122"/>
                <a:cs typeface="Times New Roman"/>
              </a:rPr>
              <a:t>（</a:t>
            </a:r>
            <a:r>
              <a:rPr lang="en-US" sz="1200" kern="100" dirty="0">
                <a:latin typeface="宋体" pitchFamily="2" charset="-122"/>
                <a:ea typeface="宋体" pitchFamily="2" charset="-122"/>
                <a:cs typeface="Times New Roman"/>
              </a:rPr>
              <a:t>b</a:t>
            </a:r>
            <a:r>
              <a:rPr lang="zh-CN" sz="1200" kern="100" dirty="0">
                <a:latin typeface="宋体" pitchFamily="2" charset="-122"/>
                <a:ea typeface="宋体" pitchFamily="2" charset="-122"/>
                <a:cs typeface="Times New Roman"/>
              </a:rPr>
              <a:t>）节点数为</a:t>
            </a:r>
            <a:r>
              <a:rPr lang="en-US" sz="1200" kern="100" dirty="0">
                <a:latin typeface="宋体" pitchFamily="2" charset="-122"/>
                <a:ea typeface="宋体" pitchFamily="2" charset="-122"/>
                <a:cs typeface="Times New Roman"/>
              </a:rPr>
              <a:t>12</a:t>
            </a:r>
            <a:endParaRPr lang="zh-CN" sz="1200" kern="100" dirty="0">
              <a:latin typeface="宋体" pitchFamily="2" charset="-122"/>
              <a:ea typeface="宋体" pitchFamily="2" charset="-122"/>
              <a:cs typeface="Times New Roman"/>
            </a:endParaRPr>
          </a:p>
        </p:txBody>
      </p:sp>
      <p:sp>
        <p:nvSpPr>
          <p:cNvPr id="14" name="文本框 325"/>
          <p:cNvSpPr txBox="1"/>
          <p:nvPr/>
        </p:nvSpPr>
        <p:spPr>
          <a:xfrm>
            <a:off x="5934546" y="6321380"/>
            <a:ext cx="1445766" cy="34798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200" kern="100" dirty="0">
                <a:latin typeface="宋体" pitchFamily="2" charset="-122"/>
                <a:ea typeface="宋体" pitchFamily="2" charset="-122"/>
                <a:cs typeface="Times New Roman"/>
              </a:rPr>
              <a:t>（</a:t>
            </a:r>
            <a:r>
              <a:rPr lang="en-US" sz="1200" kern="100" dirty="0">
                <a:latin typeface="宋体" pitchFamily="2" charset="-122"/>
                <a:ea typeface="宋体" pitchFamily="2" charset="-122"/>
                <a:cs typeface="Times New Roman"/>
              </a:rPr>
              <a:t>d</a:t>
            </a:r>
            <a:r>
              <a:rPr lang="zh-CN" sz="1200" kern="100" dirty="0">
                <a:latin typeface="宋体" pitchFamily="2" charset="-122"/>
                <a:ea typeface="宋体" pitchFamily="2" charset="-122"/>
                <a:cs typeface="Times New Roman"/>
              </a:rPr>
              <a:t>）节点数为</a:t>
            </a:r>
            <a:r>
              <a:rPr lang="en-US" sz="1200" kern="100" dirty="0">
                <a:latin typeface="宋体" pitchFamily="2" charset="-122"/>
                <a:ea typeface="宋体" pitchFamily="2" charset="-122"/>
                <a:cs typeface="Times New Roman"/>
              </a:rPr>
              <a:t>300</a:t>
            </a:r>
            <a:endParaRPr lang="zh-CN" sz="1200" kern="100" dirty="0">
              <a:latin typeface="宋体" pitchFamily="2" charset="-122"/>
              <a:ea typeface="宋体" pitchFamily="2" charset="-122"/>
              <a:cs typeface="Times New Roman"/>
            </a:endParaRPr>
          </a:p>
        </p:txBody>
      </p:sp>
      <p:sp>
        <p:nvSpPr>
          <p:cNvPr id="15" name="文本框 325"/>
          <p:cNvSpPr txBox="1"/>
          <p:nvPr/>
        </p:nvSpPr>
        <p:spPr>
          <a:xfrm>
            <a:off x="2411760" y="6340638"/>
            <a:ext cx="1512168" cy="37211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200" kern="100" dirty="0">
                <a:latin typeface="宋体" pitchFamily="2" charset="-122"/>
                <a:ea typeface="宋体" pitchFamily="2" charset="-122"/>
                <a:cs typeface="Times New Roman"/>
              </a:rPr>
              <a:t>（</a:t>
            </a:r>
            <a:r>
              <a:rPr lang="en-US" sz="1200" kern="100" dirty="0">
                <a:latin typeface="宋体" pitchFamily="2" charset="-122"/>
                <a:ea typeface="宋体" pitchFamily="2" charset="-122"/>
                <a:cs typeface="Times New Roman"/>
              </a:rPr>
              <a:t>c</a:t>
            </a:r>
            <a:r>
              <a:rPr lang="zh-CN" sz="1200" kern="100" dirty="0">
                <a:latin typeface="宋体" pitchFamily="2" charset="-122"/>
                <a:ea typeface="宋体" pitchFamily="2" charset="-122"/>
                <a:cs typeface="Times New Roman"/>
              </a:rPr>
              <a:t>）节点数为</a:t>
            </a:r>
            <a:r>
              <a:rPr lang="en-US" sz="1200" kern="100" dirty="0">
                <a:latin typeface="宋体" pitchFamily="2" charset="-122"/>
                <a:ea typeface="宋体" pitchFamily="2" charset="-122"/>
                <a:cs typeface="Times New Roman"/>
              </a:rPr>
              <a:t>16</a:t>
            </a:r>
            <a:endParaRPr lang="zh-CN" sz="1200" kern="100" dirty="0">
              <a:latin typeface="宋体" pitchFamily="2" charset="-122"/>
              <a:ea typeface="宋体" pitchFamily="2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659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79512"/>
            <a:ext cx="7221923" cy="5929808"/>
          </a:xfrm>
          <a:prstGeom prst="rect">
            <a:avLst/>
          </a:prstGeom>
        </p:spPr>
      </p:pic>
      <p:sp>
        <p:nvSpPr>
          <p:cNvPr id="5" name="文本框 334"/>
          <p:cNvSpPr txBox="1"/>
          <p:nvPr/>
        </p:nvSpPr>
        <p:spPr>
          <a:xfrm>
            <a:off x="2219489" y="3217860"/>
            <a:ext cx="1224136" cy="25844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200" kern="100" dirty="0">
                <a:effectLst/>
                <a:latin typeface="宋体" pitchFamily="2" charset="-122"/>
                <a:ea typeface="宋体" pitchFamily="2" charset="-122"/>
                <a:cs typeface="Times New Roman"/>
              </a:rPr>
              <a:t>（</a:t>
            </a:r>
            <a:r>
              <a:rPr lang="en-US" sz="1200" kern="100" dirty="0">
                <a:effectLst/>
                <a:latin typeface="宋体" pitchFamily="2" charset="-122"/>
                <a:ea typeface="宋体" pitchFamily="2" charset="-122"/>
                <a:cs typeface="Times New Roman"/>
              </a:rPr>
              <a:t>a</a:t>
            </a:r>
            <a:r>
              <a:rPr lang="zh-CN" sz="1200" kern="100" dirty="0">
                <a:effectLst/>
                <a:latin typeface="宋体" pitchFamily="2" charset="-122"/>
                <a:ea typeface="宋体" pitchFamily="2" charset="-122"/>
                <a:cs typeface="Times New Roman"/>
              </a:rPr>
              <a:t>）</a:t>
            </a:r>
            <a:r>
              <a:rPr lang="en-US" sz="1200" kern="100" dirty="0" err="1">
                <a:effectLst/>
                <a:latin typeface="宋体" pitchFamily="2" charset="-122"/>
                <a:ea typeface="宋体" pitchFamily="2" charset="-122"/>
                <a:cs typeface="Times New Roman"/>
              </a:rPr>
              <a:t>traingd</a:t>
            </a:r>
            <a:endParaRPr lang="zh-CN" sz="1200" kern="100" dirty="0">
              <a:effectLst/>
              <a:latin typeface="宋体" pitchFamily="2" charset="-122"/>
              <a:ea typeface="宋体" pitchFamily="2" charset="-122"/>
              <a:cs typeface="Times New Roman"/>
            </a:endParaRPr>
          </a:p>
        </p:txBody>
      </p:sp>
      <p:sp>
        <p:nvSpPr>
          <p:cNvPr id="6" name="文本框 334"/>
          <p:cNvSpPr txBox="1"/>
          <p:nvPr/>
        </p:nvSpPr>
        <p:spPr>
          <a:xfrm>
            <a:off x="5868144" y="3212975"/>
            <a:ext cx="1368152" cy="2633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200" dirty="0">
                <a:effectLst/>
                <a:latin typeface="宋体" pitchFamily="2" charset="-122"/>
                <a:ea typeface="宋体" pitchFamily="2" charset="-122"/>
                <a:cs typeface="Times New Roman"/>
              </a:rPr>
              <a:t>（</a:t>
            </a:r>
            <a:r>
              <a:rPr lang="en-US" sz="1200" dirty="0">
                <a:effectLst/>
                <a:latin typeface="宋体" pitchFamily="2" charset="-122"/>
                <a:ea typeface="宋体" pitchFamily="2" charset="-122"/>
                <a:cs typeface="Times New Roman"/>
              </a:rPr>
              <a:t>b</a:t>
            </a:r>
            <a:r>
              <a:rPr lang="zh-CN" sz="1200" dirty="0">
                <a:effectLst/>
                <a:latin typeface="宋体" pitchFamily="2" charset="-122"/>
                <a:ea typeface="宋体" pitchFamily="2" charset="-122"/>
                <a:cs typeface="Times New Roman"/>
              </a:rPr>
              <a:t>）</a:t>
            </a:r>
            <a:r>
              <a:rPr lang="en-US" sz="1200" dirty="0" err="1">
                <a:effectLst/>
                <a:latin typeface="宋体" pitchFamily="2" charset="-122"/>
                <a:ea typeface="宋体" pitchFamily="2" charset="-122"/>
                <a:cs typeface="Times New Roman"/>
              </a:rPr>
              <a:t>traingdm</a:t>
            </a:r>
            <a:endParaRPr lang="zh-CN" sz="1200" dirty="0">
              <a:effectLst/>
              <a:latin typeface="宋体" pitchFamily="2" charset="-122"/>
              <a:ea typeface="宋体" pitchFamily="2" charset="-122"/>
              <a:cs typeface="Times New Roman"/>
            </a:endParaRPr>
          </a:p>
        </p:txBody>
      </p:sp>
      <p:sp>
        <p:nvSpPr>
          <p:cNvPr id="7" name="文本框 334"/>
          <p:cNvSpPr txBox="1"/>
          <p:nvPr/>
        </p:nvSpPr>
        <p:spPr>
          <a:xfrm>
            <a:off x="2267744" y="6320710"/>
            <a:ext cx="1512168" cy="25781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200" dirty="0">
                <a:effectLst/>
                <a:latin typeface="宋体" pitchFamily="2" charset="-122"/>
                <a:ea typeface="宋体" pitchFamily="2" charset="-122"/>
                <a:cs typeface="Times New Roman"/>
              </a:rPr>
              <a:t>（</a:t>
            </a:r>
            <a:r>
              <a:rPr lang="en-US" sz="1200" dirty="0">
                <a:effectLst/>
                <a:latin typeface="宋体" pitchFamily="2" charset="-122"/>
                <a:ea typeface="宋体" pitchFamily="2" charset="-122"/>
                <a:cs typeface="Times New Roman"/>
              </a:rPr>
              <a:t>c</a:t>
            </a:r>
            <a:r>
              <a:rPr lang="zh-CN" sz="1200" dirty="0">
                <a:effectLst/>
                <a:latin typeface="宋体" pitchFamily="2" charset="-122"/>
                <a:ea typeface="宋体" pitchFamily="2" charset="-122"/>
                <a:cs typeface="Times New Roman"/>
              </a:rPr>
              <a:t>）</a:t>
            </a:r>
            <a:r>
              <a:rPr lang="en-US" sz="1200" dirty="0" err="1">
                <a:effectLst/>
                <a:latin typeface="宋体" pitchFamily="2" charset="-122"/>
                <a:ea typeface="宋体" pitchFamily="2" charset="-122"/>
                <a:cs typeface="Times New Roman"/>
              </a:rPr>
              <a:t>traingdx</a:t>
            </a:r>
            <a:endParaRPr lang="zh-CN" sz="1200" dirty="0">
              <a:effectLst/>
              <a:latin typeface="宋体" pitchFamily="2" charset="-122"/>
              <a:ea typeface="宋体" pitchFamily="2" charset="-122"/>
              <a:cs typeface="Times New Roman"/>
            </a:endParaRPr>
          </a:p>
        </p:txBody>
      </p:sp>
      <p:sp>
        <p:nvSpPr>
          <p:cNvPr id="8" name="文本框 334"/>
          <p:cNvSpPr txBox="1"/>
          <p:nvPr/>
        </p:nvSpPr>
        <p:spPr>
          <a:xfrm>
            <a:off x="5868144" y="6348333"/>
            <a:ext cx="1153160" cy="25717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200" dirty="0">
                <a:effectLst/>
                <a:latin typeface="宋体" pitchFamily="2" charset="-122"/>
                <a:ea typeface="宋体" pitchFamily="2" charset="-122"/>
                <a:cs typeface="Times New Roman"/>
              </a:rPr>
              <a:t>（</a:t>
            </a:r>
            <a:r>
              <a:rPr lang="en-US" sz="1200" dirty="0">
                <a:effectLst/>
                <a:latin typeface="宋体" pitchFamily="2" charset="-122"/>
                <a:ea typeface="宋体" pitchFamily="2" charset="-122"/>
                <a:cs typeface="Times New Roman"/>
              </a:rPr>
              <a:t>d</a:t>
            </a:r>
            <a:r>
              <a:rPr lang="zh-CN" sz="1200" dirty="0">
                <a:effectLst/>
                <a:latin typeface="宋体" pitchFamily="2" charset="-122"/>
                <a:ea typeface="宋体" pitchFamily="2" charset="-122"/>
                <a:cs typeface="Times New Roman"/>
              </a:rPr>
              <a:t>）</a:t>
            </a:r>
            <a:r>
              <a:rPr lang="en-US" sz="1200" dirty="0" err="1">
                <a:effectLst/>
                <a:latin typeface="宋体" pitchFamily="2" charset="-122"/>
                <a:ea typeface="宋体" pitchFamily="2" charset="-122"/>
                <a:cs typeface="Times New Roman"/>
              </a:rPr>
              <a:t>trainlm</a:t>
            </a:r>
            <a:endParaRPr lang="zh-CN" sz="1200" dirty="0">
              <a:effectLst/>
              <a:latin typeface="宋体" pitchFamily="2" charset="-122"/>
              <a:ea typeface="宋体" pitchFamily="2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651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3265</TotalTime>
  <Words>815</Words>
  <Application>Microsoft Office PowerPoint</Application>
  <PresentationFormat>全屏显示(4:3)</PresentationFormat>
  <Paragraphs>65</Paragraphs>
  <Slides>11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Pixel</vt:lpstr>
      <vt:lpstr>BP神经网络基本原理及其MATLAB仿真</vt:lpstr>
      <vt:lpstr>论文主要内容</vt:lpstr>
      <vt:lpstr>BP网络简介</vt:lpstr>
      <vt:lpstr>三层BP网络模型</vt:lpstr>
      <vt:lpstr>BP算法的信号流程</vt:lpstr>
      <vt:lpstr>应用仿真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基于BP神经网络的数据分类</dc:title>
  <dc:creator>雨林木风</dc:creator>
  <cp:lastModifiedBy>Sky123.Org</cp:lastModifiedBy>
  <cp:revision>77</cp:revision>
  <dcterms:created xsi:type="dcterms:W3CDTF">2009-06-29T13:36:05Z</dcterms:created>
  <dcterms:modified xsi:type="dcterms:W3CDTF">2015-06-09T23:30:21Z</dcterms:modified>
</cp:coreProperties>
</file>