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 id="2147483787" r:id="rId2"/>
    <p:sldMasterId id="2147483797" r:id="rId3"/>
    <p:sldMasterId id="2147483807" r:id="rId4"/>
    <p:sldMasterId id="2147483817" r:id="rId5"/>
    <p:sldMasterId id="2147483827" r:id="rId6"/>
    <p:sldMasterId id="2147483837" r:id="rId7"/>
    <p:sldMasterId id="2147483684" r:id="rId8"/>
    <p:sldMasterId id="2147483697" r:id="rId9"/>
  </p:sldMasterIdLst>
  <p:notesMasterIdLst>
    <p:notesMasterId r:id="rId65"/>
  </p:notesMasterIdLst>
  <p:handoutMasterIdLst>
    <p:handoutMasterId r:id="rId66"/>
  </p:handoutMasterIdLst>
  <p:sldIdLst>
    <p:sldId id="423" r:id="rId10"/>
    <p:sldId id="487" r:id="rId11"/>
    <p:sldId id="488" r:id="rId12"/>
    <p:sldId id="421" r:id="rId13"/>
    <p:sldId id="459" r:id="rId14"/>
    <p:sldId id="481" r:id="rId15"/>
    <p:sldId id="466" r:id="rId16"/>
    <p:sldId id="475" r:id="rId17"/>
    <p:sldId id="460" r:id="rId18"/>
    <p:sldId id="467" r:id="rId19"/>
    <p:sldId id="485" r:id="rId20"/>
    <p:sldId id="471" r:id="rId21"/>
    <p:sldId id="472" r:id="rId22"/>
    <p:sldId id="476" r:id="rId23"/>
    <p:sldId id="477" r:id="rId24"/>
    <p:sldId id="480" r:id="rId25"/>
    <p:sldId id="489" r:id="rId26"/>
    <p:sldId id="461" r:id="rId27"/>
    <p:sldId id="468" r:id="rId28"/>
    <p:sldId id="491" r:id="rId29"/>
    <p:sldId id="490" r:id="rId30"/>
    <p:sldId id="483" r:id="rId31"/>
    <p:sldId id="484" r:id="rId32"/>
    <p:sldId id="479" r:id="rId33"/>
    <p:sldId id="478" r:id="rId34"/>
    <p:sldId id="482" r:id="rId35"/>
    <p:sldId id="462" r:id="rId36"/>
    <p:sldId id="454" r:id="rId37"/>
    <p:sldId id="486" r:id="rId38"/>
    <p:sldId id="420" r:id="rId39"/>
    <p:sldId id="492" r:id="rId40"/>
    <p:sldId id="493" r:id="rId41"/>
    <p:sldId id="463" r:id="rId42"/>
    <p:sldId id="464" r:id="rId43"/>
    <p:sldId id="473" r:id="rId44"/>
    <p:sldId id="474" r:id="rId45"/>
    <p:sldId id="397" r:id="rId46"/>
    <p:sldId id="398" r:id="rId47"/>
    <p:sldId id="399" r:id="rId48"/>
    <p:sldId id="465" r:id="rId49"/>
    <p:sldId id="401" r:id="rId50"/>
    <p:sldId id="402" r:id="rId51"/>
    <p:sldId id="403" r:id="rId52"/>
    <p:sldId id="404" r:id="rId53"/>
    <p:sldId id="405" r:id="rId54"/>
    <p:sldId id="406" r:id="rId55"/>
    <p:sldId id="407" r:id="rId56"/>
    <p:sldId id="408" r:id="rId57"/>
    <p:sldId id="409" r:id="rId58"/>
    <p:sldId id="410" r:id="rId59"/>
    <p:sldId id="411" r:id="rId60"/>
    <p:sldId id="412" r:id="rId61"/>
    <p:sldId id="413" r:id="rId62"/>
    <p:sldId id="414" r:id="rId63"/>
    <p:sldId id="415" r:id="rId64"/>
  </p:sldIdLst>
  <p:sldSz cx="12192000" cy="6858000"/>
  <p:notesSz cx="9925050" cy="6665913"/>
  <p:custDataLst>
    <p:tags r:id="rId67"/>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Titel" id="{8860C2A2-F1F4-4232-A282-40D5AB9BF0CC}">
          <p14:sldIdLst>
            <p14:sldId id="423"/>
          </p14:sldIdLst>
        </p14:section>
        <p14:section name="Einleitung" id="{25F2C4F1-B10C-488E-8A5A-DA53AFE17181}">
          <p14:sldIdLst>
            <p14:sldId id="487"/>
            <p14:sldId id="488"/>
            <p14:sldId id="421"/>
          </p14:sldIdLst>
        </p14:section>
        <p14:section name="Stand der Wissenschaft" id="{5D1AD735-E4B7-445E-A199-60E4C47A6DF6}">
          <p14:sldIdLst>
            <p14:sldId id="459"/>
          </p14:sldIdLst>
        </p14:section>
        <p14:section name="Vorgehen" id="{1F302DD6-238E-4723-AFD5-BC4F80F9F717}">
          <p14:sldIdLst>
            <p14:sldId id="481"/>
            <p14:sldId id="466"/>
            <p14:sldId id="475"/>
            <p14:sldId id="460"/>
            <p14:sldId id="467"/>
            <p14:sldId id="485"/>
            <p14:sldId id="471"/>
            <p14:sldId id="472"/>
            <p14:sldId id="476"/>
            <p14:sldId id="477"/>
            <p14:sldId id="480"/>
            <p14:sldId id="489"/>
          </p14:sldIdLst>
        </p14:section>
        <p14:section name="Ergebnisse" id="{422A9F51-F4AA-4CB0-94B9-0F938FD3F595}">
          <p14:sldIdLst>
            <p14:sldId id="461"/>
            <p14:sldId id="468"/>
            <p14:sldId id="491"/>
            <p14:sldId id="490"/>
            <p14:sldId id="483"/>
            <p14:sldId id="484"/>
            <p14:sldId id="479"/>
            <p14:sldId id="478"/>
            <p14:sldId id="482"/>
          </p14:sldIdLst>
        </p14:section>
        <p14:section name="Diskussion" id="{DCBC4780-388C-4CEC-AAE3-B87950C6AB1A}">
          <p14:sldIdLst>
            <p14:sldId id="462"/>
          </p14:sldIdLst>
        </p14:section>
        <p14:section name="Zusammenfassung" id="{E5E123F7-0CAA-4F76-A529-DA2D8D27BAF0}">
          <p14:sldIdLst>
            <p14:sldId id="454"/>
            <p14:sldId id="486"/>
            <p14:sldId id="420"/>
            <p14:sldId id="492"/>
            <p14:sldId id="493"/>
          </p14:sldIdLst>
        </p14:section>
        <p14:section name="#Backup" id="{D502AE13-8BAF-49BD-861D-33935863A631}">
          <p14:sldIdLst>
            <p14:sldId id="463"/>
            <p14:sldId id="464"/>
            <p14:sldId id="473"/>
            <p14:sldId id="474"/>
          </p14:sldIdLst>
        </p14:section>
        <p14:section name="Erklärungen TUM CI" id="{C2D1959A-CAD1-4C43-AB70-F48B6EABB23D}">
          <p14:sldIdLst>
            <p14:sldId id="397"/>
            <p14:sldId id="398"/>
            <p14:sldId id="399"/>
            <p14:sldId id="465"/>
            <p14:sldId id="401"/>
            <p14:sldId id="402"/>
            <p14:sldId id="403"/>
            <p14:sldId id="404"/>
            <p14:sldId id="405"/>
            <p14:sldId id="406"/>
            <p14:sldId id="407"/>
            <p14:sldId id="408"/>
            <p14:sldId id="409"/>
            <p14:sldId id="410"/>
            <p14:sldId id="411"/>
            <p14:sldId id="412"/>
            <p14:sldId id="413"/>
            <p14:sldId id="414"/>
            <p14:sldId id="41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0" autoAdjust="0"/>
    <p:restoredTop sz="91969" autoAdjust="0"/>
  </p:normalViewPr>
  <p:slideViewPr>
    <p:cSldViewPr snapToGrid="0">
      <p:cViewPr varScale="1">
        <p:scale>
          <a:sx n="147" d="100"/>
          <a:sy n="147" d="100"/>
        </p:scale>
        <p:origin x="1104" y="192"/>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00" d="100"/>
        <a:sy n="2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tags" Target="tags/tag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Arbeitsblat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Arbeitsblat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297"/>
          <c:y val="2.9692476916371611E-3"/>
          <c:w val="0.46206069553805884"/>
          <c:h val="0.84285219742549355"/>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7BF-4C6C-B082-DC88EBF67107}"/>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7BF-4C6C-B082-DC88EBF67107}"/>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7BF-4C6C-B082-DC88EBF67107}"/>
            </c:ext>
          </c:extLst>
        </c:ser>
        <c:dLbls>
          <c:showLegendKey val="0"/>
          <c:showVal val="0"/>
          <c:showCatName val="0"/>
          <c:showSerName val="0"/>
          <c:showPercent val="0"/>
          <c:showBubbleSize val="0"/>
        </c:dLbls>
        <c:gapWidth val="150"/>
        <c:axId val="608904192"/>
        <c:axId val="608904584"/>
      </c:barChart>
      <c:catAx>
        <c:axId val="608904192"/>
        <c:scaling>
          <c:orientation val="maxMin"/>
        </c:scaling>
        <c:delete val="0"/>
        <c:axPos val="l"/>
        <c:numFmt formatCode="General" sourceLinked="0"/>
        <c:majorTickMark val="out"/>
        <c:minorTickMark val="none"/>
        <c:tickLblPos val="nextTo"/>
        <c:spPr>
          <a:ln>
            <a:noFill/>
          </a:ln>
        </c:spPr>
        <c:crossAx val="608904584"/>
        <c:crosses val="autoZero"/>
        <c:auto val="1"/>
        <c:lblAlgn val="ctr"/>
        <c:lblOffset val="100"/>
        <c:noMultiLvlLbl val="0"/>
      </c:catAx>
      <c:valAx>
        <c:axId val="608904584"/>
        <c:scaling>
          <c:orientation val="minMax"/>
        </c:scaling>
        <c:delete val="1"/>
        <c:axPos val="t"/>
        <c:numFmt formatCode="General" sourceLinked="1"/>
        <c:majorTickMark val="out"/>
        <c:minorTickMark val="none"/>
        <c:tickLblPos val="none"/>
        <c:crossAx val="608904192"/>
        <c:crosses val="autoZero"/>
        <c:crossBetween val="between"/>
      </c:valAx>
      <c:spPr>
        <a:noFill/>
        <a:ln w="25400">
          <a:noFill/>
        </a:ln>
      </c:spPr>
    </c:plotArea>
    <c:legend>
      <c:legendPos val="r"/>
      <c:layout>
        <c:manualLayout>
          <c:xMode val="edge"/>
          <c:yMode val="edge"/>
          <c:x val="0.12911754177788201"/>
          <c:y val="0.8884519725618939"/>
          <c:w val="0.63252645439265498"/>
          <c:h val="4.7614212345838992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672-4E2A-99CB-113DF040E154}"/>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672-4E2A-99CB-113DF040E154}"/>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672-4E2A-99CB-113DF040E154}"/>
            </c:ext>
          </c:extLst>
        </c:ser>
        <c:dLbls>
          <c:showLegendKey val="0"/>
          <c:showVal val="0"/>
          <c:showCatName val="0"/>
          <c:showSerName val="0"/>
          <c:showPercent val="0"/>
          <c:showBubbleSize val="0"/>
        </c:dLbls>
        <c:gapWidth val="219"/>
        <c:overlap val="-27"/>
        <c:axId val="608905368"/>
        <c:axId val="608905760"/>
      </c:barChart>
      <c:catAx>
        <c:axId val="608905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608905760"/>
        <c:crosses val="autoZero"/>
        <c:auto val="1"/>
        <c:lblAlgn val="ctr"/>
        <c:lblOffset val="100"/>
        <c:noMultiLvlLbl val="0"/>
      </c:catAx>
      <c:valAx>
        <c:axId val="608905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608905368"/>
        <c:crosses val="autoZero"/>
        <c:crossBetween val="between"/>
      </c:valAx>
      <c:spPr>
        <a:noFill/>
        <a:ln>
          <a:noFill/>
        </a:ln>
        <a:effectLst/>
      </c:spPr>
    </c:plotArea>
    <c:legend>
      <c:legendPos val="b"/>
      <c:layout>
        <c:manualLayout>
          <c:xMode val="edge"/>
          <c:yMode val="edge"/>
          <c:x val="0.28357421553649131"/>
          <c:y val="0.94919412095734657"/>
          <c:w val="0.43285156892702092"/>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28/07/2020</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28/07/2020</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1160526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Anwendung von Trigonometrie: Bilden der tatsächlich wirkenden Beschleunigungen bei Geradeausfahrt:</a:t>
            </a:r>
          </a:p>
          <a:p>
            <a:r>
              <a:rPr lang="de-DE" dirty="0"/>
              <a:t>Vom gemessen </a:t>
            </a:r>
            <a:r>
              <a:rPr lang="de-DE" dirty="0" err="1"/>
              <a:t>x,y</a:t>
            </a:r>
            <a:r>
              <a:rPr lang="de-DE" dirty="0"/>
              <a:t> -Wert der Sensorik wird der Offset des Sensors in  der jeweiligen Achse abgezogen</a:t>
            </a:r>
          </a:p>
          <a:p>
            <a:r>
              <a:rPr lang="de-DE" dirty="0"/>
              <a:t>Bestimmung des Offset: Wert des jeweiligen Sensors im zwischengedrehten Koordinatensystem bei Stillstand</a:t>
            </a:r>
          </a:p>
          <a:p>
            <a:endParaRPr lang="de-DE" dirty="0"/>
          </a:p>
          <a:p>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3485598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2396352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Probleme: Aufbau der Datenbank auf ersten Blick sehr komplex, Reihenfolge der Abfragen nicht auf den ersten Blick ersichtlich</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272595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Eventuell Drift bei der Lage ergänzen</a:t>
            </a:r>
          </a:p>
          <a:p>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30</a:t>
            </a:fld>
            <a:endParaRPr lang="en-GB"/>
          </a:p>
        </p:txBody>
      </p:sp>
    </p:spTree>
    <p:extLst>
      <p:ext uri="{BB962C8B-B14F-4D97-AF65-F5344CB8AC3E}">
        <p14:creationId xmlns:p14="http://schemas.microsoft.com/office/powerpoint/2010/main" val="292693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lstStyle/>
          <a:p>
            <a:r>
              <a:rPr lang="de-DE" dirty="0"/>
              <a:t>Motivation der Arbeit:</a:t>
            </a:r>
          </a:p>
          <a:p>
            <a:r>
              <a:rPr lang="de-DE" dirty="0"/>
              <a:t>Automatische, retrospektive Orientierungsschätzung vom Smartphone und Integration des SQL-Datenbezugs</a:t>
            </a:r>
          </a:p>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73941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Vielzahl an Literatur zeigt die Relevanz des Thema auf:</a:t>
            </a:r>
          </a:p>
          <a:p>
            <a:endParaRPr lang="de-DE" dirty="0"/>
          </a:p>
          <a:p>
            <a:r>
              <a:rPr lang="de-DE" dirty="0"/>
              <a:t>Meist im Vorlauf der tatsächlichen Forschungsschwerpunkte: Fahrerklassifizierung, Straßenzustandsschätzung</a:t>
            </a:r>
          </a:p>
          <a:p>
            <a:pPr marL="228600" indent="-228600">
              <a:buAutoNum type="arabicPeriod"/>
            </a:pPr>
            <a:r>
              <a:rPr lang="de-DE" dirty="0"/>
              <a:t>Ansatz: Hauptkomponentenanalyse: Statistischer Ansatz nicht zielführend, da in vielen Fällen die Systemanregung zu gering ist</a:t>
            </a:r>
          </a:p>
          <a:p>
            <a:pPr marL="228600" indent="-228600">
              <a:buAutoNum type="arabicPeriod"/>
            </a:pPr>
            <a:r>
              <a:rPr lang="de-DE" dirty="0"/>
              <a:t>Segmentierung der Strecke: Aufteilung in Geradeausfahrten und </a:t>
            </a:r>
            <a:r>
              <a:rPr lang="de-DE" dirty="0" err="1"/>
              <a:t>Stillstandsphasen</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257774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flottenID</a:t>
            </a:r>
            <a:endParaRPr lang="de-DE" dirty="0"/>
          </a:p>
          <a:p>
            <a:r>
              <a:rPr lang="de-DE" dirty="0" err="1"/>
              <a:t>vehicleID</a:t>
            </a:r>
            <a:endParaRPr lang="de-DE" dirty="0"/>
          </a:p>
          <a:p>
            <a:r>
              <a:rPr lang="de-DE" dirty="0" err="1"/>
              <a:t>trackID</a:t>
            </a:r>
            <a:endParaRPr lang="de-DE" dirty="0"/>
          </a:p>
          <a:p>
            <a:r>
              <a:rPr lang="de-DE" dirty="0"/>
              <a:t>Sensordaten</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198455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Datenbezug über SQL-Server: Anbindung der SQL-Datenbank aufgrund der </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22724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286133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Umgehen mit dem Offset und dem Messrauschen der Sensoren: Bilden des Vektors der Beschleunigungen aus den drei Raumrichtungen</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51025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Schwächen bei der Methodik: Annahme, dass Untergrund eben ist: Kompensation über die Mittelung aus allen </a:t>
            </a:r>
            <a:r>
              <a:rPr lang="de-DE" dirty="0" err="1"/>
              <a:t>Stillstandsphasen</a:t>
            </a:r>
            <a:r>
              <a:rPr lang="de-DE" dirty="0"/>
              <a:t> einer Fahrt</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2375405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Zwischentransformation an der </a:t>
            </a:r>
            <a:r>
              <a:rPr lang="de-DE" dirty="0" err="1"/>
              <a:t>Smartphonedaten</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114091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425451" y="1978721"/>
            <a:ext cx="11345332"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11130180" y="6408271"/>
            <a:ext cx="766981"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7" name="Titel 1"/>
          <p:cNvSpPr>
            <a:spLocks noGrp="1"/>
          </p:cNvSpPr>
          <p:nvPr>
            <p:ph type="title" hasCustomPrompt="1"/>
          </p:nvPr>
        </p:nvSpPr>
        <p:spPr>
          <a:xfrm>
            <a:off x="425454" y="994335"/>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
        <p:nvSpPr>
          <p:cNvPr id="9" name="Textfeld 8"/>
          <p:cNvSpPr txBox="1"/>
          <p:nvPr userDrawn="1"/>
        </p:nvSpPr>
        <p:spPr>
          <a:xfrm>
            <a:off x="425453" y="314326"/>
            <a:ext cx="10266200" cy="307777"/>
          </a:xfrm>
          <a:prstGeom prst="rect">
            <a:avLst/>
          </a:prstGeom>
          <a:noFill/>
        </p:spPr>
        <p:txBody>
          <a:bodyPr wrap="square" lIns="0" tIns="0" rIns="0" bIns="0" rtlCol="0">
            <a:spAutoFit/>
          </a:bodyPr>
          <a:lstStyle/>
          <a:p>
            <a:pPr eaLnBrk="0" hangingPunct="0">
              <a:lnSpc>
                <a:spcPts val="800"/>
              </a:lnSpc>
            </a:pPr>
            <a:r>
              <a:rPr lang="de-DE" sz="800" dirty="0">
                <a:solidFill>
                  <a:srgbClr val="0065BD"/>
                </a:solidFill>
                <a:latin typeface="Arial" panose="020B0604020202020204"/>
                <a:cs typeface="+mn-cs"/>
              </a:rPr>
              <a:t>Lehrstuhl für Fahrzeugtechnik</a:t>
            </a:r>
          </a:p>
          <a:p>
            <a:pPr eaLnBrk="0" hangingPunct="0">
              <a:lnSpc>
                <a:spcPts val="800"/>
              </a:lnSpc>
            </a:pPr>
            <a:r>
              <a:rPr lang="de-DE" sz="800" dirty="0">
                <a:solidFill>
                  <a:srgbClr val="0065BD"/>
                </a:solidFill>
                <a:latin typeface="Arial" panose="020B0604020202020204"/>
                <a:cs typeface="+mn-cs"/>
              </a:rPr>
              <a:t>Fakultät für Maschinenwesen</a:t>
            </a:r>
          </a:p>
          <a:p>
            <a:pPr eaLnBrk="0" hangingPunct="0">
              <a:lnSpc>
                <a:spcPts val="800"/>
              </a:lnSpc>
            </a:pPr>
            <a:r>
              <a:rPr lang="de-DE" sz="800" dirty="0">
                <a:solidFill>
                  <a:srgbClr val="0065BD"/>
                </a:solidFill>
                <a:latin typeface="Arial" panose="020B0604020202020204"/>
                <a:cs typeface="+mn-cs"/>
              </a:rPr>
              <a:t>Technische Universität München</a:t>
            </a:r>
          </a:p>
        </p:txBody>
      </p:sp>
    </p:spTree>
    <p:extLst>
      <p:ext uri="{BB962C8B-B14F-4D97-AF65-F5344CB8AC3E}">
        <p14:creationId xmlns:p14="http://schemas.microsoft.com/office/powerpoint/2010/main" val="159617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1598400"/>
            <a:ext cx="11345332"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vl2pPr>
              <a:lnSpc>
                <a:spcPct val="114000"/>
              </a:lnSpc>
              <a:defRPr lang="de-DE" sz="2000" noProof="0" dirty="0" smtClean="0"/>
            </a:lvl2pPr>
            <a:lvl3pPr>
              <a:defRPr sz="1800"/>
            </a:lvl3pPr>
          </a:lstStyle>
          <a:p>
            <a:pPr lvl="0"/>
            <a:r>
              <a:rPr lang="de-DE" noProof="0" dirty="0"/>
              <a:t>Inhalt durch Klicken bearbeiten</a:t>
            </a:r>
          </a:p>
          <a:p>
            <a:pPr lvl="1"/>
            <a:r>
              <a:rPr lang="de-DE" noProof="0" dirty="0"/>
              <a:t>Zweite Ebene</a:t>
            </a:r>
          </a:p>
          <a:p>
            <a:pPr lvl="2"/>
            <a:r>
              <a:rPr lang="de-DE" noProof="0" dirty="0"/>
              <a:t>Dritte Ebene</a:t>
            </a:r>
          </a:p>
          <a:p>
            <a:pPr lvl="3"/>
            <a:endParaRPr lang="de-DE" noProof="0" dirty="0"/>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6"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01954057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425454" y="2313351"/>
            <a:ext cx="11345332" cy="41484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8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en-US"/>
              <a:t>Mastervortrag | Datum | Vorname Nachname</a:t>
            </a:r>
            <a:endParaRPr lang="en-US" dirty="0"/>
          </a:p>
        </p:txBody>
      </p:sp>
      <p:sp useBgFill="1">
        <p:nvSpPr>
          <p:cNvPr id="6" name="Textplatzhalter 7"/>
          <p:cNvSpPr>
            <a:spLocks noGrp="1"/>
          </p:cNvSpPr>
          <p:nvPr>
            <p:ph type="body" sz="quarter" idx="13" hasCustomPrompt="1"/>
          </p:nvPr>
        </p:nvSpPr>
        <p:spPr>
          <a:xfrm>
            <a:off x="425453" y="1598400"/>
            <a:ext cx="11345332"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88100784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425455"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6196239"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50277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57732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289050"/>
            <a:ext cx="12192000" cy="456895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460178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9" name="Bildplatzhalter 8"/>
          <p:cNvSpPr>
            <a:spLocks noGrp="1"/>
          </p:cNvSpPr>
          <p:nvPr>
            <p:ph type="pic" sz="quarter" idx="17"/>
          </p:nvPr>
        </p:nvSpPr>
        <p:spPr>
          <a:xfrm>
            <a:off x="0" y="2313351"/>
            <a:ext cx="12192000" cy="4544649"/>
          </a:xfrm>
          <a:prstGeom prst="rect">
            <a:avLst/>
          </a:prstGeom>
        </p:spPr>
        <p:txBody>
          <a:bodyPr/>
          <a:lstStyle/>
          <a:p>
            <a:endParaRPr lang="de-DE"/>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667260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598400"/>
            <a:ext cx="12192000" cy="525960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888058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CE58CB1E-F828-4F11-99E0-327109AF9DA4}" type="slidenum">
              <a:rPr lang="de-DE" smtClean="0"/>
              <a:pPr/>
              <a:t>‹Nr.›</a:t>
            </a:fld>
            <a:endParaRPr lang="de-DE" dirty="0"/>
          </a:p>
        </p:txBody>
      </p:sp>
      <p:sp>
        <p:nvSpPr>
          <p:cNvPr id="4" name="Fußzeilenplatzhalter 3"/>
          <p:cNvSpPr>
            <a:spLocks noGrp="1"/>
          </p:cNvSpPr>
          <p:nvPr>
            <p:ph type="ftr" sz="quarter" idx="11"/>
          </p:nvPr>
        </p:nvSpPr>
        <p:spPr/>
        <p:txBody>
          <a:bodyPr/>
          <a:lstStyle/>
          <a:p>
            <a:r>
              <a:rPr lang="en-US"/>
              <a:t>Mastervortrag | Datum | Vorname Nachname</a:t>
            </a:r>
            <a:endParaRPr lang="en-US" dirty="0"/>
          </a:p>
        </p:txBody>
      </p:sp>
    </p:spTree>
    <p:extLst>
      <p:ext uri="{BB962C8B-B14F-4D97-AF65-F5344CB8AC3E}">
        <p14:creationId xmlns:p14="http://schemas.microsoft.com/office/powerpoint/2010/main" val="2448302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1598400"/>
            <a:ext cx="11345332"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vl2pPr>
              <a:lnSpc>
                <a:spcPct val="114000"/>
              </a:lnSpc>
              <a:defRPr lang="de-DE" sz="2000" noProof="0" dirty="0" smtClean="0"/>
            </a:lvl2pPr>
            <a:lvl3pPr>
              <a:defRPr sz="1800"/>
            </a:lvl3pPr>
          </a:lstStyle>
          <a:p>
            <a:pPr lvl="0"/>
            <a:r>
              <a:rPr lang="de-DE" noProof="0" dirty="0"/>
              <a:t>Inhalt durch Klicken bearbeiten</a:t>
            </a:r>
          </a:p>
          <a:p>
            <a:pPr lvl="1"/>
            <a:r>
              <a:rPr lang="de-DE" noProof="0" dirty="0"/>
              <a:t>Zweite Ebene</a:t>
            </a:r>
          </a:p>
          <a:p>
            <a:pPr lvl="2"/>
            <a:r>
              <a:rPr lang="de-DE" noProof="0" dirty="0"/>
              <a:t>Dritte Ebene</a:t>
            </a:r>
          </a:p>
          <a:p>
            <a:pPr lvl="3"/>
            <a:endParaRPr lang="de-DE" noProof="0" dirty="0"/>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6"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79274901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425454" y="2313351"/>
            <a:ext cx="11345332" cy="41484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8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en-US"/>
              <a:t>Mastervortrag | Datum | Vorname Nachname</a:t>
            </a:r>
            <a:endParaRPr lang="en-US" dirty="0"/>
          </a:p>
        </p:txBody>
      </p:sp>
      <p:sp useBgFill="1">
        <p:nvSpPr>
          <p:cNvPr id="6" name="Textplatzhalter 7"/>
          <p:cNvSpPr>
            <a:spLocks noGrp="1"/>
          </p:cNvSpPr>
          <p:nvPr>
            <p:ph type="body" sz="quarter" idx="13" hasCustomPrompt="1"/>
          </p:nvPr>
        </p:nvSpPr>
        <p:spPr>
          <a:xfrm>
            <a:off x="425453" y="1598400"/>
            <a:ext cx="11345332"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09185954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1598400"/>
            <a:ext cx="11345332"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vl2pPr>
              <a:lnSpc>
                <a:spcPct val="114000"/>
              </a:lnSpc>
              <a:defRPr lang="de-DE" sz="2000" noProof="0" dirty="0" smtClean="0"/>
            </a:lvl2pPr>
            <a:lvl3pPr>
              <a:defRPr sz="1800"/>
            </a:lvl3pPr>
          </a:lstStyle>
          <a:p>
            <a:pPr lvl="0"/>
            <a:r>
              <a:rPr lang="de-DE" noProof="0" dirty="0"/>
              <a:t>Inhalt durch Klicken bearbeiten</a:t>
            </a:r>
          </a:p>
          <a:p>
            <a:pPr lvl="1"/>
            <a:r>
              <a:rPr lang="de-DE" noProof="0" dirty="0"/>
              <a:t>Zweite Ebene</a:t>
            </a:r>
          </a:p>
          <a:p>
            <a:pPr lvl="2"/>
            <a:r>
              <a:rPr lang="de-DE" noProof="0" dirty="0"/>
              <a:t>Dritte Ebene</a:t>
            </a:r>
          </a:p>
          <a:p>
            <a:pPr lvl="3"/>
            <a:endParaRPr lang="de-DE" noProof="0" dirty="0"/>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6"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80279296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425455"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6196239"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348745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2111545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289050"/>
            <a:ext cx="12192000" cy="456895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4533345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9" name="Bildplatzhalter 8"/>
          <p:cNvSpPr>
            <a:spLocks noGrp="1"/>
          </p:cNvSpPr>
          <p:nvPr>
            <p:ph type="pic" sz="quarter" idx="17"/>
          </p:nvPr>
        </p:nvSpPr>
        <p:spPr>
          <a:xfrm>
            <a:off x="0" y="2313351"/>
            <a:ext cx="12192000" cy="4544649"/>
          </a:xfrm>
          <a:prstGeom prst="rect">
            <a:avLst/>
          </a:prstGeom>
        </p:spPr>
        <p:txBody>
          <a:bodyPr/>
          <a:lstStyle/>
          <a:p>
            <a:endParaRPr lang="de-DE"/>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783594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598400"/>
            <a:ext cx="12192000" cy="525960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667164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CE58CB1E-F828-4F11-99E0-327109AF9DA4}" type="slidenum">
              <a:rPr lang="de-DE" smtClean="0"/>
              <a:pPr/>
              <a:t>‹Nr.›</a:t>
            </a:fld>
            <a:endParaRPr lang="de-DE" dirty="0"/>
          </a:p>
        </p:txBody>
      </p:sp>
      <p:sp>
        <p:nvSpPr>
          <p:cNvPr id="4" name="Fußzeilenplatzhalter 3"/>
          <p:cNvSpPr>
            <a:spLocks noGrp="1"/>
          </p:cNvSpPr>
          <p:nvPr>
            <p:ph type="ftr" sz="quarter" idx="11"/>
          </p:nvPr>
        </p:nvSpPr>
        <p:spPr/>
        <p:txBody>
          <a:bodyPr/>
          <a:lstStyle/>
          <a:p>
            <a:r>
              <a:rPr lang="en-US"/>
              <a:t>Mastervortrag | Datum | Vorname Nachname</a:t>
            </a:r>
            <a:endParaRPr lang="en-US" dirty="0"/>
          </a:p>
        </p:txBody>
      </p:sp>
    </p:spTree>
    <p:extLst>
      <p:ext uri="{BB962C8B-B14F-4D97-AF65-F5344CB8AC3E}">
        <p14:creationId xmlns:p14="http://schemas.microsoft.com/office/powerpoint/2010/main" val="2240730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1598400"/>
            <a:ext cx="11345332"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vl2pPr>
              <a:lnSpc>
                <a:spcPct val="114000"/>
              </a:lnSpc>
              <a:defRPr lang="de-DE" sz="2000" noProof="0" dirty="0" smtClean="0"/>
            </a:lvl2pPr>
            <a:lvl3pPr>
              <a:defRPr sz="1800"/>
            </a:lvl3pPr>
          </a:lstStyle>
          <a:p>
            <a:pPr lvl="0"/>
            <a:r>
              <a:rPr lang="de-DE" noProof="0" dirty="0"/>
              <a:t>Inhalt durch Klicken bearbeiten</a:t>
            </a:r>
          </a:p>
          <a:p>
            <a:pPr lvl="1"/>
            <a:r>
              <a:rPr lang="de-DE" noProof="0" dirty="0"/>
              <a:t>Zweite Ebene</a:t>
            </a:r>
          </a:p>
          <a:p>
            <a:pPr lvl="2"/>
            <a:r>
              <a:rPr lang="de-DE" noProof="0" dirty="0"/>
              <a:t>Dritte Ebene</a:t>
            </a:r>
          </a:p>
          <a:p>
            <a:pPr lvl="3"/>
            <a:endParaRPr lang="de-DE" noProof="0" dirty="0"/>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6"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34876148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425454" y="2313351"/>
            <a:ext cx="11345332" cy="41484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8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en-US"/>
              <a:t>Mastervortrag | Datum | Vorname Nachname</a:t>
            </a:r>
            <a:endParaRPr lang="en-US" dirty="0"/>
          </a:p>
        </p:txBody>
      </p:sp>
      <p:sp useBgFill="1">
        <p:nvSpPr>
          <p:cNvPr id="6" name="Textplatzhalter 7"/>
          <p:cNvSpPr>
            <a:spLocks noGrp="1"/>
          </p:cNvSpPr>
          <p:nvPr>
            <p:ph type="body" sz="quarter" idx="13" hasCustomPrompt="1"/>
          </p:nvPr>
        </p:nvSpPr>
        <p:spPr>
          <a:xfrm>
            <a:off x="425453" y="1598400"/>
            <a:ext cx="11345332"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9407236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425455"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6196239"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4039886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57508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425454" y="2313351"/>
            <a:ext cx="11345332" cy="41484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8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en-US"/>
              <a:t>Mastervortrag | Datum | Vorname Nachname</a:t>
            </a:r>
            <a:endParaRPr lang="en-US" dirty="0"/>
          </a:p>
        </p:txBody>
      </p:sp>
      <p:sp useBgFill="1">
        <p:nvSpPr>
          <p:cNvPr id="6" name="Textplatzhalter 7"/>
          <p:cNvSpPr>
            <a:spLocks noGrp="1"/>
          </p:cNvSpPr>
          <p:nvPr>
            <p:ph type="body" sz="quarter" idx="13" hasCustomPrompt="1"/>
          </p:nvPr>
        </p:nvSpPr>
        <p:spPr>
          <a:xfrm>
            <a:off x="425453" y="1598400"/>
            <a:ext cx="11345332"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3985494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289050"/>
            <a:ext cx="12192000" cy="456895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9987367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9" name="Bildplatzhalter 8"/>
          <p:cNvSpPr>
            <a:spLocks noGrp="1"/>
          </p:cNvSpPr>
          <p:nvPr>
            <p:ph type="pic" sz="quarter" idx="17"/>
          </p:nvPr>
        </p:nvSpPr>
        <p:spPr>
          <a:xfrm>
            <a:off x="0" y="2313351"/>
            <a:ext cx="12192000" cy="4544649"/>
          </a:xfrm>
          <a:prstGeom prst="rect">
            <a:avLst/>
          </a:prstGeom>
        </p:spPr>
        <p:txBody>
          <a:bodyPr/>
          <a:lstStyle/>
          <a:p>
            <a:endParaRPr lang="de-DE"/>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922106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598400"/>
            <a:ext cx="12192000" cy="525960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3618283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CE58CB1E-F828-4F11-99E0-327109AF9DA4}" type="slidenum">
              <a:rPr lang="de-DE" smtClean="0"/>
              <a:pPr/>
              <a:t>‹Nr.›</a:t>
            </a:fld>
            <a:endParaRPr lang="de-DE" dirty="0"/>
          </a:p>
        </p:txBody>
      </p:sp>
      <p:sp>
        <p:nvSpPr>
          <p:cNvPr id="4" name="Fußzeilenplatzhalter 3"/>
          <p:cNvSpPr>
            <a:spLocks noGrp="1"/>
          </p:cNvSpPr>
          <p:nvPr>
            <p:ph type="ftr" sz="quarter" idx="11"/>
          </p:nvPr>
        </p:nvSpPr>
        <p:spPr/>
        <p:txBody>
          <a:bodyPr/>
          <a:lstStyle/>
          <a:p>
            <a:r>
              <a:rPr lang="en-US"/>
              <a:t>Mastervortrag | Datum | Vorname Nachname</a:t>
            </a:r>
            <a:endParaRPr lang="en-US" dirty="0"/>
          </a:p>
        </p:txBody>
      </p:sp>
    </p:spTree>
    <p:extLst>
      <p:ext uri="{BB962C8B-B14F-4D97-AF65-F5344CB8AC3E}">
        <p14:creationId xmlns:p14="http://schemas.microsoft.com/office/powerpoint/2010/main" val="16569939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1598400"/>
            <a:ext cx="11345332"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vl2pPr>
              <a:lnSpc>
                <a:spcPct val="114000"/>
              </a:lnSpc>
              <a:defRPr lang="de-DE" sz="2000" noProof="0" dirty="0" smtClean="0"/>
            </a:lvl2pPr>
            <a:lvl3pPr>
              <a:defRPr sz="1800"/>
            </a:lvl3pPr>
          </a:lstStyle>
          <a:p>
            <a:pPr lvl="0"/>
            <a:r>
              <a:rPr lang="de-DE" noProof="0" dirty="0"/>
              <a:t>Inhalt durch Klicken bearbeiten</a:t>
            </a:r>
          </a:p>
          <a:p>
            <a:pPr lvl="1"/>
            <a:r>
              <a:rPr lang="de-DE" noProof="0" dirty="0"/>
              <a:t>Zweite Ebene</a:t>
            </a:r>
          </a:p>
          <a:p>
            <a:pPr lvl="2"/>
            <a:r>
              <a:rPr lang="de-DE" noProof="0" dirty="0"/>
              <a:t>Dritte Ebene</a:t>
            </a:r>
          </a:p>
          <a:p>
            <a:pPr lvl="3"/>
            <a:endParaRPr lang="de-DE" noProof="0" dirty="0"/>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6"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564198056"/>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425454" y="2313351"/>
            <a:ext cx="11345332" cy="41484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8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en-US"/>
              <a:t>Mastervortrag | Datum | Vorname Nachname</a:t>
            </a:r>
            <a:endParaRPr lang="en-US" dirty="0"/>
          </a:p>
        </p:txBody>
      </p:sp>
      <p:sp useBgFill="1">
        <p:nvSpPr>
          <p:cNvPr id="6" name="Textplatzhalter 7"/>
          <p:cNvSpPr>
            <a:spLocks noGrp="1"/>
          </p:cNvSpPr>
          <p:nvPr>
            <p:ph type="body" sz="quarter" idx="13" hasCustomPrompt="1"/>
          </p:nvPr>
        </p:nvSpPr>
        <p:spPr>
          <a:xfrm>
            <a:off x="425453" y="1598400"/>
            <a:ext cx="11345332"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99466206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425455"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6196239"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5841654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9617437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289050"/>
            <a:ext cx="12192000" cy="456895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1678828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9" name="Bildplatzhalter 8"/>
          <p:cNvSpPr>
            <a:spLocks noGrp="1"/>
          </p:cNvSpPr>
          <p:nvPr>
            <p:ph type="pic" sz="quarter" idx="17"/>
          </p:nvPr>
        </p:nvSpPr>
        <p:spPr>
          <a:xfrm>
            <a:off x="0" y="2313351"/>
            <a:ext cx="12192000" cy="4544649"/>
          </a:xfrm>
          <a:prstGeom prst="rect">
            <a:avLst/>
          </a:prstGeom>
        </p:spPr>
        <p:txBody>
          <a:bodyPr/>
          <a:lstStyle/>
          <a:p>
            <a:endParaRPr lang="de-DE"/>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80083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425455"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6196239"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3702525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598400"/>
            <a:ext cx="12192000" cy="525960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5953987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CE58CB1E-F828-4F11-99E0-327109AF9DA4}" type="slidenum">
              <a:rPr lang="de-DE" smtClean="0"/>
              <a:pPr/>
              <a:t>‹Nr.›</a:t>
            </a:fld>
            <a:endParaRPr lang="de-DE" dirty="0"/>
          </a:p>
        </p:txBody>
      </p:sp>
      <p:sp>
        <p:nvSpPr>
          <p:cNvPr id="4" name="Fußzeilenplatzhalter 3"/>
          <p:cNvSpPr>
            <a:spLocks noGrp="1"/>
          </p:cNvSpPr>
          <p:nvPr>
            <p:ph type="ftr" sz="quarter" idx="11"/>
          </p:nvPr>
        </p:nvSpPr>
        <p:spPr/>
        <p:txBody>
          <a:bodyPr/>
          <a:lstStyle/>
          <a:p>
            <a:r>
              <a:rPr lang="en-US"/>
              <a:t>Mastervortrag | Datum | Vorname Nachname</a:t>
            </a:r>
            <a:endParaRPr lang="en-US" dirty="0"/>
          </a:p>
        </p:txBody>
      </p:sp>
    </p:spTree>
    <p:extLst>
      <p:ext uri="{BB962C8B-B14F-4D97-AF65-F5344CB8AC3E}">
        <p14:creationId xmlns:p14="http://schemas.microsoft.com/office/powerpoint/2010/main" val="26735138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1598400"/>
            <a:ext cx="11345332"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vl2pPr>
              <a:lnSpc>
                <a:spcPct val="114000"/>
              </a:lnSpc>
              <a:defRPr lang="de-DE" sz="2000" noProof="0" dirty="0" smtClean="0"/>
            </a:lvl2pPr>
            <a:lvl3pPr>
              <a:defRPr sz="1800"/>
            </a:lvl3pPr>
          </a:lstStyle>
          <a:p>
            <a:pPr lvl="0"/>
            <a:r>
              <a:rPr lang="de-DE" noProof="0" dirty="0"/>
              <a:t>Inhalt durch Klicken bearbeiten</a:t>
            </a:r>
          </a:p>
          <a:p>
            <a:pPr lvl="1"/>
            <a:r>
              <a:rPr lang="de-DE" noProof="0" dirty="0"/>
              <a:t>Zweite Ebene</a:t>
            </a:r>
          </a:p>
          <a:p>
            <a:pPr lvl="2"/>
            <a:r>
              <a:rPr lang="de-DE" noProof="0" dirty="0"/>
              <a:t>Dritte Ebene</a:t>
            </a:r>
          </a:p>
          <a:p>
            <a:pPr lvl="3"/>
            <a:endParaRPr lang="de-DE" noProof="0" dirty="0"/>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6"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12003904"/>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425454" y="2313351"/>
            <a:ext cx="11345332" cy="41484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8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en-US"/>
              <a:t>Mastervortrag | Datum | Vorname Nachname</a:t>
            </a:r>
            <a:endParaRPr lang="en-US" dirty="0"/>
          </a:p>
        </p:txBody>
      </p:sp>
      <p:sp useBgFill="1">
        <p:nvSpPr>
          <p:cNvPr id="6" name="Textplatzhalter 7"/>
          <p:cNvSpPr>
            <a:spLocks noGrp="1"/>
          </p:cNvSpPr>
          <p:nvPr>
            <p:ph type="body" sz="quarter" idx="13" hasCustomPrompt="1"/>
          </p:nvPr>
        </p:nvSpPr>
        <p:spPr>
          <a:xfrm>
            <a:off x="425453" y="1598400"/>
            <a:ext cx="11345332"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10857778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425455"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6196239"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5470585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8915945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289050"/>
            <a:ext cx="12192000" cy="456895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6167213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9" name="Bildplatzhalter 8"/>
          <p:cNvSpPr>
            <a:spLocks noGrp="1"/>
          </p:cNvSpPr>
          <p:nvPr>
            <p:ph type="pic" sz="quarter" idx="17"/>
          </p:nvPr>
        </p:nvSpPr>
        <p:spPr>
          <a:xfrm>
            <a:off x="0" y="2313351"/>
            <a:ext cx="12192000" cy="4544649"/>
          </a:xfrm>
          <a:prstGeom prst="rect">
            <a:avLst/>
          </a:prstGeom>
        </p:spPr>
        <p:txBody>
          <a:bodyPr/>
          <a:lstStyle/>
          <a:p>
            <a:endParaRPr lang="de-DE"/>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683897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598400"/>
            <a:ext cx="12192000" cy="525960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5531639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CE58CB1E-F828-4F11-99E0-327109AF9DA4}" type="slidenum">
              <a:rPr lang="de-DE" smtClean="0"/>
              <a:pPr/>
              <a:t>‹Nr.›</a:t>
            </a:fld>
            <a:endParaRPr lang="de-DE" dirty="0"/>
          </a:p>
        </p:txBody>
      </p:sp>
      <p:sp>
        <p:nvSpPr>
          <p:cNvPr id="4" name="Fußzeilenplatzhalter 3"/>
          <p:cNvSpPr>
            <a:spLocks noGrp="1"/>
          </p:cNvSpPr>
          <p:nvPr>
            <p:ph type="ftr" sz="quarter" idx="11"/>
          </p:nvPr>
        </p:nvSpPr>
        <p:spPr/>
        <p:txBody>
          <a:bodyPr/>
          <a:lstStyle/>
          <a:p>
            <a:r>
              <a:rPr lang="en-US"/>
              <a:t>Mastervortrag | Datum | Vorname Nachname</a:t>
            </a:r>
            <a:endParaRPr lang="en-US" dirty="0"/>
          </a:p>
        </p:txBody>
      </p:sp>
    </p:spTree>
    <p:extLst>
      <p:ext uri="{BB962C8B-B14F-4D97-AF65-F5344CB8AC3E}">
        <p14:creationId xmlns:p14="http://schemas.microsoft.com/office/powerpoint/2010/main" val="75726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a:t>Mastertextformat bearbeiten</a:t>
            </a:r>
          </a:p>
          <a:p>
            <a:pPr lvl="1">
              <a:lnSpc>
                <a:spcPct val="114000"/>
              </a:lnSpc>
            </a:pPr>
            <a:r>
              <a:rPr lang="de-DE"/>
              <a:t>Zweite Ebene</a:t>
            </a:r>
          </a:p>
          <a:p>
            <a:pPr lvl="2">
              <a:lnSpc>
                <a:spcPct val="114000"/>
              </a:lnSpc>
            </a:pPr>
            <a:r>
              <a:rPr lang="de-DE"/>
              <a:t>Dritte Ebene</a:t>
            </a:r>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9800014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25454" y="1598400"/>
            <a:ext cx="11345332"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vl2pPr>
              <a:lnSpc>
                <a:spcPct val="114000"/>
              </a:lnSpc>
              <a:defRPr lang="de-DE" sz="2000" noProof="0" dirty="0" smtClean="0"/>
            </a:lvl2pPr>
            <a:lvl3pPr>
              <a:defRPr sz="1800"/>
            </a:lvl3pPr>
          </a:lstStyle>
          <a:p>
            <a:pPr lvl="0"/>
            <a:r>
              <a:rPr lang="de-DE" noProof="0" dirty="0"/>
              <a:t>Inhalt durch Klicken bearbeiten</a:t>
            </a:r>
          </a:p>
          <a:p>
            <a:pPr lvl="1"/>
            <a:r>
              <a:rPr lang="de-DE" noProof="0" dirty="0"/>
              <a:t>Zweite Ebene</a:t>
            </a:r>
          </a:p>
          <a:p>
            <a:pPr lvl="2"/>
            <a:r>
              <a:rPr lang="de-DE" noProof="0" dirty="0"/>
              <a:t>Dritte Ebene</a:t>
            </a:r>
          </a:p>
          <a:p>
            <a:pPr lvl="3"/>
            <a:endParaRPr lang="de-DE" noProof="0" dirty="0"/>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6"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38342547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425454" y="2313351"/>
            <a:ext cx="11345332" cy="41484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8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en-US"/>
              <a:t>Mastervortrag | Datum | Vorname Nachname</a:t>
            </a:r>
            <a:endParaRPr lang="en-US" dirty="0"/>
          </a:p>
        </p:txBody>
      </p:sp>
      <p:sp useBgFill="1">
        <p:nvSpPr>
          <p:cNvPr id="6" name="Textplatzhalter 7"/>
          <p:cNvSpPr>
            <a:spLocks noGrp="1"/>
          </p:cNvSpPr>
          <p:nvPr>
            <p:ph type="body" sz="quarter" idx="13" hasCustomPrompt="1"/>
          </p:nvPr>
        </p:nvSpPr>
        <p:spPr>
          <a:xfrm>
            <a:off x="425453" y="1598400"/>
            <a:ext cx="11345332"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2000"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781282395"/>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425455"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6196239" y="1598400"/>
            <a:ext cx="5574547" cy="48749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vl2pPr>
              <a:defRPr lang="de-DE" sz="2000" noProof="0" dirty="0" smtClean="0"/>
            </a:lvl2pPr>
            <a:lvl3pPr>
              <a:defRPr lang="de-DE" sz="1600" noProof="0" dirty="0" smtClean="0"/>
            </a:lvl3pPr>
          </a:lstStyle>
          <a:p>
            <a:pPr lvl="0">
              <a:lnSpc>
                <a:spcPct val="114000"/>
              </a:lnSpc>
            </a:pPr>
            <a:r>
              <a:rPr lang="de-DE" noProof="0" dirty="0"/>
              <a:t>Inhalt durch Klicken bearbeiten</a:t>
            </a:r>
          </a:p>
          <a:p>
            <a:pPr lvl="1">
              <a:lnSpc>
                <a:spcPct val="114000"/>
              </a:lnSpc>
            </a:pPr>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16339748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6436592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289050"/>
            <a:ext cx="12192000" cy="456895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dirty="0"/>
              <a:t>Textmasterformate durch Klicken bearbeiten</a:t>
            </a:r>
          </a:p>
          <a:p>
            <a:pPr lvl="1">
              <a:lnSpc>
                <a:spcPct val="114000"/>
              </a:lnSpc>
            </a:pPr>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8890143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9" name="Bildplatzhalter 8"/>
          <p:cNvSpPr>
            <a:spLocks noGrp="1"/>
          </p:cNvSpPr>
          <p:nvPr>
            <p:ph type="pic" sz="quarter" idx="17"/>
          </p:nvPr>
        </p:nvSpPr>
        <p:spPr>
          <a:xfrm>
            <a:off x="0" y="2313351"/>
            <a:ext cx="12192000" cy="4544649"/>
          </a:xfrm>
          <a:prstGeom prst="rect">
            <a:avLst/>
          </a:prstGeom>
        </p:spPr>
        <p:txBody>
          <a:bodyPr/>
          <a:lstStyle/>
          <a:p>
            <a:endParaRPr lang="de-DE"/>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2176274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598400"/>
            <a:ext cx="12192000" cy="525960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33286165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425454" y="994334"/>
            <a:ext cx="11345332"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en-US"/>
              <a:t>Mastervortrag | Datum | Vorname Nachname</a:t>
            </a:r>
            <a:endParaRPr lang="en-US" dirty="0"/>
          </a:p>
        </p:txBody>
      </p:sp>
      <p:sp>
        <p:nvSpPr>
          <p:cNvPr id="5" name="Titel 1"/>
          <p:cNvSpPr>
            <a:spLocks noGrp="1"/>
          </p:cNvSpPr>
          <p:nvPr>
            <p:ph type="title" hasCustomPrompt="1"/>
          </p:nvPr>
        </p:nvSpPr>
        <p:spPr>
          <a:xfrm>
            <a:off x="425454" y="994334"/>
            <a:ext cx="11345332"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289050"/>
            <a:ext cx="12192000" cy="456895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dirty="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8" name="Inhaltsplatzhalter 9"/>
          <p:cNvSpPr>
            <a:spLocks noGrp="1"/>
          </p:cNvSpPr>
          <p:nvPr>
            <p:ph sz="quarter" idx="18"/>
          </p:nvPr>
        </p:nvSpPr>
        <p:spPr>
          <a:xfrm>
            <a:off x="422656" y="2313351"/>
            <a:ext cx="5657088" cy="41453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dirty="0" smtClean="0"/>
            </a:lvl1pPr>
            <a:lvl2pPr>
              <a:defRPr lang="de-DE" sz="2000" dirty="0" smtClean="0"/>
            </a:lvl2pPr>
            <a:lvl3pPr>
              <a:defRPr lang="de-DE" sz="1600" dirty="0" smtClean="0"/>
            </a:lvl3pPr>
          </a:lstStyle>
          <a:p>
            <a:pPr lvl="0">
              <a:lnSpc>
                <a:spcPct val="114000"/>
              </a:lnSpc>
            </a:pPr>
            <a:r>
              <a:rPr lang="de-DE"/>
              <a:t>Mastertextformat bearbeiten</a:t>
            </a:r>
          </a:p>
          <a:p>
            <a:pPr lvl="1">
              <a:lnSpc>
                <a:spcPct val="114000"/>
              </a:lnSpc>
            </a:pPr>
            <a:r>
              <a:rPr lang="de-DE"/>
              <a:t>Zweite Ebene</a:t>
            </a:r>
          </a:p>
          <a:p>
            <a:pPr lvl="2">
              <a:lnSpc>
                <a:spcPct val="114000"/>
              </a:lnSpc>
            </a:pPr>
            <a:r>
              <a:rPr lang="de-DE"/>
              <a:t>Dritte Ebene</a:t>
            </a:r>
          </a:p>
        </p:txBody>
      </p:sp>
      <p:sp>
        <p:nvSpPr>
          <p:cNvPr id="11" name="Bildplatzhalter 2"/>
          <p:cNvSpPr>
            <a:spLocks noGrp="1"/>
          </p:cNvSpPr>
          <p:nvPr>
            <p:ph type="pic" sz="quarter" idx="14" hasCustomPrompt="1"/>
          </p:nvPr>
        </p:nvSpPr>
        <p:spPr>
          <a:xfrm>
            <a:off x="6112256" y="2313481"/>
            <a:ext cx="5659200" cy="4145039"/>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79028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425453" y="1598400"/>
            <a:ext cx="11345332"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de-DE" sz="2000" noProof="0" smtClean="0"/>
            </a:lvl1pPr>
          </a:lstStyle>
          <a:p>
            <a:pPr lvl="0">
              <a:lnSpc>
                <a:spcPct val="114000"/>
              </a:lnSpc>
            </a:pPr>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noProof="0"/>
              <a:t>Mastervortrag | Datum | Vorname Nachname</a:t>
            </a:r>
          </a:p>
        </p:txBody>
      </p:sp>
      <p:sp>
        <p:nvSpPr>
          <p:cNvPr id="9" name="Bildplatzhalter 8"/>
          <p:cNvSpPr>
            <a:spLocks noGrp="1"/>
          </p:cNvSpPr>
          <p:nvPr>
            <p:ph type="pic" sz="quarter" idx="17"/>
          </p:nvPr>
        </p:nvSpPr>
        <p:spPr>
          <a:xfrm>
            <a:off x="0" y="2313351"/>
            <a:ext cx="12192000" cy="4544649"/>
          </a:xfrm>
          <a:prstGeom prst="rect">
            <a:avLst/>
          </a:prstGeom>
        </p:spPr>
        <p:txBody>
          <a:bodyPr/>
          <a:lstStyle/>
          <a:p>
            <a:r>
              <a:rPr lang="de-DE"/>
              <a:t>Bild durch Klicken auf Symbol hinzufügen</a:t>
            </a:r>
          </a:p>
        </p:txBody>
      </p:sp>
      <p:sp>
        <p:nvSpPr>
          <p:cNvPr id="8"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419990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598400"/>
            <a:ext cx="12192000" cy="525960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en-US"/>
              <a:t>Mastervortrag | Datum | Vorname Nachname</a:t>
            </a:r>
            <a:endParaRPr lang="en-US" dirty="0"/>
          </a:p>
        </p:txBody>
      </p:sp>
      <p:sp>
        <p:nvSpPr>
          <p:cNvPr id="7" name="Titel 1"/>
          <p:cNvSpPr>
            <a:spLocks noGrp="1"/>
          </p:cNvSpPr>
          <p:nvPr>
            <p:ph type="title" hasCustomPrompt="1"/>
          </p:nvPr>
        </p:nvSpPr>
        <p:spPr>
          <a:xfrm>
            <a:off x="425454" y="669600"/>
            <a:ext cx="11345332"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lang="de-DE" sz="2400" b="1" noProof="0" dirty="0"/>
            </a:lvl1pPr>
          </a:lstStyle>
          <a:p>
            <a:pPr lvl="0">
              <a:lnSpc>
                <a:spcPts val="3200"/>
              </a:lnSpc>
            </a:pPr>
            <a:r>
              <a:rPr lang="de-DE" noProof="0" dirty="0"/>
              <a:t>Titel durch Klicken bearbeiten</a:t>
            </a:r>
          </a:p>
        </p:txBody>
      </p:sp>
    </p:spTree>
    <p:extLst>
      <p:ext uri="{BB962C8B-B14F-4D97-AF65-F5344CB8AC3E}">
        <p14:creationId xmlns:p14="http://schemas.microsoft.com/office/powerpoint/2010/main" val="4773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CE58CB1E-F828-4F11-99E0-327109AF9DA4}" type="slidenum">
              <a:rPr lang="de-DE" smtClean="0"/>
              <a:pPr/>
              <a:t>‹Nr.›</a:t>
            </a:fld>
            <a:endParaRPr lang="de-DE" dirty="0"/>
          </a:p>
        </p:txBody>
      </p:sp>
      <p:sp>
        <p:nvSpPr>
          <p:cNvPr id="4" name="Fußzeilenplatzhalter 3"/>
          <p:cNvSpPr>
            <a:spLocks noGrp="1"/>
          </p:cNvSpPr>
          <p:nvPr>
            <p:ph type="ftr" sz="quarter" idx="11"/>
          </p:nvPr>
        </p:nvSpPr>
        <p:spPr/>
        <p:txBody>
          <a:bodyPr/>
          <a:lstStyle/>
          <a:p>
            <a:r>
              <a:rPr lang="en-US"/>
              <a:t>Mastervortrag | Datum | Vorname Nachname</a:t>
            </a:r>
            <a:endParaRPr lang="en-US" dirty="0"/>
          </a:p>
        </p:txBody>
      </p:sp>
    </p:spTree>
    <p:extLst>
      <p:ext uri="{BB962C8B-B14F-4D97-AF65-F5344CB8AC3E}">
        <p14:creationId xmlns:p14="http://schemas.microsoft.com/office/powerpoint/2010/main" val="48257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w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w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w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w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w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10" Type="http://schemas.openxmlformats.org/officeDocument/2006/relationships/image" Target="../media/image1.wmf"/><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8.xml"/><Relationship Id="rId1" Type="http://schemas.openxmlformats.org/officeDocument/2006/relationships/slideLayout" Target="../slideLayouts/slideLayout5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9.xml"/><Relationship Id="rId1"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a:xfrm>
            <a:off x="9033245" y="6473314"/>
            <a:ext cx="2736099" cy="365125"/>
          </a:xfrm>
          <a:prstGeom prst="rect">
            <a:avLst/>
          </a:prstGeom>
        </p:spPr>
        <p:txBody>
          <a:bodyPr vert="horz" lIns="0" tIns="45720" rIns="0" bIns="45720" rtlCol="0" anchor="ctr"/>
          <a:lstStyle>
            <a:lvl1pPr algn="r">
              <a:defRPr sz="16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tx1"/>
                </a:solidFill>
              </a:defRPr>
            </a:lvl1pPr>
          </a:lstStyle>
          <a:p>
            <a:r>
              <a:rPr lang="en-US"/>
              <a:t>Mastervortrag | Datum | Vorname Nachname</a:t>
            </a:r>
            <a:endParaRPr lang="en-US" dirty="0"/>
          </a:p>
        </p:txBody>
      </p:sp>
      <p:pic>
        <p:nvPicPr>
          <p:cNvPr id="7" name="Bild 2" descr="20150416 tum logo blau png final.png"/>
          <p:cNvPicPr>
            <a:picLocks noChangeAspect="1"/>
          </p:cNvPicPr>
          <p:nvPr userDrawn="1"/>
        </p:nvPicPr>
        <p:blipFill>
          <a:blip r:embed="rId10"/>
          <a:stretch>
            <a:fillRect/>
          </a:stretch>
        </p:blipFill>
        <p:spPr>
          <a:xfrm>
            <a:off x="11160665" y="324685"/>
            <a:ext cx="608352" cy="320400"/>
          </a:xfrm>
          <a:prstGeom prst="rect">
            <a:avLst/>
          </a:prstGeom>
        </p:spPr>
      </p:pic>
    </p:spTree>
    <p:extLst>
      <p:ext uri="{BB962C8B-B14F-4D97-AF65-F5344CB8AC3E}">
        <p14:creationId xmlns:p14="http://schemas.microsoft.com/office/powerpoint/2010/main" val="182626232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a:xfrm>
            <a:off x="9033245" y="6473314"/>
            <a:ext cx="2736099" cy="365125"/>
          </a:xfrm>
          <a:prstGeom prst="rect">
            <a:avLst/>
          </a:prstGeom>
        </p:spPr>
        <p:txBody>
          <a:bodyPr vert="horz" lIns="0" tIns="45720" rIns="0" bIns="45720" rtlCol="0" anchor="ctr"/>
          <a:lstStyle>
            <a:lvl1pPr algn="r">
              <a:defRPr sz="16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tx1"/>
                </a:solidFill>
              </a:defRPr>
            </a:lvl1pPr>
          </a:lstStyle>
          <a:p>
            <a:r>
              <a:rPr lang="en-US"/>
              <a:t>Mastervortrag | Datum | Vorname Nachname</a:t>
            </a:r>
            <a:endParaRPr lang="en-US" dirty="0"/>
          </a:p>
        </p:txBody>
      </p:sp>
      <p:sp>
        <p:nvSpPr>
          <p:cNvPr id="7" name="Text Box 10"/>
          <p:cNvSpPr txBox="1">
            <a:spLocks noChangeArrowheads="1"/>
          </p:cNvSpPr>
          <p:nvPr userDrawn="1"/>
        </p:nvSpPr>
        <p:spPr bwMode="auto">
          <a:xfrm>
            <a:off x="0" y="370800"/>
            <a:ext cx="12192000" cy="360039"/>
          </a:xfrm>
          <a:prstGeom prst="rect">
            <a:avLst/>
          </a:prstGeom>
          <a:noFill/>
          <a:ln w="9525">
            <a:noFill/>
            <a:miter lim="800000"/>
            <a:headEnd/>
            <a:tailEnd/>
          </a:ln>
          <a:effectLst/>
        </p:spPr>
        <p:txBody>
          <a:bodyPr/>
          <a:lstStyle/>
          <a:p>
            <a:pPr marL="182563" indent="0" algn="l" defTabSz="540000">
              <a:spcBef>
                <a:spcPct val="70000"/>
              </a:spcBef>
              <a:tabLst>
                <a:tab pos="539750" algn="l"/>
                <a:tab pos="1343025" algn="l"/>
                <a:tab pos="3498850" algn="l"/>
                <a:tab pos="4665663" algn="l"/>
                <a:tab pos="5919788" algn="l"/>
                <a:tab pos="7173913" algn="l"/>
              </a:tabLst>
            </a:pPr>
            <a:r>
              <a:rPr lang="de-DE" sz="1200" b="0" dirty="0"/>
              <a:t>Einleitung	Stand der Wissenschaft	Vorgehen	Ergebnisse	Diskussion	Zusammenfassung</a:t>
            </a:r>
          </a:p>
        </p:txBody>
      </p:sp>
      <p:cxnSp>
        <p:nvCxnSpPr>
          <p:cNvPr id="8" name="Gerade Verbindung 13"/>
          <p:cNvCxnSpPr/>
          <p:nvPr userDrawn="1"/>
        </p:nvCxnSpPr>
        <p:spPr bwMode="auto">
          <a:xfrm>
            <a:off x="260298" y="628350"/>
            <a:ext cx="708693" cy="0"/>
          </a:xfrm>
          <a:prstGeom prst="line">
            <a:avLst/>
          </a:prstGeom>
          <a:ln>
            <a:solidFill>
              <a:schemeClr val="bg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hteck 8"/>
          <p:cNvSpPr/>
          <p:nvPr userDrawn="1"/>
        </p:nvSpPr>
        <p:spPr bwMode="auto">
          <a:xfrm>
            <a:off x="1323833" y="442806"/>
            <a:ext cx="10244776" cy="173008"/>
          </a:xfrm>
          <a:prstGeom prst="rect">
            <a:avLst/>
          </a:prstGeom>
          <a:solidFill>
            <a:srgbClr val="FFFFFF">
              <a:alpha val="80000"/>
            </a:srgbClr>
          </a:solidFill>
          <a:ln w="9525" algn="ctr">
            <a:noFill/>
            <a:round/>
            <a:headEnd/>
            <a:tailEnd/>
          </a:ln>
        </p:spPr>
        <p:txBody>
          <a:bodyPr rtlCol="0" anchor="ctr"/>
          <a:lstStyle/>
          <a:p>
            <a:pPr algn="ctr"/>
            <a:endParaRPr lang="de-DE"/>
          </a:p>
        </p:txBody>
      </p:sp>
      <p:pic>
        <p:nvPicPr>
          <p:cNvPr id="10" name="Bild 2" descr="20150416 tum logo blau png final.png"/>
          <p:cNvPicPr>
            <a:picLocks noChangeAspect="1"/>
          </p:cNvPicPr>
          <p:nvPr userDrawn="1"/>
        </p:nvPicPr>
        <p:blipFill>
          <a:blip r:embed="rId10"/>
          <a:stretch>
            <a:fillRect/>
          </a:stretch>
        </p:blipFill>
        <p:spPr>
          <a:xfrm>
            <a:off x="11160665" y="324685"/>
            <a:ext cx="608352" cy="320400"/>
          </a:xfrm>
          <a:prstGeom prst="rect">
            <a:avLst/>
          </a:prstGeom>
        </p:spPr>
      </p:pic>
    </p:spTree>
    <p:extLst>
      <p:ext uri="{BB962C8B-B14F-4D97-AF65-F5344CB8AC3E}">
        <p14:creationId xmlns:p14="http://schemas.microsoft.com/office/powerpoint/2010/main" val="2854094706"/>
      </p:ext>
    </p:extLst>
  </p:cSld>
  <p:clrMap bg1="lt1" tx1="dk1" bg2="lt2" tx2="dk2" accent1="accent1" accent2="accent2" accent3="accent3" accent4="accent4" accent5="accent5" accent6="accent6" hlink="hlink" folHlink="folHlink"/>
  <p:sldLayoutIdLst>
    <p:sldLayoutId id="2147483889" r:id="rId1"/>
    <p:sldLayoutId id="2147483847" r:id="rId2"/>
    <p:sldLayoutId id="2147483848" r:id="rId3"/>
    <p:sldLayoutId id="2147483849" r:id="rId4"/>
    <p:sldLayoutId id="2147483850" r:id="rId5"/>
    <p:sldLayoutId id="2147483851" r:id="rId6"/>
    <p:sldLayoutId id="2147483852" r:id="rId7"/>
    <p:sldLayoutId id="2147483853"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a:xfrm>
            <a:off x="9033245" y="6473314"/>
            <a:ext cx="2736099" cy="365125"/>
          </a:xfrm>
          <a:prstGeom prst="rect">
            <a:avLst/>
          </a:prstGeom>
        </p:spPr>
        <p:txBody>
          <a:bodyPr vert="horz" lIns="0" tIns="45720" rIns="0" bIns="45720" rtlCol="0" anchor="ctr"/>
          <a:lstStyle>
            <a:lvl1pPr algn="r">
              <a:defRPr sz="16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tx1"/>
                </a:solidFill>
              </a:defRPr>
            </a:lvl1pPr>
          </a:lstStyle>
          <a:p>
            <a:r>
              <a:rPr lang="en-US"/>
              <a:t>Mastervortrag | Datum | Vorname Nachname</a:t>
            </a:r>
            <a:endParaRPr lang="en-US" dirty="0"/>
          </a:p>
        </p:txBody>
      </p:sp>
      <p:sp>
        <p:nvSpPr>
          <p:cNvPr id="10" name="Text Box 10"/>
          <p:cNvSpPr txBox="1">
            <a:spLocks noChangeArrowheads="1"/>
          </p:cNvSpPr>
          <p:nvPr userDrawn="1"/>
        </p:nvSpPr>
        <p:spPr bwMode="auto">
          <a:xfrm>
            <a:off x="0" y="370800"/>
            <a:ext cx="12192000" cy="360039"/>
          </a:xfrm>
          <a:prstGeom prst="rect">
            <a:avLst/>
          </a:prstGeom>
          <a:noFill/>
          <a:ln w="9525">
            <a:noFill/>
            <a:miter lim="800000"/>
            <a:headEnd/>
            <a:tailEnd/>
          </a:ln>
          <a:effectLst/>
        </p:spPr>
        <p:txBody>
          <a:bodyPr/>
          <a:lstStyle/>
          <a:p>
            <a:pPr marL="182563" indent="0" algn="l" defTabSz="540000">
              <a:spcBef>
                <a:spcPct val="70000"/>
              </a:spcBef>
              <a:tabLst>
                <a:tab pos="539750" algn="l"/>
                <a:tab pos="1343025" algn="l"/>
                <a:tab pos="3498850" algn="l"/>
                <a:tab pos="4665663" algn="l"/>
                <a:tab pos="5919788" algn="l"/>
                <a:tab pos="7173913" algn="l"/>
              </a:tabLst>
            </a:pPr>
            <a:r>
              <a:rPr lang="de-DE" sz="1200" b="0" dirty="0"/>
              <a:t>Einleitung	Stand der Wissenschaft	Vorgehen	Ergebnisse	Diskussion	Zusammenfassung</a:t>
            </a:r>
          </a:p>
        </p:txBody>
      </p:sp>
      <p:cxnSp>
        <p:nvCxnSpPr>
          <p:cNvPr id="11" name="Gerade Verbindung 13"/>
          <p:cNvCxnSpPr/>
          <p:nvPr userDrawn="1"/>
        </p:nvCxnSpPr>
        <p:spPr bwMode="auto">
          <a:xfrm>
            <a:off x="1426191" y="628350"/>
            <a:ext cx="1651379" cy="0"/>
          </a:xfrm>
          <a:prstGeom prst="line">
            <a:avLst/>
          </a:prstGeom>
          <a:solidFill>
            <a:schemeClr val="accent1"/>
          </a:solidFill>
          <a:ln w="28575" cap="flat" cmpd="sng" algn="ctr">
            <a:solidFill>
              <a:schemeClr val="bg2"/>
            </a:solidFill>
            <a:prstDash val="solid"/>
            <a:round/>
            <a:headEnd type="none" w="med" len="med"/>
            <a:tailEnd type="none" w="med" len="med"/>
          </a:ln>
          <a:effectLst/>
        </p:spPr>
      </p:cxnSp>
      <p:sp>
        <p:nvSpPr>
          <p:cNvPr id="12" name="Rechteck 11"/>
          <p:cNvSpPr/>
          <p:nvPr userDrawn="1"/>
        </p:nvSpPr>
        <p:spPr bwMode="auto">
          <a:xfrm>
            <a:off x="3459707" y="428764"/>
            <a:ext cx="8108902" cy="173008"/>
          </a:xfrm>
          <a:prstGeom prst="rect">
            <a:avLst/>
          </a:prstGeom>
          <a:solidFill>
            <a:srgbClr val="FFFFFF">
              <a:alpha val="80000"/>
            </a:srgbClr>
          </a:solidFill>
          <a:ln w="9525" algn="ctr">
            <a:noFill/>
            <a:round/>
            <a:headEnd/>
            <a:tailEnd/>
          </a:ln>
        </p:spPr>
        <p:txBody>
          <a:bodyPr rtlCol="0" anchor="ctr"/>
          <a:lstStyle/>
          <a:p>
            <a:pPr algn="ctr"/>
            <a:endParaRPr lang="de-DE"/>
          </a:p>
        </p:txBody>
      </p:sp>
      <p:sp>
        <p:nvSpPr>
          <p:cNvPr id="13" name="Rechteck 12"/>
          <p:cNvSpPr/>
          <p:nvPr userDrawn="1"/>
        </p:nvSpPr>
        <p:spPr bwMode="auto">
          <a:xfrm>
            <a:off x="132803" y="428764"/>
            <a:ext cx="911252" cy="173008"/>
          </a:xfrm>
          <a:prstGeom prst="rect">
            <a:avLst/>
          </a:prstGeom>
          <a:solidFill>
            <a:srgbClr val="FFFFFF">
              <a:alpha val="80000"/>
            </a:srgbClr>
          </a:solidFill>
          <a:ln w="9525" algn="ctr">
            <a:noFill/>
            <a:round/>
            <a:headEnd/>
            <a:tailEnd/>
          </a:ln>
        </p:spPr>
        <p:txBody>
          <a:bodyPr rtlCol="0" anchor="ctr"/>
          <a:lstStyle/>
          <a:p>
            <a:pPr algn="ctr"/>
            <a:endParaRPr lang="de-DE"/>
          </a:p>
        </p:txBody>
      </p:sp>
      <p:pic>
        <p:nvPicPr>
          <p:cNvPr id="14" name="Bild 2" descr="20150416 tum logo blau png final.png"/>
          <p:cNvPicPr>
            <a:picLocks noChangeAspect="1"/>
          </p:cNvPicPr>
          <p:nvPr userDrawn="1"/>
        </p:nvPicPr>
        <p:blipFill>
          <a:blip r:embed="rId10"/>
          <a:stretch>
            <a:fillRect/>
          </a:stretch>
        </p:blipFill>
        <p:spPr>
          <a:xfrm>
            <a:off x="11160665" y="324685"/>
            <a:ext cx="608352" cy="320400"/>
          </a:xfrm>
          <a:prstGeom prst="rect">
            <a:avLst/>
          </a:prstGeom>
        </p:spPr>
      </p:pic>
    </p:spTree>
    <p:extLst>
      <p:ext uri="{BB962C8B-B14F-4D97-AF65-F5344CB8AC3E}">
        <p14:creationId xmlns:p14="http://schemas.microsoft.com/office/powerpoint/2010/main" val="3601280579"/>
      </p:ext>
    </p:extLst>
  </p:cSld>
  <p:clrMap bg1="lt1" tx1="dk1" bg2="lt2" tx2="dk2" accent1="accent1" accent2="accent2" accent3="accent3" accent4="accent4" accent5="accent5" accent6="accent6" hlink="hlink" folHlink="folHlink"/>
  <p:sldLayoutIdLst>
    <p:sldLayoutId id="2147483890" r:id="rId1"/>
    <p:sldLayoutId id="2147483854" r:id="rId2"/>
    <p:sldLayoutId id="2147483855" r:id="rId3"/>
    <p:sldLayoutId id="2147483856" r:id="rId4"/>
    <p:sldLayoutId id="2147483857" r:id="rId5"/>
    <p:sldLayoutId id="2147483858" r:id="rId6"/>
    <p:sldLayoutId id="2147483859" r:id="rId7"/>
    <p:sldLayoutId id="2147483860"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a:xfrm>
            <a:off x="9033245" y="6473314"/>
            <a:ext cx="2736099" cy="365125"/>
          </a:xfrm>
          <a:prstGeom prst="rect">
            <a:avLst/>
          </a:prstGeom>
        </p:spPr>
        <p:txBody>
          <a:bodyPr vert="horz" lIns="0" tIns="45720" rIns="0" bIns="45720" rtlCol="0" anchor="ctr"/>
          <a:lstStyle>
            <a:lvl1pPr algn="r">
              <a:defRPr sz="16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tx1"/>
                </a:solidFill>
              </a:defRPr>
            </a:lvl1pPr>
          </a:lstStyle>
          <a:p>
            <a:r>
              <a:rPr lang="en-US"/>
              <a:t>Mastervortrag | Datum | Vorname Nachname</a:t>
            </a:r>
            <a:endParaRPr lang="en-US" dirty="0"/>
          </a:p>
        </p:txBody>
      </p:sp>
      <p:sp>
        <p:nvSpPr>
          <p:cNvPr id="7" name="Text Box 10"/>
          <p:cNvSpPr txBox="1">
            <a:spLocks noChangeArrowheads="1"/>
          </p:cNvSpPr>
          <p:nvPr userDrawn="1"/>
        </p:nvSpPr>
        <p:spPr bwMode="auto">
          <a:xfrm>
            <a:off x="0" y="370800"/>
            <a:ext cx="12192000" cy="360039"/>
          </a:xfrm>
          <a:prstGeom prst="rect">
            <a:avLst/>
          </a:prstGeom>
          <a:noFill/>
          <a:ln w="9525">
            <a:noFill/>
            <a:miter lim="800000"/>
            <a:headEnd/>
            <a:tailEnd/>
          </a:ln>
          <a:effectLst/>
        </p:spPr>
        <p:txBody>
          <a:bodyPr/>
          <a:lstStyle/>
          <a:p>
            <a:pPr marL="182563" indent="0" algn="l" defTabSz="540000">
              <a:spcBef>
                <a:spcPct val="70000"/>
              </a:spcBef>
              <a:tabLst>
                <a:tab pos="539750" algn="l"/>
                <a:tab pos="1343025" algn="l"/>
                <a:tab pos="3498850" algn="l"/>
                <a:tab pos="4665663" algn="l"/>
                <a:tab pos="5919788" algn="l"/>
                <a:tab pos="7173913" algn="l"/>
              </a:tabLst>
            </a:pPr>
            <a:r>
              <a:rPr lang="de-DE" sz="1200" b="0" dirty="0"/>
              <a:t>Einleitung	Stand der Wissenschaft	Vorgehen	Ergebnisse	Diskussion	Zusammenfassung</a:t>
            </a:r>
          </a:p>
        </p:txBody>
      </p:sp>
      <p:cxnSp>
        <p:nvCxnSpPr>
          <p:cNvPr id="8" name="Gerade Verbindung 13"/>
          <p:cNvCxnSpPr/>
          <p:nvPr userDrawn="1"/>
        </p:nvCxnSpPr>
        <p:spPr bwMode="auto">
          <a:xfrm>
            <a:off x="3591162" y="628350"/>
            <a:ext cx="660116" cy="0"/>
          </a:xfrm>
          <a:prstGeom prst="line">
            <a:avLst/>
          </a:prstGeom>
          <a:solidFill>
            <a:schemeClr val="accent1"/>
          </a:solidFill>
          <a:ln w="28575" cap="flat" cmpd="sng" algn="ctr">
            <a:solidFill>
              <a:schemeClr val="bg2"/>
            </a:solidFill>
            <a:prstDash val="solid"/>
            <a:round/>
            <a:headEnd type="none" w="med" len="med"/>
            <a:tailEnd type="none" w="med" len="med"/>
          </a:ln>
          <a:effectLst/>
        </p:spPr>
      </p:cxnSp>
      <p:sp>
        <p:nvSpPr>
          <p:cNvPr id="9" name="Rechteck 8"/>
          <p:cNvSpPr/>
          <p:nvPr userDrawn="1"/>
        </p:nvSpPr>
        <p:spPr bwMode="auto">
          <a:xfrm>
            <a:off x="4599297" y="428764"/>
            <a:ext cx="4087504" cy="173008"/>
          </a:xfrm>
          <a:prstGeom prst="rect">
            <a:avLst/>
          </a:prstGeom>
          <a:solidFill>
            <a:srgbClr val="FFFFFF">
              <a:alpha val="80000"/>
            </a:srgbClr>
          </a:solidFill>
          <a:ln w="9525" algn="ctr">
            <a:noFill/>
            <a:round/>
            <a:headEnd/>
            <a:tailEnd/>
          </a:ln>
        </p:spPr>
        <p:txBody>
          <a:bodyPr rtlCol="0" anchor="ctr"/>
          <a:lstStyle/>
          <a:p>
            <a:pPr algn="ctr"/>
            <a:endParaRPr lang="de-DE"/>
          </a:p>
        </p:txBody>
      </p:sp>
      <p:sp>
        <p:nvSpPr>
          <p:cNvPr id="10" name="Rechteck 9"/>
          <p:cNvSpPr/>
          <p:nvPr userDrawn="1"/>
        </p:nvSpPr>
        <p:spPr bwMode="auto">
          <a:xfrm>
            <a:off x="132802" y="428764"/>
            <a:ext cx="3108541" cy="173008"/>
          </a:xfrm>
          <a:prstGeom prst="rect">
            <a:avLst/>
          </a:prstGeom>
          <a:solidFill>
            <a:srgbClr val="FFFFFF">
              <a:alpha val="80000"/>
            </a:srgbClr>
          </a:solidFill>
          <a:ln w="9525" algn="ctr">
            <a:noFill/>
            <a:round/>
            <a:headEnd/>
            <a:tailEnd/>
          </a:ln>
        </p:spPr>
        <p:txBody>
          <a:bodyPr rtlCol="0" anchor="ctr"/>
          <a:lstStyle/>
          <a:p>
            <a:pPr algn="ctr"/>
            <a:endParaRPr lang="de-DE"/>
          </a:p>
        </p:txBody>
      </p:sp>
      <p:pic>
        <p:nvPicPr>
          <p:cNvPr id="11" name="Bild 2" descr="20150416 tum logo blau png final.png"/>
          <p:cNvPicPr>
            <a:picLocks noChangeAspect="1"/>
          </p:cNvPicPr>
          <p:nvPr userDrawn="1"/>
        </p:nvPicPr>
        <p:blipFill>
          <a:blip r:embed="rId10"/>
          <a:stretch>
            <a:fillRect/>
          </a:stretch>
        </p:blipFill>
        <p:spPr>
          <a:xfrm>
            <a:off x="11160665" y="324685"/>
            <a:ext cx="608352" cy="320400"/>
          </a:xfrm>
          <a:prstGeom prst="rect">
            <a:avLst/>
          </a:prstGeom>
        </p:spPr>
      </p:pic>
    </p:spTree>
    <p:extLst>
      <p:ext uri="{BB962C8B-B14F-4D97-AF65-F5344CB8AC3E}">
        <p14:creationId xmlns:p14="http://schemas.microsoft.com/office/powerpoint/2010/main" val="2685890965"/>
      </p:ext>
    </p:extLst>
  </p:cSld>
  <p:clrMap bg1="lt1" tx1="dk1" bg2="lt2" tx2="dk2" accent1="accent1" accent2="accent2" accent3="accent3" accent4="accent4" accent5="accent5" accent6="accent6" hlink="hlink" folHlink="folHlink"/>
  <p:sldLayoutIdLst>
    <p:sldLayoutId id="2147483891" r:id="rId1"/>
    <p:sldLayoutId id="2147483861" r:id="rId2"/>
    <p:sldLayoutId id="2147483862" r:id="rId3"/>
    <p:sldLayoutId id="2147483863" r:id="rId4"/>
    <p:sldLayoutId id="2147483864" r:id="rId5"/>
    <p:sldLayoutId id="2147483865" r:id="rId6"/>
    <p:sldLayoutId id="2147483866" r:id="rId7"/>
    <p:sldLayoutId id="2147483867"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a:xfrm>
            <a:off x="9033245" y="6473314"/>
            <a:ext cx="2736099" cy="365125"/>
          </a:xfrm>
          <a:prstGeom prst="rect">
            <a:avLst/>
          </a:prstGeom>
        </p:spPr>
        <p:txBody>
          <a:bodyPr vert="horz" lIns="0" tIns="45720" rIns="0" bIns="45720" rtlCol="0" anchor="ctr"/>
          <a:lstStyle>
            <a:lvl1pPr algn="r">
              <a:defRPr sz="16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tx1"/>
                </a:solidFill>
              </a:defRPr>
            </a:lvl1pPr>
          </a:lstStyle>
          <a:p>
            <a:r>
              <a:rPr lang="en-US"/>
              <a:t>Mastervortrag | Datum | Vorname Nachname</a:t>
            </a:r>
            <a:endParaRPr lang="en-US" dirty="0"/>
          </a:p>
        </p:txBody>
      </p:sp>
      <p:sp>
        <p:nvSpPr>
          <p:cNvPr id="7" name="Text Box 10"/>
          <p:cNvSpPr txBox="1">
            <a:spLocks noChangeArrowheads="1"/>
          </p:cNvSpPr>
          <p:nvPr userDrawn="1"/>
        </p:nvSpPr>
        <p:spPr bwMode="auto">
          <a:xfrm>
            <a:off x="0" y="370800"/>
            <a:ext cx="12192000" cy="360039"/>
          </a:xfrm>
          <a:prstGeom prst="rect">
            <a:avLst/>
          </a:prstGeom>
          <a:noFill/>
          <a:ln w="9525">
            <a:noFill/>
            <a:miter lim="800000"/>
            <a:headEnd/>
            <a:tailEnd/>
          </a:ln>
          <a:effectLst/>
        </p:spPr>
        <p:txBody>
          <a:bodyPr/>
          <a:lstStyle/>
          <a:p>
            <a:pPr marL="182563" indent="0" algn="l" defTabSz="540000">
              <a:spcBef>
                <a:spcPct val="70000"/>
              </a:spcBef>
              <a:tabLst>
                <a:tab pos="539750" algn="l"/>
                <a:tab pos="1343025" algn="l"/>
                <a:tab pos="3498850" algn="l"/>
                <a:tab pos="4665663" algn="l"/>
                <a:tab pos="5919788" algn="l"/>
                <a:tab pos="7173913" algn="l"/>
              </a:tabLst>
            </a:pPr>
            <a:r>
              <a:rPr lang="de-DE" sz="1200" b="0" dirty="0"/>
              <a:t>Einleitung	Stand der Wissenschaft	Vorgehen	Ergebnisse	Diskussion	Zusammenfassung</a:t>
            </a:r>
          </a:p>
        </p:txBody>
      </p:sp>
      <p:cxnSp>
        <p:nvCxnSpPr>
          <p:cNvPr id="8" name="Gerade Verbindung 13"/>
          <p:cNvCxnSpPr/>
          <p:nvPr userDrawn="1"/>
        </p:nvCxnSpPr>
        <p:spPr bwMode="auto">
          <a:xfrm>
            <a:off x="4749421" y="628350"/>
            <a:ext cx="764275" cy="0"/>
          </a:xfrm>
          <a:prstGeom prst="line">
            <a:avLst/>
          </a:prstGeom>
          <a:solidFill>
            <a:schemeClr val="accent1"/>
          </a:solidFill>
          <a:ln w="28575" cap="flat" cmpd="sng" algn="ctr">
            <a:solidFill>
              <a:schemeClr val="bg2"/>
            </a:solidFill>
            <a:prstDash val="solid"/>
            <a:round/>
            <a:headEnd type="none" w="med" len="med"/>
            <a:tailEnd type="none" w="med" len="med"/>
          </a:ln>
          <a:effectLst/>
        </p:spPr>
      </p:cxnSp>
      <p:sp>
        <p:nvSpPr>
          <p:cNvPr id="9" name="Rechteck 8"/>
          <p:cNvSpPr/>
          <p:nvPr userDrawn="1"/>
        </p:nvSpPr>
        <p:spPr bwMode="auto">
          <a:xfrm>
            <a:off x="5820771" y="428764"/>
            <a:ext cx="2845557" cy="173008"/>
          </a:xfrm>
          <a:prstGeom prst="rect">
            <a:avLst/>
          </a:prstGeom>
          <a:solidFill>
            <a:srgbClr val="FFFFFF">
              <a:alpha val="80000"/>
            </a:srgbClr>
          </a:solidFill>
          <a:ln w="9525" algn="ctr">
            <a:noFill/>
            <a:round/>
            <a:headEnd/>
            <a:tailEnd/>
          </a:ln>
        </p:spPr>
        <p:txBody>
          <a:bodyPr rtlCol="0" anchor="ctr"/>
          <a:lstStyle/>
          <a:p>
            <a:pPr algn="ctr"/>
            <a:endParaRPr lang="de-DE"/>
          </a:p>
        </p:txBody>
      </p:sp>
      <p:sp>
        <p:nvSpPr>
          <p:cNvPr id="10" name="Rechteck 9"/>
          <p:cNvSpPr/>
          <p:nvPr userDrawn="1"/>
        </p:nvSpPr>
        <p:spPr bwMode="auto">
          <a:xfrm>
            <a:off x="132801" y="428764"/>
            <a:ext cx="4343665" cy="173008"/>
          </a:xfrm>
          <a:prstGeom prst="rect">
            <a:avLst/>
          </a:prstGeom>
          <a:solidFill>
            <a:srgbClr val="FFFFFF">
              <a:alpha val="80000"/>
            </a:srgbClr>
          </a:solidFill>
          <a:ln w="9525" algn="ctr">
            <a:noFill/>
            <a:round/>
            <a:headEnd/>
            <a:tailEnd/>
          </a:ln>
        </p:spPr>
        <p:txBody>
          <a:bodyPr rtlCol="0" anchor="ctr"/>
          <a:lstStyle/>
          <a:p>
            <a:pPr algn="ctr"/>
            <a:endParaRPr lang="de-DE"/>
          </a:p>
        </p:txBody>
      </p:sp>
      <p:pic>
        <p:nvPicPr>
          <p:cNvPr id="11" name="Bild 2" descr="20150416 tum logo blau png final.png"/>
          <p:cNvPicPr>
            <a:picLocks noChangeAspect="1"/>
          </p:cNvPicPr>
          <p:nvPr userDrawn="1"/>
        </p:nvPicPr>
        <p:blipFill>
          <a:blip r:embed="rId10"/>
          <a:stretch>
            <a:fillRect/>
          </a:stretch>
        </p:blipFill>
        <p:spPr>
          <a:xfrm>
            <a:off x="11160665" y="324685"/>
            <a:ext cx="608352" cy="320400"/>
          </a:xfrm>
          <a:prstGeom prst="rect">
            <a:avLst/>
          </a:prstGeom>
        </p:spPr>
      </p:pic>
    </p:spTree>
    <p:extLst>
      <p:ext uri="{BB962C8B-B14F-4D97-AF65-F5344CB8AC3E}">
        <p14:creationId xmlns:p14="http://schemas.microsoft.com/office/powerpoint/2010/main" val="1126882648"/>
      </p:ext>
    </p:extLst>
  </p:cSld>
  <p:clrMap bg1="lt1" tx1="dk1" bg2="lt2" tx2="dk2" accent1="accent1" accent2="accent2" accent3="accent3" accent4="accent4" accent5="accent5" accent6="accent6" hlink="hlink" folHlink="folHlink"/>
  <p:sldLayoutIdLst>
    <p:sldLayoutId id="2147483892" r:id="rId1"/>
    <p:sldLayoutId id="2147483868" r:id="rId2"/>
    <p:sldLayoutId id="2147483869" r:id="rId3"/>
    <p:sldLayoutId id="2147483870" r:id="rId4"/>
    <p:sldLayoutId id="2147483871" r:id="rId5"/>
    <p:sldLayoutId id="2147483872" r:id="rId6"/>
    <p:sldLayoutId id="2147483873" r:id="rId7"/>
    <p:sldLayoutId id="2147483874"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a:xfrm>
            <a:off x="9033245" y="6473314"/>
            <a:ext cx="2736099" cy="365125"/>
          </a:xfrm>
          <a:prstGeom prst="rect">
            <a:avLst/>
          </a:prstGeom>
        </p:spPr>
        <p:txBody>
          <a:bodyPr vert="horz" lIns="0" tIns="45720" rIns="0" bIns="45720" rtlCol="0" anchor="ctr"/>
          <a:lstStyle>
            <a:lvl1pPr algn="r">
              <a:defRPr sz="16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tx1"/>
                </a:solidFill>
              </a:defRPr>
            </a:lvl1pPr>
          </a:lstStyle>
          <a:p>
            <a:r>
              <a:rPr lang="en-US"/>
              <a:t>Mastervortrag | Datum | Vorname Nachname</a:t>
            </a:r>
            <a:endParaRPr lang="en-US" dirty="0"/>
          </a:p>
        </p:txBody>
      </p:sp>
      <p:sp>
        <p:nvSpPr>
          <p:cNvPr id="7" name="Text Box 10"/>
          <p:cNvSpPr txBox="1">
            <a:spLocks noChangeArrowheads="1"/>
          </p:cNvSpPr>
          <p:nvPr userDrawn="1"/>
        </p:nvSpPr>
        <p:spPr bwMode="auto">
          <a:xfrm>
            <a:off x="0" y="370800"/>
            <a:ext cx="12192000" cy="360039"/>
          </a:xfrm>
          <a:prstGeom prst="rect">
            <a:avLst/>
          </a:prstGeom>
          <a:noFill/>
          <a:ln w="9525">
            <a:noFill/>
            <a:miter lim="800000"/>
            <a:headEnd/>
            <a:tailEnd/>
          </a:ln>
          <a:effectLst/>
        </p:spPr>
        <p:txBody>
          <a:bodyPr/>
          <a:lstStyle/>
          <a:p>
            <a:pPr marL="182563" indent="0" algn="l" defTabSz="540000">
              <a:spcBef>
                <a:spcPct val="70000"/>
              </a:spcBef>
              <a:tabLst>
                <a:tab pos="539750" algn="l"/>
                <a:tab pos="1343025" algn="l"/>
                <a:tab pos="3498850" algn="l"/>
                <a:tab pos="4665663" algn="l"/>
                <a:tab pos="5919788" algn="l"/>
                <a:tab pos="7173913" algn="l"/>
              </a:tabLst>
            </a:pPr>
            <a:r>
              <a:rPr lang="de-DE" sz="1200" b="0" dirty="0"/>
              <a:t>Einleitung	Stand der Wissenschaft	Vorgehen	Ergebnisse	Diskussion	Zusammenfassung</a:t>
            </a:r>
          </a:p>
        </p:txBody>
      </p:sp>
      <p:cxnSp>
        <p:nvCxnSpPr>
          <p:cNvPr id="8" name="Gerade Verbindung 13"/>
          <p:cNvCxnSpPr/>
          <p:nvPr userDrawn="1"/>
        </p:nvCxnSpPr>
        <p:spPr bwMode="auto">
          <a:xfrm>
            <a:off x="6005012" y="628350"/>
            <a:ext cx="771101" cy="0"/>
          </a:xfrm>
          <a:prstGeom prst="line">
            <a:avLst/>
          </a:prstGeom>
          <a:solidFill>
            <a:schemeClr val="accent1"/>
          </a:solidFill>
          <a:ln w="28575" cap="flat" cmpd="sng" algn="ctr">
            <a:solidFill>
              <a:schemeClr val="bg2"/>
            </a:solidFill>
            <a:prstDash val="solid"/>
            <a:round/>
            <a:headEnd type="none" w="med" len="med"/>
            <a:tailEnd type="none" w="med" len="med"/>
          </a:ln>
          <a:effectLst/>
        </p:spPr>
      </p:cxnSp>
      <p:sp>
        <p:nvSpPr>
          <p:cNvPr id="9" name="Rechteck 8"/>
          <p:cNvSpPr/>
          <p:nvPr userDrawn="1"/>
        </p:nvSpPr>
        <p:spPr bwMode="auto">
          <a:xfrm>
            <a:off x="7103660" y="428764"/>
            <a:ext cx="1542197" cy="173008"/>
          </a:xfrm>
          <a:prstGeom prst="rect">
            <a:avLst/>
          </a:prstGeom>
          <a:solidFill>
            <a:srgbClr val="FFFFFF">
              <a:alpha val="80000"/>
            </a:srgbClr>
          </a:solidFill>
          <a:ln w="9525" algn="ctr">
            <a:noFill/>
            <a:round/>
            <a:headEnd/>
            <a:tailEnd/>
          </a:ln>
        </p:spPr>
        <p:txBody>
          <a:bodyPr rtlCol="0" anchor="ctr"/>
          <a:lstStyle/>
          <a:p>
            <a:pPr algn="ctr"/>
            <a:endParaRPr lang="de-DE"/>
          </a:p>
        </p:txBody>
      </p:sp>
      <p:sp>
        <p:nvSpPr>
          <p:cNvPr id="10" name="Rechteck 9"/>
          <p:cNvSpPr/>
          <p:nvPr userDrawn="1"/>
        </p:nvSpPr>
        <p:spPr bwMode="auto">
          <a:xfrm>
            <a:off x="132802" y="428764"/>
            <a:ext cx="5496900" cy="173008"/>
          </a:xfrm>
          <a:prstGeom prst="rect">
            <a:avLst/>
          </a:prstGeom>
          <a:solidFill>
            <a:srgbClr val="FFFFFF">
              <a:alpha val="80000"/>
            </a:srgbClr>
          </a:solidFill>
          <a:ln w="9525" algn="ctr">
            <a:noFill/>
            <a:round/>
            <a:headEnd/>
            <a:tailEnd/>
          </a:ln>
        </p:spPr>
        <p:txBody>
          <a:bodyPr rtlCol="0" anchor="ctr"/>
          <a:lstStyle/>
          <a:p>
            <a:pPr algn="ctr"/>
            <a:endParaRPr lang="de-DE"/>
          </a:p>
        </p:txBody>
      </p:sp>
      <p:pic>
        <p:nvPicPr>
          <p:cNvPr id="11" name="Bild 2" descr="20150416 tum logo blau png final.png"/>
          <p:cNvPicPr>
            <a:picLocks noChangeAspect="1"/>
          </p:cNvPicPr>
          <p:nvPr userDrawn="1"/>
        </p:nvPicPr>
        <p:blipFill>
          <a:blip r:embed="rId10"/>
          <a:stretch>
            <a:fillRect/>
          </a:stretch>
        </p:blipFill>
        <p:spPr>
          <a:xfrm>
            <a:off x="11160665" y="324685"/>
            <a:ext cx="608352" cy="320400"/>
          </a:xfrm>
          <a:prstGeom prst="rect">
            <a:avLst/>
          </a:prstGeom>
        </p:spPr>
      </p:pic>
    </p:spTree>
    <p:extLst>
      <p:ext uri="{BB962C8B-B14F-4D97-AF65-F5344CB8AC3E}">
        <p14:creationId xmlns:p14="http://schemas.microsoft.com/office/powerpoint/2010/main" val="664249281"/>
      </p:ext>
    </p:extLst>
  </p:cSld>
  <p:clrMap bg1="lt1" tx1="dk1" bg2="lt2" tx2="dk2" accent1="accent1" accent2="accent2" accent3="accent3" accent4="accent4" accent5="accent5" accent6="accent6" hlink="hlink" folHlink="folHlink"/>
  <p:sldLayoutIdLst>
    <p:sldLayoutId id="2147483893" r:id="rId1"/>
    <p:sldLayoutId id="2147483875" r:id="rId2"/>
    <p:sldLayoutId id="2147483876" r:id="rId3"/>
    <p:sldLayoutId id="2147483877" r:id="rId4"/>
    <p:sldLayoutId id="2147483878" r:id="rId5"/>
    <p:sldLayoutId id="2147483879" r:id="rId6"/>
    <p:sldLayoutId id="2147483880" r:id="rId7"/>
    <p:sldLayoutId id="2147483881"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4"/>
          </p:nvPr>
        </p:nvSpPr>
        <p:spPr>
          <a:xfrm>
            <a:off x="9033245" y="6473314"/>
            <a:ext cx="2736099" cy="365125"/>
          </a:xfrm>
          <a:prstGeom prst="rect">
            <a:avLst/>
          </a:prstGeom>
        </p:spPr>
        <p:txBody>
          <a:bodyPr vert="horz" lIns="0" tIns="45720" rIns="0" bIns="45720" rtlCol="0" anchor="ctr"/>
          <a:lstStyle>
            <a:lvl1pPr algn="r">
              <a:defRPr sz="16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tx1"/>
                </a:solidFill>
              </a:defRPr>
            </a:lvl1pPr>
          </a:lstStyle>
          <a:p>
            <a:r>
              <a:rPr lang="en-US"/>
              <a:t>Mastervortrag | Datum | Vorname Nachname</a:t>
            </a:r>
            <a:endParaRPr lang="en-US" dirty="0"/>
          </a:p>
        </p:txBody>
      </p:sp>
      <p:sp>
        <p:nvSpPr>
          <p:cNvPr id="7" name="Text Box 10"/>
          <p:cNvSpPr txBox="1">
            <a:spLocks noChangeArrowheads="1"/>
          </p:cNvSpPr>
          <p:nvPr userDrawn="1"/>
        </p:nvSpPr>
        <p:spPr bwMode="auto">
          <a:xfrm>
            <a:off x="0" y="370800"/>
            <a:ext cx="12192000" cy="360039"/>
          </a:xfrm>
          <a:prstGeom prst="rect">
            <a:avLst/>
          </a:prstGeom>
          <a:noFill/>
          <a:ln w="9525">
            <a:noFill/>
            <a:miter lim="800000"/>
            <a:headEnd/>
            <a:tailEnd/>
          </a:ln>
          <a:effectLst/>
        </p:spPr>
        <p:txBody>
          <a:bodyPr/>
          <a:lstStyle/>
          <a:p>
            <a:pPr marL="182563" indent="0" algn="l" defTabSz="540000">
              <a:spcBef>
                <a:spcPct val="70000"/>
              </a:spcBef>
              <a:tabLst>
                <a:tab pos="539750" algn="l"/>
                <a:tab pos="1343025" algn="l"/>
                <a:tab pos="3498850" algn="l"/>
                <a:tab pos="4665663" algn="l"/>
                <a:tab pos="5919788" algn="l"/>
                <a:tab pos="7173913" algn="l"/>
              </a:tabLst>
            </a:pPr>
            <a:r>
              <a:rPr lang="de-DE" sz="1200" b="0" dirty="0"/>
              <a:t>Einleitung	Stand der Wissenschaft	Vorgehen	Ergebnisse	Diskussion	Zusammenfassung</a:t>
            </a:r>
          </a:p>
        </p:txBody>
      </p:sp>
      <p:cxnSp>
        <p:nvCxnSpPr>
          <p:cNvPr id="8" name="Gerade Verbindung 13"/>
          <p:cNvCxnSpPr/>
          <p:nvPr userDrawn="1"/>
        </p:nvCxnSpPr>
        <p:spPr bwMode="auto">
          <a:xfrm>
            <a:off x="7253785" y="628350"/>
            <a:ext cx="1323833" cy="0"/>
          </a:xfrm>
          <a:prstGeom prst="line">
            <a:avLst/>
          </a:prstGeom>
          <a:solidFill>
            <a:schemeClr val="accent1"/>
          </a:solidFill>
          <a:ln w="28575" cap="flat" cmpd="sng" algn="ctr">
            <a:solidFill>
              <a:schemeClr val="bg2"/>
            </a:solidFill>
            <a:prstDash val="solid"/>
            <a:round/>
            <a:headEnd type="none" w="med" len="med"/>
            <a:tailEnd type="none" w="med" len="med"/>
          </a:ln>
          <a:effectLst/>
        </p:spPr>
      </p:cxnSp>
      <p:sp>
        <p:nvSpPr>
          <p:cNvPr id="9" name="Rechteck 8"/>
          <p:cNvSpPr/>
          <p:nvPr userDrawn="1"/>
        </p:nvSpPr>
        <p:spPr bwMode="auto">
          <a:xfrm>
            <a:off x="132801" y="428764"/>
            <a:ext cx="6820734" cy="173008"/>
          </a:xfrm>
          <a:prstGeom prst="rect">
            <a:avLst/>
          </a:prstGeom>
          <a:solidFill>
            <a:srgbClr val="FFFFFF">
              <a:alpha val="80000"/>
            </a:srgbClr>
          </a:solidFill>
          <a:ln w="9525" algn="ctr">
            <a:noFill/>
            <a:round/>
            <a:headEnd/>
            <a:tailEnd/>
          </a:ln>
        </p:spPr>
        <p:txBody>
          <a:bodyPr rtlCol="0" anchor="ctr"/>
          <a:lstStyle/>
          <a:p>
            <a:pPr algn="ctr"/>
            <a:endParaRPr lang="de-DE"/>
          </a:p>
        </p:txBody>
      </p:sp>
      <p:pic>
        <p:nvPicPr>
          <p:cNvPr id="10" name="Bild 2" descr="20150416 tum logo blau png final.png"/>
          <p:cNvPicPr>
            <a:picLocks noChangeAspect="1"/>
          </p:cNvPicPr>
          <p:nvPr userDrawn="1"/>
        </p:nvPicPr>
        <p:blipFill>
          <a:blip r:embed="rId10"/>
          <a:stretch>
            <a:fillRect/>
          </a:stretch>
        </p:blipFill>
        <p:spPr>
          <a:xfrm>
            <a:off x="11160665" y="324685"/>
            <a:ext cx="608352" cy="320400"/>
          </a:xfrm>
          <a:prstGeom prst="rect">
            <a:avLst/>
          </a:prstGeom>
        </p:spPr>
      </p:pic>
    </p:spTree>
    <p:extLst>
      <p:ext uri="{BB962C8B-B14F-4D97-AF65-F5344CB8AC3E}">
        <p14:creationId xmlns:p14="http://schemas.microsoft.com/office/powerpoint/2010/main" val="3599151563"/>
      </p:ext>
    </p:extLst>
  </p:cSld>
  <p:clrMap bg1="lt1" tx1="dk1" bg2="lt2" tx2="dk2" accent1="accent1" accent2="accent2" accent3="accent3" accent4="accent4" accent5="accent5" accent6="accent6" hlink="hlink" folHlink="folHlink"/>
  <p:sldLayoutIdLst>
    <p:sldLayoutId id="2147483894" r:id="rId1"/>
    <p:sldLayoutId id="2147483882" r:id="rId2"/>
    <p:sldLayoutId id="2147483883" r:id="rId3"/>
    <p:sldLayoutId id="2147483884" r:id="rId4"/>
    <p:sldLayoutId id="2147483885" r:id="rId5"/>
    <p:sldLayoutId id="2147483886" r:id="rId6"/>
    <p:sldLayoutId id="2147483887" r:id="rId7"/>
    <p:sldLayoutId id="214748388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7" name="Foliennummernplatzhalter 4"/>
          <p:cNvSpPr>
            <a:spLocks noGrp="1"/>
          </p:cNvSpPr>
          <p:nvPr>
            <p:ph type="sldNum" sz="quarter" idx="4"/>
          </p:nvPr>
        </p:nvSpPr>
        <p:spPr>
          <a:xfrm>
            <a:off x="9033245" y="6473314"/>
            <a:ext cx="2736000" cy="365125"/>
          </a:xfrm>
          <a:prstGeom prst="rect">
            <a:avLst/>
          </a:prstGeom>
        </p:spPr>
        <p:txBody>
          <a:bodyPr vert="horz" lIns="0" tIns="45720" rIns="0" bIns="45720" rtlCol="0" anchor="ctr"/>
          <a:lstStyle>
            <a:lvl1pPr algn="r">
              <a:defRPr sz="16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bg1"/>
                </a:solidFill>
              </a:defRPr>
            </a:lvl1pPr>
          </a:lstStyle>
          <a:p>
            <a:r>
              <a:rPr lang="en-US"/>
              <a:t>Mastervortrag | Datum | Vorname Nachname</a:t>
            </a:r>
            <a:endParaRPr lang="en-US" dirty="0"/>
          </a:p>
        </p:txBody>
      </p:sp>
      <p:pic>
        <p:nvPicPr>
          <p:cNvPr id="9" name="Bild 3" descr="20150416 tum logo blau png final.png"/>
          <p:cNvPicPr>
            <a:picLocks noChangeAspect="1"/>
          </p:cNvPicPr>
          <p:nvPr userDrawn="1"/>
        </p:nvPicPr>
        <p:blipFill>
          <a:blip r:embed="rId3"/>
          <a:stretch>
            <a:fillRect/>
          </a:stretch>
        </p:blipFill>
        <p:spPr bwMode="black">
          <a:xfrm>
            <a:off x="11163409" y="324650"/>
            <a:ext cx="599723" cy="320400"/>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sp>
        <p:nvSpPr>
          <p:cNvPr id="9" name="Foliennummernplatzhalter 4"/>
          <p:cNvSpPr>
            <a:spLocks noGrp="1"/>
          </p:cNvSpPr>
          <p:nvPr>
            <p:ph type="sldNum" sz="quarter" idx="4"/>
          </p:nvPr>
        </p:nvSpPr>
        <p:spPr>
          <a:xfrm>
            <a:off x="9033245" y="6473314"/>
            <a:ext cx="2736000" cy="365125"/>
          </a:xfrm>
          <a:prstGeom prst="rect">
            <a:avLst/>
          </a:prstGeom>
        </p:spPr>
        <p:txBody>
          <a:bodyPr vert="horz" lIns="0" tIns="45720" rIns="0" bIns="45720" rtlCol="0" anchor="ctr"/>
          <a:lstStyle>
            <a:lvl1pPr algn="r">
              <a:defRPr sz="16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414883" y="6473314"/>
            <a:ext cx="8619040" cy="365125"/>
          </a:xfrm>
          <a:prstGeom prst="rect">
            <a:avLst/>
          </a:prstGeom>
        </p:spPr>
        <p:txBody>
          <a:bodyPr vert="horz" lIns="0" tIns="45720" rIns="0" bIns="45720" rtlCol="0" anchor="ctr"/>
          <a:lstStyle>
            <a:lvl1pPr algn="l">
              <a:defRPr sz="1200">
                <a:solidFill>
                  <a:schemeClr val="bg1"/>
                </a:solidFill>
              </a:defRPr>
            </a:lvl1pPr>
          </a:lstStyle>
          <a:p>
            <a:r>
              <a:rPr lang="en-US"/>
              <a:t>Mastervortrag | Datum | Vorname Nachname</a:t>
            </a:r>
            <a:endParaRPr lang="en-US" dirty="0"/>
          </a:p>
        </p:txBody>
      </p:sp>
      <p:pic>
        <p:nvPicPr>
          <p:cNvPr id="6" name="Bild 3" descr="20150416 tum logo blau png final.png"/>
          <p:cNvPicPr>
            <a:picLocks noChangeAspect="1"/>
          </p:cNvPicPr>
          <p:nvPr userDrawn="1"/>
        </p:nvPicPr>
        <p:blipFill>
          <a:blip r:embed="rId3"/>
          <a:stretch>
            <a:fillRect/>
          </a:stretch>
        </p:blipFill>
        <p:spPr bwMode="black">
          <a:xfrm>
            <a:off x="11163409" y="324650"/>
            <a:ext cx="599723" cy="320400"/>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0"/>
          </p:nvPr>
        </p:nvSpPr>
        <p:spPr>
          <a:xfrm>
            <a:off x="425451" y="3439033"/>
            <a:ext cx="11345332" cy="1274125"/>
          </a:xfrm>
        </p:spPr>
        <p:txBody>
          <a:bodyPr/>
          <a:lstStyle/>
          <a:p>
            <a:r>
              <a:rPr lang="de-DE" dirty="0"/>
              <a:t>Tobias Kapfhammer</a:t>
            </a:r>
          </a:p>
          <a:p>
            <a:endParaRPr lang="de-DE" dirty="0"/>
          </a:p>
          <a:p>
            <a:r>
              <a:rPr lang="de-DE" dirty="0"/>
              <a:t>17.12.2019</a:t>
            </a:r>
          </a:p>
        </p:txBody>
      </p:sp>
      <p:sp>
        <p:nvSpPr>
          <p:cNvPr id="6" name="Titel 5"/>
          <p:cNvSpPr>
            <a:spLocks noGrp="1"/>
          </p:cNvSpPr>
          <p:nvPr>
            <p:ph type="title"/>
          </p:nvPr>
        </p:nvSpPr>
        <p:spPr>
          <a:xfrm>
            <a:off x="425454" y="994335"/>
            <a:ext cx="11345332" cy="1097416"/>
          </a:xfrm>
        </p:spPr>
        <p:txBody>
          <a:bodyPr/>
          <a:lstStyle/>
          <a:p>
            <a:r>
              <a:rPr lang="de-DE" sz="3000" dirty="0"/>
              <a:t>Erweiterung eines Algorithmus zur Orientierungs- und Lageschätzung von Fahrzeugen durch Sensordatenfusion</a:t>
            </a:r>
          </a:p>
        </p:txBody>
      </p:sp>
    </p:spTree>
    <p:extLst>
      <p:ext uri="{BB962C8B-B14F-4D97-AF65-F5344CB8AC3E}">
        <p14:creationId xmlns:p14="http://schemas.microsoft.com/office/powerpoint/2010/main" val="101870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B0959C3-D2FB-4A83-9F32-C8559FB49FC9}"/>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Fußzeilenplatzhalter 3">
            <a:extLst>
              <a:ext uri="{FF2B5EF4-FFF2-40B4-BE49-F238E27FC236}">
                <a16:creationId xmlns:a16="http://schemas.microsoft.com/office/drawing/2014/main" id="{B93CBC01-F21D-4DD7-8EA7-72C34ABE2D4F}"/>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480B076A-F420-4DAC-AF65-F3C97AC5EBC4}"/>
              </a:ext>
            </a:extLst>
          </p:cNvPr>
          <p:cNvSpPr>
            <a:spLocks noGrp="1"/>
          </p:cNvSpPr>
          <p:nvPr>
            <p:ph type="title"/>
          </p:nvPr>
        </p:nvSpPr>
        <p:spPr>
          <a:xfrm>
            <a:off x="425454" y="669600"/>
            <a:ext cx="11345332" cy="416268"/>
          </a:xfrm>
        </p:spPr>
        <p:txBody>
          <a:bodyPr/>
          <a:lstStyle/>
          <a:p>
            <a:r>
              <a:rPr lang="de-DE" dirty="0"/>
              <a:t>Datenvorverarbeitung</a:t>
            </a:r>
          </a:p>
        </p:txBody>
      </p:sp>
      <p:pic>
        <p:nvPicPr>
          <p:cNvPr id="8" name="Inhaltsplatzhalter 7">
            <a:extLst>
              <a:ext uri="{FF2B5EF4-FFF2-40B4-BE49-F238E27FC236}">
                <a16:creationId xmlns:a16="http://schemas.microsoft.com/office/drawing/2014/main" id="{8B56A7B8-B7A8-4644-9B80-3520367C8828}"/>
              </a:ext>
            </a:extLst>
          </p:cNvPr>
          <p:cNvPicPr>
            <a:picLocks noGrp="1" noChangeAspect="1"/>
          </p:cNvPicPr>
          <p:nvPr>
            <p:ph idx="1"/>
          </p:nvPr>
        </p:nvPicPr>
        <p:blipFill>
          <a:blip r:embed="rId2"/>
          <a:stretch>
            <a:fillRect/>
          </a:stretch>
        </p:blipFill>
        <p:spPr>
          <a:xfrm>
            <a:off x="2102518" y="1896212"/>
            <a:ext cx="7986964" cy="2559118"/>
          </a:xfrm>
          <a:prstGeom prst="rect">
            <a:avLst/>
          </a:prstGeom>
        </p:spPr>
      </p:pic>
    </p:spTree>
    <p:extLst>
      <p:ext uri="{BB962C8B-B14F-4D97-AF65-F5344CB8AC3E}">
        <p14:creationId xmlns:p14="http://schemas.microsoft.com/office/powerpoint/2010/main" val="247643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7D1A02FF-451D-4A8A-AD02-813C9D27064B}"/>
              </a:ext>
            </a:extLst>
          </p:cNvPr>
          <p:cNvPicPr>
            <a:picLocks noGrp="1" noChangeAspect="1"/>
          </p:cNvPicPr>
          <p:nvPr>
            <p:ph idx="1"/>
          </p:nvPr>
        </p:nvPicPr>
        <p:blipFill>
          <a:blip r:embed="rId2"/>
          <a:stretch>
            <a:fillRect/>
          </a:stretch>
        </p:blipFill>
        <p:spPr>
          <a:xfrm>
            <a:off x="2314288" y="1598613"/>
            <a:ext cx="7568186" cy="4875212"/>
          </a:xfrm>
          <a:prstGeom prst="rect">
            <a:avLst/>
          </a:prstGeom>
        </p:spPr>
      </p:pic>
      <p:sp>
        <p:nvSpPr>
          <p:cNvPr id="3" name="Foliennummernplatzhalter 2">
            <a:extLst>
              <a:ext uri="{FF2B5EF4-FFF2-40B4-BE49-F238E27FC236}">
                <a16:creationId xmlns:a16="http://schemas.microsoft.com/office/drawing/2014/main" id="{76E151D7-B396-448E-AB66-83D1B451C6D4}"/>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Fußzeilenplatzhalter 3">
            <a:extLst>
              <a:ext uri="{FF2B5EF4-FFF2-40B4-BE49-F238E27FC236}">
                <a16:creationId xmlns:a16="http://schemas.microsoft.com/office/drawing/2014/main" id="{0F4D7830-5088-45E3-9320-CB1C4CAC17F5}"/>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E95F40D1-285D-40DD-B487-A1121A8B488D}"/>
              </a:ext>
            </a:extLst>
          </p:cNvPr>
          <p:cNvSpPr>
            <a:spLocks noGrp="1"/>
          </p:cNvSpPr>
          <p:nvPr>
            <p:ph type="title"/>
          </p:nvPr>
        </p:nvSpPr>
        <p:spPr>
          <a:xfrm>
            <a:off x="425454" y="669600"/>
            <a:ext cx="11345332" cy="416268"/>
          </a:xfrm>
        </p:spPr>
        <p:txBody>
          <a:bodyPr/>
          <a:lstStyle/>
          <a:p>
            <a:r>
              <a:rPr lang="de-DE" dirty="0" err="1"/>
              <a:t>Smartphonedaten</a:t>
            </a:r>
            <a:r>
              <a:rPr lang="de-DE" dirty="0"/>
              <a:t> nach der Datenvorverarbeitung</a:t>
            </a:r>
          </a:p>
        </p:txBody>
      </p:sp>
    </p:spTree>
    <p:extLst>
      <p:ext uri="{BB962C8B-B14F-4D97-AF65-F5344CB8AC3E}">
        <p14:creationId xmlns:p14="http://schemas.microsoft.com/office/powerpoint/2010/main" val="28653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39916D26-CE11-46F8-A0C7-81EB54E94DF9}"/>
                  </a:ext>
                </a:extLst>
              </p:cNvPr>
              <p:cNvSpPr>
                <a:spLocks noGrp="1"/>
              </p:cNvSpPr>
              <p:nvPr>
                <p:ph idx="1"/>
              </p:nvPr>
            </p:nvSpPr>
            <p:spPr/>
            <p:txBody>
              <a:bodyPr/>
              <a:lstStyle/>
              <a:p>
                <a:r>
                  <a:rPr lang="de-DE" dirty="0"/>
                  <a:t>Unterschreiten eines Schwellwerts der Geschwindigkeit:</a:t>
                </a:r>
              </a:p>
              <a:p>
                <a:endParaRPr lang="de-DE" dirty="0"/>
              </a:p>
              <a:p>
                <a:r>
                  <a:rPr lang="de-DE" dirty="0" err="1"/>
                  <a:t>speed</a:t>
                </a:r>
                <a:r>
                  <a:rPr lang="de-DE" baseline="-25000" dirty="0" err="1"/>
                  <a:t>GPS</a:t>
                </a:r>
                <a:r>
                  <a:rPr lang="de-DE" dirty="0"/>
                  <a:t>&lt; </a:t>
                </a:r>
                <a:r>
                  <a:rPr lang="de-DE" dirty="0" err="1"/>
                  <a:t>speed</a:t>
                </a:r>
                <a:r>
                  <a:rPr lang="de-DE" baseline="-25000" dirty="0" err="1"/>
                  <a:t>threshold</a:t>
                </a:r>
                <a:endParaRPr lang="de-DE" baseline="-25000" dirty="0"/>
              </a:p>
              <a:p>
                <a:endParaRPr lang="de-DE" baseline="-25000" dirty="0"/>
              </a:p>
              <a:p>
                <a:endParaRPr lang="de-DE" baseline="-25000" dirty="0"/>
              </a:p>
              <a:p>
                <a:endParaRPr lang="de-DE" baseline="-25000" dirty="0"/>
              </a:p>
              <a:p>
                <a:r>
                  <a:rPr lang="de-DE" dirty="0"/>
                  <a:t>Gewichtskraft im Stillstand:</a:t>
                </a:r>
              </a:p>
              <a:p>
                <a:endParaRPr lang="de-DE" dirty="0"/>
              </a:p>
              <a:p>
                <a:r>
                  <a:rPr lang="de-DE" dirty="0" err="1"/>
                  <a:t>g</a:t>
                </a:r>
                <a:r>
                  <a:rPr lang="de-DE" baseline="-25000" dirty="0" err="1"/>
                  <a:t>norm</a:t>
                </a:r>
                <a:r>
                  <a:rPr lang="de-DE" dirty="0"/>
                  <a:t>= </a:t>
                </a:r>
                <a14:m>
                  <m:oMath xmlns:m="http://schemas.openxmlformats.org/officeDocument/2006/math">
                    <m:rad>
                      <m:radPr>
                        <m:degHide m:val="on"/>
                        <m:ctrlPr>
                          <a:rPr lang="de-DE" i="1" dirty="0" smtClean="0">
                            <a:latin typeface="Cambria Math" panose="02040503050406030204" pitchFamily="18" charset="0"/>
                          </a:rPr>
                        </m:ctrlPr>
                      </m:radPr>
                      <m:deg/>
                      <m:e>
                        <m:sSubSup>
                          <m:sSubSupPr>
                            <m:ctrlPr>
                              <a:rPr lang="de-DE" i="1" dirty="0" smtClean="0">
                                <a:latin typeface="Cambria Math" panose="02040503050406030204" pitchFamily="18" charset="0"/>
                              </a:rPr>
                            </m:ctrlPr>
                          </m:sSubSupPr>
                          <m:e>
                            <m:r>
                              <a:rPr lang="de-DE" i="1" dirty="0" smtClean="0">
                                <a:latin typeface="Cambria Math" panose="02040503050406030204" pitchFamily="18" charset="0"/>
                              </a:rPr>
                              <m:t>𝑎</m:t>
                            </m:r>
                          </m:e>
                          <m:sub>
                            <m:r>
                              <a:rPr lang="de-DE" i="1" dirty="0" smtClean="0">
                                <a:latin typeface="Cambria Math" panose="02040503050406030204" pitchFamily="18" charset="0"/>
                              </a:rPr>
                              <m:t>𝑥</m:t>
                            </m:r>
                          </m:sub>
                          <m:sup>
                            <m:r>
                              <a:rPr lang="de-DE" i="0" dirty="0" smtClean="0">
                                <a:latin typeface="Cambria Math" panose="02040503050406030204" pitchFamily="18" charset="0"/>
                              </a:rPr>
                              <m:t>2</m:t>
                            </m:r>
                          </m:sup>
                        </m:sSubSup>
                        <m:r>
                          <a:rPr lang="de-DE" i="0" dirty="0" smtClean="0">
                            <a:latin typeface="Cambria Math" panose="02040503050406030204" pitchFamily="18" charset="0"/>
                          </a:rPr>
                          <m:t>+</m:t>
                        </m:r>
                        <m:sSubSup>
                          <m:sSubSupPr>
                            <m:ctrlPr>
                              <a:rPr lang="de-DE" i="1" dirty="0" smtClean="0">
                                <a:latin typeface="Cambria Math" panose="02040503050406030204" pitchFamily="18" charset="0"/>
                              </a:rPr>
                            </m:ctrlPr>
                          </m:sSubSupPr>
                          <m:e>
                            <m:r>
                              <a:rPr lang="de-DE" i="1" dirty="0" smtClean="0">
                                <a:latin typeface="Cambria Math" panose="02040503050406030204" pitchFamily="18" charset="0"/>
                              </a:rPr>
                              <m:t>𝑎</m:t>
                            </m:r>
                          </m:e>
                          <m:sub>
                            <m:r>
                              <a:rPr lang="de-DE" i="1" dirty="0" smtClean="0">
                                <a:latin typeface="Cambria Math" panose="02040503050406030204" pitchFamily="18" charset="0"/>
                              </a:rPr>
                              <m:t>𝑦</m:t>
                            </m:r>
                          </m:sub>
                          <m:sup>
                            <m:r>
                              <a:rPr lang="de-DE" i="0" dirty="0" smtClean="0">
                                <a:latin typeface="Cambria Math" panose="02040503050406030204" pitchFamily="18" charset="0"/>
                              </a:rPr>
                              <m:t>2</m:t>
                            </m:r>
                          </m:sup>
                        </m:sSubSup>
                        <m:r>
                          <a:rPr lang="de-DE" i="0" dirty="0" smtClean="0">
                            <a:latin typeface="Cambria Math" panose="02040503050406030204" pitchFamily="18" charset="0"/>
                          </a:rPr>
                          <m:t>+</m:t>
                        </m:r>
                        <m:sSubSup>
                          <m:sSubSupPr>
                            <m:ctrlPr>
                              <a:rPr lang="de-DE" i="1" dirty="0" smtClean="0">
                                <a:latin typeface="Cambria Math" panose="02040503050406030204" pitchFamily="18" charset="0"/>
                              </a:rPr>
                            </m:ctrlPr>
                          </m:sSubSupPr>
                          <m:e>
                            <m:r>
                              <a:rPr lang="de-DE" i="1" dirty="0" smtClean="0">
                                <a:latin typeface="Cambria Math" panose="02040503050406030204" pitchFamily="18" charset="0"/>
                              </a:rPr>
                              <m:t>𝑎</m:t>
                            </m:r>
                          </m:e>
                          <m:sub>
                            <m:r>
                              <a:rPr lang="de-DE" i="1" dirty="0" smtClean="0">
                                <a:latin typeface="Cambria Math" panose="02040503050406030204" pitchFamily="18" charset="0"/>
                              </a:rPr>
                              <m:t>𝑧</m:t>
                            </m:r>
                          </m:sub>
                          <m:sup>
                            <m:r>
                              <a:rPr lang="de-DE" i="0" dirty="0" smtClean="0">
                                <a:latin typeface="Cambria Math" panose="02040503050406030204" pitchFamily="18" charset="0"/>
                              </a:rPr>
                              <m:t>2</m:t>
                            </m:r>
                          </m:sup>
                        </m:sSubSup>
                      </m:e>
                    </m:rad>
                  </m:oMath>
                </a14:m>
                <a:endParaRPr lang="de-DE" dirty="0"/>
              </a:p>
            </p:txBody>
          </p:sp>
        </mc:Choice>
        <mc:Fallback xmlns="">
          <p:sp>
            <p:nvSpPr>
              <p:cNvPr id="2" name="Inhaltsplatzhalter 1">
                <a:extLst>
                  <a:ext uri="{FF2B5EF4-FFF2-40B4-BE49-F238E27FC236}">
                    <a16:creationId xmlns:a16="http://schemas.microsoft.com/office/drawing/2014/main" id="{39916D26-CE11-46F8-A0C7-81EB54E94DF9}"/>
                  </a:ext>
                </a:extLst>
              </p:cNvPr>
              <p:cNvSpPr>
                <a:spLocks noGrp="1" noRot="1" noChangeAspect="1" noMove="1" noResize="1" noEditPoints="1" noAdjustHandles="1" noChangeArrowheads="1" noChangeShapeType="1" noTextEdit="1"/>
              </p:cNvSpPr>
              <p:nvPr>
                <p:ph idx="1"/>
              </p:nvPr>
            </p:nvSpPr>
            <p:spPr>
              <a:blipFill>
                <a:blip r:embed="rId3"/>
                <a:stretch>
                  <a:fillRect l="-1397" t="-1250"/>
                </a:stretch>
              </a:blipFill>
            </p:spPr>
            <p:txBody>
              <a:bodyPr/>
              <a:lstStyle/>
              <a:p>
                <a:r>
                  <a:rPr lang="de-DE">
                    <a:noFill/>
                  </a:rPr>
                  <a:t> </a:t>
                </a:r>
              </a:p>
            </p:txBody>
          </p:sp>
        </mc:Fallback>
      </mc:AlternateContent>
      <p:sp>
        <p:nvSpPr>
          <p:cNvPr id="3" name="Foliennummernplatzhalter 2">
            <a:extLst>
              <a:ext uri="{FF2B5EF4-FFF2-40B4-BE49-F238E27FC236}">
                <a16:creationId xmlns:a16="http://schemas.microsoft.com/office/drawing/2014/main" id="{86AB9D71-C605-4DD7-A187-99646C82ACF1}"/>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Fußzeilenplatzhalter 3">
            <a:extLst>
              <a:ext uri="{FF2B5EF4-FFF2-40B4-BE49-F238E27FC236}">
                <a16:creationId xmlns:a16="http://schemas.microsoft.com/office/drawing/2014/main" id="{2AA77DE8-D43B-4F1E-BE5B-629B091888F6}"/>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A87F8711-4074-431F-9ABF-1FA2C92BB300}"/>
              </a:ext>
            </a:extLst>
          </p:cNvPr>
          <p:cNvSpPr>
            <a:spLocks noGrp="1"/>
          </p:cNvSpPr>
          <p:nvPr>
            <p:ph type="title"/>
          </p:nvPr>
        </p:nvSpPr>
        <p:spPr>
          <a:xfrm>
            <a:off x="425454" y="669600"/>
            <a:ext cx="11345332" cy="416268"/>
          </a:xfrm>
        </p:spPr>
        <p:txBody>
          <a:bodyPr/>
          <a:lstStyle/>
          <a:p>
            <a:r>
              <a:rPr lang="de-DE" dirty="0"/>
              <a:t>Detektion von </a:t>
            </a:r>
            <a:r>
              <a:rPr lang="de-DE" dirty="0" err="1"/>
              <a:t>Stillstandsphasen</a:t>
            </a:r>
            <a:endParaRPr lang="de-DE" dirty="0"/>
          </a:p>
        </p:txBody>
      </p:sp>
    </p:spTree>
    <p:extLst>
      <p:ext uri="{BB962C8B-B14F-4D97-AF65-F5344CB8AC3E}">
        <p14:creationId xmlns:p14="http://schemas.microsoft.com/office/powerpoint/2010/main" val="278464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1C260728-ED4B-436B-8DAD-F052FF9CA236}"/>
              </a:ext>
            </a:extLst>
          </p:cNvPr>
          <p:cNvPicPr>
            <a:picLocks noGrp="1" noChangeAspect="1"/>
          </p:cNvPicPr>
          <p:nvPr>
            <p:ph idx="1"/>
          </p:nvPr>
        </p:nvPicPr>
        <p:blipFill>
          <a:blip r:embed="rId3"/>
          <a:stretch>
            <a:fillRect/>
          </a:stretch>
        </p:blipFill>
        <p:spPr>
          <a:xfrm>
            <a:off x="1810445" y="1867058"/>
            <a:ext cx="3614740" cy="3287303"/>
          </a:xfrm>
          <a:prstGeom prst="rect">
            <a:avLst/>
          </a:prstGeom>
        </p:spPr>
      </p:pic>
      <p:sp>
        <p:nvSpPr>
          <p:cNvPr id="3" name="Foliennummernplatzhalter 2">
            <a:extLst>
              <a:ext uri="{FF2B5EF4-FFF2-40B4-BE49-F238E27FC236}">
                <a16:creationId xmlns:a16="http://schemas.microsoft.com/office/drawing/2014/main" id="{C11CAC60-F838-40B9-BDF9-8205C4800E2B}"/>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Fußzeilenplatzhalter 3">
            <a:extLst>
              <a:ext uri="{FF2B5EF4-FFF2-40B4-BE49-F238E27FC236}">
                <a16:creationId xmlns:a16="http://schemas.microsoft.com/office/drawing/2014/main" id="{5E674D45-8A01-4F0F-84F1-88AB6F79B8BF}"/>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4B42D3F8-FB3D-4B05-A1E6-AC0F171118D4}"/>
              </a:ext>
            </a:extLst>
          </p:cNvPr>
          <p:cNvSpPr>
            <a:spLocks noGrp="1"/>
          </p:cNvSpPr>
          <p:nvPr>
            <p:ph type="title"/>
          </p:nvPr>
        </p:nvSpPr>
        <p:spPr>
          <a:xfrm>
            <a:off x="425454" y="669600"/>
            <a:ext cx="11345332" cy="416268"/>
          </a:xfrm>
        </p:spPr>
        <p:txBody>
          <a:bodyPr/>
          <a:lstStyle/>
          <a:p>
            <a:r>
              <a:rPr lang="de-DE" dirty="0"/>
              <a:t>Schätzen der Versatzwinkel im Stillstand</a:t>
            </a:r>
          </a:p>
        </p:txBody>
      </p:sp>
      <p:pic>
        <p:nvPicPr>
          <p:cNvPr id="7" name="Grafik 6">
            <a:extLst>
              <a:ext uri="{FF2B5EF4-FFF2-40B4-BE49-F238E27FC236}">
                <a16:creationId xmlns:a16="http://schemas.microsoft.com/office/drawing/2014/main" id="{B1AAFB17-5A99-4F49-8F12-2AC0E497CAAE}"/>
              </a:ext>
            </a:extLst>
          </p:cNvPr>
          <p:cNvPicPr>
            <a:picLocks noChangeAspect="1"/>
          </p:cNvPicPr>
          <p:nvPr/>
        </p:nvPicPr>
        <p:blipFill>
          <a:blip r:embed="rId4"/>
          <a:stretch>
            <a:fillRect/>
          </a:stretch>
        </p:blipFill>
        <p:spPr>
          <a:xfrm>
            <a:off x="2806618" y="5149732"/>
            <a:ext cx="2295757" cy="985523"/>
          </a:xfrm>
          <a:prstGeom prst="rect">
            <a:avLst/>
          </a:prstGeom>
        </p:spPr>
      </p:pic>
      <p:pic>
        <p:nvPicPr>
          <p:cNvPr id="8" name="Grafik 7">
            <a:extLst>
              <a:ext uri="{FF2B5EF4-FFF2-40B4-BE49-F238E27FC236}">
                <a16:creationId xmlns:a16="http://schemas.microsoft.com/office/drawing/2014/main" id="{731B8628-EA95-49E1-9036-04E4C1DBDA76}"/>
              </a:ext>
            </a:extLst>
          </p:cNvPr>
          <p:cNvPicPr>
            <a:picLocks noChangeAspect="1"/>
          </p:cNvPicPr>
          <p:nvPr/>
        </p:nvPicPr>
        <p:blipFill>
          <a:blip r:embed="rId5"/>
          <a:stretch>
            <a:fillRect/>
          </a:stretch>
        </p:blipFill>
        <p:spPr>
          <a:xfrm>
            <a:off x="7276307" y="2011372"/>
            <a:ext cx="2470267" cy="3242485"/>
          </a:xfrm>
          <a:prstGeom prst="rect">
            <a:avLst/>
          </a:prstGeom>
        </p:spPr>
      </p:pic>
      <p:sp>
        <p:nvSpPr>
          <p:cNvPr id="9" name="Inhaltsplatzhalter 7">
            <a:extLst>
              <a:ext uri="{FF2B5EF4-FFF2-40B4-BE49-F238E27FC236}">
                <a16:creationId xmlns:a16="http://schemas.microsoft.com/office/drawing/2014/main" id="{FAED3A8C-CF5E-470D-A51B-B277C4CA21D5}"/>
              </a:ext>
            </a:extLst>
          </p:cNvPr>
          <p:cNvSpPr txBox="1">
            <a:spLocks/>
          </p:cNvSpPr>
          <p:nvPr/>
        </p:nvSpPr>
        <p:spPr>
          <a:xfrm>
            <a:off x="2816812" y="1935949"/>
            <a:ext cx="2275370" cy="4162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20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20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8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200" dirty="0"/>
              <a:t>Nickwinkelversatz</a:t>
            </a:r>
          </a:p>
        </p:txBody>
      </p:sp>
      <p:sp>
        <p:nvSpPr>
          <p:cNvPr id="11" name="Inhaltsplatzhalter 7">
            <a:extLst>
              <a:ext uri="{FF2B5EF4-FFF2-40B4-BE49-F238E27FC236}">
                <a16:creationId xmlns:a16="http://schemas.microsoft.com/office/drawing/2014/main" id="{24E5701B-CFD8-4375-BEF4-9962BB192D00}"/>
              </a:ext>
            </a:extLst>
          </p:cNvPr>
          <p:cNvSpPr txBox="1">
            <a:spLocks/>
          </p:cNvSpPr>
          <p:nvPr/>
        </p:nvSpPr>
        <p:spPr>
          <a:xfrm>
            <a:off x="7392016" y="1988553"/>
            <a:ext cx="2238845" cy="4162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20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20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8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200" dirty="0"/>
              <a:t>Rollwinkelversatz</a:t>
            </a:r>
          </a:p>
        </p:txBody>
      </p:sp>
      <p:pic>
        <p:nvPicPr>
          <p:cNvPr id="12" name="Grafik 11">
            <a:extLst>
              <a:ext uri="{FF2B5EF4-FFF2-40B4-BE49-F238E27FC236}">
                <a16:creationId xmlns:a16="http://schemas.microsoft.com/office/drawing/2014/main" id="{70E3F602-04C7-47E9-BB7A-51597B7DAB09}"/>
              </a:ext>
            </a:extLst>
          </p:cNvPr>
          <p:cNvPicPr>
            <a:picLocks noChangeAspect="1"/>
          </p:cNvPicPr>
          <p:nvPr/>
        </p:nvPicPr>
        <p:blipFill>
          <a:blip r:embed="rId6"/>
          <a:stretch>
            <a:fillRect/>
          </a:stretch>
        </p:blipFill>
        <p:spPr>
          <a:xfrm>
            <a:off x="7408676" y="5149732"/>
            <a:ext cx="2205523" cy="980894"/>
          </a:xfrm>
          <a:prstGeom prst="rect">
            <a:avLst/>
          </a:prstGeom>
        </p:spPr>
      </p:pic>
    </p:spTree>
    <p:extLst>
      <p:ext uri="{BB962C8B-B14F-4D97-AF65-F5344CB8AC3E}">
        <p14:creationId xmlns:p14="http://schemas.microsoft.com/office/powerpoint/2010/main" val="397219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0D1AC589-C982-4DA3-A712-4E10E945E0EC}"/>
              </a:ext>
            </a:extLst>
          </p:cNvPr>
          <p:cNvPicPr>
            <a:picLocks noGrp="1" noChangeAspect="1"/>
          </p:cNvPicPr>
          <p:nvPr>
            <p:ph idx="1"/>
          </p:nvPr>
        </p:nvPicPr>
        <p:blipFill>
          <a:blip r:embed="rId3"/>
          <a:stretch>
            <a:fillRect/>
          </a:stretch>
        </p:blipFill>
        <p:spPr>
          <a:xfrm>
            <a:off x="1714465" y="2893257"/>
            <a:ext cx="8763070" cy="3419128"/>
          </a:xfrm>
          <a:prstGeom prst="rect">
            <a:avLst/>
          </a:prstGeom>
        </p:spPr>
      </p:pic>
      <p:sp>
        <p:nvSpPr>
          <p:cNvPr id="3" name="Foliennummernplatzhalter 2">
            <a:extLst>
              <a:ext uri="{FF2B5EF4-FFF2-40B4-BE49-F238E27FC236}">
                <a16:creationId xmlns:a16="http://schemas.microsoft.com/office/drawing/2014/main" id="{D568AE00-836A-45A8-9745-457408A7648F}"/>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Fußzeilenplatzhalter 3">
            <a:extLst>
              <a:ext uri="{FF2B5EF4-FFF2-40B4-BE49-F238E27FC236}">
                <a16:creationId xmlns:a16="http://schemas.microsoft.com/office/drawing/2014/main" id="{C5E96EA8-D37A-49B7-84ED-547BF935C369}"/>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6F7052F8-D896-412E-95F3-AFB011FF71FA}"/>
              </a:ext>
            </a:extLst>
          </p:cNvPr>
          <p:cNvSpPr>
            <a:spLocks noGrp="1"/>
          </p:cNvSpPr>
          <p:nvPr>
            <p:ph type="title"/>
          </p:nvPr>
        </p:nvSpPr>
        <p:spPr>
          <a:xfrm>
            <a:off x="425454" y="669600"/>
            <a:ext cx="11345332" cy="416268"/>
          </a:xfrm>
        </p:spPr>
        <p:txBody>
          <a:bodyPr/>
          <a:lstStyle/>
          <a:p>
            <a:r>
              <a:rPr lang="de-DE" dirty="0"/>
              <a:t>Zwischentransformation der </a:t>
            </a:r>
            <a:r>
              <a:rPr lang="de-DE" dirty="0" err="1"/>
              <a:t>Smartphonedaten</a:t>
            </a:r>
            <a:endParaRPr lang="de-DE" dirty="0"/>
          </a:p>
        </p:txBody>
      </p:sp>
      <p:sp>
        <p:nvSpPr>
          <p:cNvPr id="7" name="Inhaltsplatzhalter 7">
            <a:extLst>
              <a:ext uri="{FF2B5EF4-FFF2-40B4-BE49-F238E27FC236}">
                <a16:creationId xmlns:a16="http://schemas.microsoft.com/office/drawing/2014/main" id="{81707389-32A5-4188-8979-C163CC2FAB19}"/>
              </a:ext>
            </a:extLst>
          </p:cNvPr>
          <p:cNvSpPr txBox="1">
            <a:spLocks/>
          </p:cNvSpPr>
          <p:nvPr/>
        </p:nvSpPr>
        <p:spPr>
          <a:xfrm>
            <a:off x="510231" y="1437153"/>
            <a:ext cx="6769663" cy="36044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20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20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8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Entkopplung der Gravitationskraft von den dynamischen Beschleunigungskräften während der Fahrt</a:t>
            </a:r>
          </a:p>
          <a:p>
            <a:endParaRPr lang="de-DE" dirty="0"/>
          </a:p>
          <a:p>
            <a:r>
              <a:rPr lang="de-DE" dirty="0"/>
              <a:t>Übereinstimmen der Fahrzeughochachse mit der</a:t>
            </a:r>
          </a:p>
          <a:p>
            <a:r>
              <a:rPr lang="de-DE" dirty="0"/>
              <a:t>z-Achse des Smartphones</a:t>
            </a:r>
          </a:p>
        </p:txBody>
      </p:sp>
    </p:spTree>
    <p:extLst>
      <p:ext uri="{BB962C8B-B14F-4D97-AF65-F5344CB8AC3E}">
        <p14:creationId xmlns:p14="http://schemas.microsoft.com/office/powerpoint/2010/main" val="282131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FC7D7582-CCBA-4862-865D-BD20AB4664AB}"/>
                  </a:ext>
                </a:extLst>
              </p:cNvPr>
              <p:cNvSpPr>
                <a:spLocks noGrp="1"/>
              </p:cNvSpPr>
              <p:nvPr>
                <p:ph idx="1"/>
              </p:nvPr>
            </p:nvSpPr>
            <p:spPr/>
            <p:txBody>
              <a:bodyPr/>
              <a:lstStyle/>
              <a:p>
                <a:r>
                  <a:rPr lang="de-DE" dirty="0"/>
                  <a:t>Bedingung der Geradeausfahrt:</a:t>
                </a:r>
              </a:p>
              <a:p>
                <a:endParaRPr lang="de-DE" dirty="0"/>
              </a:p>
              <a:p>
                <a:r>
                  <a:rPr lang="de-DE" dirty="0"/>
                  <a:t>Beschleunigungen:</a:t>
                </a:r>
              </a:p>
              <a:p>
                <a14:m>
                  <m:oMath xmlns:m="http://schemas.openxmlformats.org/officeDocument/2006/math">
                    <m:rad>
                      <m:radPr>
                        <m:degHide m:val="on"/>
                        <m:ctrlPr>
                          <a:rPr lang="de-DE" i="1" dirty="0">
                            <a:latin typeface="Cambria Math" panose="02040503050406030204" pitchFamily="18" charset="0"/>
                          </a:rPr>
                        </m:ctrlPr>
                      </m:radPr>
                      <m:deg/>
                      <m:e>
                        <m:sSubSup>
                          <m:sSubSupPr>
                            <m:ctrlPr>
                              <a:rPr lang="de-DE" i="1" dirty="0">
                                <a:latin typeface="Cambria Math" panose="02040503050406030204" pitchFamily="18" charset="0"/>
                              </a:rPr>
                            </m:ctrlPr>
                          </m:sSubSupPr>
                          <m:e>
                            <m:r>
                              <a:rPr lang="de-DE" i="1" dirty="0">
                                <a:latin typeface="Cambria Math" panose="02040503050406030204" pitchFamily="18" charset="0"/>
                              </a:rPr>
                              <m:t>𝑎</m:t>
                            </m:r>
                          </m:e>
                          <m:sub>
                            <m:r>
                              <a:rPr lang="de-DE" b="0" i="1" dirty="0" smtClean="0">
                                <a:latin typeface="Cambria Math" panose="02040503050406030204" pitchFamily="18" charset="0"/>
                              </a:rPr>
                              <m:t>𝑠</m:t>
                            </m:r>
                            <m:r>
                              <a:rPr lang="de-DE" b="0" i="1" dirty="0" smtClean="0">
                                <a:latin typeface="Cambria Math" panose="02040503050406030204" pitchFamily="18" charset="0"/>
                              </a:rPr>
                              <m:t>,</m:t>
                            </m:r>
                            <m:r>
                              <a:rPr lang="de-DE" i="1" dirty="0">
                                <a:latin typeface="Cambria Math" panose="02040503050406030204" pitchFamily="18" charset="0"/>
                              </a:rPr>
                              <m:t>𝑥</m:t>
                            </m:r>
                          </m:sub>
                          <m:sup>
                            <m:r>
                              <a:rPr lang="de-DE" dirty="0">
                                <a:latin typeface="Cambria Math" panose="02040503050406030204" pitchFamily="18" charset="0"/>
                              </a:rPr>
                              <m:t>2</m:t>
                            </m:r>
                          </m:sup>
                        </m:sSubSup>
                        <m:r>
                          <a:rPr lang="de-DE" dirty="0">
                            <a:latin typeface="Cambria Math" panose="02040503050406030204" pitchFamily="18" charset="0"/>
                          </a:rPr>
                          <m:t>+</m:t>
                        </m:r>
                        <m:sSubSup>
                          <m:sSubSupPr>
                            <m:ctrlPr>
                              <a:rPr lang="de-DE" i="1" dirty="0">
                                <a:latin typeface="Cambria Math" panose="02040503050406030204" pitchFamily="18" charset="0"/>
                              </a:rPr>
                            </m:ctrlPr>
                          </m:sSubSupPr>
                          <m:e>
                            <m:r>
                              <a:rPr lang="de-DE" i="1" dirty="0">
                                <a:latin typeface="Cambria Math" panose="02040503050406030204" pitchFamily="18" charset="0"/>
                              </a:rPr>
                              <m:t>𝑎</m:t>
                            </m:r>
                          </m:e>
                          <m:sub>
                            <m:r>
                              <a:rPr lang="de-DE" b="0" i="1" dirty="0" smtClean="0">
                                <a:latin typeface="Cambria Math" panose="02040503050406030204" pitchFamily="18" charset="0"/>
                              </a:rPr>
                              <m:t>𝑠</m:t>
                            </m:r>
                            <m:r>
                              <a:rPr lang="de-DE" b="0" i="1" dirty="0" smtClean="0">
                                <a:latin typeface="Cambria Math" panose="02040503050406030204" pitchFamily="18" charset="0"/>
                              </a:rPr>
                              <m:t>,</m:t>
                            </m:r>
                            <m:r>
                              <a:rPr lang="de-DE" i="1" dirty="0">
                                <a:latin typeface="Cambria Math" panose="02040503050406030204" pitchFamily="18" charset="0"/>
                              </a:rPr>
                              <m:t>𝑦</m:t>
                            </m:r>
                          </m:sub>
                          <m:sup>
                            <m:r>
                              <a:rPr lang="de-DE" dirty="0">
                                <a:latin typeface="Cambria Math" panose="02040503050406030204" pitchFamily="18" charset="0"/>
                              </a:rPr>
                              <m:t>2</m:t>
                            </m:r>
                          </m:sup>
                        </m:sSubSup>
                        <m:r>
                          <a:rPr lang="de-DE" dirty="0">
                            <a:latin typeface="Cambria Math" panose="02040503050406030204" pitchFamily="18" charset="0"/>
                          </a:rPr>
                          <m:t>+</m:t>
                        </m:r>
                        <m:sSubSup>
                          <m:sSubSupPr>
                            <m:ctrlPr>
                              <a:rPr lang="de-DE" i="1" dirty="0">
                                <a:latin typeface="Cambria Math" panose="02040503050406030204" pitchFamily="18" charset="0"/>
                              </a:rPr>
                            </m:ctrlPr>
                          </m:sSubSupPr>
                          <m:e>
                            <m:r>
                              <a:rPr lang="de-DE" i="1" dirty="0">
                                <a:latin typeface="Cambria Math" panose="02040503050406030204" pitchFamily="18" charset="0"/>
                              </a:rPr>
                              <m:t>𝑎</m:t>
                            </m:r>
                          </m:e>
                          <m:sub>
                            <m:r>
                              <a:rPr lang="de-DE" b="0" i="1" dirty="0" smtClean="0">
                                <a:latin typeface="Cambria Math" panose="02040503050406030204" pitchFamily="18" charset="0"/>
                              </a:rPr>
                              <m:t>𝑠</m:t>
                            </m:r>
                            <m:r>
                              <a:rPr lang="de-DE" b="0" i="1" dirty="0" smtClean="0">
                                <a:latin typeface="Cambria Math" panose="02040503050406030204" pitchFamily="18" charset="0"/>
                              </a:rPr>
                              <m:t>,</m:t>
                            </m:r>
                            <m:r>
                              <a:rPr lang="de-DE" i="1" dirty="0">
                                <a:latin typeface="Cambria Math" panose="02040503050406030204" pitchFamily="18" charset="0"/>
                              </a:rPr>
                              <m:t>𝑧</m:t>
                            </m:r>
                          </m:sub>
                          <m:sup>
                            <m:r>
                              <a:rPr lang="de-DE" dirty="0">
                                <a:latin typeface="Cambria Math" panose="02040503050406030204" pitchFamily="18" charset="0"/>
                              </a:rPr>
                              <m:t>2</m:t>
                            </m:r>
                          </m:sup>
                        </m:sSubSup>
                      </m:e>
                    </m:rad>
                    <m:r>
                      <a:rPr lang="de-DE" b="0" i="1" dirty="0" smtClean="0">
                        <a:latin typeface="Cambria Math" panose="02040503050406030204" pitchFamily="18" charset="0"/>
                      </a:rPr>
                      <m:t>−</m:t>
                    </m:r>
                    <m:r>
                      <a:rPr lang="de-DE" b="0" i="1" dirty="0" smtClean="0">
                        <a:latin typeface="Cambria Math" panose="02040503050406030204" pitchFamily="18" charset="0"/>
                      </a:rPr>
                      <m:t>𝑔</m:t>
                    </m:r>
                    <m:r>
                      <a:rPr lang="de-DE" b="0" i="1" dirty="0" smtClean="0">
                        <a:latin typeface="Cambria Math" panose="02040503050406030204" pitchFamily="18" charset="0"/>
                        <a:ea typeface="Cambria Math" panose="02040503050406030204" pitchFamily="18" charset="0"/>
                      </a:rPr>
                      <m:t>≥</m:t>
                    </m:r>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𝑎</m:t>
                        </m:r>
                      </m:e>
                      <m:sub>
                        <m:r>
                          <a:rPr lang="de-DE" b="0" i="1" dirty="0" smtClean="0">
                            <a:latin typeface="Cambria Math" panose="02040503050406030204" pitchFamily="18" charset="0"/>
                          </a:rPr>
                          <m:t>𝑡h𝑟𝑒𝑠h𝑜𝑙𝑑</m:t>
                        </m:r>
                      </m:sub>
                    </m:sSub>
                  </m:oMath>
                </a14:m>
                <a:r>
                  <a:rPr lang="de-DE" dirty="0"/>
                  <a:t>  </a:t>
                </a:r>
              </a:p>
              <a:p>
                <a:endParaRPr lang="de-DE" dirty="0"/>
              </a:p>
              <a:p>
                <a:r>
                  <a:rPr lang="de-DE" dirty="0"/>
                  <a:t>Drehraten:</a:t>
                </a:r>
              </a:p>
              <a:p>
                <a14:m>
                  <m:oMath xmlns:m="http://schemas.openxmlformats.org/officeDocument/2006/math">
                    <m:rad>
                      <m:radPr>
                        <m:degHide m:val="on"/>
                        <m:ctrlPr>
                          <a:rPr lang="de-DE" i="1" dirty="0">
                            <a:latin typeface="Cambria Math" panose="02040503050406030204" pitchFamily="18" charset="0"/>
                          </a:rPr>
                        </m:ctrlPr>
                      </m:radPr>
                      <m:deg/>
                      <m:e>
                        <m:sSubSup>
                          <m:sSubSupPr>
                            <m:ctrlPr>
                              <a:rPr lang="de-DE" i="1" dirty="0">
                                <a:latin typeface="Cambria Math" panose="02040503050406030204" pitchFamily="18" charset="0"/>
                              </a:rPr>
                            </m:ctrlPr>
                          </m:sSubSupPr>
                          <m:e>
                            <m:r>
                              <a:rPr lang="de-DE" i="1" dirty="0">
                                <a:latin typeface="Cambria Math" panose="02040503050406030204" pitchFamily="18" charset="0"/>
                                <a:ea typeface="Cambria Math" panose="02040503050406030204" pitchFamily="18" charset="0"/>
                              </a:rPr>
                              <m:t>𝜔</m:t>
                            </m:r>
                          </m:e>
                          <m:sub>
                            <m:r>
                              <a:rPr lang="de-DE" b="0" i="1" dirty="0" smtClean="0">
                                <a:latin typeface="Cambria Math" panose="02040503050406030204" pitchFamily="18" charset="0"/>
                              </a:rPr>
                              <m:t>𝑆</m:t>
                            </m:r>
                            <m:r>
                              <a:rPr lang="de-DE" b="0" i="1" dirty="0" smtClean="0">
                                <a:latin typeface="Cambria Math" panose="02040503050406030204" pitchFamily="18" charset="0"/>
                              </a:rPr>
                              <m:t>,</m:t>
                            </m:r>
                            <m:r>
                              <a:rPr lang="de-DE" i="1" dirty="0">
                                <a:latin typeface="Cambria Math" panose="02040503050406030204" pitchFamily="18" charset="0"/>
                              </a:rPr>
                              <m:t>𝑥</m:t>
                            </m:r>
                          </m:sub>
                          <m:sup>
                            <m:r>
                              <a:rPr lang="de-DE" dirty="0">
                                <a:latin typeface="Cambria Math" panose="02040503050406030204" pitchFamily="18" charset="0"/>
                              </a:rPr>
                              <m:t>2</m:t>
                            </m:r>
                          </m:sup>
                        </m:sSubSup>
                        <m:r>
                          <a:rPr lang="de-DE" dirty="0">
                            <a:latin typeface="Cambria Math" panose="02040503050406030204" pitchFamily="18" charset="0"/>
                          </a:rPr>
                          <m:t>+</m:t>
                        </m:r>
                        <m:sSubSup>
                          <m:sSubSupPr>
                            <m:ctrlPr>
                              <a:rPr lang="de-DE" i="1" dirty="0">
                                <a:latin typeface="Cambria Math" panose="02040503050406030204" pitchFamily="18" charset="0"/>
                              </a:rPr>
                            </m:ctrlPr>
                          </m:sSubSupPr>
                          <m:e>
                            <m:r>
                              <a:rPr lang="de-DE" i="1" dirty="0">
                                <a:latin typeface="Cambria Math" panose="02040503050406030204" pitchFamily="18" charset="0"/>
                                <a:ea typeface="Cambria Math" panose="02040503050406030204" pitchFamily="18" charset="0"/>
                              </a:rPr>
                              <m:t>𝜔</m:t>
                            </m:r>
                          </m:e>
                          <m:sub>
                            <m:r>
                              <a:rPr lang="de-DE" b="0" i="1" dirty="0" smtClean="0">
                                <a:latin typeface="Cambria Math" panose="02040503050406030204" pitchFamily="18" charset="0"/>
                              </a:rPr>
                              <m:t>𝑠</m:t>
                            </m:r>
                            <m:r>
                              <a:rPr lang="de-DE" b="0" i="1" dirty="0" smtClean="0">
                                <a:latin typeface="Cambria Math" panose="02040503050406030204" pitchFamily="18" charset="0"/>
                              </a:rPr>
                              <m:t>,</m:t>
                            </m:r>
                            <m:r>
                              <a:rPr lang="de-DE" i="1" dirty="0">
                                <a:latin typeface="Cambria Math" panose="02040503050406030204" pitchFamily="18" charset="0"/>
                              </a:rPr>
                              <m:t>𝑦</m:t>
                            </m:r>
                          </m:sub>
                          <m:sup>
                            <m:r>
                              <a:rPr lang="de-DE" dirty="0">
                                <a:latin typeface="Cambria Math" panose="02040503050406030204" pitchFamily="18" charset="0"/>
                              </a:rPr>
                              <m:t>2</m:t>
                            </m:r>
                          </m:sup>
                        </m:sSubSup>
                        <m:r>
                          <a:rPr lang="de-DE" dirty="0">
                            <a:latin typeface="Cambria Math" panose="02040503050406030204" pitchFamily="18" charset="0"/>
                          </a:rPr>
                          <m:t>+</m:t>
                        </m:r>
                        <m:sSubSup>
                          <m:sSubSupPr>
                            <m:ctrlPr>
                              <a:rPr lang="de-DE" i="1" dirty="0">
                                <a:latin typeface="Cambria Math" panose="02040503050406030204" pitchFamily="18" charset="0"/>
                              </a:rPr>
                            </m:ctrlPr>
                          </m:sSubSupPr>
                          <m:e>
                            <m:r>
                              <a:rPr lang="de-DE" i="1" dirty="0">
                                <a:latin typeface="Cambria Math" panose="02040503050406030204" pitchFamily="18" charset="0"/>
                                <a:ea typeface="Cambria Math" panose="02040503050406030204" pitchFamily="18" charset="0"/>
                              </a:rPr>
                              <m:t>𝜔</m:t>
                            </m:r>
                          </m:e>
                          <m:sub>
                            <m:r>
                              <a:rPr lang="de-DE" b="0" i="1" dirty="0" smtClean="0">
                                <a:latin typeface="Cambria Math" panose="02040503050406030204" pitchFamily="18" charset="0"/>
                              </a:rPr>
                              <m:t>𝑠</m:t>
                            </m:r>
                            <m:r>
                              <a:rPr lang="de-DE" b="0" i="1" dirty="0" smtClean="0">
                                <a:latin typeface="Cambria Math" panose="02040503050406030204" pitchFamily="18" charset="0"/>
                              </a:rPr>
                              <m:t>,</m:t>
                            </m:r>
                            <m:r>
                              <a:rPr lang="de-DE" i="1" dirty="0">
                                <a:latin typeface="Cambria Math" panose="02040503050406030204" pitchFamily="18" charset="0"/>
                              </a:rPr>
                              <m:t>𝑧</m:t>
                            </m:r>
                          </m:sub>
                          <m:sup>
                            <m:r>
                              <a:rPr lang="de-DE" dirty="0">
                                <a:latin typeface="Cambria Math" panose="02040503050406030204" pitchFamily="18" charset="0"/>
                              </a:rPr>
                              <m:t>2</m:t>
                            </m:r>
                          </m:sup>
                        </m:sSubSup>
                      </m:e>
                    </m:rad>
                    <m:r>
                      <a:rPr lang="de-DE" i="1" dirty="0" smtClean="0">
                        <a:latin typeface="Cambria Math" panose="02040503050406030204" pitchFamily="18" charset="0"/>
                        <a:ea typeface="Cambria Math" panose="02040503050406030204" pitchFamily="18" charset="0"/>
                      </a:rPr>
                      <m:t>≤</m:t>
                    </m:r>
                    <m:sSub>
                      <m:sSubPr>
                        <m:ctrlPr>
                          <a:rPr lang="de-DE" i="1" dirty="0">
                            <a:latin typeface="Cambria Math" panose="02040503050406030204" pitchFamily="18" charset="0"/>
                          </a:rPr>
                        </m:ctrlPr>
                      </m:sSubPr>
                      <m:e>
                        <m:r>
                          <a:rPr lang="de-DE" i="1" dirty="0" smtClean="0">
                            <a:latin typeface="Cambria Math" panose="02040503050406030204" pitchFamily="18" charset="0"/>
                            <a:ea typeface="Cambria Math" panose="02040503050406030204" pitchFamily="18" charset="0"/>
                          </a:rPr>
                          <m:t>𝜔</m:t>
                        </m:r>
                      </m:e>
                      <m:sub>
                        <m:r>
                          <a:rPr lang="de-DE" i="1" dirty="0">
                            <a:latin typeface="Cambria Math" panose="02040503050406030204" pitchFamily="18" charset="0"/>
                          </a:rPr>
                          <m:t>𝑡h𝑟𝑒𝑠h𝑜𝑙𝑑</m:t>
                        </m:r>
                      </m:sub>
                    </m:sSub>
                  </m:oMath>
                </a14:m>
                <a:r>
                  <a:rPr lang="de-DE" dirty="0"/>
                  <a:t>  </a:t>
                </a:r>
              </a:p>
              <a:p>
                <a:endParaRPr lang="de-DE" dirty="0"/>
              </a:p>
              <a:p>
                <a:r>
                  <a:rPr lang="de-DE" dirty="0"/>
                  <a:t>Geschwindigkeiten:</a:t>
                </a:r>
              </a:p>
              <a:p>
                <a:pPr/>
                <a14:m>
                  <m:oMathPara xmlns:m="http://schemas.openxmlformats.org/officeDocument/2006/math">
                    <m:oMathParaPr>
                      <m:jc m:val="left"/>
                    </m:oMathParaPr>
                    <m:oMath xmlns:m="http://schemas.openxmlformats.org/officeDocument/2006/math">
                      <m:r>
                        <a:rPr lang="de-DE" b="0" i="1" dirty="0" smtClean="0">
                          <a:latin typeface="Cambria Math" panose="02040503050406030204" pitchFamily="18" charset="0"/>
                          <a:ea typeface="Cambria Math" panose="02040503050406030204" pitchFamily="18" charset="0"/>
                        </a:rPr>
                        <m:t>𝑠𝑝𝑒𝑒𝑑</m:t>
                      </m:r>
                      <m:r>
                        <a:rPr lang="de-DE" i="1" dirty="0">
                          <a:latin typeface="Cambria Math" panose="02040503050406030204" pitchFamily="18" charset="0"/>
                          <a:ea typeface="Cambria Math" panose="02040503050406030204" pitchFamily="18" charset="0"/>
                        </a:rPr>
                        <m:t>≥</m:t>
                      </m:r>
                      <m:sSub>
                        <m:sSubPr>
                          <m:ctrlPr>
                            <a:rPr lang="de-DE" i="1" dirty="0">
                              <a:latin typeface="Cambria Math" panose="02040503050406030204" pitchFamily="18" charset="0"/>
                            </a:rPr>
                          </m:ctrlPr>
                        </m:sSubPr>
                        <m:e>
                          <m:r>
                            <a:rPr lang="de-DE" b="0" i="1" dirty="0" smtClean="0">
                              <a:latin typeface="Cambria Math" panose="02040503050406030204" pitchFamily="18" charset="0"/>
                            </a:rPr>
                            <m:t>𝑠𝑝𝑒𝑒𝑑</m:t>
                          </m:r>
                        </m:e>
                        <m:sub>
                          <m:r>
                            <a:rPr lang="de-DE" i="1" dirty="0">
                              <a:latin typeface="Cambria Math" panose="02040503050406030204" pitchFamily="18" charset="0"/>
                            </a:rPr>
                            <m:t>𝑡h𝑟𝑒𝑠h𝑜𝑙𝑑</m:t>
                          </m:r>
                        </m:sub>
                      </m:sSub>
                    </m:oMath>
                  </m:oMathPara>
                </a14:m>
                <a:endParaRPr lang="de-DE" dirty="0"/>
              </a:p>
              <a:p>
                <a:endParaRPr lang="de-DE" dirty="0"/>
              </a:p>
            </p:txBody>
          </p:sp>
        </mc:Choice>
        <mc:Fallback xmlns="">
          <p:sp>
            <p:nvSpPr>
              <p:cNvPr id="2" name="Inhaltsplatzhalter 1">
                <a:extLst>
                  <a:ext uri="{FF2B5EF4-FFF2-40B4-BE49-F238E27FC236}">
                    <a16:creationId xmlns:a16="http://schemas.microsoft.com/office/drawing/2014/main" id="{FC7D7582-CCBA-4862-865D-BD20AB4664AB}"/>
                  </a:ext>
                </a:extLst>
              </p:cNvPr>
              <p:cNvSpPr>
                <a:spLocks noGrp="1" noRot="1" noChangeAspect="1" noMove="1" noResize="1" noEditPoints="1" noAdjustHandles="1" noChangeArrowheads="1" noChangeShapeType="1" noTextEdit="1"/>
              </p:cNvSpPr>
              <p:nvPr>
                <p:ph idx="1"/>
              </p:nvPr>
            </p:nvSpPr>
            <p:spPr>
              <a:blipFill>
                <a:blip r:embed="rId2"/>
                <a:stretch>
                  <a:fillRect l="-1397" t="-1250"/>
                </a:stretch>
              </a:blipFill>
            </p:spPr>
            <p:txBody>
              <a:bodyPr/>
              <a:lstStyle/>
              <a:p>
                <a:r>
                  <a:rPr lang="de-DE">
                    <a:noFill/>
                  </a:rPr>
                  <a:t> </a:t>
                </a:r>
              </a:p>
            </p:txBody>
          </p:sp>
        </mc:Fallback>
      </mc:AlternateContent>
      <p:sp>
        <p:nvSpPr>
          <p:cNvPr id="3" name="Foliennummernplatzhalter 2">
            <a:extLst>
              <a:ext uri="{FF2B5EF4-FFF2-40B4-BE49-F238E27FC236}">
                <a16:creationId xmlns:a16="http://schemas.microsoft.com/office/drawing/2014/main" id="{030FEDC3-88FB-499F-A91C-3D9EF78A872C}"/>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Fußzeilenplatzhalter 3">
            <a:extLst>
              <a:ext uri="{FF2B5EF4-FFF2-40B4-BE49-F238E27FC236}">
                <a16:creationId xmlns:a16="http://schemas.microsoft.com/office/drawing/2014/main" id="{B4D8AFC0-14A8-4E73-BC2D-8AE53D19260A}"/>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2CE229EE-A7CE-48BD-A312-5D43633F96B1}"/>
              </a:ext>
            </a:extLst>
          </p:cNvPr>
          <p:cNvSpPr>
            <a:spLocks noGrp="1"/>
          </p:cNvSpPr>
          <p:nvPr>
            <p:ph type="title"/>
          </p:nvPr>
        </p:nvSpPr>
        <p:spPr>
          <a:xfrm>
            <a:off x="425454" y="669600"/>
            <a:ext cx="11345332" cy="416268"/>
          </a:xfrm>
        </p:spPr>
        <p:txBody>
          <a:bodyPr/>
          <a:lstStyle/>
          <a:p>
            <a:r>
              <a:rPr lang="de-DE" dirty="0"/>
              <a:t>Detektion von Abschnitten mit Geradeausfahrt</a:t>
            </a:r>
          </a:p>
        </p:txBody>
      </p:sp>
    </p:spTree>
    <p:extLst>
      <p:ext uri="{BB962C8B-B14F-4D97-AF65-F5344CB8AC3E}">
        <p14:creationId xmlns:p14="http://schemas.microsoft.com/office/powerpoint/2010/main" val="352765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3C9DC745-5888-4830-AC20-E79AD7B1C3C7}"/>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Fußzeilenplatzhalter 3">
            <a:extLst>
              <a:ext uri="{FF2B5EF4-FFF2-40B4-BE49-F238E27FC236}">
                <a16:creationId xmlns:a16="http://schemas.microsoft.com/office/drawing/2014/main" id="{6DB4798C-350D-4F18-BDF8-12EC3E5E1E95}"/>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204019FE-3111-45FD-A76F-526EFFAE709C}"/>
              </a:ext>
            </a:extLst>
          </p:cNvPr>
          <p:cNvSpPr>
            <a:spLocks noGrp="1"/>
          </p:cNvSpPr>
          <p:nvPr>
            <p:ph type="title"/>
          </p:nvPr>
        </p:nvSpPr>
        <p:spPr>
          <a:xfrm>
            <a:off x="425454" y="669600"/>
            <a:ext cx="11345332" cy="416268"/>
          </a:xfrm>
        </p:spPr>
        <p:txBody>
          <a:bodyPr/>
          <a:lstStyle/>
          <a:p>
            <a:r>
              <a:rPr lang="de-DE" dirty="0"/>
              <a:t>Schätzen des </a:t>
            </a:r>
            <a:r>
              <a:rPr lang="de-DE" dirty="0" err="1"/>
              <a:t>Gierwinkelversatzes</a:t>
            </a:r>
            <a:endParaRPr lang="de-DE" dirty="0"/>
          </a:p>
        </p:txBody>
      </p:sp>
      <p:pic>
        <p:nvPicPr>
          <p:cNvPr id="6" name="Grafik 5">
            <a:extLst>
              <a:ext uri="{FF2B5EF4-FFF2-40B4-BE49-F238E27FC236}">
                <a16:creationId xmlns:a16="http://schemas.microsoft.com/office/drawing/2014/main" id="{62A5FFF3-090C-4756-9A5B-8DC3DFA554E1}"/>
              </a:ext>
            </a:extLst>
          </p:cNvPr>
          <p:cNvPicPr>
            <a:picLocks noChangeAspect="1"/>
          </p:cNvPicPr>
          <p:nvPr/>
        </p:nvPicPr>
        <p:blipFill>
          <a:blip r:embed="rId3"/>
          <a:stretch>
            <a:fillRect/>
          </a:stretch>
        </p:blipFill>
        <p:spPr>
          <a:xfrm>
            <a:off x="4574350" y="2161594"/>
            <a:ext cx="5308760" cy="3748526"/>
          </a:xfrm>
          <a:prstGeom prst="rect">
            <a:avLst/>
          </a:prstGeom>
        </p:spPr>
      </p:pic>
      <p:pic>
        <p:nvPicPr>
          <p:cNvPr id="7" name="Grafik 6">
            <a:extLst>
              <a:ext uri="{FF2B5EF4-FFF2-40B4-BE49-F238E27FC236}">
                <a16:creationId xmlns:a16="http://schemas.microsoft.com/office/drawing/2014/main" id="{82B7A67B-576A-45F8-8FCA-A9910B52FB4C}"/>
              </a:ext>
            </a:extLst>
          </p:cNvPr>
          <p:cNvPicPr>
            <a:picLocks noChangeAspect="1"/>
          </p:cNvPicPr>
          <p:nvPr/>
        </p:nvPicPr>
        <p:blipFill>
          <a:blip r:embed="rId4"/>
          <a:stretch>
            <a:fillRect/>
          </a:stretch>
        </p:blipFill>
        <p:spPr>
          <a:xfrm>
            <a:off x="843256" y="2912665"/>
            <a:ext cx="3472726" cy="919694"/>
          </a:xfrm>
          <a:prstGeom prst="rect">
            <a:avLst/>
          </a:prstGeom>
        </p:spPr>
      </p:pic>
    </p:spTree>
    <p:extLst>
      <p:ext uri="{BB962C8B-B14F-4D97-AF65-F5344CB8AC3E}">
        <p14:creationId xmlns:p14="http://schemas.microsoft.com/office/powerpoint/2010/main" val="110075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985EE675-A329-4A36-B3FA-6A4840CB5C5F}"/>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Fußzeilenplatzhalter 3">
            <a:extLst>
              <a:ext uri="{FF2B5EF4-FFF2-40B4-BE49-F238E27FC236}">
                <a16:creationId xmlns:a16="http://schemas.microsoft.com/office/drawing/2014/main" id="{91950BEC-0329-46D4-82D1-8B7A4FC628A6}"/>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131110D7-6976-40B3-A06C-DFC8A35E8DF8}"/>
              </a:ext>
            </a:extLst>
          </p:cNvPr>
          <p:cNvSpPr>
            <a:spLocks noGrp="1"/>
          </p:cNvSpPr>
          <p:nvPr>
            <p:ph type="title"/>
          </p:nvPr>
        </p:nvSpPr>
        <p:spPr>
          <a:xfrm>
            <a:off x="425454" y="669600"/>
            <a:ext cx="11345332" cy="416268"/>
          </a:xfrm>
        </p:spPr>
        <p:txBody>
          <a:bodyPr/>
          <a:lstStyle/>
          <a:p>
            <a:r>
              <a:rPr lang="de-DE" dirty="0"/>
              <a:t>Übergabe der Winkel an den bestehenden Algorithmus</a:t>
            </a:r>
          </a:p>
        </p:txBody>
      </p:sp>
      <p:pic>
        <p:nvPicPr>
          <p:cNvPr id="9" name="Inhaltsplatzhalter 8">
            <a:extLst>
              <a:ext uri="{FF2B5EF4-FFF2-40B4-BE49-F238E27FC236}">
                <a16:creationId xmlns:a16="http://schemas.microsoft.com/office/drawing/2014/main" id="{56EB3D06-FB7E-4A7E-8B34-367022763C42}"/>
              </a:ext>
            </a:extLst>
          </p:cNvPr>
          <p:cNvPicPr>
            <a:picLocks noGrp="1" noChangeAspect="1"/>
          </p:cNvPicPr>
          <p:nvPr>
            <p:ph idx="1"/>
          </p:nvPr>
        </p:nvPicPr>
        <p:blipFill>
          <a:blip r:embed="rId2"/>
          <a:stretch>
            <a:fillRect/>
          </a:stretch>
        </p:blipFill>
        <p:spPr>
          <a:xfrm>
            <a:off x="913994" y="1598613"/>
            <a:ext cx="10368775" cy="4875212"/>
          </a:xfrm>
          <a:prstGeom prst="rect">
            <a:avLst/>
          </a:prstGeom>
        </p:spPr>
      </p:pic>
    </p:spTree>
    <p:extLst>
      <p:ext uri="{BB962C8B-B14F-4D97-AF65-F5344CB8AC3E}">
        <p14:creationId xmlns:p14="http://schemas.microsoft.com/office/powerpoint/2010/main" val="1112636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a:t>Validierung der umgesetzten Orientierungsschätzung:</a:t>
            </a:r>
          </a:p>
          <a:p>
            <a:endParaRPr lang="de-DE" dirty="0"/>
          </a:p>
          <a:p>
            <a:r>
              <a:rPr lang="de-DE" dirty="0"/>
              <a:t>			1. Vergleich mit den gemessenen </a:t>
            </a:r>
            <a:r>
              <a:rPr lang="de-DE" dirty="0" err="1"/>
              <a:t>Verdrehwinkeln</a:t>
            </a:r>
            <a:endParaRPr lang="de-DE" dirty="0"/>
          </a:p>
          <a:p>
            <a:endParaRPr lang="de-DE" dirty="0"/>
          </a:p>
          <a:p>
            <a:r>
              <a:rPr lang="de-DE" dirty="0"/>
              <a:t>			2.  Anhand des Outputs des bestehenden Algorithmus</a:t>
            </a:r>
          </a:p>
          <a:p>
            <a:endParaRPr lang="de-DE" dirty="0"/>
          </a:p>
          <a:p>
            <a:r>
              <a:rPr lang="de-DE" dirty="0"/>
              <a:t>			3. Integration eines Beschleunigungsabschnitts und Vergleich mit</a:t>
            </a:r>
          </a:p>
          <a:p>
            <a:r>
              <a:rPr lang="de-DE" dirty="0"/>
              <a:t>			Geschwindigkeitswert des GPS-Signals</a:t>
            </a:r>
          </a:p>
        </p:txBody>
      </p:sp>
      <p:sp>
        <p:nvSpPr>
          <p:cNvPr id="5" name="Titel 4"/>
          <p:cNvSpPr>
            <a:spLocks noGrp="1"/>
          </p:cNvSpPr>
          <p:nvPr>
            <p:ph type="title"/>
          </p:nvPr>
        </p:nvSpPr>
        <p:spPr/>
        <p:txBody>
          <a:bodyPr/>
          <a:lstStyle/>
          <a:p>
            <a:endParaRPr lang="de-DE"/>
          </a:p>
        </p:txBody>
      </p:sp>
      <p:sp>
        <p:nvSpPr>
          <p:cNvPr id="10" name="Fußzeilenplatzhalter 9"/>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11" name="Foliennummernplatzhalter 10"/>
          <p:cNvSpPr>
            <a:spLocks noGrp="1"/>
          </p:cNvSpPr>
          <p:nvPr>
            <p:ph type="sldNum" sz="quarter" idx="11"/>
          </p:nvPr>
        </p:nvSpPr>
        <p:spPr/>
        <p:txBody>
          <a:bodyPr/>
          <a:lstStyle/>
          <a:p>
            <a:fld id="{CE58CB1E-F828-4F11-99E0-327109AF9DA4}" type="slidenum">
              <a:rPr lang="de-DE" smtClean="0"/>
              <a:pPr/>
              <a:t>18</a:t>
            </a:fld>
            <a:endParaRPr lang="de-DE" dirty="0"/>
          </a:p>
        </p:txBody>
      </p:sp>
    </p:spTree>
    <p:extLst>
      <p:ext uri="{BB962C8B-B14F-4D97-AF65-F5344CB8AC3E}">
        <p14:creationId xmlns:p14="http://schemas.microsoft.com/office/powerpoint/2010/main" val="1785409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EF2498AB-B611-4C89-B5DF-FE98BD73F1AF}"/>
              </a:ext>
            </a:extLst>
          </p:cNvPr>
          <p:cNvPicPr>
            <a:picLocks noGrp="1" noChangeAspect="1"/>
          </p:cNvPicPr>
          <p:nvPr>
            <p:ph idx="1"/>
          </p:nvPr>
        </p:nvPicPr>
        <p:blipFill>
          <a:blip r:embed="rId2"/>
          <a:stretch>
            <a:fillRect/>
          </a:stretch>
        </p:blipFill>
        <p:spPr>
          <a:xfrm>
            <a:off x="2059402" y="1313188"/>
            <a:ext cx="6676245" cy="4875212"/>
          </a:xfrm>
          <a:prstGeom prst="rect">
            <a:avLst/>
          </a:prstGeom>
        </p:spPr>
      </p:pic>
      <p:sp>
        <p:nvSpPr>
          <p:cNvPr id="3" name="Foliennummernplatzhalter 2">
            <a:extLst>
              <a:ext uri="{FF2B5EF4-FFF2-40B4-BE49-F238E27FC236}">
                <a16:creationId xmlns:a16="http://schemas.microsoft.com/office/drawing/2014/main" id="{644A4009-B6DB-4138-8C52-021417A092F2}"/>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Fußzeilenplatzhalter 3">
            <a:extLst>
              <a:ext uri="{FF2B5EF4-FFF2-40B4-BE49-F238E27FC236}">
                <a16:creationId xmlns:a16="http://schemas.microsoft.com/office/drawing/2014/main" id="{26C5E5C8-ED98-4E62-9E31-32FDD6BC588A}"/>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DE4C678F-B2E4-4D34-A31F-8C808A86D614}"/>
              </a:ext>
            </a:extLst>
          </p:cNvPr>
          <p:cNvSpPr>
            <a:spLocks noGrp="1"/>
          </p:cNvSpPr>
          <p:nvPr>
            <p:ph type="title"/>
          </p:nvPr>
        </p:nvSpPr>
        <p:spPr>
          <a:xfrm>
            <a:off x="425454" y="669600"/>
            <a:ext cx="11345332" cy="416268"/>
          </a:xfrm>
        </p:spPr>
        <p:txBody>
          <a:bodyPr/>
          <a:lstStyle/>
          <a:p>
            <a:r>
              <a:rPr lang="de-DE" dirty="0"/>
              <a:t>Abweichung bei der Winkelschätzung</a:t>
            </a:r>
          </a:p>
        </p:txBody>
      </p:sp>
    </p:spTree>
    <p:extLst>
      <p:ext uri="{BB962C8B-B14F-4D97-AF65-F5344CB8AC3E}">
        <p14:creationId xmlns:p14="http://schemas.microsoft.com/office/powerpoint/2010/main" val="178858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E29136A7-E857-453E-A3C8-E4C8387980DF}"/>
              </a:ext>
            </a:extLst>
          </p:cNvPr>
          <p:cNvSpPr>
            <a:spLocks noGrp="1"/>
          </p:cNvSpPr>
          <p:nvPr>
            <p:ph type="sldNum" sz="quarter" idx="11"/>
          </p:nvPr>
        </p:nvSpPr>
        <p:spPr/>
        <p:txBody>
          <a:bodyPr/>
          <a:lstStyle/>
          <a:p>
            <a:fld id="{CE58CB1E-F828-4F11-99E0-327109AF9DA4}" type="slidenum">
              <a:rPr lang="de-DE" smtClean="0"/>
              <a:pPr/>
              <a:t>2</a:t>
            </a:fld>
            <a:endParaRPr lang="de-DE" dirty="0"/>
          </a:p>
        </p:txBody>
      </p:sp>
      <p:pic>
        <p:nvPicPr>
          <p:cNvPr id="8" name="Grafik 7">
            <a:extLst>
              <a:ext uri="{FF2B5EF4-FFF2-40B4-BE49-F238E27FC236}">
                <a16:creationId xmlns:a16="http://schemas.microsoft.com/office/drawing/2014/main" id="{1D62C2B7-DAFD-4219-A9C5-7C5E64256023}"/>
              </a:ext>
            </a:extLst>
          </p:cNvPr>
          <p:cNvPicPr>
            <a:picLocks noChangeAspect="1"/>
          </p:cNvPicPr>
          <p:nvPr/>
        </p:nvPicPr>
        <p:blipFill>
          <a:blip r:embed="rId2"/>
          <a:stretch>
            <a:fillRect/>
          </a:stretch>
        </p:blipFill>
        <p:spPr>
          <a:xfrm>
            <a:off x="2272080" y="1001694"/>
            <a:ext cx="6490232" cy="6707914"/>
          </a:xfrm>
          <a:prstGeom prst="rect">
            <a:avLst/>
          </a:prstGeom>
        </p:spPr>
      </p:pic>
      <p:sp>
        <p:nvSpPr>
          <p:cNvPr id="4" name="Fußzeilenplatzhalter 3">
            <a:extLst>
              <a:ext uri="{FF2B5EF4-FFF2-40B4-BE49-F238E27FC236}">
                <a16:creationId xmlns:a16="http://schemas.microsoft.com/office/drawing/2014/main" id="{734CD95F-1410-4C3D-8BCA-69A94343065D}"/>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3AF3D3F4-FC5E-4AF8-BA19-20452A272257}"/>
              </a:ext>
            </a:extLst>
          </p:cNvPr>
          <p:cNvSpPr>
            <a:spLocks noGrp="1"/>
          </p:cNvSpPr>
          <p:nvPr>
            <p:ph type="title"/>
          </p:nvPr>
        </p:nvSpPr>
        <p:spPr>
          <a:xfrm>
            <a:off x="425454" y="669600"/>
            <a:ext cx="11345332" cy="416268"/>
          </a:xfrm>
        </p:spPr>
        <p:txBody>
          <a:bodyPr/>
          <a:lstStyle/>
          <a:p>
            <a:r>
              <a:rPr lang="de-DE" dirty="0"/>
              <a:t>Ausgangssituation des bestehenden Algorithmus</a:t>
            </a:r>
          </a:p>
        </p:txBody>
      </p:sp>
      <p:sp>
        <p:nvSpPr>
          <p:cNvPr id="9" name="Textfeld 8">
            <a:extLst>
              <a:ext uri="{FF2B5EF4-FFF2-40B4-BE49-F238E27FC236}">
                <a16:creationId xmlns:a16="http://schemas.microsoft.com/office/drawing/2014/main" id="{69BBE9CC-2D18-434F-B217-358B132F7BF9}"/>
              </a:ext>
            </a:extLst>
          </p:cNvPr>
          <p:cNvSpPr txBox="1"/>
          <p:nvPr/>
        </p:nvSpPr>
        <p:spPr>
          <a:xfrm>
            <a:off x="8457512" y="6103530"/>
            <a:ext cx="304800" cy="257250"/>
          </a:xfrm>
          <a:prstGeom prst="rect">
            <a:avLst/>
          </a:prstGeom>
          <a:noFill/>
        </p:spPr>
        <p:txBody>
          <a:bodyPr wrap="square" lIns="0" tIns="0" rIns="0" bIns="0" rtlCol="0">
            <a:spAutoFit/>
          </a:bodyPr>
          <a:lstStyle/>
          <a:p>
            <a:pPr>
              <a:lnSpc>
                <a:spcPct val="114000"/>
              </a:lnSpc>
            </a:pPr>
            <a:r>
              <a:rPr lang="de-DE" sz="1600" dirty="0">
                <a:latin typeface="+mn-lt"/>
              </a:rPr>
              <a:t>[1]</a:t>
            </a:r>
          </a:p>
        </p:txBody>
      </p:sp>
    </p:spTree>
    <p:extLst>
      <p:ext uri="{BB962C8B-B14F-4D97-AF65-F5344CB8AC3E}">
        <p14:creationId xmlns:p14="http://schemas.microsoft.com/office/powerpoint/2010/main" val="840082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6AF639B0-02A1-495D-B324-38D6A0AA153C}"/>
              </a:ext>
            </a:extLst>
          </p:cNvPr>
          <p:cNvPicPr>
            <a:picLocks noGrp="1" noChangeAspect="1"/>
          </p:cNvPicPr>
          <p:nvPr>
            <p:ph idx="1"/>
          </p:nvPr>
        </p:nvPicPr>
        <p:blipFill>
          <a:blip r:embed="rId2"/>
          <a:stretch>
            <a:fillRect/>
          </a:stretch>
        </p:blipFill>
        <p:spPr>
          <a:xfrm>
            <a:off x="2867638" y="1598613"/>
            <a:ext cx="6461487" cy="4875212"/>
          </a:xfrm>
          <a:prstGeom prst="rect">
            <a:avLst/>
          </a:prstGeom>
        </p:spPr>
      </p:pic>
      <p:sp>
        <p:nvSpPr>
          <p:cNvPr id="3" name="Foliennummernplatzhalter 2">
            <a:extLst>
              <a:ext uri="{FF2B5EF4-FFF2-40B4-BE49-F238E27FC236}">
                <a16:creationId xmlns:a16="http://schemas.microsoft.com/office/drawing/2014/main" id="{56F79394-C367-4D75-A457-BA22CFFD1439}"/>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Fußzeilenplatzhalter 3">
            <a:extLst>
              <a:ext uri="{FF2B5EF4-FFF2-40B4-BE49-F238E27FC236}">
                <a16:creationId xmlns:a16="http://schemas.microsoft.com/office/drawing/2014/main" id="{017E9193-FBD6-4DF8-A652-A44755A25B7E}"/>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E1DB9478-71F8-4720-9333-10477B1B836C}"/>
              </a:ext>
            </a:extLst>
          </p:cNvPr>
          <p:cNvSpPr>
            <a:spLocks noGrp="1"/>
          </p:cNvSpPr>
          <p:nvPr>
            <p:ph type="title"/>
          </p:nvPr>
        </p:nvSpPr>
        <p:spPr>
          <a:xfrm>
            <a:off x="425454" y="669600"/>
            <a:ext cx="11345332" cy="416268"/>
          </a:xfrm>
        </p:spPr>
        <p:txBody>
          <a:bodyPr/>
          <a:lstStyle/>
          <a:p>
            <a:r>
              <a:rPr lang="de-DE" dirty="0"/>
              <a:t>Nick- und Rollwinkelversätze des Smartphones GP2-1</a:t>
            </a:r>
          </a:p>
        </p:txBody>
      </p:sp>
    </p:spTree>
    <p:extLst>
      <p:ext uri="{BB962C8B-B14F-4D97-AF65-F5344CB8AC3E}">
        <p14:creationId xmlns:p14="http://schemas.microsoft.com/office/powerpoint/2010/main" val="632875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524F8D8E-6ACA-45E8-9734-EB58289EBB78}"/>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Fußzeilenplatzhalter 3">
            <a:extLst>
              <a:ext uri="{FF2B5EF4-FFF2-40B4-BE49-F238E27FC236}">
                <a16:creationId xmlns:a16="http://schemas.microsoft.com/office/drawing/2014/main" id="{CA8CB916-DD4A-43C6-BC9D-D9758BF925C4}"/>
              </a:ext>
            </a:extLst>
          </p:cNvPr>
          <p:cNvSpPr>
            <a:spLocks noGrp="1"/>
          </p:cNvSpPr>
          <p:nvPr>
            <p:ph type="ftr" sz="quarter" idx="12"/>
          </p:nvPr>
        </p:nvSpPr>
        <p:spPr/>
        <p:txBody>
          <a:bodyPr/>
          <a:lstStyle/>
          <a:p>
            <a:r>
              <a:rPr lang="en-US"/>
              <a:t>Mastervortrag | Datum | Vorname Nachname</a:t>
            </a:r>
            <a:endParaRPr lang="en-US" dirty="0"/>
          </a:p>
        </p:txBody>
      </p:sp>
      <p:sp>
        <p:nvSpPr>
          <p:cNvPr id="5" name="Titel 4">
            <a:extLst>
              <a:ext uri="{FF2B5EF4-FFF2-40B4-BE49-F238E27FC236}">
                <a16:creationId xmlns:a16="http://schemas.microsoft.com/office/drawing/2014/main" id="{279E7D0D-FE73-4E8E-AAD5-786E7F41B04A}"/>
              </a:ext>
            </a:extLst>
          </p:cNvPr>
          <p:cNvSpPr>
            <a:spLocks noGrp="1"/>
          </p:cNvSpPr>
          <p:nvPr>
            <p:ph type="title"/>
          </p:nvPr>
        </p:nvSpPr>
        <p:spPr>
          <a:xfrm>
            <a:off x="425454" y="669600"/>
            <a:ext cx="11345332" cy="416268"/>
          </a:xfrm>
        </p:spPr>
        <p:txBody>
          <a:bodyPr/>
          <a:lstStyle/>
          <a:p>
            <a:r>
              <a:rPr lang="de-DE" dirty="0"/>
              <a:t>Versatzwinkel Testfahrt 1</a:t>
            </a:r>
          </a:p>
        </p:txBody>
      </p:sp>
      <p:pic>
        <p:nvPicPr>
          <p:cNvPr id="9" name="Inhaltsplatzhalter 8">
            <a:extLst>
              <a:ext uri="{FF2B5EF4-FFF2-40B4-BE49-F238E27FC236}">
                <a16:creationId xmlns:a16="http://schemas.microsoft.com/office/drawing/2014/main" id="{7D72C289-E188-41FF-8272-A3D1514FE6A5}"/>
              </a:ext>
            </a:extLst>
          </p:cNvPr>
          <p:cNvPicPr>
            <a:picLocks noGrp="1" noChangeAspect="1"/>
          </p:cNvPicPr>
          <p:nvPr>
            <p:ph idx="1"/>
          </p:nvPr>
        </p:nvPicPr>
        <p:blipFill>
          <a:blip r:embed="rId2"/>
          <a:stretch>
            <a:fillRect/>
          </a:stretch>
        </p:blipFill>
        <p:spPr>
          <a:xfrm>
            <a:off x="425450" y="2397162"/>
            <a:ext cx="11345863" cy="3278113"/>
          </a:xfrm>
          <a:prstGeom prst="rect">
            <a:avLst/>
          </a:prstGeom>
        </p:spPr>
      </p:pic>
    </p:spTree>
    <p:extLst>
      <p:ext uri="{BB962C8B-B14F-4D97-AF65-F5344CB8AC3E}">
        <p14:creationId xmlns:p14="http://schemas.microsoft.com/office/powerpoint/2010/main" val="55766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30F77BB2-592E-4B80-A106-D58D29ED6C80}"/>
              </a:ext>
            </a:extLst>
          </p:cNvPr>
          <p:cNvPicPr>
            <a:picLocks noGrp="1" noChangeAspect="1"/>
          </p:cNvPicPr>
          <p:nvPr>
            <p:ph idx="1"/>
          </p:nvPr>
        </p:nvPicPr>
        <p:blipFill>
          <a:blip r:embed="rId2"/>
          <a:stretch>
            <a:fillRect/>
          </a:stretch>
        </p:blipFill>
        <p:spPr>
          <a:xfrm>
            <a:off x="2155676" y="1598613"/>
            <a:ext cx="7885410" cy="4875212"/>
          </a:xfrm>
          <a:prstGeom prst="rect">
            <a:avLst/>
          </a:prstGeom>
        </p:spPr>
      </p:pic>
      <p:sp>
        <p:nvSpPr>
          <p:cNvPr id="3" name="Foliennummernplatzhalter 2">
            <a:extLst>
              <a:ext uri="{FF2B5EF4-FFF2-40B4-BE49-F238E27FC236}">
                <a16:creationId xmlns:a16="http://schemas.microsoft.com/office/drawing/2014/main" id="{531E331B-D698-4D83-91C8-D841B90811BB}"/>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Fußzeilenplatzhalter 3">
            <a:extLst>
              <a:ext uri="{FF2B5EF4-FFF2-40B4-BE49-F238E27FC236}">
                <a16:creationId xmlns:a16="http://schemas.microsoft.com/office/drawing/2014/main" id="{F87F8B08-E8F5-40A4-935C-2F77F887EC03}"/>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D6A78997-1548-4218-AF65-4AC83EEFD95E}"/>
              </a:ext>
            </a:extLst>
          </p:cNvPr>
          <p:cNvSpPr>
            <a:spLocks noGrp="1"/>
          </p:cNvSpPr>
          <p:nvPr>
            <p:ph type="title"/>
          </p:nvPr>
        </p:nvSpPr>
        <p:spPr>
          <a:xfrm>
            <a:off x="425454" y="669600"/>
            <a:ext cx="11345332" cy="416268"/>
          </a:xfrm>
        </p:spPr>
        <p:txBody>
          <a:bodyPr/>
          <a:lstStyle/>
          <a:p>
            <a:r>
              <a:rPr lang="de-DE" dirty="0"/>
              <a:t>Beschleunigung</a:t>
            </a:r>
          </a:p>
        </p:txBody>
      </p:sp>
    </p:spTree>
    <p:extLst>
      <p:ext uri="{BB962C8B-B14F-4D97-AF65-F5344CB8AC3E}">
        <p14:creationId xmlns:p14="http://schemas.microsoft.com/office/powerpoint/2010/main" val="154069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31AD81F8-C4A9-467F-B674-0FB61AB7AF21}"/>
              </a:ext>
            </a:extLst>
          </p:cNvPr>
          <p:cNvPicPr>
            <a:picLocks noGrp="1" noChangeAspect="1"/>
          </p:cNvPicPr>
          <p:nvPr>
            <p:ph idx="1"/>
          </p:nvPr>
        </p:nvPicPr>
        <p:blipFill>
          <a:blip r:embed="rId2"/>
          <a:stretch>
            <a:fillRect/>
          </a:stretch>
        </p:blipFill>
        <p:spPr>
          <a:xfrm>
            <a:off x="2121486" y="1598613"/>
            <a:ext cx="7953791" cy="4875212"/>
          </a:xfrm>
          <a:prstGeom prst="rect">
            <a:avLst/>
          </a:prstGeom>
        </p:spPr>
      </p:pic>
      <p:sp>
        <p:nvSpPr>
          <p:cNvPr id="3" name="Foliennummernplatzhalter 2">
            <a:extLst>
              <a:ext uri="{FF2B5EF4-FFF2-40B4-BE49-F238E27FC236}">
                <a16:creationId xmlns:a16="http://schemas.microsoft.com/office/drawing/2014/main" id="{61E285F9-6071-48E5-8B2F-A04622F53AFF}"/>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Fußzeilenplatzhalter 3">
            <a:extLst>
              <a:ext uri="{FF2B5EF4-FFF2-40B4-BE49-F238E27FC236}">
                <a16:creationId xmlns:a16="http://schemas.microsoft.com/office/drawing/2014/main" id="{87263FC5-4A98-40DC-894D-2FAE7E4BC131}"/>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FB71E84F-E078-44BE-9E60-56CAE19B5002}"/>
              </a:ext>
            </a:extLst>
          </p:cNvPr>
          <p:cNvSpPr>
            <a:spLocks noGrp="1"/>
          </p:cNvSpPr>
          <p:nvPr>
            <p:ph type="title"/>
          </p:nvPr>
        </p:nvSpPr>
        <p:spPr>
          <a:xfrm>
            <a:off x="425454" y="669600"/>
            <a:ext cx="11345332" cy="416268"/>
          </a:xfrm>
        </p:spPr>
        <p:txBody>
          <a:bodyPr/>
          <a:lstStyle/>
          <a:p>
            <a:r>
              <a:rPr lang="de-DE" dirty="0"/>
              <a:t>Beschleunigung</a:t>
            </a:r>
          </a:p>
        </p:txBody>
      </p:sp>
    </p:spTree>
    <p:extLst>
      <p:ext uri="{BB962C8B-B14F-4D97-AF65-F5344CB8AC3E}">
        <p14:creationId xmlns:p14="http://schemas.microsoft.com/office/powerpoint/2010/main" val="51883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F1B2B42D-C847-4ACA-A4FF-B155DA8D621D}"/>
              </a:ext>
            </a:extLst>
          </p:cNvPr>
          <p:cNvPicPr>
            <a:picLocks noGrp="1" noChangeAspect="1"/>
          </p:cNvPicPr>
          <p:nvPr>
            <p:ph idx="1"/>
          </p:nvPr>
        </p:nvPicPr>
        <p:blipFill>
          <a:blip r:embed="rId2"/>
          <a:stretch>
            <a:fillRect/>
          </a:stretch>
        </p:blipFill>
        <p:spPr>
          <a:xfrm>
            <a:off x="2423390" y="1598613"/>
            <a:ext cx="7349983" cy="4875212"/>
          </a:xfrm>
          <a:prstGeom prst="rect">
            <a:avLst/>
          </a:prstGeom>
        </p:spPr>
      </p:pic>
      <p:sp>
        <p:nvSpPr>
          <p:cNvPr id="3" name="Foliennummernplatzhalter 2">
            <a:extLst>
              <a:ext uri="{FF2B5EF4-FFF2-40B4-BE49-F238E27FC236}">
                <a16:creationId xmlns:a16="http://schemas.microsoft.com/office/drawing/2014/main" id="{62719B12-FC7C-4B41-94F3-890B05347BF0}"/>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Fußzeilenplatzhalter 3">
            <a:extLst>
              <a:ext uri="{FF2B5EF4-FFF2-40B4-BE49-F238E27FC236}">
                <a16:creationId xmlns:a16="http://schemas.microsoft.com/office/drawing/2014/main" id="{CF5D19FB-53F0-4A28-B6B6-60E7B4457BFC}"/>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D2934169-3DB0-444F-942B-AA45423AE480}"/>
              </a:ext>
            </a:extLst>
          </p:cNvPr>
          <p:cNvSpPr>
            <a:spLocks noGrp="1"/>
          </p:cNvSpPr>
          <p:nvPr>
            <p:ph type="title"/>
          </p:nvPr>
        </p:nvSpPr>
        <p:spPr>
          <a:xfrm>
            <a:off x="425454" y="669600"/>
            <a:ext cx="11345332" cy="416268"/>
          </a:xfrm>
        </p:spPr>
        <p:txBody>
          <a:bodyPr/>
          <a:lstStyle/>
          <a:p>
            <a:r>
              <a:rPr lang="de-DE" dirty="0"/>
              <a:t>Bestehender Algorithmus-Lageabweichungen</a:t>
            </a:r>
          </a:p>
        </p:txBody>
      </p:sp>
    </p:spTree>
    <p:extLst>
      <p:ext uri="{BB962C8B-B14F-4D97-AF65-F5344CB8AC3E}">
        <p14:creationId xmlns:p14="http://schemas.microsoft.com/office/powerpoint/2010/main" val="3468741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A766D687-36B1-4B26-9028-9DE0C2D3CB97}"/>
              </a:ext>
            </a:extLst>
          </p:cNvPr>
          <p:cNvPicPr>
            <a:picLocks noGrp="1" noChangeAspect="1"/>
          </p:cNvPicPr>
          <p:nvPr>
            <p:ph idx="1"/>
          </p:nvPr>
        </p:nvPicPr>
        <p:blipFill>
          <a:blip r:embed="rId2"/>
          <a:stretch>
            <a:fillRect/>
          </a:stretch>
        </p:blipFill>
        <p:spPr>
          <a:xfrm>
            <a:off x="2940791" y="1598613"/>
            <a:ext cx="6315180" cy="4875212"/>
          </a:xfrm>
          <a:prstGeom prst="rect">
            <a:avLst/>
          </a:prstGeom>
        </p:spPr>
      </p:pic>
      <p:sp>
        <p:nvSpPr>
          <p:cNvPr id="3" name="Foliennummernplatzhalter 2">
            <a:extLst>
              <a:ext uri="{FF2B5EF4-FFF2-40B4-BE49-F238E27FC236}">
                <a16:creationId xmlns:a16="http://schemas.microsoft.com/office/drawing/2014/main" id="{F8C16E2C-C2C7-4FE0-89C9-D06F384411BF}"/>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Fußzeilenplatzhalter 3">
            <a:extLst>
              <a:ext uri="{FF2B5EF4-FFF2-40B4-BE49-F238E27FC236}">
                <a16:creationId xmlns:a16="http://schemas.microsoft.com/office/drawing/2014/main" id="{DF72DE50-D9EF-4237-9F4F-C914D744FFA5}"/>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470AB962-9D86-4048-A1EC-CB86207EF361}"/>
              </a:ext>
            </a:extLst>
          </p:cNvPr>
          <p:cNvSpPr>
            <a:spLocks noGrp="1"/>
          </p:cNvSpPr>
          <p:nvPr>
            <p:ph type="title"/>
          </p:nvPr>
        </p:nvSpPr>
        <p:spPr>
          <a:xfrm>
            <a:off x="425454" y="669600"/>
            <a:ext cx="11345332" cy="1339597"/>
          </a:xfrm>
        </p:spPr>
        <p:txBody>
          <a:bodyPr/>
          <a:lstStyle/>
          <a:p>
            <a:r>
              <a:rPr lang="de-DE" dirty="0"/>
              <a:t>Integration eines Beschleunigungsabschnitts und Vergleich mit Geschwindigkeitswert des GPS-Signals</a:t>
            </a:r>
            <a:br>
              <a:rPr lang="de-DE" dirty="0"/>
            </a:br>
            <a:endParaRPr lang="de-DE" dirty="0"/>
          </a:p>
        </p:txBody>
      </p:sp>
    </p:spTree>
    <p:extLst>
      <p:ext uri="{BB962C8B-B14F-4D97-AF65-F5344CB8AC3E}">
        <p14:creationId xmlns:p14="http://schemas.microsoft.com/office/powerpoint/2010/main" val="384870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8C16E2C-C2C7-4FE0-89C9-D06F384411BF}"/>
              </a:ext>
            </a:extLst>
          </p:cNvPr>
          <p:cNvSpPr>
            <a:spLocks noGrp="1"/>
          </p:cNvSpPr>
          <p:nvPr>
            <p:ph type="sldNum" sz="quarter" idx="11"/>
          </p:nvPr>
        </p:nvSpPr>
        <p:spPr/>
        <p:txBody>
          <a:bodyPr/>
          <a:lstStyle/>
          <a:p>
            <a:fld id="{CE58CB1E-F828-4F11-99E0-327109AF9DA4}" type="slidenum">
              <a:rPr lang="de-DE" smtClean="0"/>
              <a:pPr/>
              <a:t>26</a:t>
            </a:fld>
            <a:endParaRPr lang="de-DE" dirty="0"/>
          </a:p>
        </p:txBody>
      </p:sp>
      <p:sp>
        <p:nvSpPr>
          <p:cNvPr id="4" name="Fußzeilenplatzhalter 3">
            <a:extLst>
              <a:ext uri="{FF2B5EF4-FFF2-40B4-BE49-F238E27FC236}">
                <a16:creationId xmlns:a16="http://schemas.microsoft.com/office/drawing/2014/main" id="{DF72DE50-D9EF-4237-9F4F-C914D744FFA5}"/>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470AB962-9D86-4048-A1EC-CB86207EF361}"/>
              </a:ext>
            </a:extLst>
          </p:cNvPr>
          <p:cNvSpPr>
            <a:spLocks noGrp="1"/>
          </p:cNvSpPr>
          <p:nvPr>
            <p:ph type="title"/>
          </p:nvPr>
        </p:nvSpPr>
        <p:spPr>
          <a:xfrm>
            <a:off x="425454" y="669600"/>
            <a:ext cx="11345332" cy="1339597"/>
          </a:xfrm>
        </p:spPr>
        <p:txBody>
          <a:bodyPr/>
          <a:lstStyle/>
          <a:p>
            <a:r>
              <a:rPr lang="de-DE" dirty="0"/>
              <a:t>Integration eines Beschleunigungsabschnitts und Vergleich mit Geschwindigkeitswert des GPS-Signals</a:t>
            </a:r>
            <a:br>
              <a:rPr lang="de-DE" dirty="0"/>
            </a:br>
            <a:endParaRPr lang="de-DE" dirty="0"/>
          </a:p>
        </p:txBody>
      </p:sp>
      <p:pic>
        <p:nvPicPr>
          <p:cNvPr id="8" name="Inhaltsplatzhalter 7">
            <a:extLst>
              <a:ext uri="{FF2B5EF4-FFF2-40B4-BE49-F238E27FC236}">
                <a16:creationId xmlns:a16="http://schemas.microsoft.com/office/drawing/2014/main" id="{7468EDFD-2E30-4EB9-9F87-ACAD053285C5}"/>
              </a:ext>
            </a:extLst>
          </p:cNvPr>
          <p:cNvPicPr>
            <a:picLocks noGrp="1" noChangeAspect="1"/>
          </p:cNvPicPr>
          <p:nvPr>
            <p:ph idx="1"/>
          </p:nvPr>
        </p:nvPicPr>
        <p:blipFill>
          <a:blip r:embed="rId2"/>
          <a:stretch>
            <a:fillRect/>
          </a:stretch>
        </p:blipFill>
        <p:spPr>
          <a:xfrm>
            <a:off x="2835740" y="1598613"/>
            <a:ext cx="6525283" cy="4875212"/>
          </a:xfrm>
          <a:prstGeom prst="rect">
            <a:avLst/>
          </a:prstGeom>
        </p:spPr>
      </p:pic>
    </p:spTree>
    <p:extLst>
      <p:ext uri="{BB962C8B-B14F-4D97-AF65-F5344CB8AC3E}">
        <p14:creationId xmlns:p14="http://schemas.microsoft.com/office/powerpoint/2010/main" val="335340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lstStyle/>
          <a:p>
            <a:r>
              <a:rPr lang="de-DE" dirty="0"/>
              <a:t>Voraussetzung bei Fahrsituationen:</a:t>
            </a:r>
          </a:p>
          <a:p>
            <a:r>
              <a:rPr lang="de-DE" dirty="0"/>
              <a:t>	Stillstand: horizontale Standfläche</a:t>
            </a:r>
          </a:p>
          <a:p>
            <a:r>
              <a:rPr lang="de-DE" dirty="0"/>
              <a:t>	Geradeausfahrt und Bremsen: „Einnicken des Fahrzeugs“</a:t>
            </a:r>
          </a:p>
        </p:txBody>
      </p:sp>
      <p:sp>
        <p:nvSpPr>
          <p:cNvPr id="7" name="Titel 6"/>
          <p:cNvSpPr>
            <a:spLocks noGrp="1"/>
          </p:cNvSpPr>
          <p:nvPr>
            <p:ph type="title"/>
          </p:nvPr>
        </p:nvSpPr>
        <p:spPr>
          <a:xfrm>
            <a:off x="425454" y="669600"/>
            <a:ext cx="11345332" cy="416268"/>
          </a:xfrm>
        </p:spPr>
        <p:txBody>
          <a:bodyPr/>
          <a:lstStyle/>
          <a:p>
            <a:r>
              <a:rPr lang="de-DE" dirty="0"/>
              <a:t>Schwächen der Methodik</a:t>
            </a:r>
          </a:p>
        </p:txBody>
      </p:sp>
      <p:sp>
        <p:nvSpPr>
          <p:cNvPr id="2" name="Fußzeilenplatzhalter 1"/>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27</a:t>
            </a:fld>
            <a:endParaRPr lang="de-DE" dirty="0"/>
          </a:p>
        </p:txBody>
      </p:sp>
    </p:spTree>
    <p:extLst>
      <p:ext uri="{BB962C8B-B14F-4D97-AF65-F5344CB8AC3E}">
        <p14:creationId xmlns:p14="http://schemas.microsoft.com/office/powerpoint/2010/main" val="2737898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Erweiterung des fahrspurgenauen Algorithmus zur Lage- und Orientierungsschätzung um:</a:t>
            </a:r>
          </a:p>
          <a:p>
            <a:endParaRPr lang="de-DE" dirty="0"/>
          </a:p>
          <a:p>
            <a:r>
              <a:rPr lang="de-DE" dirty="0"/>
              <a:t>Retrospektive Einbaulageschätzung von Smartphones in Fahrzeugen</a:t>
            </a:r>
          </a:p>
          <a:p>
            <a:pPr marL="519113" lvl="1" indent="-342900">
              <a:buFont typeface="Arial" panose="020B0604020202020204" pitchFamily="34" charset="0"/>
              <a:buChar char="•"/>
            </a:pPr>
            <a:r>
              <a:rPr lang="de-DE" dirty="0"/>
              <a:t>Nick- und Rollwinkelversatz auf ungefähr 1 Grad genau</a:t>
            </a:r>
          </a:p>
          <a:p>
            <a:pPr marL="519113" lvl="1" indent="-342900">
              <a:buFont typeface="Arial" panose="020B0604020202020204" pitchFamily="34" charset="0"/>
              <a:buChar char="•"/>
            </a:pPr>
            <a:r>
              <a:rPr lang="de-DE" dirty="0" err="1"/>
              <a:t>Gierwinkelversatz</a:t>
            </a:r>
            <a:r>
              <a:rPr lang="de-DE" dirty="0"/>
              <a:t> auf 5- 10 Grad genau</a:t>
            </a:r>
          </a:p>
          <a:p>
            <a:endParaRPr lang="de-DE" dirty="0"/>
          </a:p>
          <a:p>
            <a:r>
              <a:rPr lang="de-DE" dirty="0"/>
              <a:t>Größte Herausforderungen:</a:t>
            </a:r>
          </a:p>
          <a:p>
            <a:pPr marL="342900" indent="-342900">
              <a:buFont typeface="Arial" panose="020B0604020202020204" pitchFamily="34" charset="0"/>
              <a:buChar char="•"/>
            </a:pPr>
            <a:r>
              <a:rPr lang="de-DE" dirty="0"/>
              <a:t>Keine Kalibrierung der Smartphones: Messrauschen der Sensorik verfälscht die eigentliche Messung</a:t>
            </a:r>
          </a:p>
          <a:p>
            <a:pPr marL="342900" indent="-342900">
              <a:buFont typeface="Arial" panose="020B0604020202020204" pitchFamily="34" charset="0"/>
              <a:buChar char="•"/>
            </a:pPr>
            <a:r>
              <a:rPr lang="de-DE" dirty="0"/>
              <a:t>Bestimmung des </a:t>
            </a:r>
            <a:r>
              <a:rPr lang="de-DE" dirty="0" err="1"/>
              <a:t>Gierwinkelversatzes</a:t>
            </a:r>
            <a:r>
              <a:rPr lang="de-DE" dirty="0"/>
              <a:t>: Entkopplung der Gewichtskraft von der dynamischen Beschleunigung</a:t>
            </a:r>
          </a:p>
          <a:p>
            <a:endParaRPr lang="de-DE" dirty="0"/>
          </a:p>
          <a:p>
            <a:endParaRPr lang="de-DE" dirty="0"/>
          </a:p>
          <a:p>
            <a:r>
              <a:rPr lang="de-DE" dirty="0"/>
              <a:t>				</a:t>
            </a:r>
          </a:p>
        </p:txBody>
      </p:sp>
      <p:sp>
        <p:nvSpPr>
          <p:cNvPr id="5" name="Titel 4"/>
          <p:cNvSpPr>
            <a:spLocks noGrp="1"/>
          </p:cNvSpPr>
          <p:nvPr>
            <p:ph type="title"/>
          </p:nvPr>
        </p:nvSpPr>
        <p:spPr/>
        <p:txBody>
          <a:bodyPr/>
          <a:lstStyle/>
          <a:p>
            <a:r>
              <a:rPr lang="de-DE" dirty="0"/>
              <a:t>Probleme und Herausforderungen</a:t>
            </a:r>
          </a:p>
        </p:txBody>
      </p:sp>
      <p:sp>
        <p:nvSpPr>
          <p:cNvPr id="6" name="Fußzeilenplatzhalter 5"/>
          <p:cNvSpPr>
            <a:spLocks noGrp="1"/>
          </p:cNvSpPr>
          <p:nvPr>
            <p:ph type="ftr" sz="quarter" idx="12"/>
          </p:nvPr>
        </p:nvSpPr>
        <p:spPr>
          <a:xfrm>
            <a:off x="414883" y="6473314"/>
            <a:ext cx="8619040" cy="365125"/>
          </a:xfrm>
        </p:spPr>
        <p:txBody>
          <a:bodyPr/>
          <a:lstStyle/>
          <a:p>
            <a:r>
              <a:rPr lang="en-US" dirty="0" err="1"/>
              <a:t>Masterarbeitsvortrag</a:t>
            </a:r>
            <a:r>
              <a:rPr lang="en-US" dirty="0"/>
              <a:t> | 16.12.2019 | Tobias </a:t>
            </a:r>
            <a:r>
              <a:rPr lang="en-US" dirty="0" err="1"/>
              <a:t>Kapfhammer</a:t>
            </a:r>
            <a:endParaRPr lang="en-US" dirty="0"/>
          </a:p>
        </p:txBody>
      </p:sp>
      <p:sp>
        <p:nvSpPr>
          <p:cNvPr id="7" name="Foliennummernplatzhalter 6"/>
          <p:cNvSpPr>
            <a:spLocks noGrp="1"/>
          </p:cNvSpPr>
          <p:nvPr>
            <p:ph type="sldNum" sz="quarter" idx="11"/>
          </p:nvPr>
        </p:nvSpPr>
        <p:spPr/>
        <p:txBody>
          <a:bodyPr/>
          <a:lstStyle/>
          <a:p>
            <a:fld id="{CE58CB1E-F828-4F11-99E0-327109AF9DA4}" type="slidenum">
              <a:rPr lang="de-DE" smtClean="0"/>
              <a:pPr/>
              <a:t>28</a:t>
            </a:fld>
            <a:endParaRPr lang="de-DE" dirty="0"/>
          </a:p>
        </p:txBody>
      </p:sp>
    </p:spTree>
    <p:extLst>
      <p:ext uri="{BB962C8B-B14F-4D97-AF65-F5344CB8AC3E}">
        <p14:creationId xmlns:p14="http://schemas.microsoft.com/office/powerpoint/2010/main" val="2503441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1F2BF9B-BC03-47B4-8BEA-E444BE40EC50}"/>
              </a:ext>
            </a:extLst>
          </p:cNvPr>
          <p:cNvSpPr>
            <a:spLocks noGrp="1"/>
          </p:cNvSpPr>
          <p:nvPr>
            <p:ph idx="1"/>
          </p:nvPr>
        </p:nvSpPr>
        <p:spPr/>
        <p:txBody>
          <a:bodyPr/>
          <a:lstStyle/>
          <a:p>
            <a:pPr marL="342900" indent="-342900">
              <a:buFont typeface="Arial" panose="020B0604020202020204" pitchFamily="34" charset="0"/>
              <a:buChar char="•"/>
            </a:pPr>
            <a:r>
              <a:rPr lang="de-DE" dirty="0"/>
              <a:t>Potentieller Datenbezug von der </a:t>
            </a:r>
            <a:r>
              <a:rPr lang="de-DE" dirty="0" err="1"/>
              <a:t>postgreSQL</a:t>
            </a:r>
            <a:r>
              <a:rPr lang="de-DE" dirty="0"/>
              <a:t>-Datenbank</a:t>
            </a:r>
          </a:p>
          <a:p>
            <a:pPr marL="342900" indent="-342900">
              <a:buFont typeface="Arial" panose="020B0604020202020204" pitchFamily="34" charset="0"/>
              <a:buChar char="•"/>
            </a:pPr>
            <a:endParaRPr lang="de-DE" dirty="0"/>
          </a:p>
          <a:p>
            <a:r>
              <a:rPr lang="de-DE" dirty="0"/>
              <a:t>Größte Herausforderungen:</a:t>
            </a:r>
          </a:p>
          <a:p>
            <a:pPr marL="342900" indent="-342900">
              <a:buFont typeface="Arial" panose="020B0604020202020204" pitchFamily="34" charset="0"/>
              <a:buChar char="•"/>
            </a:pPr>
            <a:r>
              <a:rPr lang="de-DE" dirty="0"/>
              <a:t>Struktur der Datenbank und fahrtenspezifischer Datenbezug</a:t>
            </a:r>
          </a:p>
          <a:p>
            <a:endParaRPr lang="de-DE" dirty="0"/>
          </a:p>
        </p:txBody>
      </p:sp>
      <p:sp>
        <p:nvSpPr>
          <p:cNvPr id="3" name="Foliennummernplatzhalter 2">
            <a:extLst>
              <a:ext uri="{FF2B5EF4-FFF2-40B4-BE49-F238E27FC236}">
                <a16:creationId xmlns:a16="http://schemas.microsoft.com/office/drawing/2014/main" id="{CCCE66F5-C8C3-4688-A5D5-463FC6F85582}"/>
              </a:ext>
            </a:extLst>
          </p:cNvPr>
          <p:cNvSpPr>
            <a:spLocks noGrp="1"/>
          </p:cNvSpPr>
          <p:nvPr>
            <p:ph type="sldNum" sz="quarter" idx="11"/>
          </p:nvPr>
        </p:nvSpPr>
        <p:spPr/>
        <p:txBody>
          <a:bodyPr/>
          <a:lstStyle/>
          <a:p>
            <a:fld id="{CE58CB1E-F828-4F11-99E0-327109AF9DA4}" type="slidenum">
              <a:rPr lang="de-DE" smtClean="0"/>
              <a:pPr/>
              <a:t>29</a:t>
            </a:fld>
            <a:endParaRPr lang="de-DE" dirty="0"/>
          </a:p>
        </p:txBody>
      </p:sp>
      <p:sp>
        <p:nvSpPr>
          <p:cNvPr id="4" name="Fußzeilenplatzhalter 3">
            <a:extLst>
              <a:ext uri="{FF2B5EF4-FFF2-40B4-BE49-F238E27FC236}">
                <a16:creationId xmlns:a16="http://schemas.microsoft.com/office/drawing/2014/main" id="{C7DE869F-2B5F-4114-9B20-DD2BA947A639}"/>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D0A09370-4928-4F63-8664-51C05631A588}"/>
              </a:ext>
            </a:extLst>
          </p:cNvPr>
          <p:cNvSpPr>
            <a:spLocks noGrp="1"/>
          </p:cNvSpPr>
          <p:nvPr>
            <p:ph type="title"/>
          </p:nvPr>
        </p:nvSpPr>
        <p:spPr>
          <a:xfrm>
            <a:off x="425454" y="669600"/>
            <a:ext cx="11345332" cy="416268"/>
          </a:xfrm>
        </p:spPr>
        <p:txBody>
          <a:bodyPr/>
          <a:lstStyle/>
          <a:p>
            <a:r>
              <a:rPr lang="de-DE" dirty="0"/>
              <a:t>Probleme und Herausforderungen</a:t>
            </a:r>
          </a:p>
        </p:txBody>
      </p:sp>
    </p:spTree>
    <p:extLst>
      <p:ext uri="{BB962C8B-B14F-4D97-AF65-F5344CB8AC3E}">
        <p14:creationId xmlns:p14="http://schemas.microsoft.com/office/powerpoint/2010/main" val="53636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A20A03A-2444-42F6-A7BB-73A592D73659}"/>
              </a:ext>
            </a:extLst>
          </p:cNvPr>
          <p:cNvSpPr>
            <a:spLocks noGrp="1"/>
          </p:cNvSpPr>
          <p:nvPr>
            <p:ph idx="1"/>
          </p:nvPr>
        </p:nvSpPr>
        <p:spPr/>
        <p:txBody>
          <a:bodyPr/>
          <a:lstStyle/>
          <a:p>
            <a:pPr marL="457200" indent="-457200">
              <a:buAutoNum type="arabicPeriod"/>
            </a:pPr>
            <a:r>
              <a:rPr lang="de-DE" dirty="0"/>
              <a:t>Ausgangssituation und Zielsetzung</a:t>
            </a:r>
          </a:p>
          <a:p>
            <a:pPr marL="457200" indent="-457200">
              <a:buAutoNum type="arabicPeriod"/>
            </a:pPr>
            <a:r>
              <a:rPr lang="de-DE" dirty="0"/>
              <a:t>Bestehende Verfahren der Orientierungsschätzung</a:t>
            </a:r>
          </a:p>
          <a:p>
            <a:pPr marL="457200" indent="-457200">
              <a:buAutoNum type="arabicPeriod"/>
            </a:pPr>
            <a:r>
              <a:rPr lang="de-DE" dirty="0"/>
              <a:t>Vorgehen bei der Implementierung</a:t>
            </a:r>
          </a:p>
          <a:p>
            <a:pPr marL="457200" indent="-457200">
              <a:buAutoNum type="arabicPeriod"/>
            </a:pPr>
            <a:r>
              <a:rPr lang="de-DE" dirty="0"/>
              <a:t>Vorstellung der Ergebnisse</a:t>
            </a:r>
          </a:p>
          <a:p>
            <a:pPr marL="457200" indent="-457200">
              <a:buAutoNum type="arabicPeriod"/>
            </a:pPr>
            <a:r>
              <a:rPr lang="de-DE" dirty="0"/>
              <a:t>Diskussion</a:t>
            </a:r>
          </a:p>
          <a:p>
            <a:pPr marL="457200" indent="-457200">
              <a:buAutoNum type="arabicPeriod"/>
            </a:pPr>
            <a:r>
              <a:rPr lang="de-DE" dirty="0"/>
              <a:t>Zusammenfassung und Ausblick</a:t>
            </a:r>
          </a:p>
          <a:p>
            <a:pPr marL="457200" indent="-457200">
              <a:buAutoNum type="arabicPeriod"/>
            </a:pPr>
            <a:endParaRPr lang="de-DE" dirty="0"/>
          </a:p>
          <a:p>
            <a:pPr marL="457200" indent="-457200">
              <a:buAutoNum type="arabicPeriod"/>
            </a:pPr>
            <a:endParaRPr lang="de-DE" dirty="0"/>
          </a:p>
          <a:p>
            <a:pPr marL="457200" indent="-457200">
              <a:buAutoNum type="arabicPeriod"/>
            </a:pPr>
            <a:endParaRPr lang="de-DE" dirty="0"/>
          </a:p>
        </p:txBody>
      </p:sp>
      <p:sp>
        <p:nvSpPr>
          <p:cNvPr id="3" name="Foliennummernplatzhalter 2">
            <a:extLst>
              <a:ext uri="{FF2B5EF4-FFF2-40B4-BE49-F238E27FC236}">
                <a16:creationId xmlns:a16="http://schemas.microsoft.com/office/drawing/2014/main" id="{A8753F87-B95B-4B60-821D-F5185605B4B4}"/>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4" name="Fußzeilenplatzhalter 3">
            <a:extLst>
              <a:ext uri="{FF2B5EF4-FFF2-40B4-BE49-F238E27FC236}">
                <a16:creationId xmlns:a16="http://schemas.microsoft.com/office/drawing/2014/main" id="{1FB3A3FE-4CC7-46DE-94F2-EC335F6AD090}"/>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808934E6-10E7-442F-BD01-E77542FC4BE9}"/>
              </a:ext>
            </a:extLst>
          </p:cNvPr>
          <p:cNvSpPr>
            <a:spLocks noGrp="1"/>
          </p:cNvSpPr>
          <p:nvPr>
            <p:ph type="title"/>
          </p:nvPr>
        </p:nvSpPr>
        <p:spPr>
          <a:xfrm>
            <a:off x="425454" y="669600"/>
            <a:ext cx="11345332" cy="416268"/>
          </a:xfrm>
        </p:spPr>
        <p:txBody>
          <a:bodyPr/>
          <a:lstStyle/>
          <a:p>
            <a:r>
              <a:rPr lang="de-DE" dirty="0"/>
              <a:t>Agenda</a:t>
            </a:r>
          </a:p>
        </p:txBody>
      </p:sp>
    </p:spTree>
    <p:extLst>
      <p:ext uri="{BB962C8B-B14F-4D97-AF65-F5344CB8AC3E}">
        <p14:creationId xmlns:p14="http://schemas.microsoft.com/office/powerpoint/2010/main" val="1155560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nhaltsplatzhalter 8"/>
          <p:cNvSpPr>
            <a:spLocks noGrp="1"/>
          </p:cNvSpPr>
          <p:nvPr>
            <p:ph idx="1"/>
          </p:nvPr>
        </p:nvSpPr>
        <p:spPr/>
        <p:txBody>
          <a:bodyPr/>
          <a:lstStyle/>
          <a:p>
            <a:r>
              <a:rPr lang="de-DE" dirty="0"/>
              <a:t>Implementieren einer Echtzeitfähigkeit der Anwendung</a:t>
            </a:r>
          </a:p>
          <a:p>
            <a:pPr marL="342900" indent="-342900">
              <a:buFont typeface="Arial" panose="020B0604020202020204" pitchFamily="34" charset="0"/>
              <a:buChar char="•"/>
            </a:pPr>
            <a:r>
              <a:rPr lang="de-DE" dirty="0"/>
              <a:t>Initialisierung der Winkel bei Fahrtbeginn</a:t>
            </a:r>
          </a:p>
          <a:p>
            <a:pPr marL="342900" indent="-342900">
              <a:buFont typeface="Arial" panose="020B0604020202020204" pitchFamily="34" charset="0"/>
              <a:buChar char="•"/>
            </a:pPr>
            <a:r>
              <a:rPr lang="de-DE" dirty="0"/>
              <a:t>Verhalten bei ungenügender Anzahl an Fahrsituationen</a:t>
            </a:r>
          </a:p>
          <a:p>
            <a:pPr marL="342900" indent="-342900">
              <a:buFont typeface="Arial" panose="020B0604020202020204" pitchFamily="34" charset="0"/>
              <a:buChar char="•"/>
            </a:pPr>
            <a:r>
              <a:rPr lang="de-DE" dirty="0"/>
              <a:t>Detektion menschlicher Interaktion</a:t>
            </a:r>
          </a:p>
          <a:p>
            <a:pPr marL="342900" indent="-342900">
              <a:buFont typeface="Arial" panose="020B0604020202020204" pitchFamily="34" charset="0"/>
              <a:buChar char="•"/>
            </a:pPr>
            <a:endParaRPr lang="de-DE" dirty="0"/>
          </a:p>
          <a:p>
            <a:r>
              <a:rPr lang="de-DE" dirty="0"/>
              <a:t>Integration der Beschleunigungen entlang Geradeausfahrten und Validierung mit GPS-Geschwindigkeit als Gütekriterium der Schätzung</a:t>
            </a:r>
          </a:p>
          <a:p>
            <a:endParaRPr lang="de-DE" dirty="0"/>
          </a:p>
          <a:p>
            <a:r>
              <a:rPr lang="de-DE" dirty="0"/>
              <a:t>Zahlreiche Anwendungsmöglichkeiten:</a:t>
            </a:r>
          </a:p>
          <a:p>
            <a:pPr marL="342900" indent="-342900">
              <a:buFont typeface="Arial" panose="020B0604020202020204" pitchFamily="34" charset="0"/>
              <a:buChar char="•"/>
            </a:pPr>
            <a:r>
              <a:rPr lang="de-DE" dirty="0"/>
              <a:t>Erstellen eines Unfallrekonstruktionstools</a:t>
            </a:r>
          </a:p>
          <a:p>
            <a:pPr marL="342900" indent="-342900">
              <a:buFont typeface="Arial" panose="020B0604020202020204" pitchFamily="34" charset="0"/>
              <a:buChar char="•"/>
            </a:pPr>
            <a:r>
              <a:rPr lang="de-DE" dirty="0"/>
              <a:t>Erstellen einer Karte mit Höheninformationen</a:t>
            </a:r>
          </a:p>
          <a:p>
            <a:pPr marL="342900" indent="-342900">
              <a:buFont typeface="Arial" panose="020B0604020202020204" pitchFamily="34" charset="0"/>
              <a:buChar char="•"/>
            </a:pPr>
            <a:r>
              <a:rPr lang="de-DE" dirty="0"/>
              <a:t>Erstellen eines Tools zur Fahrerbewertung</a:t>
            </a:r>
          </a:p>
          <a:p>
            <a:endParaRPr lang="de-DE" dirty="0"/>
          </a:p>
        </p:txBody>
      </p:sp>
      <p:sp>
        <p:nvSpPr>
          <p:cNvPr id="8" name="Titel 7"/>
          <p:cNvSpPr>
            <a:spLocks noGrp="1"/>
          </p:cNvSpPr>
          <p:nvPr>
            <p:ph type="title"/>
          </p:nvPr>
        </p:nvSpPr>
        <p:spPr>
          <a:xfrm>
            <a:off x="425454" y="669600"/>
            <a:ext cx="11345332" cy="416268"/>
          </a:xfrm>
        </p:spPr>
        <p:txBody>
          <a:bodyPr/>
          <a:lstStyle/>
          <a:p>
            <a:r>
              <a:rPr lang="de-DE" dirty="0"/>
              <a:t>Ausblick:</a:t>
            </a:r>
          </a:p>
        </p:txBody>
      </p:sp>
      <p:sp>
        <p:nvSpPr>
          <p:cNvPr id="2" name="Fußzeilenplatzhalter 1"/>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30</a:t>
            </a:fld>
            <a:endParaRPr lang="de-DE" dirty="0"/>
          </a:p>
        </p:txBody>
      </p:sp>
    </p:spTree>
    <p:extLst>
      <p:ext uri="{BB962C8B-B14F-4D97-AF65-F5344CB8AC3E}">
        <p14:creationId xmlns:p14="http://schemas.microsoft.com/office/powerpoint/2010/main" val="1254283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2CC1B5A-A78F-4082-A275-ED162E419544}"/>
              </a:ext>
            </a:extLst>
          </p:cNvPr>
          <p:cNvSpPr>
            <a:spLocks noGrp="1"/>
          </p:cNvSpPr>
          <p:nvPr>
            <p:ph idx="1"/>
          </p:nvPr>
        </p:nvSpPr>
        <p:spPr/>
        <p:txBody>
          <a:bodyPr/>
          <a:lstStyle/>
          <a:p>
            <a:r>
              <a:rPr lang="de-DE" dirty="0"/>
              <a:t>[1]	D. Eder, „Entwicklung eines Algorithmus zur Lokalisierung und Lageschätzung von </a:t>
            </a:r>
            <a:r>
              <a:rPr lang="de-DE" dirty="0" err="1"/>
              <a:t>Fahrzeugen,“Masterarbeit</a:t>
            </a:r>
            <a:r>
              <a:rPr lang="de-DE" dirty="0"/>
              <a:t>, Lehrstuhl für Fahrzeugtechnik, Technische Universität München,</a:t>
            </a:r>
          </a:p>
          <a:p>
            <a:r>
              <a:rPr lang="de-DE" dirty="0"/>
              <a:t>2019.</a:t>
            </a:r>
          </a:p>
          <a:p>
            <a:r>
              <a:rPr lang="en-US" dirty="0"/>
              <a:t>[2]	M. Pfriem und F. Gauterin, „Employing Smartphones as a Low-Cost Multi Sensor Platform</a:t>
            </a:r>
          </a:p>
          <a:p>
            <a:r>
              <a:rPr lang="en-US" dirty="0"/>
              <a:t>in a Field Operational Test with Electric Vehicles,“ in 2014 47th Hawaii International</a:t>
            </a:r>
          </a:p>
          <a:p>
            <a:r>
              <a:rPr lang="en-US" dirty="0"/>
              <a:t>Conference on System Sciences, 06.01.2014 - 09.01.2014, S. 1143–1152, ISBN: 978-1-</a:t>
            </a:r>
          </a:p>
          <a:p>
            <a:r>
              <a:rPr lang="fi-FI" dirty="0"/>
              <a:t>4799-2504-9. DOI: 10.1109/HICSS.2014.148.</a:t>
            </a:r>
          </a:p>
          <a:p>
            <a:r>
              <a:rPr lang="de-DE" dirty="0"/>
              <a:t>[3] </a:t>
            </a:r>
            <a:r>
              <a:rPr lang="en-US" dirty="0"/>
              <a:t>R. </a:t>
            </a:r>
            <a:r>
              <a:rPr lang="en-US" dirty="0" err="1"/>
              <a:t>Larsdotter</a:t>
            </a:r>
            <a:r>
              <a:rPr lang="en-US" dirty="0"/>
              <a:t> und D. </a:t>
            </a:r>
            <a:r>
              <a:rPr lang="en-US" dirty="0" err="1"/>
              <a:t>Jaller</a:t>
            </a:r>
            <a:r>
              <a:rPr lang="en-US" dirty="0"/>
              <a:t>, „Automatic calibration and virtual alignment of MEMS-sensor</a:t>
            </a:r>
          </a:p>
          <a:p>
            <a:r>
              <a:rPr lang="en-US" dirty="0"/>
              <a:t>placed in vehicle for use in road condition determination system,“ Master Thesis, Department</a:t>
            </a:r>
          </a:p>
          <a:p>
            <a:r>
              <a:rPr lang="en-US" dirty="0"/>
              <a:t>of Signals &amp; Systems, Chalmers University of Technology, Gothenburg, Sweden,</a:t>
            </a:r>
          </a:p>
          <a:p>
            <a:r>
              <a:rPr lang="de-DE" dirty="0"/>
              <a:t>2014.</a:t>
            </a:r>
          </a:p>
          <a:p>
            <a:r>
              <a:rPr lang="en-US" dirty="0"/>
              <a:t>[4] C. Woo und D. </a:t>
            </a:r>
            <a:r>
              <a:rPr lang="en-US" dirty="0" err="1"/>
              <a:t>Kulic</a:t>
            </a:r>
            <a:r>
              <a:rPr lang="en-US" dirty="0"/>
              <a:t>, „</a:t>
            </a:r>
            <a:r>
              <a:rPr lang="en-US" dirty="0" err="1"/>
              <a:t>Manoeuvre</a:t>
            </a:r>
            <a:r>
              <a:rPr lang="en-US" dirty="0"/>
              <a:t> segmentation using smartphone sensors,“ in 2016</a:t>
            </a:r>
          </a:p>
          <a:p>
            <a:r>
              <a:rPr lang="de-DE" dirty="0"/>
              <a:t>IEEE Intelligent </a:t>
            </a:r>
            <a:r>
              <a:rPr lang="de-DE" dirty="0" err="1"/>
              <a:t>Vehicles</a:t>
            </a:r>
            <a:r>
              <a:rPr lang="de-DE" dirty="0"/>
              <a:t> Symposium (IV), 19.06.2016 - 22.06.2016, S. 572–577, ISBN:</a:t>
            </a:r>
          </a:p>
          <a:p>
            <a:r>
              <a:rPr lang="fr-FR" dirty="0"/>
              <a:t>978-1-5090-1821-5. DOI: 10.1109/IVS.2016.7535444.</a:t>
            </a:r>
            <a:endParaRPr lang="de-DE" dirty="0"/>
          </a:p>
          <a:p>
            <a:endParaRPr lang="de-DE" dirty="0"/>
          </a:p>
        </p:txBody>
      </p:sp>
      <p:sp>
        <p:nvSpPr>
          <p:cNvPr id="3" name="Foliennummernplatzhalter 2">
            <a:extLst>
              <a:ext uri="{FF2B5EF4-FFF2-40B4-BE49-F238E27FC236}">
                <a16:creationId xmlns:a16="http://schemas.microsoft.com/office/drawing/2014/main" id="{786B7C92-B934-4E41-9873-1937A05F86DC}"/>
              </a:ext>
            </a:extLst>
          </p:cNvPr>
          <p:cNvSpPr>
            <a:spLocks noGrp="1"/>
          </p:cNvSpPr>
          <p:nvPr>
            <p:ph type="sldNum" sz="quarter" idx="11"/>
          </p:nvPr>
        </p:nvSpPr>
        <p:spPr/>
        <p:txBody>
          <a:bodyPr/>
          <a:lstStyle/>
          <a:p>
            <a:fld id="{CE58CB1E-F828-4F11-99E0-327109AF9DA4}" type="slidenum">
              <a:rPr lang="de-DE" smtClean="0"/>
              <a:pPr/>
              <a:t>31</a:t>
            </a:fld>
            <a:endParaRPr lang="de-DE" dirty="0"/>
          </a:p>
        </p:txBody>
      </p:sp>
      <p:sp>
        <p:nvSpPr>
          <p:cNvPr id="4" name="Fußzeilenplatzhalter 3">
            <a:extLst>
              <a:ext uri="{FF2B5EF4-FFF2-40B4-BE49-F238E27FC236}">
                <a16:creationId xmlns:a16="http://schemas.microsoft.com/office/drawing/2014/main" id="{704C1C33-FA2E-43A5-9C8C-26C5692FD9D9}"/>
              </a:ext>
            </a:extLst>
          </p:cNvPr>
          <p:cNvSpPr>
            <a:spLocks noGrp="1"/>
          </p:cNvSpPr>
          <p:nvPr>
            <p:ph type="ftr" sz="quarter" idx="12"/>
          </p:nvPr>
        </p:nvSpPr>
        <p:spPr/>
        <p:txBody>
          <a:bodyPr/>
          <a:lstStyle/>
          <a:p>
            <a:r>
              <a:rPr lang="en-US"/>
              <a:t>Mastervortrag | Datum | Vorname Nachname</a:t>
            </a:r>
            <a:endParaRPr lang="en-US" dirty="0"/>
          </a:p>
        </p:txBody>
      </p:sp>
      <p:sp>
        <p:nvSpPr>
          <p:cNvPr id="5" name="Titel 4">
            <a:extLst>
              <a:ext uri="{FF2B5EF4-FFF2-40B4-BE49-F238E27FC236}">
                <a16:creationId xmlns:a16="http://schemas.microsoft.com/office/drawing/2014/main" id="{29DC9CC9-8596-4CED-B167-16CC02A56A04}"/>
              </a:ext>
            </a:extLst>
          </p:cNvPr>
          <p:cNvSpPr>
            <a:spLocks noGrp="1"/>
          </p:cNvSpPr>
          <p:nvPr>
            <p:ph type="title"/>
          </p:nvPr>
        </p:nvSpPr>
        <p:spPr>
          <a:xfrm>
            <a:off x="425454" y="669600"/>
            <a:ext cx="11345332" cy="416268"/>
          </a:xfrm>
        </p:spPr>
        <p:txBody>
          <a:bodyPr/>
          <a:lstStyle/>
          <a:p>
            <a:r>
              <a:rPr lang="de-DE" dirty="0"/>
              <a:t>Literatur</a:t>
            </a:r>
          </a:p>
        </p:txBody>
      </p:sp>
    </p:spTree>
    <p:extLst>
      <p:ext uri="{BB962C8B-B14F-4D97-AF65-F5344CB8AC3E}">
        <p14:creationId xmlns:p14="http://schemas.microsoft.com/office/powerpoint/2010/main" val="2301765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60E5869-8C14-4DD7-A1F5-EDB5486A40C8}"/>
              </a:ext>
            </a:extLst>
          </p:cNvPr>
          <p:cNvSpPr>
            <a:spLocks noGrp="1"/>
          </p:cNvSpPr>
          <p:nvPr>
            <p:ph idx="1"/>
          </p:nvPr>
        </p:nvSpPr>
        <p:spPr/>
        <p:txBody>
          <a:bodyPr/>
          <a:lstStyle/>
          <a:p>
            <a:r>
              <a:rPr lang="de-DE" dirty="0"/>
              <a:t>[4] </a:t>
            </a:r>
            <a:r>
              <a:rPr lang="en-US" dirty="0"/>
              <a:t>P. Mohan, V. N. Padmanabhan und R. Ramjee, „Nericell,“ in Proceedings of the 6th</a:t>
            </a:r>
          </a:p>
          <a:p>
            <a:r>
              <a:rPr lang="en-US" dirty="0"/>
              <a:t>ACM conference on Embedded network sensor systems - SenSys ’08, 2008, ISBN:</a:t>
            </a:r>
          </a:p>
          <a:p>
            <a:r>
              <a:rPr lang="de-DE" dirty="0"/>
              <a:t>9781595939906. DOI: 10.1145/1460412.1460444.</a:t>
            </a:r>
          </a:p>
          <a:p>
            <a:r>
              <a:rPr lang="de-DE" dirty="0"/>
              <a:t>[5] J. Almazan, L. M. Bergasa, J. J. Yebes, R. Barea und R. Arroyo, „Full auto-calibration</a:t>
            </a:r>
          </a:p>
          <a:p>
            <a:r>
              <a:rPr lang="en-US" dirty="0"/>
              <a:t>of a smartphone on board a vehicle using IMU and GPS embedded sensors,“ in 2013</a:t>
            </a:r>
          </a:p>
          <a:p>
            <a:r>
              <a:rPr lang="de-DE" dirty="0"/>
              <a:t>IEEE Intelligent Vehicles Symposium (IV), 23.06.2013 - 26.06.2013, S. 1374–1380, ISBN:</a:t>
            </a:r>
          </a:p>
          <a:p>
            <a:r>
              <a:rPr lang="fr-FR" dirty="0"/>
              <a:t>978-1-4673-2755-8. DOI: 10.1109/IVS.2013.6629658.</a:t>
            </a:r>
          </a:p>
          <a:p>
            <a:r>
              <a:rPr lang="fr-FR" dirty="0"/>
              <a:t>[6] </a:t>
            </a:r>
            <a:r>
              <a:rPr lang="en-US" dirty="0"/>
              <a:t>O. A. Basir, H. Jamali, W. B. Miners und J. Toonstra, „Method of correcting the orientation</a:t>
            </a:r>
          </a:p>
          <a:p>
            <a:r>
              <a:rPr lang="en-US" dirty="0"/>
              <a:t>of a freely installed accelerometer in a vehicle,“ Patent, 2013.</a:t>
            </a:r>
          </a:p>
          <a:p>
            <a:r>
              <a:rPr lang="en-US" dirty="0"/>
              <a:t>[7] </a:t>
            </a:r>
            <a:r>
              <a:rPr lang="de-DE" dirty="0"/>
              <a:t>K. Li, M. Lu, F. Lu, Q. Lv, L. Shang und D. Maksimovic, „Personalized Driving Behavior</a:t>
            </a:r>
          </a:p>
          <a:p>
            <a:r>
              <a:rPr lang="en-US" dirty="0"/>
              <a:t>Monitoring and Analysis for Emerging Hybrid Vehicles,“ Proc. int. Conf. Pervasive Comput.,</a:t>
            </a:r>
          </a:p>
          <a:p>
            <a:r>
              <a:rPr lang="pt-BR" dirty="0"/>
              <a:t>S. 1–19, 2012, DOI: 10.1007/978-3-642-31205-2.</a:t>
            </a:r>
            <a:endParaRPr lang="de-DE" dirty="0"/>
          </a:p>
        </p:txBody>
      </p:sp>
      <p:sp>
        <p:nvSpPr>
          <p:cNvPr id="3" name="Foliennummernplatzhalter 2">
            <a:extLst>
              <a:ext uri="{FF2B5EF4-FFF2-40B4-BE49-F238E27FC236}">
                <a16:creationId xmlns:a16="http://schemas.microsoft.com/office/drawing/2014/main" id="{A80B6CB2-4926-49D8-9585-5DE1874A8EFD}"/>
              </a:ext>
            </a:extLst>
          </p:cNvPr>
          <p:cNvSpPr>
            <a:spLocks noGrp="1"/>
          </p:cNvSpPr>
          <p:nvPr>
            <p:ph type="sldNum" sz="quarter" idx="11"/>
          </p:nvPr>
        </p:nvSpPr>
        <p:spPr/>
        <p:txBody>
          <a:bodyPr/>
          <a:lstStyle/>
          <a:p>
            <a:fld id="{CE58CB1E-F828-4F11-99E0-327109AF9DA4}" type="slidenum">
              <a:rPr lang="de-DE" smtClean="0"/>
              <a:pPr/>
              <a:t>32</a:t>
            </a:fld>
            <a:endParaRPr lang="de-DE" dirty="0"/>
          </a:p>
        </p:txBody>
      </p:sp>
      <p:sp>
        <p:nvSpPr>
          <p:cNvPr id="4" name="Fußzeilenplatzhalter 3">
            <a:extLst>
              <a:ext uri="{FF2B5EF4-FFF2-40B4-BE49-F238E27FC236}">
                <a16:creationId xmlns:a16="http://schemas.microsoft.com/office/drawing/2014/main" id="{35B20AEE-F422-43C3-8995-0AC878050CBE}"/>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0322E253-FBF3-417C-BB36-3011BA9D5D99}"/>
              </a:ext>
            </a:extLst>
          </p:cNvPr>
          <p:cNvSpPr>
            <a:spLocks noGrp="1"/>
          </p:cNvSpPr>
          <p:nvPr>
            <p:ph type="title"/>
          </p:nvPr>
        </p:nvSpPr>
        <p:spPr>
          <a:xfrm>
            <a:off x="425454" y="669600"/>
            <a:ext cx="11345332" cy="416268"/>
          </a:xfrm>
        </p:spPr>
        <p:txBody>
          <a:bodyPr/>
          <a:lstStyle/>
          <a:p>
            <a:r>
              <a:rPr lang="de-DE" dirty="0"/>
              <a:t>Literatur</a:t>
            </a:r>
          </a:p>
        </p:txBody>
      </p:sp>
    </p:spTree>
    <p:extLst>
      <p:ext uri="{BB962C8B-B14F-4D97-AF65-F5344CB8AC3E}">
        <p14:creationId xmlns:p14="http://schemas.microsoft.com/office/powerpoint/2010/main" val="180932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25454" y="994334"/>
            <a:ext cx="11345332" cy="410369"/>
          </a:xfrm>
        </p:spPr>
        <p:txBody>
          <a:bodyPr/>
          <a:lstStyle/>
          <a:p>
            <a:r>
              <a:rPr lang="de-DE" dirty="0"/>
              <a:t>Backup</a:t>
            </a:r>
          </a:p>
        </p:txBody>
      </p:sp>
      <p:sp>
        <p:nvSpPr>
          <p:cNvPr id="2" name="Fußzeilenplatzhalter 1"/>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33</a:t>
            </a:fld>
            <a:endParaRPr lang="de-DE" dirty="0"/>
          </a:p>
        </p:txBody>
      </p:sp>
    </p:spTree>
    <p:extLst>
      <p:ext uri="{BB962C8B-B14F-4D97-AF65-F5344CB8AC3E}">
        <p14:creationId xmlns:p14="http://schemas.microsoft.com/office/powerpoint/2010/main" val="2939138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pPr marL="342900" indent="-342900">
              <a:buFontTx/>
              <a:buChar char="-"/>
            </a:pPr>
            <a:r>
              <a:rPr lang="de-DE" dirty="0"/>
              <a:t>Keine Beachtung der Translation in der bestehenden Literatur</a:t>
            </a:r>
          </a:p>
          <a:p>
            <a:pPr marL="342900" indent="-342900">
              <a:buFontTx/>
              <a:buChar char="-"/>
            </a:pPr>
            <a:r>
              <a:rPr lang="de-DE" dirty="0"/>
              <a:t>Im Stand der Technik wird auf eine im Rahmen dieser Arbeit nicht vorhandene Infrastruktur zurückgegriffen</a:t>
            </a:r>
          </a:p>
          <a:p>
            <a:pPr marL="342900" indent="-342900">
              <a:buFontTx/>
              <a:buChar char="-"/>
            </a:pPr>
            <a:r>
              <a:rPr lang="de-DE" dirty="0"/>
              <a:t>Überschlagsrechnung</a:t>
            </a:r>
          </a:p>
          <a:p>
            <a:pPr marL="342900" indent="-342900">
              <a:buFontTx/>
              <a:buChar char="-"/>
            </a:pPr>
            <a:endParaRPr lang="de-DE" dirty="0"/>
          </a:p>
        </p:txBody>
      </p:sp>
      <p:sp>
        <p:nvSpPr>
          <p:cNvPr id="3" name="Titel 2"/>
          <p:cNvSpPr>
            <a:spLocks noGrp="1"/>
          </p:cNvSpPr>
          <p:nvPr>
            <p:ph type="title"/>
          </p:nvPr>
        </p:nvSpPr>
        <p:spPr>
          <a:xfrm>
            <a:off x="425454" y="669600"/>
            <a:ext cx="11345332" cy="416268"/>
          </a:xfrm>
        </p:spPr>
        <p:txBody>
          <a:bodyPr/>
          <a:lstStyle/>
          <a:p>
            <a:r>
              <a:rPr lang="de-DE" dirty="0"/>
              <a:t>Translation</a:t>
            </a:r>
          </a:p>
        </p:txBody>
      </p:sp>
      <p:sp>
        <p:nvSpPr>
          <p:cNvPr id="9" name="Fußzeilenplatzhalter 8"/>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10" name="Foliennummernplatzhalter 9"/>
          <p:cNvSpPr>
            <a:spLocks noGrp="1"/>
          </p:cNvSpPr>
          <p:nvPr>
            <p:ph type="sldNum" sz="quarter" idx="11"/>
          </p:nvPr>
        </p:nvSpPr>
        <p:spPr/>
        <p:txBody>
          <a:bodyPr/>
          <a:lstStyle/>
          <a:p>
            <a:fld id="{CE58CB1E-F828-4F11-99E0-327109AF9DA4}" type="slidenum">
              <a:rPr lang="de-DE" smtClean="0"/>
              <a:pPr/>
              <a:t>34</a:t>
            </a:fld>
            <a:endParaRPr lang="de-DE" dirty="0"/>
          </a:p>
        </p:txBody>
      </p:sp>
    </p:spTree>
    <p:extLst>
      <p:ext uri="{BB962C8B-B14F-4D97-AF65-F5344CB8AC3E}">
        <p14:creationId xmlns:p14="http://schemas.microsoft.com/office/powerpoint/2010/main" val="2256913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0365736-5C03-4E56-89C3-A2BF78D9DC95}"/>
              </a:ext>
            </a:extLst>
          </p:cNvPr>
          <p:cNvSpPr>
            <a:spLocks noGrp="1"/>
          </p:cNvSpPr>
          <p:nvPr>
            <p:ph idx="1"/>
          </p:nvPr>
        </p:nvSpPr>
        <p:spPr/>
        <p:txBody>
          <a:bodyPr/>
          <a:lstStyle/>
          <a:p>
            <a:r>
              <a:rPr lang="de-DE" dirty="0"/>
              <a:t>Modul zur Transformation via </a:t>
            </a:r>
            <a:r>
              <a:rPr lang="de-DE" dirty="0" err="1"/>
              <a:t>Quaterionen</a:t>
            </a:r>
            <a:r>
              <a:rPr lang="de-DE" dirty="0"/>
              <a:t> bereits implementiert</a:t>
            </a:r>
          </a:p>
        </p:txBody>
      </p:sp>
      <p:sp>
        <p:nvSpPr>
          <p:cNvPr id="3" name="Foliennummernplatzhalter 2">
            <a:extLst>
              <a:ext uri="{FF2B5EF4-FFF2-40B4-BE49-F238E27FC236}">
                <a16:creationId xmlns:a16="http://schemas.microsoft.com/office/drawing/2014/main" id="{6813CFB4-7DB0-4CD0-A0C8-F01184CCB553}"/>
              </a:ext>
            </a:extLst>
          </p:cNvPr>
          <p:cNvSpPr>
            <a:spLocks noGrp="1"/>
          </p:cNvSpPr>
          <p:nvPr>
            <p:ph type="sldNum" sz="quarter" idx="11"/>
          </p:nvPr>
        </p:nvSpPr>
        <p:spPr/>
        <p:txBody>
          <a:bodyPr/>
          <a:lstStyle/>
          <a:p>
            <a:fld id="{CE58CB1E-F828-4F11-99E0-327109AF9DA4}" type="slidenum">
              <a:rPr lang="de-DE" smtClean="0"/>
              <a:pPr/>
              <a:t>35</a:t>
            </a:fld>
            <a:endParaRPr lang="de-DE" dirty="0"/>
          </a:p>
        </p:txBody>
      </p:sp>
      <p:sp>
        <p:nvSpPr>
          <p:cNvPr id="4" name="Fußzeilenplatzhalter 3">
            <a:extLst>
              <a:ext uri="{FF2B5EF4-FFF2-40B4-BE49-F238E27FC236}">
                <a16:creationId xmlns:a16="http://schemas.microsoft.com/office/drawing/2014/main" id="{A3AD1537-9583-4B65-AF51-67D47280F044}"/>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378767BE-1A2F-4FE3-8879-48DABD5FE4B6}"/>
              </a:ext>
            </a:extLst>
          </p:cNvPr>
          <p:cNvSpPr>
            <a:spLocks noGrp="1"/>
          </p:cNvSpPr>
          <p:nvPr>
            <p:ph type="title"/>
          </p:nvPr>
        </p:nvSpPr>
        <p:spPr>
          <a:xfrm>
            <a:off x="425454" y="669600"/>
            <a:ext cx="11345332" cy="416268"/>
          </a:xfrm>
        </p:spPr>
        <p:txBody>
          <a:bodyPr/>
          <a:lstStyle/>
          <a:p>
            <a:r>
              <a:rPr lang="de-DE" dirty="0" err="1"/>
              <a:t>Gimbal</a:t>
            </a:r>
            <a:r>
              <a:rPr lang="de-DE" dirty="0"/>
              <a:t>-Lock</a:t>
            </a:r>
          </a:p>
        </p:txBody>
      </p:sp>
    </p:spTree>
    <p:extLst>
      <p:ext uri="{BB962C8B-B14F-4D97-AF65-F5344CB8AC3E}">
        <p14:creationId xmlns:p14="http://schemas.microsoft.com/office/powerpoint/2010/main" val="3985798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69AEEEBD-F27F-4639-A4D7-64382B9E9387}"/>
              </a:ext>
            </a:extLst>
          </p:cNvPr>
          <p:cNvPicPr>
            <a:picLocks noGrp="1" noChangeAspect="1"/>
          </p:cNvPicPr>
          <p:nvPr>
            <p:ph idx="1"/>
          </p:nvPr>
        </p:nvPicPr>
        <p:blipFill>
          <a:blip r:embed="rId2"/>
          <a:stretch>
            <a:fillRect/>
          </a:stretch>
        </p:blipFill>
        <p:spPr>
          <a:xfrm>
            <a:off x="1711323" y="1313188"/>
            <a:ext cx="8530277" cy="4875212"/>
          </a:xfrm>
          <a:prstGeom prst="rect">
            <a:avLst/>
          </a:prstGeom>
        </p:spPr>
      </p:pic>
      <p:sp>
        <p:nvSpPr>
          <p:cNvPr id="3" name="Foliennummernplatzhalter 2">
            <a:extLst>
              <a:ext uri="{FF2B5EF4-FFF2-40B4-BE49-F238E27FC236}">
                <a16:creationId xmlns:a16="http://schemas.microsoft.com/office/drawing/2014/main" id="{4F9B17E5-A088-4458-B88D-525A2AB4B181}"/>
              </a:ext>
            </a:extLst>
          </p:cNvPr>
          <p:cNvSpPr>
            <a:spLocks noGrp="1"/>
          </p:cNvSpPr>
          <p:nvPr>
            <p:ph type="sldNum" sz="quarter" idx="11"/>
          </p:nvPr>
        </p:nvSpPr>
        <p:spPr/>
        <p:txBody>
          <a:bodyPr/>
          <a:lstStyle/>
          <a:p>
            <a:fld id="{CE58CB1E-F828-4F11-99E0-327109AF9DA4}" type="slidenum">
              <a:rPr lang="de-DE" smtClean="0"/>
              <a:pPr/>
              <a:t>36</a:t>
            </a:fld>
            <a:endParaRPr lang="de-DE" dirty="0"/>
          </a:p>
        </p:txBody>
      </p:sp>
      <p:sp>
        <p:nvSpPr>
          <p:cNvPr id="4" name="Fußzeilenplatzhalter 3">
            <a:extLst>
              <a:ext uri="{FF2B5EF4-FFF2-40B4-BE49-F238E27FC236}">
                <a16:creationId xmlns:a16="http://schemas.microsoft.com/office/drawing/2014/main" id="{D7B8D16C-E588-46D1-BE88-B6D17A42E577}"/>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30223203-4C33-4B9E-AA1E-D366AAD084F7}"/>
              </a:ext>
            </a:extLst>
          </p:cNvPr>
          <p:cNvSpPr>
            <a:spLocks noGrp="1"/>
          </p:cNvSpPr>
          <p:nvPr>
            <p:ph type="title"/>
          </p:nvPr>
        </p:nvSpPr>
        <p:spPr>
          <a:xfrm>
            <a:off x="425454" y="669600"/>
            <a:ext cx="11345332" cy="416268"/>
          </a:xfrm>
        </p:spPr>
        <p:txBody>
          <a:bodyPr/>
          <a:lstStyle/>
          <a:p>
            <a:r>
              <a:rPr lang="de-DE" dirty="0"/>
              <a:t>Strecke</a:t>
            </a:r>
          </a:p>
        </p:txBody>
      </p:sp>
      <p:sp>
        <p:nvSpPr>
          <p:cNvPr id="7" name="Textfeld 6">
            <a:extLst>
              <a:ext uri="{FF2B5EF4-FFF2-40B4-BE49-F238E27FC236}">
                <a16:creationId xmlns:a16="http://schemas.microsoft.com/office/drawing/2014/main" id="{FCB962F9-31B1-4F18-A280-4C3F8813BB02}"/>
              </a:ext>
            </a:extLst>
          </p:cNvPr>
          <p:cNvSpPr txBox="1"/>
          <p:nvPr/>
        </p:nvSpPr>
        <p:spPr>
          <a:xfrm>
            <a:off x="10241600" y="5773330"/>
            <a:ext cx="304800" cy="257250"/>
          </a:xfrm>
          <a:prstGeom prst="rect">
            <a:avLst/>
          </a:prstGeom>
          <a:noFill/>
        </p:spPr>
        <p:txBody>
          <a:bodyPr wrap="square" lIns="0" tIns="0" rIns="0" bIns="0" rtlCol="0">
            <a:spAutoFit/>
          </a:bodyPr>
          <a:lstStyle/>
          <a:p>
            <a:pPr>
              <a:lnSpc>
                <a:spcPct val="114000"/>
              </a:lnSpc>
            </a:pPr>
            <a:r>
              <a:rPr lang="de-DE" sz="1600" dirty="0">
                <a:latin typeface="+mn-lt"/>
              </a:rPr>
              <a:t>[1]</a:t>
            </a:r>
          </a:p>
        </p:txBody>
      </p:sp>
    </p:spTree>
    <p:extLst>
      <p:ext uri="{BB962C8B-B14F-4D97-AF65-F5344CB8AC3E}">
        <p14:creationId xmlns:p14="http://schemas.microsoft.com/office/powerpoint/2010/main" val="2397049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3" name="Titel 2"/>
          <p:cNvSpPr>
            <a:spLocks noGrp="1"/>
          </p:cNvSpPr>
          <p:nvPr>
            <p:ph type="title"/>
          </p:nvPr>
        </p:nvSpPr>
        <p:spPr>
          <a:xfrm>
            <a:off x="425454" y="669600"/>
            <a:ext cx="11345332" cy="416268"/>
          </a:xfrm>
          <a:prstGeom prst="rect">
            <a:avLst/>
          </a:prstGeom>
        </p:spPr>
        <p:txBody>
          <a:bodyPr/>
          <a:lstStyle/>
          <a:p>
            <a:r>
              <a:rPr dirty="0"/>
              <a:t>Gültigkeit der Masterfolien</a:t>
            </a:r>
            <a:endParaRPr lang="de-DE" dirty="0"/>
          </a:p>
        </p:txBody>
      </p:sp>
      <p:sp>
        <p:nvSpPr>
          <p:cNvPr id="6" name="Fußzeilenplatzhalter 5"/>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37</a:t>
            </a:fld>
            <a:endParaRPr lang="de-DE" dirty="0"/>
          </a:p>
        </p:txBody>
      </p:sp>
    </p:spTree>
    <p:extLst>
      <p:ext uri="{BB962C8B-B14F-4D97-AF65-F5344CB8AC3E}">
        <p14:creationId xmlns:p14="http://schemas.microsoft.com/office/powerpoint/2010/main" val="691018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3" name="Titel 2"/>
          <p:cNvSpPr>
            <a:spLocks noGrp="1"/>
          </p:cNvSpPr>
          <p:nvPr>
            <p:ph type="title"/>
          </p:nvPr>
        </p:nvSpPr>
        <p:spPr>
          <a:xfrm>
            <a:off x="425454" y="669600"/>
            <a:ext cx="11345332" cy="461665"/>
          </a:xfrm>
          <a:prstGeom prst="rect">
            <a:avLst/>
          </a:prstGeom>
        </p:spPr>
        <p:txBody>
          <a:bodyPr/>
          <a:lstStyle/>
          <a:p>
            <a:r>
              <a:rPr dirty="0"/>
              <a:t>Grundlage der Masterfolien</a:t>
            </a:r>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38</a:t>
            </a:fld>
            <a:endParaRPr lang="de-DE" dirty="0"/>
          </a:p>
        </p:txBody>
      </p:sp>
    </p:spTree>
    <p:extLst>
      <p:ext uri="{BB962C8B-B14F-4D97-AF65-F5344CB8AC3E}">
        <p14:creationId xmlns:p14="http://schemas.microsoft.com/office/powerpoint/2010/main" val="452755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3" name="Titel 2"/>
          <p:cNvSpPr>
            <a:spLocks noGrp="1"/>
          </p:cNvSpPr>
          <p:nvPr>
            <p:ph type="title"/>
          </p:nvPr>
        </p:nvSpPr>
        <p:spPr>
          <a:xfrm>
            <a:off x="425454" y="669600"/>
            <a:ext cx="11345332" cy="877933"/>
          </a:xfrm>
          <a:prstGeom prst="rect">
            <a:avLst/>
          </a:prstGeom>
        </p:spPr>
        <p:txBody>
          <a:bodyPr/>
          <a:lstStyle/>
          <a:p>
            <a:r>
              <a:rPr lang="de-DE" dirty="0"/>
              <a:t>Hier steht eine Überschrift</a:t>
            </a:r>
            <a:br>
              <a:rPr lang="de-DE" dirty="0"/>
            </a:br>
            <a:r>
              <a:rPr lang="de-DE" dirty="0"/>
              <a:t>max. 2-zeilig</a:t>
            </a:r>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39</a:t>
            </a:fld>
            <a:endParaRPr lang="de-DE" dirty="0"/>
          </a:p>
        </p:txBody>
      </p:sp>
    </p:spTree>
    <p:extLst>
      <p:ext uri="{BB962C8B-B14F-4D97-AF65-F5344CB8AC3E}">
        <p14:creationId xmlns:p14="http://schemas.microsoft.com/office/powerpoint/2010/main" val="216387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p:txBody>
          <a:bodyPr/>
          <a:lstStyle/>
          <a:p>
            <a:r>
              <a:rPr lang="de-DE" dirty="0"/>
              <a:t>Ausgangssituation:</a:t>
            </a:r>
          </a:p>
          <a:p>
            <a:r>
              <a:rPr lang="de-DE" dirty="0"/>
              <a:t>A:</a:t>
            </a:r>
          </a:p>
          <a:p>
            <a:r>
              <a:rPr lang="de-DE" dirty="0"/>
              <a:t>Bestehender Algorithmus zur fahrspurgenauen Lokalisierung:</a:t>
            </a:r>
          </a:p>
          <a:p>
            <a:r>
              <a:rPr lang="de-DE" dirty="0" err="1"/>
              <a:t>Verdrehwinkel</a:t>
            </a:r>
            <a:r>
              <a:rPr lang="de-DE" dirty="0"/>
              <a:t> des Smartphones gegenüber dem Fahrzeug wurden </a:t>
            </a:r>
            <a:r>
              <a:rPr lang="de-DE" b="1" dirty="0"/>
              <a:t>manuell</a:t>
            </a:r>
            <a:r>
              <a:rPr lang="de-DE" dirty="0"/>
              <a:t> eingemessen</a:t>
            </a:r>
          </a:p>
          <a:p>
            <a:r>
              <a:rPr lang="de-DE" dirty="0"/>
              <a:t>und dem Algorithmus übergeben</a:t>
            </a:r>
          </a:p>
          <a:p>
            <a:endParaRPr lang="de-DE" dirty="0"/>
          </a:p>
          <a:p>
            <a:r>
              <a:rPr lang="de-DE" dirty="0"/>
              <a:t>B:</a:t>
            </a:r>
          </a:p>
          <a:p>
            <a:r>
              <a:rPr lang="de-DE" dirty="0"/>
              <a:t>Zahlreiche Fahrten auf der lehrstuhlinternen SQL-Datenbank </a:t>
            </a:r>
            <a:r>
              <a:rPr lang="de-DE" b="1" dirty="0"/>
              <a:t>ohne Kenntnis der Orientierung</a:t>
            </a:r>
            <a:r>
              <a:rPr lang="de-DE" dirty="0"/>
              <a:t> des </a:t>
            </a:r>
          </a:p>
          <a:p>
            <a:r>
              <a:rPr lang="de-DE" dirty="0"/>
              <a:t>Smartphones im Bezug auf das Fahrzeug</a:t>
            </a:r>
          </a:p>
          <a:p>
            <a:endParaRPr lang="de-DE" dirty="0"/>
          </a:p>
          <a:p>
            <a:r>
              <a:rPr lang="de-DE" dirty="0"/>
              <a:t>Zielsetzung:</a:t>
            </a:r>
          </a:p>
          <a:p>
            <a:pPr marL="457200" indent="-457200">
              <a:buAutoNum type="arabicPeriod"/>
            </a:pPr>
            <a:r>
              <a:rPr lang="de-DE" dirty="0"/>
              <a:t>Integration des SQL-Datenbezugs</a:t>
            </a:r>
          </a:p>
          <a:p>
            <a:pPr marL="457200" indent="-457200">
              <a:buAutoNum type="arabicPeriod"/>
            </a:pPr>
            <a:r>
              <a:rPr lang="de-DE" dirty="0"/>
              <a:t>Retrospektive, automatische Orientierungsschätzung des Smartphones im Bezug zum Fahrzeug</a:t>
            </a:r>
          </a:p>
          <a:p>
            <a:endParaRPr lang="de-DE" dirty="0"/>
          </a:p>
        </p:txBody>
      </p:sp>
      <p:sp>
        <p:nvSpPr>
          <p:cNvPr id="2" name="Titel 1"/>
          <p:cNvSpPr>
            <a:spLocks noGrp="1"/>
          </p:cNvSpPr>
          <p:nvPr>
            <p:ph type="title"/>
          </p:nvPr>
        </p:nvSpPr>
        <p:spPr>
          <a:xfrm>
            <a:off x="425454" y="669600"/>
            <a:ext cx="11345332" cy="416268"/>
          </a:xfrm>
        </p:spPr>
        <p:txBody>
          <a:bodyPr/>
          <a:lstStyle/>
          <a:p>
            <a:r>
              <a:rPr lang="de-DE" dirty="0"/>
              <a:t>Ausgangssituation und Zielsetzung</a:t>
            </a:r>
          </a:p>
        </p:txBody>
      </p:sp>
      <p:sp>
        <p:nvSpPr>
          <p:cNvPr id="3" name="Fußzeilenplatzhalter 2"/>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Tree>
    <p:extLst>
      <p:ext uri="{BB962C8B-B14F-4D97-AF65-F5344CB8AC3E}">
        <p14:creationId xmlns:p14="http://schemas.microsoft.com/office/powerpoint/2010/main" val="759205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endParaRPr lang="de-DE" dirty="0"/>
          </a:p>
          <a:p>
            <a:r>
              <a:rPr lang="de-DE" dirty="0"/>
              <a:t>Schriftgrößen:30 | 22 | 16 | 12</a:t>
            </a:r>
          </a:p>
          <a:p>
            <a:endParaRPr lang="de-DE" dirty="0"/>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a:t>
            </a:r>
            <a:r>
              <a:rPr lang="de-DE" b="1" dirty="0"/>
              <a:t>fett </a:t>
            </a:r>
            <a:r>
              <a:rPr lang="de-DE" dirty="0"/>
              <a:t>markiert werden.</a:t>
            </a:r>
          </a:p>
          <a:p>
            <a:r>
              <a:rPr lang="de-DE" dirty="0"/>
              <a:t>Bei großer Distanz bzw. kleinem Präsentationsmedium kann der Schriftgrad notfalls proportional erhöht werden.</a:t>
            </a:r>
          </a:p>
          <a:p>
            <a:endParaRPr lang="de-DE" dirty="0"/>
          </a:p>
        </p:txBody>
      </p:sp>
      <p:sp>
        <p:nvSpPr>
          <p:cNvPr id="5" name="Titel 4"/>
          <p:cNvSpPr>
            <a:spLocks noGrp="1"/>
          </p:cNvSpPr>
          <p:nvPr>
            <p:ph type="title"/>
          </p:nvPr>
        </p:nvSpPr>
        <p:spPr>
          <a:xfrm>
            <a:off x="425454" y="669600"/>
            <a:ext cx="11345332" cy="416268"/>
          </a:xfrm>
        </p:spPr>
        <p:txBody>
          <a:bodyPr/>
          <a:lstStyle/>
          <a:p>
            <a:r>
              <a:rPr lang="de-DE" dirty="0"/>
              <a:t>Schrift</a:t>
            </a:r>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40</a:t>
            </a:fld>
            <a:endParaRPr lang="de-DE" dirty="0"/>
          </a:p>
        </p:txBody>
      </p:sp>
    </p:spTree>
    <p:extLst>
      <p:ext uri="{BB962C8B-B14F-4D97-AF65-F5344CB8AC3E}">
        <p14:creationId xmlns:p14="http://schemas.microsoft.com/office/powerpoint/2010/main" val="2688116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lang="de-DE" dirty="0"/>
          </a:p>
          <a:p>
            <a:r>
              <a:rPr lang="de-DE" dirty="0"/>
              <a:t>Gering im Einsatz sind die Akzentfarben.</a:t>
            </a:r>
            <a:endParaRPr dirty="0"/>
          </a:p>
          <a:p>
            <a:endParaRPr dirty="0"/>
          </a:p>
        </p:txBody>
      </p:sp>
      <p:sp>
        <p:nvSpPr>
          <p:cNvPr id="3" name="Titel 2"/>
          <p:cNvSpPr>
            <a:spLocks noGrp="1"/>
          </p:cNvSpPr>
          <p:nvPr>
            <p:ph type="title"/>
          </p:nvPr>
        </p:nvSpPr>
        <p:spPr>
          <a:xfrm>
            <a:off x="425454" y="669600"/>
            <a:ext cx="11345332" cy="461665"/>
          </a:xfrm>
          <a:prstGeom prst="rect">
            <a:avLst/>
          </a:prstGeom>
        </p:spPr>
        <p:txBody>
          <a:bodyPr/>
          <a:lstStyle/>
          <a:p>
            <a:r>
              <a:rPr dirty="0"/>
              <a:t>Farben</a:t>
            </a:r>
            <a:endParaRPr lang="de-DE" dirty="0"/>
          </a:p>
        </p:txBody>
      </p:sp>
      <p:sp>
        <p:nvSpPr>
          <p:cNvPr id="14" name="Rechteck 13"/>
          <p:cNvSpPr/>
          <p:nvPr/>
        </p:nvSpPr>
        <p:spPr>
          <a:xfrm>
            <a:off x="425454" y="4162435"/>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rgbClr val="005293"/>
              </a:solidFill>
            </a:endParaRPr>
          </a:p>
        </p:txBody>
      </p:sp>
      <p:sp>
        <p:nvSpPr>
          <p:cNvPr id="24" name="Rechteck 23"/>
          <p:cNvSpPr/>
          <p:nvPr/>
        </p:nvSpPr>
        <p:spPr>
          <a:xfrm>
            <a:off x="1399121" y="4162435"/>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prstClr val="black"/>
              </a:solidFill>
            </a:endParaRPr>
          </a:p>
        </p:txBody>
      </p:sp>
      <p:sp>
        <p:nvSpPr>
          <p:cNvPr id="25" name="Rechteck 24"/>
          <p:cNvSpPr/>
          <p:nvPr/>
        </p:nvSpPr>
        <p:spPr>
          <a:xfrm>
            <a:off x="2364321" y="4162435"/>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prstClr val="white"/>
              </a:solidFill>
            </a:endParaRPr>
          </a:p>
        </p:txBody>
      </p:sp>
      <p:sp>
        <p:nvSpPr>
          <p:cNvPr id="26" name="Rechteck 25"/>
          <p:cNvSpPr/>
          <p:nvPr/>
        </p:nvSpPr>
        <p:spPr>
          <a:xfrm>
            <a:off x="425454" y="5095783"/>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prstClr val="white"/>
              </a:solidFill>
            </a:endParaRPr>
          </a:p>
        </p:txBody>
      </p:sp>
      <p:sp>
        <p:nvSpPr>
          <p:cNvPr id="27" name="Rechteck 26"/>
          <p:cNvSpPr/>
          <p:nvPr/>
        </p:nvSpPr>
        <p:spPr>
          <a:xfrm>
            <a:off x="1399121" y="5095783"/>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prstClr val="white"/>
              </a:solidFill>
            </a:endParaRPr>
          </a:p>
        </p:txBody>
      </p:sp>
      <p:sp>
        <p:nvSpPr>
          <p:cNvPr id="28" name="Rechteck 27"/>
          <p:cNvSpPr/>
          <p:nvPr/>
        </p:nvSpPr>
        <p:spPr>
          <a:xfrm>
            <a:off x="2364321" y="5095783"/>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prstClr val="white"/>
              </a:solidFill>
            </a:endParaRPr>
          </a:p>
        </p:txBody>
      </p:sp>
      <p:sp>
        <p:nvSpPr>
          <p:cNvPr id="29" name="Rechteck 28"/>
          <p:cNvSpPr/>
          <p:nvPr/>
        </p:nvSpPr>
        <p:spPr>
          <a:xfrm>
            <a:off x="3329521" y="5095783"/>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prstClr val="white"/>
              </a:solidFill>
            </a:endParaRPr>
          </a:p>
        </p:txBody>
      </p:sp>
      <p:sp>
        <p:nvSpPr>
          <p:cNvPr id="36" name="Rechteck 35"/>
          <p:cNvSpPr/>
          <p:nvPr/>
        </p:nvSpPr>
        <p:spPr>
          <a:xfrm>
            <a:off x="425454" y="6143327"/>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prstClr val="white"/>
              </a:solidFill>
            </a:endParaRPr>
          </a:p>
        </p:txBody>
      </p:sp>
      <p:sp>
        <p:nvSpPr>
          <p:cNvPr id="37" name="Rechteck 36"/>
          <p:cNvSpPr/>
          <p:nvPr/>
        </p:nvSpPr>
        <p:spPr>
          <a:xfrm>
            <a:off x="1399121" y="6143327"/>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prstClr val="white"/>
              </a:solidFill>
            </a:endParaRPr>
          </a:p>
        </p:txBody>
      </p:sp>
      <p:sp>
        <p:nvSpPr>
          <p:cNvPr id="38" name="Rechteck 37"/>
          <p:cNvSpPr/>
          <p:nvPr/>
        </p:nvSpPr>
        <p:spPr>
          <a:xfrm>
            <a:off x="2364321" y="6143327"/>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prstClr val="white"/>
              </a:solidFill>
            </a:endParaRPr>
          </a:p>
        </p:txBody>
      </p:sp>
      <p:sp>
        <p:nvSpPr>
          <p:cNvPr id="6" name="Fußzeilenplatzhalter 5"/>
          <p:cNvSpPr>
            <a:spLocks noGrp="1"/>
          </p:cNvSpPr>
          <p:nvPr>
            <p:ph type="ftr" sz="quarter" idx="12"/>
          </p:nvPr>
        </p:nvSpPr>
        <p:spPr/>
        <p:txBody>
          <a:bodyPr/>
          <a:lstStyle/>
          <a:p>
            <a:r>
              <a:rPr lang="en-US"/>
              <a:t>Mastervortrag | Datum | Vorname Nachname</a:t>
            </a:r>
            <a:endParaRPr lang="en-US" dirty="0"/>
          </a:p>
        </p:txBody>
      </p:sp>
      <p:sp>
        <p:nvSpPr>
          <p:cNvPr id="7" name="Foliennummernplatzhalter 6"/>
          <p:cNvSpPr>
            <a:spLocks noGrp="1"/>
          </p:cNvSpPr>
          <p:nvPr>
            <p:ph type="sldNum" sz="quarter" idx="11"/>
          </p:nvPr>
        </p:nvSpPr>
        <p:spPr/>
        <p:txBody>
          <a:bodyPr/>
          <a:lstStyle/>
          <a:p>
            <a:fld id="{CE58CB1E-F828-4F11-99E0-327109AF9DA4}" type="slidenum">
              <a:rPr lang="de-DE" smtClean="0"/>
              <a:pPr/>
              <a:t>41</a:t>
            </a:fld>
            <a:endParaRPr lang="de-DE" dirty="0"/>
          </a:p>
        </p:txBody>
      </p:sp>
    </p:spTree>
    <p:extLst>
      <p:ext uri="{BB962C8B-B14F-4D97-AF65-F5344CB8AC3E}">
        <p14:creationId xmlns:p14="http://schemas.microsoft.com/office/powerpoint/2010/main" val="4124884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3" name="Titel 2"/>
          <p:cNvSpPr>
            <a:spLocks noGrp="1"/>
          </p:cNvSpPr>
          <p:nvPr>
            <p:ph type="title"/>
          </p:nvPr>
        </p:nvSpPr>
        <p:spPr>
          <a:prstGeom prst="rect">
            <a:avLst/>
          </a:prstGeom>
        </p:spPr>
        <p:txBody>
          <a:bodyPr/>
          <a:lstStyle/>
          <a:p>
            <a:r>
              <a:rPr dirty="0"/>
              <a:t>Texte</a:t>
            </a:r>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42</a:t>
            </a:fld>
            <a:endParaRPr lang="de-DE" dirty="0"/>
          </a:p>
        </p:txBody>
      </p:sp>
    </p:spTree>
    <p:extLst>
      <p:ext uri="{BB962C8B-B14F-4D97-AF65-F5344CB8AC3E}">
        <p14:creationId xmlns:p14="http://schemas.microsoft.com/office/powerpoint/2010/main" val="1765689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endParaRPr lang="de-DE" dirty="0"/>
          </a:p>
          <a:p>
            <a:r>
              <a:rPr lang="de-DE" dirty="0"/>
              <a:t>Punkt 1</a:t>
            </a:r>
          </a:p>
          <a:p>
            <a:endParaRPr lang="de-DE" dirty="0"/>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r>
              <a:rPr lang="de-DE" dirty="0"/>
              <a:t>Unterpunkt 3</a:t>
            </a:r>
          </a:p>
        </p:txBody>
      </p:sp>
      <p:sp>
        <p:nvSpPr>
          <p:cNvPr id="3" name="Titel 2"/>
          <p:cNvSpPr>
            <a:spLocks noGrp="1"/>
          </p:cNvSpPr>
          <p:nvPr>
            <p:ph type="title"/>
          </p:nvPr>
        </p:nvSpPr>
        <p:spPr/>
        <p:txBody>
          <a:bodyPr/>
          <a:lstStyle/>
          <a:p>
            <a:r>
              <a:rPr lang="de-DE" dirty="0"/>
              <a:t>Aufzählung</a:t>
            </a:r>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43</a:t>
            </a:fld>
            <a:endParaRPr lang="de-DE" dirty="0"/>
          </a:p>
        </p:txBody>
      </p:sp>
    </p:spTree>
    <p:extLst>
      <p:ext uri="{BB962C8B-B14F-4D97-AF65-F5344CB8AC3E}">
        <p14:creationId xmlns:p14="http://schemas.microsoft.com/office/powerpoint/2010/main" val="1959787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3" name="Titel 2"/>
          <p:cNvSpPr>
            <a:spLocks noGrp="1"/>
          </p:cNvSpPr>
          <p:nvPr>
            <p:ph type="title"/>
          </p:nvPr>
        </p:nvSpPr>
        <p:spPr>
          <a:xfrm>
            <a:off x="425454" y="669600"/>
            <a:ext cx="11345332" cy="461665"/>
          </a:xfrm>
          <a:prstGeom prst="rect">
            <a:avLst/>
          </a:prstGeom>
        </p:spPr>
        <p:txBody>
          <a:bodyPr/>
          <a:lstStyle/>
          <a:p>
            <a:r>
              <a:t>Bilder - Allgemein</a:t>
            </a:r>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44</a:t>
            </a:fld>
            <a:endParaRPr lang="de-DE" dirty="0"/>
          </a:p>
        </p:txBody>
      </p:sp>
    </p:spTree>
    <p:extLst>
      <p:ext uri="{BB962C8B-B14F-4D97-AF65-F5344CB8AC3E}">
        <p14:creationId xmlns:p14="http://schemas.microsoft.com/office/powerpoint/2010/main" val="3725633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6" name="Inhaltsplatzhalter 5"/>
          <p:cNvSpPr>
            <a:spLocks noGrp="1"/>
          </p:cNvSpPr>
          <p:nvPr>
            <p:ph sz="quarter" idx="18"/>
          </p:nvPr>
        </p:nvSpPr>
        <p:spPr/>
        <p:txBody>
          <a:bodyPr/>
          <a:lstStyle/>
          <a:p>
            <a:endParaRPr lang="de-DE"/>
          </a:p>
        </p:txBody>
      </p:sp>
      <p:sp>
        <p:nvSpPr>
          <p:cNvPr id="2" name="Bildplatzhalter 1"/>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
        <p:nvSpPr>
          <p:cNvPr id="8" name="Fußzeilenplatzhalter 7"/>
          <p:cNvSpPr>
            <a:spLocks noGrp="1"/>
          </p:cNvSpPr>
          <p:nvPr>
            <p:ph type="ftr" sz="quarter" idx="16"/>
          </p:nvPr>
        </p:nvSpPr>
        <p:spPr/>
        <p:txBody>
          <a:bodyPr/>
          <a:lstStyle/>
          <a:p>
            <a:r>
              <a:rPr lang="de-DE" noProof="0"/>
              <a:t>Mastervortrag | Datum | Vorname Nachname</a:t>
            </a:r>
          </a:p>
        </p:txBody>
      </p:sp>
      <p:sp>
        <p:nvSpPr>
          <p:cNvPr id="9" name="Foliennummernplatzhalter 8"/>
          <p:cNvSpPr>
            <a:spLocks noGrp="1"/>
          </p:cNvSpPr>
          <p:nvPr>
            <p:ph type="sldNum" sz="quarter" idx="15"/>
          </p:nvPr>
        </p:nvSpPr>
        <p:spPr/>
        <p:txBody>
          <a:bodyPr/>
          <a:lstStyle/>
          <a:p>
            <a:fld id="{CE58CB1E-F828-4F11-99E0-327109AF9DA4}" type="slidenum">
              <a:rPr lang="de-DE" smtClean="0"/>
              <a:pPr/>
              <a:t>45</a:t>
            </a:fld>
            <a:endParaRPr lang="de-DE" dirty="0"/>
          </a:p>
        </p:txBody>
      </p:sp>
    </p:spTree>
    <p:extLst>
      <p:ext uri="{BB962C8B-B14F-4D97-AF65-F5344CB8AC3E}">
        <p14:creationId xmlns:p14="http://schemas.microsoft.com/office/powerpoint/2010/main" val="1053488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8" name="Inhaltsplatzhalter 7"/>
          <p:cNvSpPr>
            <a:spLocks noGrp="1"/>
          </p:cNvSpPr>
          <p:nvPr>
            <p:ph idx="15"/>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6" name="Fußzeilenplatzhalter 5"/>
          <p:cNvSpPr>
            <a:spLocks noGrp="1"/>
          </p:cNvSpPr>
          <p:nvPr>
            <p:ph type="ftr" sz="quarter" idx="17"/>
          </p:nvPr>
        </p:nvSpPr>
        <p:spPr/>
        <p:txBody>
          <a:bodyPr/>
          <a:lstStyle/>
          <a:p>
            <a:r>
              <a:rPr lang="en-US"/>
              <a:t>Mastervortrag | Datum | Vorname Nachname</a:t>
            </a:r>
            <a:endParaRPr lang="en-US" dirty="0"/>
          </a:p>
        </p:txBody>
      </p:sp>
      <p:sp>
        <p:nvSpPr>
          <p:cNvPr id="9" name="Foliennummernplatzhalter 8"/>
          <p:cNvSpPr>
            <a:spLocks noGrp="1"/>
          </p:cNvSpPr>
          <p:nvPr>
            <p:ph type="sldNum" sz="quarter" idx="16"/>
          </p:nvPr>
        </p:nvSpPr>
        <p:spPr/>
        <p:txBody>
          <a:bodyPr/>
          <a:lstStyle/>
          <a:p>
            <a:fld id="{CE58CB1E-F828-4F11-99E0-327109AF9DA4}" type="slidenum">
              <a:rPr lang="de-DE" smtClean="0"/>
              <a:pPr/>
              <a:t>46</a:t>
            </a:fld>
            <a:endParaRPr lang="de-DE" dirty="0"/>
          </a:p>
        </p:txBody>
      </p:sp>
    </p:spTree>
    <p:extLst>
      <p:ext uri="{BB962C8B-B14F-4D97-AF65-F5344CB8AC3E}">
        <p14:creationId xmlns:p14="http://schemas.microsoft.com/office/powerpoint/2010/main" val="944486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
        <p:nvSpPr>
          <p:cNvPr id="7" name="Fußzeilenplatzhalter 6"/>
          <p:cNvSpPr>
            <a:spLocks noGrp="1"/>
          </p:cNvSpPr>
          <p:nvPr>
            <p:ph type="ftr" sz="quarter" idx="12"/>
          </p:nvPr>
        </p:nvSpPr>
        <p:spPr/>
        <p:txBody>
          <a:bodyPr/>
          <a:lstStyle/>
          <a:p>
            <a:r>
              <a:rPr lang="en-US"/>
              <a:t>Mastervortrag | Datum | Vorname Nachname</a:t>
            </a:r>
            <a:endParaRPr lang="en-US" dirty="0"/>
          </a:p>
        </p:txBody>
      </p:sp>
      <p:sp>
        <p:nvSpPr>
          <p:cNvPr id="9" name="Foliennummernplatzhalter 8"/>
          <p:cNvSpPr>
            <a:spLocks noGrp="1"/>
          </p:cNvSpPr>
          <p:nvPr>
            <p:ph type="sldNum" sz="quarter" idx="11"/>
          </p:nvPr>
        </p:nvSpPr>
        <p:spPr/>
        <p:txBody>
          <a:bodyPr/>
          <a:lstStyle/>
          <a:p>
            <a:fld id="{CE58CB1E-F828-4F11-99E0-327109AF9DA4}" type="slidenum">
              <a:rPr lang="de-DE" smtClean="0"/>
              <a:pPr/>
              <a:t>47</a:t>
            </a:fld>
            <a:endParaRPr lang="de-DE" dirty="0"/>
          </a:p>
        </p:txBody>
      </p:sp>
    </p:spTree>
    <p:extLst>
      <p:ext uri="{BB962C8B-B14F-4D97-AF65-F5344CB8AC3E}">
        <p14:creationId xmlns:p14="http://schemas.microsoft.com/office/powerpoint/2010/main" val="2370530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2" name="Bildplatzhalter 1"/>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
        <p:nvSpPr>
          <p:cNvPr id="8" name="Fußzeilenplatzhalter 7"/>
          <p:cNvSpPr>
            <a:spLocks noGrp="1"/>
          </p:cNvSpPr>
          <p:nvPr>
            <p:ph type="ftr" sz="quarter" idx="16"/>
          </p:nvPr>
        </p:nvSpPr>
        <p:spPr/>
        <p:txBody>
          <a:bodyPr/>
          <a:lstStyle/>
          <a:p>
            <a:r>
              <a:rPr lang="de-DE" noProof="0"/>
              <a:t>Mastervortrag | Datum | Vorname Nachname</a:t>
            </a:r>
          </a:p>
        </p:txBody>
      </p:sp>
      <p:sp>
        <p:nvSpPr>
          <p:cNvPr id="9" name="Foliennummernplatzhalter 8"/>
          <p:cNvSpPr>
            <a:spLocks noGrp="1"/>
          </p:cNvSpPr>
          <p:nvPr>
            <p:ph type="sldNum" sz="quarter" idx="15"/>
          </p:nvPr>
        </p:nvSpPr>
        <p:spPr/>
        <p:txBody>
          <a:bodyPr/>
          <a:lstStyle/>
          <a:p>
            <a:fld id="{CE58CB1E-F828-4F11-99E0-327109AF9DA4}" type="slidenum">
              <a:rPr lang="de-DE" smtClean="0"/>
              <a:pPr/>
              <a:t>48</a:t>
            </a:fld>
            <a:endParaRPr lang="de-DE" dirty="0"/>
          </a:p>
        </p:txBody>
      </p:sp>
    </p:spTree>
    <p:extLst>
      <p:ext uri="{BB962C8B-B14F-4D97-AF65-F5344CB8AC3E}">
        <p14:creationId xmlns:p14="http://schemas.microsoft.com/office/powerpoint/2010/main" val="1430238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2" name="Bildplatzhalter 1"/>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
        <p:nvSpPr>
          <p:cNvPr id="7" name="Fußzeilenplatzhalter 6"/>
          <p:cNvSpPr>
            <a:spLocks noGrp="1"/>
          </p:cNvSpPr>
          <p:nvPr>
            <p:ph type="ftr" sz="quarter" idx="16"/>
          </p:nvPr>
        </p:nvSpPr>
        <p:spPr/>
        <p:txBody>
          <a:bodyPr/>
          <a:lstStyle/>
          <a:p>
            <a:r>
              <a:rPr lang="de-DE" noProof="0"/>
              <a:t>Mastervortrag | Datum | Vorname Nachname</a:t>
            </a:r>
          </a:p>
        </p:txBody>
      </p:sp>
      <p:sp>
        <p:nvSpPr>
          <p:cNvPr id="8" name="Foliennummernplatzhalter 7"/>
          <p:cNvSpPr>
            <a:spLocks noGrp="1"/>
          </p:cNvSpPr>
          <p:nvPr>
            <p:ph type="sldNum" sz="quarter" idx="15"/>
          </p:nvPr>
        </p:nvSpPr>
        <p:spPr/>
        <p:txBody>
          <a:bodyPr/>
          <a:lstStyle/>
          <a:p>
            <a:fld id="{CE58CB1E-F828-4F11-99E0-327109AF9DA4}" type="slidenum">
              <a:rPr lang="de-DE" smtClean="0"/>
              <a:pPr/>
              <a:t>49</a:t>
            </a:fld>
            <a:endParaRPr lang="de-DE" dirty="0"/>
          </a:p>
        </p:txBody>
      </p:sp>
    </p:spTree>
    <p:extLst>
      <p:ext uri="{BB962C8B-B14F-4D97-AF65-F5344CB8AC3E}">
        <p14:creationId xmlns:p14="http://schemas.microsoft.com/office/powerpoint/2010/main" val="135763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p:txBody>
          <a:bodyPr/>
          <a:lstStyle/>
          <a:p>
            <a:pPr marL="457200" indent="-457200">
              <a:buAutoNum type="arabicPeriod"/>
            </a:pPr>
            <a:r>
              <a:rPr lang="de-DE" dirty="0"/>
              <a:t>Hauptkomponentenanalyse (PCA): [2][3]</a:t>
            </a:r>
          </a:p>
          <a:p>
            <a:pPr marL="457200" indent="-457200">
              <a:buAutoNum type="arabicPeriod"/>
            </a:pPr>
            <a:endParaRPr lang="de-DE" dirty="0"/>
          </a:p>
          <a:p>
            <a:pPr marL="342900" indent="-342900">
              <a:buFont typeface="Arial" panose="020B0604020202020204" pitchFamily="34" charset="0"/>
              <a:buChar char="•"/>
            </a:pPr>
            <a:r>
              <a:rPr lang="de-DE" dirty="0"/>
              <a:t>Größte Beschleunigung Richtung Fahrzeuglängsrichtung</a:t>
            </a:r>
          </a:p>
          <a:p>
            <a:pPr marL="342900" indent="-342900">
              <a:buFont typeface="Arial" panose="020B0604020202020204" pitchFamily="34" charset="0"/>
              <a:buChar char="•"/>
            </a:pPr>
            <a:r>
              <a:rPr lang="de-DE" dirty="0"/>
              <a:t>Nur hochfrequente Beschleunigungen in der Fahrzeughochachse</a:t>
            </a:r>
          </a:p>
          <a:p>
            <a:pPr marL="342900" indent="-342900">
              <a:buFont typeface="Arial" panose="020B0604020202020204" pitchFamily="34" charset="0"/>
              <a:buChar char="•"/>
            </a:pPr>
            <a:r>
              <a:rPr lang="de-DE" dirty="0"/>
              <a:t>Drehraten um die Fahrzeughochachsen am größten</a:t>
            </a:r>
          </a:p>
          <a:p>
            <a:endParaRPr lang="de-DE" dirty="0"/>
          </a:p>
          <a:p>
            <a:endParaRPr lang="de-DE" dirty="0"/>
          </a:p>
          <a:p>
            <a:r>
              <a:rPr lang="de-DE" dirty="0"/>
              <a:t>2. Segmentierung der Strecke[4][5][6][7]</a:t>
            </a:r>
          </a:p>
          <a:p>
            <a:r>
              <a:rPr lang="de-DE" dirty="0"/>
              <a:t>	</a:t>
            </a:r>
            <a:r>
              <a:rPr lang="de-DE" dirty="0" err="1"/>
              <a:t>Stillstandsphasen</a:t>
            </a:r>
            <a:r>
              <a:rPr lang="de-DE" dirty="0"/>
              <a:t>: Bestimmung der Fahrzeughochachse</a:t>
            </a:r>
          </a:p>
          <a:p>
            <a:r>
              <a:rPr lang="de-DE" dirty="0"/>
              <a:t>		- ausschließlich Erdbeschleunigungsvektor wirkt </a:t>
            </a:r>
          </a:p>
          <a:p>
            <a:r>
              <a:rPr lang="de-DE" dirty="0"/>
              <a:t>	Geradeausfahrt: Bestimmung der Fahrzeuglängsachse bei Geradeausfahrt</a:t>
            </a:r>
          </a:p>
        </p:txBody>
      </p:sp>
      <p:sp>
        <p:nvSpPr>
          <p:cNvPr id="7" name="Titel 6"/>
          <p:cNvSpPr>
            <a:spLocks noGrp="1"/>
          </p:cNvSpPr>
          <p:nvPr>
            <p:ph type="title"/>
          </p:nvPr>
        </p:nvSpPr>
        <p:spPr>
          <a:xfrm>
            <a:off x="425454" y="669600"/>
            <a:ext cx="11345332" cy="416268"/>
          </a:xfrm>
        </p:spPr>
        <p:txBody>
          <a:bodyPr/>
          <a:lstStyle/>
          <a:p>
            <a:r>
              <a:rPr lang="de-DE" dirty="0"/>
              <a:t>Bestehende Verfahren der Orientierungsschätzung</a:t>
            </a:r>
          </a:p>
        </p:txBody>
      </p:sp>
      <p:sp>
        <p:nvSpPr>
          <p:cNvPr id="2" name="Fußzeilenplatzhalter 1"/>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5</a:t>
            </a:fld>
            <a:endParaRPr lang="de-DE" dirty="0"/>
          </a:p>
        </p:txBody>
      </p:sp>
    </p:spTree>
    <p:extLst>
      <p:ext uri="{BB962C8B-B14F-4D97-AF65-F5344CB8AC3E}">
        <p14:creationId xmlns:p14="http://schemas.microsoft.com/office/powerpoint/2010/main" val="36315734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Bildplatzhalter 1"/>
          <p:cNvSpPr>
            <a:spLocks noGrp="1"/>
          </p:cNvSpPr>
          <p:nvPr>
            <p:ph type="pic" sz="quarter" idx="14"/>
          </p:nvPr>
        </p:nvSpPr>
        <p:spPr/>
      </p:sp>
      <p:sp>
        <p:nvSpPr>
          <p:cNvPr id="3" name="Titel 2"/>
          <p:cNvSpPr>
            <a:spLocks noGrp="1"/>
          </p:cNvSpPr>
          <p:nvPr>
            <p:ph type="title"/>
          </p:nvPr>
        </p:nvSpPr>
        <p:spPr/>
        <p:txBody>
          <a:bodyPr/>
          <a:lstStyle/>
          <a:p>
            <a:r>
              <a:rPr lang="de-DE"/>
              <a:t>Bilder Format füllend - maximale Bildgröße</a:t>
            </a:r>
            <a:endParaRPr lang="de-DE" dirty="0"/>
          </a:p>
        </p:txBody>
      </p:sp>
      <p:sp>
        <p:nvSpPr>
          <p:cNvPr id="7" name="Fußzeilenplatzhalter 6"/>
          <p:cNvSpPr>
            <a:spLocks noGrp="1"/>
          </p:cNvSpPr>
          <p:nvPr>
            <p:ph type="ftr" sz="quarter" idx="16"/>
          </p:nvPr>
        </p:nvSpPr>
        <p:spPr/>
        <p:txBody>
          <a:bodyPr/>
          <a:lstStyle/>
          <a:p>
            <a:r>
              <a:rPr lang="en-US"/>
              <a:t>Mastervortrag | Datum | Vorname Nachname</a:t>
            </a:r>
            <a:endParaRPr lang="en-US" dirty="0"/>
          </a:p>
        </p:txBody>
      </p:sp>
      <p:sp>
        <p:nvSpPr>
          <p:cNvPr id="8" name="Foliennummernplatzhalter 7"/>
          <p:cNvSpPr>
            <a:spLocks noGrp="1"/>
          </p:cNvSpPr>
          <p:nvPr>
            <p:ph type="sldNum" sz="quarter" idx="15"/>
          </p:nvPr>
        </p:nvSpPr>
        <p:spPr/>
        <p:txBody>
          <a:bodyPr/>
          <a:lstStyle/>
          <a:p>
            <a:fld id="{CE58CB1E-F828-4F11-99E0-327109AF9DA4}" type="slidenum">
              <a:rPr lang="de-DE" smtClean="0"/>
              <a:pPr/>
              <a:t>50</a:t>
            </a:fld>
            <a:endParaRPr lang="de-DE" dirty="0"/>
          </a:p>
        </p:txBody>
      </p:sp>
    </p:spTree>
    <p:extLst>
      <p:ext uri="{BB962C8B-B14F-4D97-AF65-F5344CB8AC3E}">
        <p14:creationId xmlns:p14="http://schemas.microsoft.com/office/powerpoint/2010/main" val="1162302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7" name="Inhaltsplatzhalter 6"/>
          <p:cNvSpPr>
            <a:spLocks noGrp="1"/>
          </p:cNvSpPr>
          <p:nvPr>
            <p:ph sz="quarter" idx="18"/>
          </p:nvPr>
        </p:nvSpPr>
        <p:spPr/>
        <p:txBody>
          <a:bodyPr/>
          <a:lstStyle/>
          <a:p>
            <a:r>
              <a:rPr lang="de-DE"/>
              <a:t>Bilderklärung</a:t>
            </a:r>
            <a:endParaRPr lang="de-DE" dirty="0"/>
          </a:p>
        </p:txBody>
      </p:sp>
      <p:sp>
        <p:nvSpPr>
          <p:cNvPr id="5" name="Bildplatzhalter 4"/>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
        <p:nvSpPr>
          <p:cNvPr id="8" name="Fußzeilenplatzhalter 7"/>
          <p:cNvSpPr>
            <a:spLocks noGrp="1"/>
          </p:cNvSpPr>
          <p:nvPr>
            <p:ph type="ftr" sz="quarter" idx="16"/>
          </p:nvPr>
        </p:nvSpPr>
        <p:spPr/>
        <p:txBody>
          <a:bodyPr/>
          <a:lstStyle/>
          <a:p>
            <a:r>
              <a:rPr lang="de-DE" noProof="0"/>
              <a:t>Mastervortrag | Datum | Vorname Nachname</a:t>
            </a:r>
          </a:p>
        </p:txBody>
      </p:sp>
      <p:sp>
        <p:nvSpPr>
          <p:cNvPr id="9" name="Foliennummernplatzhalter 8"/>
          <p:cNvSpPr>
            <a:spLocks noGrp="1"/>
          </p:cNvSpPr>
          <p:nvPr>
            <p:ph type="sldNum" sz="quarter" idx="15"/>
          </p:nvPr>
        </p:nvSpPr>
        <p:spPr/>
        <p:txBody>
          <a:bodyPr/>
          <a:lstStyle/>
          <a:p>
            <a:fld id="{CE58CB1E-F828-4F11-99E0-327109AF9DA4}" type="slidenum">
              <a:rPr lang="de-DE" smtClean="0"/>
              <a:pPr/>
              <a:t>51</a:t>
            </a:fld>
            <a:endParaRPr lang="de-DE" dirty="0"/>
          </a:p>
        </p:txBody>
      </p:sp>
    </p:spTree>
    <p:extLst>
      <p:ext uri="{BB962C8B-B14F-4D97-AF65-F5344CB8AC3E}">
        <p14:creationId xmlns:p14="http://schemas.microsoft.com/office/powerpoint/2010/main" val="1238558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425450" y="2312988"/>
          <a:ext cx="11346539" cy="2119200"/>
        </p:xfrm>
        <a:graphic>
          <a:graphicData uri="http://schemas.openxmlformats.org/drawingml/2006/table">
            <a:tbl>
              <a:tblPr bandRow="1">
                <a:tableStyleId>{5940675A-B579-460E-94D1-54222C63F5DA}</a:tableStyleId>
              </a:tblPr>
              <a:tblGrid>
                <a:gridCol w="4658736">
                  <a:extLst>
                    <a:ext uri="{9D8B030D-6E8A-4147-A177-3AD203B41FA5}">
                      <a16:colId xmlns:a16="http://schemas.microsoft.com/office/drawing/2014/main" val="20000"/>
                    </a:ext>
                  </a:extLst>
                </a:gridCol>
                <a:gridCol w="6687803">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
        <p:nvSpPr>
          <p:cNvPr id="6" name="Fußzeilenplatzhalter 5"/>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52</a:t>
            </a:fld>
            <a:endParaRPr lang="de-DE" dirty="0"/>
          </a:p>
        </p:txBody>
      </p:sp>
    </p:spTree>
    <p:extLst>
      <p:ext uri="{BB962C8B-B14F-4D97-AF65-F5344CB8AC3E}">
        <p14:creationId xmlns:p14="http://schemas.microsoft.com/office/powerpoint/2010/main" val="2355093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425450" y="2312988"/>
          <a:ext cx="11346539" cy="2119200"/>
        </p:xfrm>
        <a:graphic>
          <a:graphicData uri="http://schemas.openxmlformats.org/drawingml/2006/table">
            <a:tbl>
              <a:tblPr bandRow="1">
                <a:tableStyleId>{5940675A-B579-460E-94D1-54222C63F5DA}</a:tableStyleId>
              </a:tblPr>
              <a:tblGrid>
                <a:gridCol w="4658736">
                  <a:extLst>
                    <a:ext uri="{9D8B030D-6E8A-4147-A177-3AD203B41FA5}">
                      <a16:colId xmlns:a16="http://schemas.microsoft.com/office/drawing/2014/main" val="20000"/>
                    </a:ext>
                  </a:extLst>
                </a:gridCol>
                <a:gridCol w="6687803">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72003"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72003"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72003"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72003"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72003"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72003"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72003"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72003"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72003"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72003" marR="0" marT="180000" marB="0" anchor="ctr"/>
                </a:tc>
                <a:extLst>
                  <a:ext uri="{0D108BD9-81ED-4DB2-BD59-A6C34878D82A}">
                    <a16:rowId xmlns:a16="http://schemas.microsoft.com/office/drawing/2014/main" val="10004"/>
                  </a:ext>
                </a:extLst>
              </a:tr>
            </a:tbl>
          </a:graphicData>
        </a:graphic>
      </p:graphicFrame>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
        <p:nvSpPr>
          <p:cNvPr id="6" name="Fußzeilenplatzhalter 5"/>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53</a:t>
            </a:fld>
            <a:endParaRPr lang="de-DE" dirty="0"/>
          </a:p>
        </p:txBody>
      </p:sp>
    </p:spTree>
    <p:extLst>
      <p:ext uri="{BB962C8B-B14F-4D97-AF65-F5344CB8AC3E}">
        <p14:creationId xmlns:p14="http://schemas.microsoft.com/office/powerpoint/2010/main" val="1462273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2869320376"/>
              </p:ext>
            </p:extLst>
          </p:nvPr>
        </p:nvGraphicFramePr>
        <p:xfrm>
          <a:off x="425450" y="2312988"/>
          <a:ext cx="11345863" cy="4148137"/>
        </p:xfrm>
        <a:graphic>
          <a:graphicData uri="http://schemas.openxmlformats.org/drawingml/2006/chart">
            <c:chart xmlns:c="http://schemas.openxmlformats.org/drawingml/2006/chart" xmlns:r="http://schemas.openxmlformats.org/officeDocument/2006/relationships" r:id="rId2"/>
          </a:graphicData>
        </a:graphic>
      </p:graphicFrame>
      <p:sp>
        <p:nvSpPr>
          <p:cNvPr id="6" name="Fußzeilenplatzhalter 5"/>
          <p:cNvSpPr>
            <a:spLocks noGrp="1"/>
          </p:cNvSpPr>
          <p:nvPr>
            <p:ph type="ftr" sz="quarter" idx="12"/>
          </p:nvPr>
        </p:nvSpPr>
        <p:spPr/>
        <p:txBody>
          <a:bodyPr/>
          <a:lstStyle/>
          <a:p>
            <a:r>
              <a:rPr lang="en-US"/>
              <a:t>Mastervortrag | Datum | Vorname Nachname</a:t>
            </a:r>
            <a:endParaRPr lang="en-US" dirty="0"/>
          </a:p>
        </p:txBody>
      </p:sp>
      <p:sp>
        <p:nvSpPr>
          <p:cNvPr id="7" name="Foliennummernplatzhalter 6"/>
          <p:cNvSpPr>
            <a:spLocks noGrp="1"/>
          </p:cNvSpPr>
          <p:nvPr>
            <p:ph type="sldNum" sz="quarter" idx="11"/>
          </p:nvPr>
        </p:nvSpPr>
        <p:spPr/>
        <p:txBody>
          <a:bodyPr/>
          <a:lstStyle/>
          <a:p>
            <a:fld id="{CE58CB1E-F828-4F11-99E0-327109AF9DA4}" type="slidenum">
              <a:rPr lang="de-DE" smtClean="0"/>
              <a:pPr/>
              <a:t>54</a:t>
            </a:fld>
            <a:endParaRPr lang="de-DE" dirty="0"/>
          </a:p>
        </p:txBody>
      </p:sp>
    </p:spTree>
    <p:extLst>
      <p:ext uri="{BB962C8B-B14F-4D97-AF65-F5344CB8AC3E}">
        <p14:creationId xmlns:p14="http://schemas.microsoft.com/office/powerpoint/2010/main" val="748887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nvPr>
        </p:nvGraphicFramePr>
        <p:xfrm>
          <a:off x="425450" y="1598613"/>
          <a:ext cx="11345863" cy="487521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el 2"/>
          <p:cNvSpPr>
            <a:spLocks noGrp="1"/>
          </p:cNvSpPr>
          <p:nvPr>
            <p:ph type="title"/>
          </p:nvPr>
        </p:nvSpPr>
        <p:spPr/>
        <p:txBody>
          <a:bodyPr/>
          <a:lstStyle/>
          <a:p>
            <a:r>
              <a:rPr lang="de-DE"/>
              <a:t>Diagramme</a:t>
            </a:r>
            <a:endParaRPr lang="de-DE" dirty="0"/>
          </a:p>
        </p:txBody>
      </p:sp>
      <p:sp>
        <p:nvSpPr>
          <p:cNvPr id="5" name="Fußzeilenplatzhalter 4"/>
          <p:cNvSpPr>
            <a:spLocks noGrp="1"/>
          </p:cNvSpPr>
          <p:nvPr>
            <p:ph type="ftr" sz="quarter" idx="12"/>
          </p:nvPr>
        </p:nvSpPr>
        <p:spPr/>
        <p:txBody>
          <a:bodyPr/>
          <a:lstStyle/>
          <a:p>
            <a:r>
              <a:rPr lang="en-US"/>
              <a:t>Mastervortrag | Datum | Vorname Nachname</a:t>
            </a:r>
            <a:endParaRPr lang="en-US" dirty="0"/>
          </a:p>
        </p:txBody>
      </p:sp>
      <p:sp>
        <p:nvSpPr>
          <p:cNvPr id="8" name="Foliennummernplatzhalter 7"/>
          <p:cNvSpPr>
            <a:spLocks noGrp="1"/>
          </p:cNvSpPr>
          <p:nvPr>
            <p:ph type="sldNum" sz="quarter" idx="11"/>
          </p:nvPr>
        </p:nvSpPr>
        <p:spPr/>
        <p:txBody>
          <a:bodyPr/>
          <a:lstStyle/>
          <a:p>
            <a:fld id="{CE58CB1E-F828-4F11-99E0-327109AF9DA4}" type="slidenum">
              <a:rPr lang="de-DE" smtClean="0"/>
              <a:pPr/>
              <a:t>55</a:t>
            </a:fld>
            <a:endParaRPr lang="de-DE" dirty="0"/>
          </a:p>
        </p:txBody>
      </p:sp>
    </p:spTree>
    <p:extLst>
      <p:ext uri="{BB962C8B-B14F-4D97-AF65-F5344CB8AC3E}">
        <p14:creationId xmlns:p14="http://schemas.microsoft.com/office/powerpoint/2010/main" val="119568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AB7DF5D4-3EE9-4161-808D-11ADE0C2F256}"/>
              </a:ext>
            </a:extLst>
          </p:cNvPr>
          <p:cNvPicPr>
            <a:picLocks noGrp="1" noChangeAspect="1"/>
          </p:cNvPicPr>
          <p:nvPr>
            <p:ph idx="1"/>
          </p:nvPr>
        </p:nvPicPr>
        <p:blipFill>
          <a:blip r:embed="rId3"/>
          <a:stretch>
            <a:fillRect/>
          </a:stretch>
        </p:blipFill>
        <p:spPr>
          <a:xfrm>
            <a:off x="1833204" y="1598613"/>
            <a:ext cx="8530355" cy="4875212"/>
          </a:xfrm>
          <a:prstGeom prst="rect">
            <a:avLst/>
          </a:prstGeom>
        </p:spPr>
      </p:pic>
      <p:sp>
        <p:nvSpPr>
          <p:cNvPr id="3" name="Foliennummernplatzhalter 2">
            <a:extLst>
              <a:ext uri="{FF2B5EF4-FFF2-40B4-BE49-F238E27FC236}">
                <a16:creationId xmlns:a16="http://schemas.microsoft.com/office/drawing/2014/main" id="{8A123858-95C5-4604-8884-18503136171E}"/>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Fußzeilenplatzhalter 3">
            <a:extLst>
              <a:ext uri="{FF2B5EF4-FFF2-40B4-BE49-F238E27FC236}">
                <a16:creationId xmlns:a16="http://schemas.microsoft.com/office/drawing/2014/main" id="{76ECCEAC-255C-48CB-B4AC-4460B723DBF4}"/>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CACB36C1-2B78-4355-BDB3-1868849EDF7A}"/>
              </a:ext>
            </a:extLst>
          </p:cNvPr>
          <p:cNvSpPr>
            <a:spLocks noGrp="1"/>
          </p:cNvSpPr>
          <p:nvPr>
            <p:ph type="title"/>
          </p:nvPr>
        </p:nvSpPr>
        <p:spPr>
          <a:xfrm>
            <a:off x="425454" y="669600"/>
            <a:ext cx="11345332" cy="416268"/>
          </a:xfrm>
        </p:spPr>
        <p:txBody>
          <a:bodyPr/>
          <a:lstStyle/>
          <a:p>
            <a:r>
              <a:rPr lang="de-DE" dirty="0"/>
              <a:t>Bezug der Daten über den </a:t>
            </a:r>
            <a:r>
              <a:rPr lang="de-DE" dirty="0" err="1"/>
              <a:t>postgreSQL</a:t>
            </a:r>
            <a:r>
              <a:rPr lang="de-DE" dirty="0"/>
              <a:t>-Server</a:t>
            </a:r>
          </a:p>
        </p:txBody>
      </p:sp>
    </p:spTree>
    <p:extLst>
      <p:ext uri="{BB962C8B-B14F-4D97-AF65-F5344CB8AC3E}">
        <p14:creationId xmlns:p14="http://schemas.microsoft.com/office/powerpoint/2010/main" val="149800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822FAF5-65BC-427B-B696-C99E77A2679A}"/>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Fußzeilenplatzhalter 3">
            <a:extLst>
              <a:ext uri="{FF2B5EF4-FFF2-40B4-BE49-F238E27FC236}">
                <a16:creationId xmlns:a16="http://schemas.microsoft.com/office/drawing/2014/main" id="{E086A822-9D31-46E9-B642-7D3D58BFA9FA}"/>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0A4D24D4-EDDB-48E0-AF0A-8D7FE5E8C70E}"/>
              </a:ext>
            </a:extLst>
          </p:cNvPr>
          <p:cNvSpPr>
            <a:spLocks noGrp="1"/>
          </p:cNvSpPr>
          <p:nvPr>
            <p:ph type="title"/>
          </p:nvPr>
        </p:nvSpPr>
        <p:spPr>
          <a:xfrm>
            <a:off x="425454" y="669600"/>
            <a:ext cx="11345332" cy="877933"/>
          </a:xfrm>
        </p:spPr>
        <p:txBody>
          <a:bodyPr/>
          <a:lstStyle/>
          <a:p>
            <a:r>
              <a:rPr lang="de-DE" dirty="0"/>
              <a:t>Einordnung in den bestehenden Algorithmus zur Orientierungs- und Lageschätzung</a:t>
            </a:r>
          </a:p>
        </p:txBody>
      </p:sp>
      <p:pic>
        <p:nvPicPr>
          <p:cNvPr id="6" name="Grafik 5">
            <a:extLst>
              <a:ext uri="{FF2B5EF4-FFF2-40B4-BE49-F238E27FC236}">
                <a16:creationId xmlns:a16="http://schemas.microsoft.com/office/drawing/2014/main" id="{5DF3D072-274E-4F7E-AB25-EDCFE94EF889}"/>
              </a:ext>
            </a:extLst>
          </p:cNvPr>
          <p:cNvPicPr>
            <a:picLocks noChangeAspect="1"/>
          </p:cNvPicPr>
          <p:nvPr/>
        </p:nvPicPr>
        <p:blipFill>
          <a:blip r:embed="rId2"/>
          <a:stretch>
            <a:fillRect/>
          </a:stretch>
        </p:blipFill>
        <p:spPr>
          <a:xfrm>
            <a:off x="1841690" y="1547533"/>
            <a:ext cx="7375555" cy="4400541"/>
          </a:xfrm>
          <a:prstGeom prst="rect">
            <a:avLst/>
          </a:prstGeom>
        </p:spPr>
      </p:pic>
    </p:spTree>
    <p:extLst>
      <p:ext uri="{BB962C8B-B14F-4D97-AF65-F5344CB8AC3E}">
        <p14:creationId xmlns:p14="http://schemas.microsoft.com/office/powerpoint/2010/main" val="329881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D26D8F48-FA67-4466-9FF6-8325C0867FE8}"/>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Fußzeilenplatzhalter 3">
            <a:extLst>
              <a:ext uri="{FF2B5EF4-FFF2-40B4-BE49-F238E27FC236}">
                <a16:creationId xmlns:a16="http://schemas.microsoft.com/office/drawing/2014/main" id="{BE79F490-42AA-4482-994F-EECED064A993}"/>
              </a:ext>
            </a:extLst>
          </p:cNvPr>
          <p:cNvSpPr>
            <a:spLocks noGrp="1"/>
          </p:cNvSpPr>
          <p:nvPr>
            <p:ph type="ftr" sz="quarter" idx="12"/>
          </p:nvPr>
        </p:nvSpPr>
        <p:spPr/>
        <p:txBody>
          <a:bodyPr/>
          <a:lstStyle/>
          <a:p>
            <a:r>
              <a:rPr lang="en-US" dirty="0" err="1"/>
              <a:t>Masterarbeitsvortrag</a:t>
            </a:r>
            <a:r>
              <a:rPr lang="en-US" dirty="0"/>
              <a:t> | 16.12.2019 | Tobias </a:t>
            </a:r>
            <a:r>
              <a:rPr lang="en-US" dirty="0" err="1"/>
              <a:t>Kapfhammer</a:t>
            </a:r>
            <a:endParaRPr lang="en-US" dirty="0"/>
          </a:p>
        </p:txBody>
      </p:sp>
      <p:sp>
        <p:nvSpPr>
          <p:cNvPr id="5" name="Titel 4">
            <a:extLst>
              <a:ext uri="{FF2B5EF4-FFF2-40B4-BE49-F238E27FC236}">
                <a16:creationId xmlns:a16="http://schemas.microsoft.com/office/drawing/2014/main" id="{54C93A7D-1ABD-4832-AEA3-43E03DD37E92}"/>
              </a:ext>
            </a:extLst>
          </p:cNvPr>
          <p:cNvSpPr>
            <a:spLocks noGrp="1"/>
          </p:cNvSpPr>
          <p:nvPr>
            <p:ph type="title"/>
          </p:nvPr>
        </p:nvSpPr>
        <p:spPr>
          <a:xfrm>
            <a:off x="425454" y="669600"/>
            <a:ext cx="11345332" cy="416268"/>
          </a:xfrm>
        </p:spPr>
        <p:txBody>
          <a:bodyPr/>
          <a:lstStyle/>
          <a:p>
            <a:r>
              <a:rPr lang="de-DE" dirty="0"/>
              <a:t>Übersicht über das Vorgehen bei der Orientierungsschätzung</a:t>
            </a:r>
          </a:p>
        </p:txBody>
      </p:sp>
      <p:pic>
        <p:nvPicPr>
          <p:cNvPr id="6" name="Grafik 5">
            <a:extLst>
              <a:ext uri="{FF2B5EF4-FFF2-40B4-BE49-F238E27FC236}">
                <a16:creationId xmlns:a16="http://schemas.microsoft.com/office/drawing/2014/main" id="{ED79AE80-20BD-46BA-95C1-E50B16EBA8FD}"/>
              </a:ext>
            </a:extLst>
          </p:cNvPr>
          <p:cNvPicPr>
            <a:picLocks noChangeAspect="1"/>
          </p:cNvPicPr>
          <p:nvPr/>
        </p:nvPicPr>
        <p:blipFill>
          <a:blip r:embed="rId3"/>
          <a:stretch>
            <a:fillRect/>
          </a:stretch>
        </p:blipFill>
        <p:spPr>
          <a:xfrm>
            <a:off x="2976583" y="2136396"/>
            <a:ext cx="6338310" cy="3286389"/>
          </a:xfrm>
          <a:prstGeom prst="rect">
            <a:avLst/>
          </a:prstGeom>
        </p:spPr>
      </p:pic>
    </p:spTree>
    <p:extLst>
      <p:ext uri="{BB962C8B-B14F-4D97-AF65-F5344CB8AC3E}">
        <p14:creationId xmlns:p14="http://schemas.microsoft.com/office/powerpoint/2010/main" val="317431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idx="1"/>
          </p:nvPr>
        </p:nvSpPr>
        <p:spPr>
          <a:xfrm>
            <a:off x="933137" y="1475406"/>
            <a:ext cx="3330981" cy="416269"/>
          </a:xfrm>
        </p:spPr>
        <p:txBody>
          <a:bodyPr/>
          <a:lstStyle/>
          <a:p>
            <a:r>
              <a:rPr lang="de-DE" dirty="0"/>
              <a:t>Fahrzeugkoordinatensystem</a:t>
            </a:r>
          </a:p>
        </p:txBody>
      </p:sp>
      <p:sp>
        <p:nvSpPr>
          <p:cNvPr id="7" name="Titel 6"/>
          <p:cNvSpPr>
            <a:spLocks noGrp="1"/>
          </p:cNvSpPr>
          <p:nvPr>
            <p:ph type="title"/>
          </p:nvPr>
        </p:nvSpPr>
        <p:spPr>
          <a:xfrm>
            <a:off x="425454" y="669600"/>
            <a:ext cx="11345332" cy="416268"/>
          </a:xfrm>
        </p:spPr>
        <p:txBody>
          <a:bodyPr/>
          <a:lstStyle/>
          <a:p>
            <a:r>
              <a:rPr lang="de-DE" dirty="0"/>
              <a:t>Verwendete Koordinatensysteme</a:t>
            </a:r>
          </a:p>
        </p:txBody>
      </p:sp>
      <p:sp>
        <p:nvSpPr>
          <p:cNvPr id="5" name="Foliennummernplatzhalter 4"/>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1">
            <a:extLst>
              <a:ext uri="{FF2B5EF4-FFF2-40B4-BE49-F238E27FC236}">
                <a16:creationId xmlns:a16="http://schemas.microsoft.com/office/drawing/2014/main" id="{9C8396E8-31D6-448F-AF1A-4D11916B0606}"/>
              </a:ext>
            </a:extLst>
          </p:cNvPr>
          <p:cNvSpPr>
            <a:spLocks noGrp="1"/>
          </p:cNvSpPr>
          <p:nvPr>
            <p:ph type="ftr" sz="quarter" idx="12"/>
          </p:nvPr>
        </p:nvSpPr>
        <p:spPr>
          <a:xfrm>
            <a:off x="414883" y="6473314"/>
            <a:ext cx="8619040" cy="365125"/>
          </a:xfrm>
        </p:spPr>
        <p:txBody>
          <a:bodyPr/>
          <a:lstStyle/>
          <a:p>
            <a:r>
              <a:rPr lang="en-US" dirty="0" err="1"/>
              <a:t>Masterarbeitsvortrag</a:t>
            </a:r>
            <a:r>
              <a:rPr lang="en-US" dirty="0"/>
              <a:t> | 16.12.2019 | Tobias </a:t>
            </a:r>
            <a:r>
              <a:rPr lang="en-US" dirty="0" err="1"/>
              <a:t>Kapfhammer</a:t>
            </a:r>
            <a:endParaRPr lang="en-US" dirty="0"/>
          </a:p>
        </p:txBody>
      </p:sp>
      <p:pic>
        <p:nvPicPr>
          <p:cNvPr id="3" name="Grafik 2">
            <a:extLst>
              <a:ext uri="{FF2B5EF4-FFF2-40B4-BE49-F238E27FC236}">
                <a16:creationId xmlns:a16="http://schemas.microsoft.com/office/drawing/2014/main" id="{D8208B47-D648-469B-84CE-EA561DF82FAD}"/>
              </a:ext>
            </a:extLst>
          </p:cNvPr>
          <p:cNvPicPr>
            <a:picLocks noChangeAspect="1"/>
          </p:cNvPicPr>
          <p:nvPr/>
        </p:nvPicPr>
        <p:blipFill>
          <a:blip r:embed="rId3"/>
          <a:stretch>
            <a:fillRect/>
          </a:stretch>
        </p:blipFill>
        <p:spPr>
          <a:xfrm>
            <a:off x="5413976" y="1845563"/>
            <a:ext cx="5078136" cy="3548222"/>
          </a:xfrm>
          <a:prstGeom prst="rect">
            <a:avLst/>
          </a:prstGeom>
        </p:spPr>
      </p:pic>
      <p:pic>
        <p:nvPicPr>
          <p:cNvPr id="4" name="Grafik 3">
            <a:extLst>
              <a:ext uri="{FF2B5EF4-FFF2-40B4-BE49-F238E27FC236}">
                <a16:creationId xmlns:a16="http://schemas.microsoft.com/office/drawing/2014/main" id="{03A144F6-6BDD-4502-8E98-52FB982259EC}"/>
              </a:ext>
            </a:extLst>
          </p:cNvPr>
          <p:cNvPicPr>
            <a:picLocks noChangeAspect="1"/>
          </p:cNvPicPr>
          <p:nvPr/>
        </p:nvPicPr>
        <p:blipFill>
          <a:blip r:embed="rId4"/>
          <a:stretch>
            <a:fillRect/>
          </a:stretch>
        </p:blipFill>
        <p:spPr>
          <a:xfrm>
            <a:off x="425454" y="1789074"/>
            <a:ext cx="4346348" cy="4019478"/>
          </a:xfrm>
          <a:prstGeom prst="rect">
            <a:avLst/>
          </a:prstGeom>
        </p:spPr>
      </p:pic>
      <p:sp>
        <p:nvSpPr>
          <p:cNvPr id="9" name="Inhaltsplatzhalter 7">
            <a:extLst>
              <a:ext uri="{FF2B5EF4-FFF2-40B4-BE49-F238E27FC236}">
                <a16:creationId xmlns:a16="http://schemas.microsoft.com/office/drawing/2014/main" id="{DC5672F8-8A66-43D6-9B18-054C40C3B01D}"/>
              </a:ext>
            </a:extLst>
          </p:cNvPr>
          <p:cNvSpPr txBox="1">
            <a:spLocks/>
          </p:cNvSpPr>
          <p:nvPr/>
        </p:nvSpPr>
        <p:spPr>
          <a:xfrm>
            <a:off x="6190395" y="1477993"/>
            <a:ext cx="3525298" cy="4162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20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20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8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err="1"/>
              <a:t>Smartphonekoordinatensystem</a:t>
            </a:r>
            <a:endParaRPr lang="de-DE" dirty="0"/>
          </a:p>
        </p:txBody>
      </p:sp>
    </p:spTree>
    <p:extLst>
      <p:ext uri="{BB962C8B-B14F-4D97-AF65-F5344CB8AC3E}">
        <p14:creationId xmlns:p14="http://schemas.microsoft.com/office/powerpoint/2010/main" val="3708063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Vorlage Vortrag 16-9 2016.pptx" id="{BD9E0DE5-7F93-4F45-84A4-AF0C89D6E076}" vid="{176E6FE0-6BFB-4450-9B62-FB6D33641C6E}"/>
    </a:ext>
  </a:extLst>
</a:theme>
</file>

<file path=ppt/theme/theme10.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inleitung">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Vorlage Vortrag 16-9 2016.pptx" id="{BD9E0DE5-7F93-4F45-84A4-AF0C89D6E076}" vid="{FA6768C4-5F85-4068-B7C3-0F952FD28866}"/>
    </a:ext>
  </a:extLst>
</a:theme>
</file>

<file path=ppt/theme/theme3.xml><?xml version="1.0" encoding="utf-8"?>
<a:theme xmlns:a="http://schemas.openxmlformats.org/drawingml/2006/main" name="SdW">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Vorlage Vortrag 16-9 2016.pptx" id="{BD9E0DE5-7F93-4F45-84A4-AF0C89D6E076}" vid="{63D1A385-6F2A-462A-A48E-1FF778E0F3EC}"/>
    </a:ext>
  </a:extLst>
</a:theme>
</file>

<file path=ppt/theme/theme4.xml><?xml version="1.0" encoding="utf-8"?>
<a:theme xmlns:a="http://schemas.openxmlformats.org/drawingml/2006/main" name="Vorgehen">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Vorlage Vortrag 16-9 2016.pptx" id="{BD9E0DE5-7F93-4F45-84A4-AF0C89D6E076}" vid="{EC69A6EE-2D19-41CD-A741-123992097DFF}"/>
    </a:ext>
  </a:extLst>
</a:theme>
</file>

<file path=ppt/theme/theme5.xml><?xml version="1.0" encoding="utf-8"?>
<a:theme xmlns:a="http://schemas.openxmlformats.org/drawingml/2006/main" name="Ergebnisse">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Vorlage Vortrag 16-9 2016.pptx" id="{BD9E0DE5-7F93-4F45-84A4-AF0C89D6E076}" vid="{DD77D2D4-4E96-4918-B427-369B644E52F4}"/>
    </a:ext>
  </a:extLst>
</a:theme>
</file>

<file path=ppt/theme/theme6.xml><?xml version="1.0" encoding="utf-8"?>
<a:theme xmlns:a="http://schemas.openxmlformats.org/drawingml/2006/main" name="Diskussion">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Vorlage Vortrag 16-9 2016.pptx" id="{BD9E0DE5-7F93-4F45-84A4-AF0C89D6E076}" vid="{9BDAACE7-DEFF-4009-987A-BFA2721BBDF7}"/>
    </a:ext>
  </a:extLst>
</a:theme>
</file>

<file path=ppt/theme/theme7.xml><?xml version="1.0" encoding="utf-8"?>
<a:theme xmlns:a="http://schemas.openxmlformats.org/drawingml/2006/main" name="Zusammenfassung">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Vorlage Vortrag 16-9 2016.pptx" id="{BD9E0DE5-7F93-4F45-84A4-AF0C89D6E076}" vid="{26766319-48BC-4563-B7C6-E5D2B08FA634}"/>
    </a:ext>
  </a:extLst>
</a:theme>
</file>

<file path=ppt/theme/theme8.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Vorlage Vortrag 16-9 2016.pptx" id="{BD9E0DE5-7F93-4F45-84A4-AF0C89D6E076}" vid="{FEFE0DEC-514E-42EB-88F2-9A25F5411C0E}"/>
    </a:ext>
  </a:extLst>
</a:theme>
</file>

<file path=ppt/theme/theme9.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Vorlage Vortrag 16-9 2016.pptx" id="{BD9E0DE5-7F93-4F45-84A4-AF0C89D6E076}" vid="{C46287EE-C164-46D0-BF47-82CB4BE9715F}"/>
    </a:ext>
  </a:extLst>
</a:theme>
</file>

<file path=docProps/app.xml><?xml version="1.0" encoding="utf-8"?>
<Properties xmlns="http://schemas.openxmlformats.org/officeDocument/2006/extended-properties" xmlns:vt="http://schemas.openxmlformats.org/officeDocument/2006/docPropsVTypes">
  <Template>Vorlage BASAMA-Vortrag</Template>
  <TotalTime>0</TotalTime>
  <Words>2147</Words>
  <Application>Microsoft Macintosh PowerPoint</Application>
  <PresentationFormat>Breitbild</PresentationFormat>
  <Paragraphs>414</Paragraphs>
  <Slides>55</Slides>
  <Notes>13</Notes>
  <HiddenSlides>19</HiddenSlides>
  <MMClips>0</MMClips>
  <ScaleCrop>false</ScaleCrop>
  <HeadingPairs>
    <vt:vector size="6" baseType="variant">
      <vt:variant>
        <vt:lpstr>Verwendete Schriftarten</vt:lpstr>
      </vt:variant>
      <vt:variant>
        <vt:i4>6</vt:i4>
      </vt:variant>
      <vt:variant>
        <vt:lpstr>Design</vt:lpstr>
      </vt:variant>
      <vt:variant>
        <vt:i4>9</vt:i4>
      </vt:variant>
      <vt:variant>
        <vt:lpstr>Folientitel</vt:lpstr>
      </vt:variant>
      <vt:variant>
        <vt:i4>55</vt:i4>
      </vt:variant>
    </vt:vector>
  </HeadingPairs>
  <TitlesOfParts>
    <vt:vector size="70" baseType="lpstr">
      <vt:lpstr>Arial</vt:lpstr>
      <vt:lpstr>Calibri</vt:lpstr>
      <vt:lpstr>Cambria Math</vt:lpstr>
      <vt:lpstr>Courier New</vt:lpstr>
      <vt:lpstr>Symbol</vt:lpstr>
      <vt:lpstr>Wingdings</vt:lpstr>
      <vt:lpstr>Inhalt</vt:lpstr>
      <vt:lpstr>Einleitung</vt:lpstr>
      <vt:lpstr>SdW</vt:lpstr>
      <vt:lpstr>Vorgehen</vt:lpstr>
      <vt:lpstr>Ergebnisse</vt:lpstr>
      <vt:lpstr>Diskussion</vt:lpstr>
      <vt:lpstr>Zusammenfassung</vt:lpstr>
      <vt:lpstr>Kapiteltrenner blau</vt:lpstr>
      <vt:lpstr>Kapiteltrenner schwarz</vt:lpstr>
      <vt:lpstr>Erweiterung eines Algorithmus zur Orientierungs- und Lageschätzung von Fahrzeugen durch Sensordatenfusion</vt:lpstr>
      <vt:lpstr>Ausgangssituation des bestehenden Algorithmus</vt:lpstr>
      <vt:lpstr>Agenda</vt:lpstr>
      <vt:lpstr>Ausgangssituation und Zielsetzung</vt:lpstr>
      <vt:lpstr>Bestehende Verfahren der Orientierungsschätzung</vt:lpstr>
      <vt:lpstr>Bezug der Daten über den postgreSQL-Server</vt:lpstr>
      <vt:lpstr>Einordnung in den bestehenden Algorithmus zur Orientierungs- und Lageschätzung</vt:lpstr>
      <vt:lpstr>Übersicht über das Vorgehen bei der Orientierungsschätzung</vt:lpstr>
      <vt:lpstr>Verwendete Koordinatensysteme</vt:lpstr>
      <vt:lpstr>Datenvorverarbeitung</vt:lpstr>
      <vt:lpstr>Smartphonedaten nach der Datenvorverarbeitung</vt:lpstr>
      <vt:lpstr>Detektion von Stillstandsphasen</vt:lpstr>
      <vt:lpstr>Schätzen der Versatzwinkel im Stillstand</vt:lpstr>
      <vt:lpstr>Zwischentransformation der Smartphonedaten</vt:lpstr>
      <vt:lpstr>Detektion von Abschnitten mit Geradeausfahrt</vt:lpstr>
      <vt:lpstr>Schätzen des Gierwinkelversatzes</vt:lpstr>
      <vt:lpstr>Übergabe der Winkel an den bestehenden Algorithmus</vt:lpstr>
      <vt:lpstr>PowerPoint-Präsentation</vt:lpstr>
      <vt:lpstr>Abweichung bei der Winkelschätzung</vt:lpstr>
      <vt:lpstr>Nick- und Rollwinkelversätze des Smartphones GP2-1</vt:lpstr>
      <vt:lpstr>Versatzwinkel Testfahrt 1</vt:lpstr>
      <vt:lpstr>Beschleunigung</vt:lpstr>
      <vt:lpstr>Beschleunigung</vt:lpstr>
      <vt:lpstr>Bestehender Algorithmus-Lageabweichungen</vt:lpstr>
      <vt:lpstr>Integration eines Beschleunigungsabschnitts und Vergleich mit Geschwindigkeitswert des GPS-Signals </vt:lpstr>
      <vt:lpstr>Integration eines Beschleunigungsabschnitts und Vergleich mit Geschwindigkeitswert des GPS-Signals </vt:lpstr>
      <vt:lpstr>Schwächen der Methodik</vt:lpstr>
      <vt:lpstr>Probleme und Herausforderungen</vt:lpstr>
      <vt:lpstr>Probleme und Herausforderungen</vt:lpstr>
      <vt:lpstr>Ausblick:</vt:lpstr>
      <vt:lpstr>Literatur</vt:lpstr>
      <vt:lpstr>Literatur</vt:lpstr>
      <vt:lpstr>Backup</vt:lpstr>
      <vt:lpstr>Translation</vt:lpstr>
      <vt:lpstr>Gimbal-Lock</vt:lpstr>
      <vt:lpstr>Strecke</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Leibniz-Rechenzentrum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Erweiterung eines Algorithmus zur Orientierungs- und Lageschätzung von Fahrzeugen durch Sensordatenfusion</dc:title>
  <dc:creator>ga68qiv</dc:creator>
  <cp:lastModifiedBy>ga68qiv</cp:lastModifiedBy>
  <cp:revision>55</cp:revision>
  <cp:lastPrinted>2015-07-30T14:04:45Z</cp:lastPrinted>
  <dcterms:created xsi:type="dcterms:W3CDTF">2019-12-06T21:58:12Z</dcterms:created>
  <dcterms:modified xsi:type="dcterms:W3CDTF">2020-07-28T15:05:37Z</dcterms:modified>
</cp:coreProperties>
</file>