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8" r:id="rId3"/>
    <p:sldId id="269" r:id="rId4"/>
    <p:sldId id="259" r:id="rId5"/>
    <p:sldId id="263" r:id="rId6"/>
    <p:sldId id="260" r:id="rId7"/>
    <p:sldId id="261" r:id="rId8"/>
    <p:sldId id="262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92" autoAdjust="0"/>
    <p:restoredTop sz="94660"/>
  </p:normalViewPr>
  <p:slideViewPr>
    <p:cSldViewPr>
      <p:cViewPr>
        <p:scale>
          <a:sx n="66" d="100"/>
          <a:sy n="66" d="100"/>
        </p:scale>
        <p:origin x="-96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67675-C3DC-41C3-A37F-2DF63813C86C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A2464-16A8-4DC9-9B44-0F8EB6B01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12B144B-5FEA-4AF4-B3BD-00A08BF7842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CF5E470-2AF8-41DA-8FF9-6855862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44B-5FEA-4AF4-B3BD-00A08BF7842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E470-2AF8-41DA-8FF9-6855862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44B-5FEA-4AF4-B3BD-00A08BF7842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E470-2AF8-41DA-8FF9-6855862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12B144B-5FEA-4AF4-B3BD-00A08BF7842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E470-2AF8-41DA-8FF9-6855862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12B144B-5FEA-4AF4-B3BD-00A08BF7842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CF5E470-2AF8-41DA-8FF9-6855862976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12B144B-5FEA-4AF4-B3BD-00A08BF7842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F5E470-2AF8-41DA-8FF9-6855862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12B144B-5FEA-4AF4-B3BD-00A08BF7842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CF5E470-2AF8-41DA-8FF9-6855862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44B-5FEA-4AF4-B3BD-00A08BF7842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E470-2AF8-41DA-8FF9-6855862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12B144B-5FEA-4AF4-B3BD-00A08BF7842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F5E470-2AF8-41DA-8FF9-6855862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12B144B-5FEA-4AF4-B3BD-00A08BF7842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CF5E470-2AF8-41DA-8FF9-6855862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12B144B-5FEA-4AF4-B3BD-00A08BF7842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CF5E470-2AF8-41DA-8FF9-6855862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12B144B-5FEA-4AF4-B3BD-00A08BF7842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CF5E470-2AF8-41DA-8FF9-685586297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Balijepalli_Lakshmikantham" TargetMode="External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Abdullah_Yusuf_Ali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0.jpeg"/><Relationship Id="rId10" Type="http://schemas.openxmlformats.org/officeDocument/2006/relationships/hyperlink" Target="http://en.wikipedia.org/wiki/Girindrasekhar_Bose" TargetMode="External"/><Relationship Id="rId4" Type="http://schemas.openxmlformats.org/officeDocument/2006/relationships/hyperlink" Target="http://sikhinstitute.org/apr_2007/15-gurcsi.html" TargetMode="External"/><Relationship Id="rId9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3" Type="http://schemas.openxmlformats.org/officeDocument/2006/relationships/hyperlink" Target="http://en.wikipedia.org/wiki/Hakim_Syed_Karam_Husain" TargetMode="External"/><Relationship Id="rId7" Type="http://schemas.openxmlformats.org/officeDocument/2006/relationships/hyperlink" Target="http://www.classicalkannada.org/DataBase/KannwordHTMLS/CLASSICAL%20KANNADA%20SCHOLARS%20HTML/SRINIVASA%20MURTHY%20M.R.%20HTML.ht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hyperlink" Target="http://www.classicalkannada.org/DataBase/KannwordHTMLS/CLASSICAL%20KANNADA%20SCHOLARS%20HTML/MADHURACHENNA.htm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jpeg"/><Relationship Id="rId9" Type="http://schemas.openxmlformats.org/officeDocument/2006/relationships/hyperlink" Target="http://en.wikipedia.org/wiki/V._R._Ramachandra_Dikshita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cuttingthechai.com/2012/04/5794/raja-harishchandra-3d-story-in-amar-ujala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horama.com/" TargetMode="External"/><Relationship Id="rId2" Type="http://schemas.openxmlformats.org/officeDocument/2006/relationships/hyperlink" Target="http://www.gutenberg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nap.edu/" TargetMode="External"/><Relationship Id="rId5" Type="http://schemas.openxmlformats.org/officeDocument/2006/relationships/hyperlink" Target="http://ocw.mit.edu/index.html" TargetMode="External"/><Relationship Id="rId4" Type="http://schemas.openxmlformats.org/officeDocument/2006/relationships/hyperlink" Target="http://www.bartleby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Louisiana_at_Monroe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lm.edu/" TargetMode="Externa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ulm.edu/news/archives/2013/mar13/flightpath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erivative_work" TargetMode="External"/><Relationship Id="rId3" Type="http://schemas.openxmlformats.org/officeDocument/2006/relationships/hyperlink" Target="https://en.wikipedia.org/wiki/Free_Software_Foundation" TargetMode="External"/><Relationship Id="rId7" Type="http://schemas.openxmlformats.org/officeDocument/2006/relationships/hyperlink" Target="https://en.wikipedia.org/wiki/Copyleft" TargetMode="External"/><Relationship Id="rId12" Type="http://schemas.openxmlformats.org/officeDocument/2006/relationships/image" Target="../media/image6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The_Free_Software_Definition" TargetMode="External"/><Relationship Id="rId11" Type="http://schemas.openxmlformats.org/officeDocument/2006/relationships/hyperlink" Target="https://en.wikipedia.org/wiki/MIT_License" TargetMode="External"/><Relationship Id="rId5" Type="http://schemas.openxmlformats.org/officeDocument/2006/relationships/hyperlink" Target="https://en.wikipedia.org/wiki/Computer_program" TargetMode="External"/><Relationship Id="rId10" Type="http://schemas.openxmlformats.org/officeDocument/2006/relationships/hyperlink" Target="https://en.wikipedia.org/wiki/BSD_licenses" TargetMode="External"/><Relationship Id="rId4" Type="http://schemas.openxmlformats.org/officeDocument/2006/relationships/hyperlink" Target="https://en.wikipedia.org/wiki/GNU_Project" TargetMode="External"/><Relationship Id="rId9" Type="http://schemas.openxmlformats.org/officeDocument/2006/relationships/hyperlink" Target="https://en.wikipedia.org/wiki/Permissive_free_software_licens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 smtClean="0">
                <a:solidFill>
                  <a:srgbClr val="FF0000"/>
                </a:solidFill>
              </a:rPr>
              <a:t>Flight Path</a:t>
            </a:r>
            <a:endParaRPr lang="en-US" sz="72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8062912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(Open source software)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fp_banner_defaul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419600"/>
            <a:ext cx="8382000" cy="2057400"/>
          </a:xfrm>
          <a:prstGeom prst="rect">
            <a:avLst/>
          </a:prstGeom>
        </p:spPr>
      </p:pic>
    </p:spTree>
  </p:cSld>
  <p:clrMapOvr>
    <a:masterClrMapping/>
  </p:clrMapOvr>
  <p:transition spd="slow">
    <p:wedge/>
    <p:sndAc>
      <p:stSnd>
        <p:snd r:embed="rId2" name="applause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399032"/>
          </a:xfrm>
        </p:spPr>
        <p:txBody>
          <a:bodyPr/>
          <a:lstStyle/>
          <a:p>
            <a:r>
              <a:rPr lang="en-US" dirty="0" smtClean="0"/>
              <a:t>Popularity: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1981200"/>
            <a:ext cx="5562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As it was a University project  it was most popular software among the users at the University of Louisiana at Monroe ,but fight path it not much popular globally.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comb dir="vert"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2209800"/>
            <a:ext cx="6248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1)Students love it for its clean, friendly interface and features.</a:t>
            </a:r>
          </a:p>
          <a:p>
            <a:pPr fontAlgn="base"/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2)Advisers love it for its fool-proof advising, reporting, and auditing.</a:t>
            </a:r>
          </a:p>
          <a:p>
            <a:pPr fontAlgn="base"/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3)Administrators love it for its ease-of-use and money-saving solutions</a:t>
            </a:r>
            <a:r>
              <a:rPr lang="en-US" sz="2800" b="1" i="1" dirty="0" smtClean="0"/>
              <a:t>.</a:t>
            </a:r>
            <a:endParaRPr lang="en-US" sz="2800" b="1" i="1" dirty="0"/>
          </a:p>
        </p:txBody>
      </p:sp>
    </p:spTree>
  </p:cSld>
  <p:clrMapOvr>
    <a:masterClrMapping/>
  </p:clrMapOvr>
  <p:transition spd="slow">
    <p:zoom/>
    <p:sndAc>
      <p:stSnd>
        <p:snd r:embed="rId2" name="wind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u="sng" dirty="0" smtClean="0"/>
              <a:t>Public </a:t>
            </a:r>
            <a:r>
              <a:rPr lang="en-US" sz="7200" b="1" u="sng" dirty="0" err="1" smtClean="0"/>
              <a:t>domian</a:t>
            </a:r>
            <a:endParaRPr lang="en-US" sz="7200" b="1" u="sng" dirty="0"/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33600"/>
            <a:ext cx="4648200" cy="411480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399032"/>
          </a:xfrm>
        </p:spPr>
        <p:txBody>
          <a:bodyPr/>
          <a:lstStyle/>
          <a:p>
            <a:r>
              <a:rPr lang="en-US" dirty="0" smtClean="0"/>
              <a:t>List of Public domain in </a:t>
            </a:r>
            <a:r>
              <a:rPr lang="en-US" dirty="0" err="1" smtClean="0"/>
              <a:t>India:Authors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1905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810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Akhoy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kumar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mozumdar</a:t>
            </a:r>
            <a:endParaRPr lang="en-US" b="1" dirty="0" smtClean="0">
              <a:solidFill>
                <a:srgbClr val="00B0F0"/>
              </a:solidFill>
            </a:endParaRPr>
          </a:p>
        </p:txBody>
      </p:sp>
      <p:pic>
        <p:nvPicPr>
          <p:cNvPr id="3079" name="Picture 7" descr="https://i2.wp.com/pothi.com/blog/wp-content/uploads/2014/02/akm_1934.jpg?ssl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2819400" cy="2543175"/>
          </a:xfrm>
          <a:prstGeom prst="rect">
            <a:avLst/>
          </a:prstGeom>
          <a:noFill/>
        </p:spPr>
      </p:pic>
      <p:pic>
        <p:nvPicPr>
          <p:cNvPr id="3081" name="Picture 9" descr="akali kaur sing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295400"/>
            <a:ext cx="1828800" cy="228600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3657600" y="3733800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u="sng" dirty="0" err="1" smtClean="0">
                <a:hlinkClick r:id="rId4"/>
              </a:rPr>
              <a:t>Akali</a:t>
            </a:r>
            <a:r>
              <a:rPr lang="en-US" b="1" u="sng" dirty="0" smtClean="0">
                <a:hlinkClick r:id="rId4"/>
              </a:rPr>
              <a:t> </a:t>
            </a:r>
            <a:r>
              <a:rPr lang="en-US" b="1" u="sng" dirty="0" err="1" smtClean="0">
                <a:hlinkClick r:id="rId4"/>
              </a:rPr>
              <a:t>Kaur</a:t>
            </a:r>
            <a:r>
              <a:rPr lang="en-US" b="1" u="sng" dirty="0" smtClean="0">
                <a:hlinkClick r:id="rId4"/>
              </a:rPr>
              <a:t> Singh</a:t>
            </a:r>
            <a:endParaRPr lang="en-US" b="1" dirty="0"/>
          </a:p>
        </p:txBody>
      </p:sp>
      <p:pic>
        <p:nvPicPr>
          <p:cNvPr id="3083" name="Picture 11" descr="https://i1.wp.com/pothi.com/blog/wp-content/uploads/2014/02/yusuf_ali-1.jpg?ssl=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609600"/>
            <a:ext cx="1714500" cy="2638426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6400800" y="3429000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>
                <a:solidFill>
                  <a:srgbClr val="FF0000"/>
                </a:solidFill>
                <a:hlinkClick r:id="rId6"/>
              </a:rPr>
              <a:t>Abdullah Yusuf Ali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85" name="Picture 13" descr="https://i0.wp.com/pothi.com/blog/wp-content/uploads/2014/02/blkavi-1.jpg?ssl=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4267200"/>
            <a:ext cx="1828800" cy="190500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0" y="6248400"/>
            <a:ext cx="329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err="1" smtClean="0">
                <a:hlinkClick r:id="rId8"/>
              </a:rPr>
              <a:t>Balijepalli</a:t>
            </a:r>
            <a:r>
              <a:rPr lang="en-US" b="1" dirty="0" smtClean="0">
                <a:hlinkClick r:id="rId8"/>
              </a:rPr>
              <a:t> </a:t>
            </a:r>
            <a:r>
              <a:rPr lang="en-US" b="1" dirty="0" err="1" smtClean="0">
                <a:hlinkClick r:id="rId8"/>
              </a:rPr>
              <a:t>Lakshmikantham</a:t>
            </a:r>
            <a:r>
              <a:rPr lang="en-US" b="1" dirty="0" smtClean="0">
                <a:hlinkClick r:id="rId8"/>
              </a:rPr>
              <a:t> </a:t>
            </a:r>
            <a:endParaRPr lang="en-US" b="1" dirty="0"/>
          </a:p>
        </p:txBody>
      </p:sp>
      <p:pic>
        <p:nvPicPr>
          <p:cNvPr id="3087" name="Picture 15" descr="girindrasekhar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81400" y="4191000"/>
            <a:ext cx="2057400" cy="2133600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3505200" y="6324600"/>
            <a:ext cx="24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err="1" smtClean="0">
                <a:hlinkClick r:id="rId10"/>
              </a:rPr>
              <a:t>Girindrasekhar</a:t>
            </a:r>
            <a:r>
              <a:rPr lang="en-US" b="1" dirty="0" smtClean="0">
                <a:hlinkClick r:id="rId10"/>
              </a:rPr>
              <a:t> Bose</a:t>
            </a:r>
            <a:endParaRPr lang="en-US" b="1" dirty="0"/>
          </a:p>
        </p:txBody>
      </p:sp>
      <p:pic>
        <p:nvPicPr>
          <p:cNvPr id="3089" name="Picture 17" descr="https://i1.wp.com/pothi.com/blog/wp-content/uploads/2014/02/faqir_ghulam_ali_masroor__baba-1.jpg?ssl=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48400" y="3733800"/>
            <a:ext cx="2895600" cy="2133600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6019800" y="59436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 err="1" smtClean="0">
                <a:solidFill>
                  <a:srgbClr val="00B0F0"/>
                </a:solidFill>
              </a:rPr>
              <a:t>Ghulam</a:t>
            </a:r>
            <a:r>
              <a:rPr lang="en-US" b="1" u="sng" dirty="0" smtClean="0">
                <a:solidFill>
                  <a:srgbClr val="00B0F0"/>
                </a:solidFill>
              </a:rPr>
              <a:t> Ali </a:t>
            </a:r>
            <a:r>
              <a:rPr lang="en-US" b="1" u="sng" dirty="0" err="1" smtClean="0">
                <a:solidFill>
                  <a:srgbClr val="00B0F0"/>
                </a:solidFill>
              </a:rPr>
              <a:t>Rahim</a:t>
            </a:r>
            <a:r>
              <a:rPr lang="en-US" b="1" u="sng" dirty="0" smtClean="0">
                <a:solidFill>
                  <a:srgbClr val="00B0F0"/>
                </a:solidFill>
              </a:rPr>
              <a:t> </a:t>
            </a:r>
            <a:r>
              <a:rPr lang="en-US" b="1" u="sng" dirty="0" err="1" smtClean="0">
                <a:solidFill>
                  <a:srgbClr val="00B0F0"/>
                </a:solidFill>
              </a:rPr>
              <a:t>Bakhsh</a:t>
            </a:r>
            <a:r>
              <a:rPr lang="en-US" b="1" u="sng" dirty="0" smtClean="0">
                <a:solidFill>
                  <a:srgbClr val="00B0F0"/>
                </a:solidFill>
              </a:rPr>
              <a:t> </a:t>
            </a:r>
            <a:r>
              <a:rPr lang="en-US" b="1" u="sng" dirty="0" err="1" smtClean="0">
                <a:solidFill>
                  <a:srgbClr val="00B0F0"/>
                </a:solidFill>
              </a:rPr>
              <a:t>Masroor</a:t>
            </a:r>
            <a:endParaRPr lang="en-US" b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kim_Syed_Karam_Husa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2438400" cy="2590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3048000"/>
            <a:ext cx="312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>
                <a:hlinkClick r:id="rId3"/>
              </a:rPr>
              <a:t>Hakim </a:t>
            </a:r>
            <a:r>
              <a:rPr lang="en-US" b="1" dirty="0" err="1" smtClean="0">
                <a:hlinkClick r:id="rId3"/>
              </a:rPr>
              <a:t>Syed</a:t>
            </a:r>
            <a:r>
              <a:rPr lang="en-US" b="1" dirty="0" smtClean="0">
                <a:hlinkClick r:id="rId3"/>
              </a:rPr>
              <a:t> </a:t>
            </a:r>
            <a:r>
              <a:rPr lang="en-US" b="1" dirty="0" err="1" smtClean="0">
                <a:hlinkClick r:id="rId3"/>
              </a:rPr>
              <a:t>Karam</a:t>
            </a:r>
            <a:r>
              <a:rPr lang="en-US" b="1" dirty="0" smtClean="0">
                <a:hlinkClick r:id="rId3"/>
              </a:rPr>
              <a:t> Husain</a:t>
            </a:r>
            <a:endParaRPr lang="en-US" b="1" dirty="0"/>
          </a:p>
        </p:txBody>
      </p:sp>
      <p:pic>
        <p:nvPicPr>
          <p:cNvPr id="2052" name="Picture 4" descr="madhura chenn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304800"/>
            <a:ext cx="2209800" cy="2590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124200" y="2971800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err="1" smtClean="0">
                <a:hlinkClick r:id="rId5"/>
              </a:rPr>
              <a:t>Halasangi</a:t>
            </a:r>
            <a:r>
              <a:rPr lang="en-US" b="1" dirty="0" smtClean="0">
                <a:hlinkClick r:id="rId5"/>
              </a:rPr>
              <a:t> </a:t>
            </a:r>
            <a:r>
              <a:rPr lang="en-US" b="1" dirty="0" err="1" smtClean="0">
                <a:hlinkClick r:id="rId5"/>
              </a:rPr>
              <a:t>Chennamallappa</a:t>
            </a:r>
            <a:endParaRPr lang="en-US" b="1" dirty="0"/>
          </a:p>
        </p:txBody>
      </p:sp>
      <p:pic>
        <p:nvPicPr>
          <p:cNvPr id="2054" name="Picture 6" descr="m-r-sreenivasaramurth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5600" y="457200"/>
            <a:ext cx="1981200" cy="2743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553200" y="3276600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>
                <a:hlinkClick r:id="rId7"/>
              </a:rPr>
              <a:t>M R </a:t>
            </a:r>
            <a:r>
              <a:rPr lang="en-US" b="1" dirty="0" err="1" smtClean="0">
                <a:hlinkClick r:id="rId7"/>
              </a:rPr>
              <a:t>Srinivasamurthy</a:t>
            </a:r>
            <a:endParaRPr lang="en-US" b="1" dirty="0"/>
          </a:p>
        </p:txBody>
      </p:sp>
      <p:pic>
        <p:nvPicPr>
          <p:cNvPr id="2056" name="Picture 8" descr="91px-Vishnampet_R._Ramachandra_Dikshitar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3505200"/>
            <a:ext cx="2667000" cy="26670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57200" y="6248400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>
                <a:hlinkClick r:id="rId9"/>
              </a:rPr>
              <a:t>V. R. </a:t>
            </a:r>
            <a:r>
              <a:rPr lang="en-US" b="1" dirty="0" err="1" smtClean="0">
                <a:hlinkClick r:id="rId9"/>
              </a:rPr>
              <a:t>Ramachandra</a:t>
            </a:r>
            <a:r>
              <a:rPr lang="en-US" b="1" dirty="0" smtClean="0">
                <a:hlinkClick r:id="rId9"/>
              </a:rPr>
              <a:t> </a:t>
            </a:r>
            <a:r>
              <a:rPr lang="en-US" b="1" dirty="0" err="1" smtClean="0">
                <a:hlinkClick r:id="rId9"/>
              </a:rPr>
              <a:t>Dikshitar</a:t>
            </a:r>
            <a:r>
              <a:rPr lang="en-US" b="1" dirty="0" smtClean="0">
                <a:hlinkClick r:id="rId9"/>
              </a:rPr>
              <a:t> </a:t>
            </a:r>
            <a:endParaRPr lang="en-US" b="1" dirty="0"/>
          </a:p>
        </p:txBody>
      </p:sp>
      <p:pic>
        <p:nvPicPr>
          <p:cNvPr id="2058" name="Picture 10" descr="https://i0.wp.com/pothi.com/blog/wp-content/uploads/2014/02/kalyanasundaram.jpg?ssl=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419600" y="3657600"/>
            <a:ext cx="2667000" cy="26670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495800" y="632460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u="sng" dirty="0" smtClean="0">
                <a:solidFill>
                  <a:srgbClr val="00B0F0"/>
                </a:solidFill>
              </a:rPr>
              <a:t>V. </a:t>
            </a:r>
            <a:r>
              <a:rPr lang="en-US" b="1" u="sng" dirty="0" err="1" smtClean="0">
                <a:solidFill>
                  <a:srgbClr val="00B0F0"/>
                </a:solidFill>
              </a:rPr>
              <a:t>Kalyanasundaram</a:t>
            </a:r>
            <a:r>
              <a:rPr lang="en-US" b="1" u="sng" dirty="0" smtClean="0">
                <a:solidFill>
                  <a:srgbClr val="00B0F0"/>
                </a:solidFill>
              </a:rPr>
              <a:t> </a:t>
            </a:r>
            <a:endParaRPr lang="en-US" b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52800" y="685800"/>
            <a:ext cx="3603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hlinkClick r:id="rId2"/>
              </a:rPr>
              <a:t>Raja </a:t>
            </a:r>
            <a:r>
              <a:rPr lang="en-US" sz="2800" b="1" dirty="0" err="1" smtClean="0">
                <a:hlinkClick r:id="rId2"/>
              </a:rPr>
              <a:t>Harishchandra</a:t>
            </a:r>
            <a:endParaRPr lang="en-US" sz="2800" b="1" dirty="0"/>
          </a:p>
        </p:txBody>
      </p:sp>
      <p:pic>
        <p:nvPicPr>
          <p:cNvPr id="30722" name="Picture 2" descr="Dadasaheb Phalke's Raja Harishchandra (1933) on India Public Domain Movie Project (Also in 3D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752600"/>
            <a:ext cx="7467600" cy="41910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399032"/>
          </a:xfrm>
        </p:spPr>
        <p:txBody>
          <a:bodyPr/>
          <a:lstStyle/>
          <a:p>
            <a:r>
              <a:rPr lang="en-US" dirty="0" smtClean="0"/>
              <a:t>Public domain </a:t>
            </a:r>
            <a:r>
              <a:rPr lang="en-US" dirty="0" err="1" smtClean="0"/>
              <a:t>ebooks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914400"/>
          <a:ext cx="6096000" cy="563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3352800"/>
              </a:tblGrid>
              <a:tr h="399708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links</a:t>
                      </a:r>
                      <a:endParaRPr lang="en-US" dirty="0"/>
                    </a:p>
                  </a:txBody>
                  <a:tcPr/>
                </a:tc>
              </a:tr>
              <a:tr h="985581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Gutenberg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http://www.gutenberg.org/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1281255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Authorama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Domain Books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http://www.authorama.com/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815842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Bartleby.com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http://www.bartleby.com</a:t>
                      </a:r>
                      <a:endParaRPr lang="en-US" dirty="0"/>
                    </a:p>
                  </a:txBody>
                  <a:tcPr/>
                </a:tc>
              </a:tr>
              <a:tr h="689907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MIT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OpenCourseWare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http://ocw.mit.edu/index.html</a:t>
                      </a:r>
                      <a:endParaRPr lang="en-US" dirty="0"/>
                    </a:p>
                  </a:txBody>
                  <a:tcPr/>
                </a:tc>
              </a:tr>
              <a:tr h="1237907">
                <a:tc>
                  <a:txBody>
                    <a:bodyPr/>
                    <a:lstStyle/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2,500 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National Academy</a:t>
                      </a:r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science, engineering, and health of 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</a:t>
                      </a:r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texts free online��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ttp://www.nap.edu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399032"/>
          </a:xfrm>
        </p:spPr>
        <p:txBody>
          <a:bodyPr/>
          <a:lstStyle/>
          <a:p>
            <a:pPr algn="ctr"/>
            <a:r>
              <a:rPr lang="en-US" sz="6600" b="1" i="1" u="sng" dirty="0" smtClean="0">
                <a:solidFill>
                  <a:srgbClr val="00B0F0"/>
                </a:solidFill>
              </a:rPr>
              <a:t>*</a:t>
            </a:r>
            <a:r>
              <a:rPr lang="en-US" sz="6600" b="1" i="1" u="sng" dirty="0" smtClean="0">
                <a:solidFill>
                  <a:srgbClr val="00B0F0"/>
                </a:solidFill>
              </a:rPr>
              <a:t>Thank you </a:t>
            </a:r>
            <a:r>
              <a:rPr lang="en-US" b="1" i="1" u="sng" dirty="0" smtClean="0">
                <a:solidFill>
                  <a:srgbClr val="00B0F0"/>
                </a:solidFill>
                <a:sym typeface="Wingdings" pitchFamily="2" charset="2"/>
              </a:rPr>
              <a:t></a:t>
            </a:r>
            <a:r>
              <a:rPr lang="en-US" sz="6600" b="1" i="1" u="sng" dirty="0" smtClean="0">
                <a:solidFill>
                  <a:srgbClr val="00B0F0"/>
                </a:solidFill>
              </a:rPr>
              <a:t>*</a:t>
            </a:r>
            <a:endParaRPr lang="en-US" sz="6600" b="1" i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990600"/>
            <a:ext cx="5334000" cy="563231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00B050"/>
                </a:solidFill>
              </a:rPr>
              <a:t>FlightPath</a:t>
            </a:r>
            <a:r>
              <a:rPr lang="en-US" sz="3200" b="1" i="1" dirty="0">
                <a:solidFill>
                  <a:srgbClr val="00B050"/>
                </a:solidFill>
              </a:rPr>
              <a:t> is an open-source, web-based academic advising system designed for universities. Originally created by </a:t>
            </a:r>
            <a:r>
              <a:rPr lang="en-US" sz="3200" b="1" i="1" dirty="0" smtClean="0">
                <a:solidFill>
                  <a:srgbClr val="00B050"/>
                </a:solidFill>
                <a:hlinkClick r:id="rId3" tooltip="University of Louisiana at Monroe"/>
              </a:rPr>
              <a:t>The University </a:t>
            </a:r>
            <a:r>
              <a:rPr lang="en-US" sz="3200" b="1" i="1" dirty="0">
                <a:solidFill>
                  <a:srgbClr val="00B050"/>
                </a:solidFill>
                <a:hlinkClick r:id="rId3" tooltip="University of Louisiana at Monroe"/>
              </a:rPr>
              <a:t>of Louisiana at Monroe</a:t>
            </a:r>
            <a:r>
              <a:rPr lang="en-US" sz="3200" b="1" i="1" dirty="0">
                <a:solidFill>
                  <a:srgbClr val="00B050"/>
                </a:solidFill>
              </a:rPr>
              <a:t>, the software package was released as open-source </a:t>
            </a:r>
            <a:r>
              <a:rPr lang="en-US" sz="3600" b="1" i="1" dirty="0">
                <a:solidFill>
                  <a:srgbClr val="00B050"/>
                </a:solidFill>
              </a:rPr>
              <a:t>on March 13, 2013</a:t>
            </a:r>
            <a:r>
              <a:rPr lang="en-US" sz="3600" b="1" i="1" dirty="0" smtClean="0">
                <a:solidFill>
                  <a:srgbClr val="00B050"/>
                </a:solidFill>
              </a:rPr>
              <a:t>.</a:t>
            </a:r>
            <a:endParaRPr lang="en-US" sz="3600" b="1" i="1" u="sng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2"/>
                </a:solidFill>
              </a:rPr>
              <a:t>About flight path:</a:t>
            </a:r>
            <a:endParaRPr lang="en-US" sz="3600" b="1" i="1" dirty="0">
              <a:solidFill>
                <a:schemeClr val="tx2"/>
              </a:solidFill>
            </a:endParaRPr>
          </a:p>
        </p:txBody>
      </p:sp>
      <p:pic>
        <p:nvPicPr>
          <p:cNvPr id="4" name="Picture 3" descr="150px-University_of_Louisiana_at_Monroe_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4800"/>
            <a:ext cx="2819400" cy="2590800"/>
          </a:xfrm>
          <a:prstGeom prst="rect">
            <a:avLst/>
          </a:prstGeom>
        </p:spPr>
      </p:pic>
      <p:pic>
        <p:nvPicPr>
          <p:cNvPr id="5" name="Picture 4" descr="800px-ULM_sign,_Monroe,_LA_IMG_276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276600"/>
            <a:ext cx="3048000" cy="2819400"/>
          </a:xfrm>
          <a:prstGeom prst="rect">
            <a:avLst/>
          </a:prstGeom>
        </p:spPr>
      </p:pic>
    </p:spTree>
  </p:cSld>
  <p:clrMapOvr>
    <a:masterClrMapping/>
  </p:clrMapOvr>
  <p:transition spd="slow">
    <p:dissolve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4.16281E-7 L -0.15833 -0.23312 " pathEditMode="relative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399032"/>
          </a:xfrm>
        </p:spPr>
        <p:txBody>
          <a:bodyPr/>
          <a:lstStyle/>
          <a:p>
            <a:r>
              <a:rPr lang="en-US" dirty="0" err="1" smtClean="0"/>
              <a:t>Requirments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0" y="60960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1)</a:t>
            </a:r>
            <a:r>
              <a:rPr lang="en-US" sz="3600" b="1" dirty="0" err="1" smtClean="0">
                <a:solidFill>
                  <a:srgbClr val="FF0000"/>
                </a:solidFill>
              </a:rPr>
              <a:t>MySQL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2)Apache</a:t>
            </a:r>
          </a:p>
          <a:p>
            <a:r>
              <a:rPr lang="en-US" sz="3600" b="1" dirty="0" smtClean="0">
                <a:solidFill>
                  <a:srgbClr val="92D050"/>
                </a:solidFill>
              </a:rPr>
              <a:t>3)PHP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4)Linux, Unix     </a:t>
            </a: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</a:t>
            </a:r>
          </a:p>
          <a:p>
            <a:r>
              <a:rPr lang="en-US" sz="3600" b="1" dirty="0" smtClean="0">
                <a:solidFill>
                  <a:srgbClr val="00B0F0"/>
                </a:solidFill>
              </a:rPr>
              <a:t>5)Minimum of 1GB of RAM and 10GB hard disk space</a:t>
            </a:r>
            <a:endParaRPr lang="en-US" sz="3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525000" cy="44196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Guildlines</a:t>
            </a:r>
            <a:r>
              <a:rPr lang="en-US" sz="4000" dirty="0" smtClean="0"/>
              <a:t> : 1) Ideas</a:t>
            </a:r>
            <a:br>
              <a:rPr lang="en-US" sz="4000" dirty="0" smtClean="0"/>
            </a:br>
            <a:r>
              <a:rPr lang="en-US" sz="4000" dirty="0" smtClean="0"/>
              <a:t>                    2) what problem  </a:t>
            </a:r>
            <a:br>
              <a:rPr lang="en-US" sz="4000" dirty="0" smtClean="0"/>
            </a:br>
            <a:r>
              <a:rPr lang="en-US" sz="4000" dirty="0" smtClean="0"/>
              <a:t>                       does it problem</a:t>
            </a:r>
            <a:br>
              <a:rPr lang="en-US" sz="4000" dirty="0" smtClean="0"/>
            </a:br>
            <a:r>
              <a:rPr lang="en-US" sz="4000" dirty="0" smtClean="0"/>
              <a:t>                    3)Licensing model</a:t>
            </a:r>
            <a:br>
              <a:rPr lang="en-US" sz="4000" dirty="0" smtClean="0"/>
            </a:br>
            <a:r>
              <a:rPr lang="en-US" sz="4000" dirty="0" smtClean="0"/>
              <a:t>                    4)Intend behind making    </a:t>
            </a:r>
            <a:br>
              <a:rPr lang="en-US" sz="4000" dirty="0" smtClean="0"/>
            </a:br>
            <a:r>
              <a:rPr lang="en-US" sz="4000" dirty="0" smtClean="0"/>
              <a:t>                        it open source</a:t>
            </a:r>
            <a:br>
              <a:rPr lang="en-US" sz="4000" dirty="0" smtClean="0"/>
            </a:br>
            <a:r>
              <a:rPr lang="en-US" sz="4000" dirty="0" smtClean="0"/>
              <a:t>                    5)</a:t>
            </a:r>
            <a:r>
              <a:rPr lang="en-US" sz="4000" dirty="0" err="1" smtClean="0"/>
              <a:t>Monitization</a:t>
            </a:r>
            <a:r>
              <a:rPr lang="en-US" sz="4000" dirty="0" smtClean="0"/>
              <a:t> model</a:t>
            </a:r>
            <a:br>
              <a:rPr lang="en-US" sz="4000" dirty="0" smtClean="0"/>
            </a:br>
            <a:r>
              <a:rPr lang="en-US" sz="4000" dirty="0" smtClean="0"/>
              <a:t>                    6)</a:t>
            </a:r>
            <a:r>
              <a:rPr lang="en-US" sz="4000" dirty="0" err="1" smtClean="0"/>
              <a:t>Polularity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                   7) Impact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</a:t>
            </a:r>
            <a:endParaRPr lang="en-US" dirty="0"/>
          </a:p>
        </p:txBody>
      </p:sp>
    </p:spTree>
  </p:cSld>
  <p:clrMapOvr>
    <a:masterClrMapping/>
  </p:clrMapOvr>
  <p:transition spd="slow">
    <p:checker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399032"/>
          </a:xfrm>
        </p:spPr>
        <p:txBody>
          <a:bodyPr/>
          <a:lstStyle/>
          <a:p>
            <a:r>
              <a:rPr lang="en-US" dirty="0" smtClean="0"/>
              <a:t>Idea: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8382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FlightPath</a:t>
            </a:r>
            <a:r>
              <a:rPr lang="en-US" sz="2000" b="1" dirty="0" smtClean="0">
                <a:solidFill>
                  <a:srgbClr val="FF0000"/>
                </a:solidFill>
              </a:rPr>
              <a:t> was created by </a:t>
            </a:r>
            <a:r>
              <a:rPr lang="en-US" sz="2000" b="1" u="sng" dirty="0" smtClean="0">
                <a:solidFill>
                  <a:srgbClr val="FF0000"/>
                </a:solidFill>
                <a:hlinkClick r:id="rId3"/>
              </a:rPr>
              <a:t>The University of Louisiana at Monroe</a:t>
            </a:r>
            <a:r>
              <a:rPr lang="en-US" sz="2000" b="1" dirty="0" smtClean="0">
                <a:solidFill>
                  <a:srgbClr val="FF0000"/>
                </a:solidFill>
              </a:rPr>
              <a:t> in 2006.  It was designed to help standardize advising practices on campus, as well as provide a history of past </a:t>
            </a:r>
            <a:r>
              <a:rPr lang="en-US" sz="2000" b="1" dirty="0" err="1" smtClean="0">
                <a:solidFill>
                  <a:srgbClr val="FF0000"/>
                </a:solidFill>
              </a:rPr>
              <a:t>advisings</a:t>
            </a:r>
            <a:r>
              <a:rPr lang="en-US" sz="2000" b="1" dirty="0" smtClean="0">
                <a:solidFill>
                  <a:srgbClr val="FF0000"/>
                </a:solidFill>
              </a:rPr>
              <a:t> which students and advisors could review.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Since those early days, </a:t>
            </a:r>
            <a:r>
              <a:rPr lang="en-US" sz="2000" b="1" dirty="0" err="1" smtClean="0">
                <a:solidFill>
                  <a:srgbClr val="FF0000"/>
                </a:solidFill>
              </a:rPr>
              <a:t>FlightPath</a:t>
            </a:r>
            <a:r>
              <a:rPr lang="en-US" sz="2000" b="1" dirty="0" smtClean="0">
                <a:solidFill>
                  <a:srgbClr val="FF0000"/>
                </a:solidFill>
              </a:rPr>
              <a:t> has undergone several revisions, including a complete rebuild from scratch.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In March of 2013, the administration of ULM decided to </a:t>
            </a:r>
            <a:r>
              <a:rPr lang="en-US" sz="2000" b="1" u="sng" dirty="0" smtClean="0">
                <a:solidFill>
                  <a:srgbClr val="FF0000"/>
                </a:solidFill>
                <a:hlinkClick r:id="rId4"/>
              </a:rPr>
              <a:t>release </a:t>
            </a:r>
            <a:r>
              <a:rPr lang="en-US" sz="2000" b="1" u="sng" dirty="0" err="1" smtClean="0">
                <a:solidFill>
                  <a:srgbClr val="FF0000"/>
                </a:solidFill>
                <a:hlinkClick r:id="rId4"/>
              </a:rPr>
              <a:t>FlightPath</a:t>
            </a:r>
            <a:r>
              <a:rPr lang="en-US" sz="2000" b="1" u="sng" dirty="0" smtClean="0">
                <a:solidFill>
                  <a:srgbClr val="FF0000"/>
                </a:solidFill>
                <a:hlinkClick r:id="rId4"/>
              </a:rPr>
              <a:t> as open source</a:t>
            </a:r>
            <a:r>
              <a:rPr lang="en-US" sz="2000" b="1" dirty="0" smtClean="0">
                <a:solidFill>
                  <a:srgbClr val="FF0000"/>
                </a:solidFill>
              </a:rPr>
              <a:t>.  Richard Peacock, one of the original developers, currently maintains the project and this site (getflightpath.com).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Other original developers and staff from ULM who worked on </a:t>
            </a:r>
            <a:r>
              <a:rPr lang="en-US" sz="2000" b="1" dirty="0" err="1" smtClean="0">
                <a:solidFill>
                  <a:srgbClr val="FF0000"/>
                </a:solidFill>
              </a:rPr>
              <a:t>FlightPath</a:t>
            </a:r>
            <a:r>
              <a:rPr lang="en-US" sz="2000" b="1" dirty="0" smtClean="0">
                <a:solidFill>
                  <a:srgbClr val="FF0000"/>
                </a:solidFill>
              </a:rPr>
              <a:t> were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sz="2800" b="1" i="1" u="sng" dirty="0" smtClean="0">
                <a:solidFill>
                  <a:schemeClr val="accent2">
                    <a:lumMod val="50000"/>
                  </a:schemeClr>
                </a:solidFill>
              </a:rPr>
              <a:t>Joe </a:t>
            </a:r>
            <a:r>
              <a:rPr lang="en-US" sz="2800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Mansour</a:t>
            </a:r>
            <a:r>
              <a:rPr lang="en-US" sz="2800" b="1" i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(Mainframe and Banner data coordinator), and </a:t>
            </a:r>
            <a:r>
              <a:rPr lang="en-US" sz="2800" b="1" i="1" u="sng" dirty="0" smtClean="0">
                <a:solidFill>
                  <a:schemeClr val="accent2">
                    <a:lumMod val="50000"/>
                  </a:schemeClr>
                </a:solidFill>
              </a:rPr>
              <a:t>Joann </a:t>
            </a:r>
            <a:r>
              <a:rPr lang="en-US" sz="2800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Perrer</a:t>
            </a:r>
            <a:r>
              <a:rPr lang="en-US" sz="2800" b="1" i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(degree and course data coordinator).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/>
    <p:sndAc>
      <p:stSnd>
        <p:snd r:embed="rId2" name="push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does it solved: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133600"/>
            <a:ext cx="693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b="1" i="1" dirty="0" smtClean="0"/>
              <a:t>To View student's transcript and degree plan, grades, etc.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 To facilitate more accurate advising sessions on campus</a:t>
            </a:r>
            <a:endParaRPr lang="en-US" sz="2400" b="1" i="1" dirty="0" smtClean="0"/>
          </a:p>
          <a:p>
            <a:pPr marL="457200" indent="-457200">
              <a:buAutoNum type="arabicParenR" startAt="3"/>
            </a:pPr>
            <a:r>
              <a:rPr lang="en-US" sz="2400" b="1" dirty="0" smtClean="0"/>
              <a:t>Search complete set of degree plans </a:t>
            </a:r>
          </a:p>
          <a:p>
            <a:pPr marL="457200" indent="-457200"/>
            <a:r>
              <a:rPr lang="en-US" sz="2400" b="1" dirty="0" smtClean="0"/>
              <a:t>      available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i="1" dirty="0"/>
          </a:p>
        </p:txBody>
      </p:sp>
    </p:spTree>
  </p:cSld>
  <p:clrMapOvr>
    <a:masterClrMapping/>
  </p:clrMapOvr>
  <p:transition spd="slow">
    <p:cover dir="r"/>
    <p:sndAc>
      <p:stSnd>
        <p:snd r:embed="rId2" name="cashreg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lightPath_4.x_student_screenshot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0"/>
            <a:ext cx="6554839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  <p:sndAc>
      <p:stSnd>
        <p:snd r:embed="rId2" name="drumroll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dirty="0" smtClean="0"/>
              <a:t>Licensing Model: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44196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 GNU General Public License (GNU GPL or GPL) is a widely used free software license, which guarantees end users the freedom to run, study, share and modify the software. The license was originally written by Richard </a:t>
            </a:r>
            <a:r>
              <a:rPr lang="en-US" b="1" dirty="0" err="1" smtClean="0"/>
              <a:t>Stalman</a:t>
            </a:r>
            <a:r>
              <a:rPr lang="en-US" b="1" dirty="0" smtClean="0"/>
              <a:t> of the </a:t>
            </a:r>
            <a:r>
              <a:rPr lang="en-US" b="1" dirty="0" smtClean="0">
                <a:hlinkClick r:id="rId3" tooltip="Free Software Foundation"/>
              </a:rPr>
              <a:t>Free Software Foundation</a:t>
            </a:r>
            <a:r>
              <a:rPr lang="en-US" b="1" dirty="0" smtClean="0"/>
              <a:t>(FSF) for the </a:t>
            </a:r>
            <a:r>
              <a:rPr lang="en-US" b="1" dirty="0" smtClean="0">
                <a:hlinkClick r:id="rId4" tooltip="GNU Project"/>
              </a:rPr>
              <a:t>GNU Project</a:t>
            </a:r>
            <a:r>
              <a:rPr lang="en-US" b="1" dirty="0" smtClean="0"/>
              <a:t>, and grants the recipients of a </a:t>
            </a:r>
            <a:r>
              <a:rPr lang="en-US" b="1" dirty="0" smtClean="0">
                <a:hlinkClick r:id="rId5" tooltip="Computer program"/>
              </a:rPr>
              <a:t>computer program</a:t>
            </a:r>
            <a:r>
              <a:rPr lang="en-US" b="1" dirty="0" smtClean="0"/>
              <a:t> the rights of </a:t>
            </a:r>
            <a:r>
              <a:rPr lang="en-US" b="1" dirty="0" smtClean="0">
                <a:hlinkClick r:id="rId6" tooltip="The Free Software Definition"/>
              </a:rPr>
              <a:t>the Free Software Definition</a:t>
            </a:r>
            <a:r>
              <a:rPr lang="en-US" b="1" dirty="0" smtClean="0"/>
              <a:t>. The GPL is a </a:t>
            </a:r>
            <a:r>
              <a:rPr lang="en-US" b="1" dirty="0" err="1" smtClean="0">
                <a:hlinkClick r:id="rId7" tooltip="Copyleft"/>
              </a:rPr>
              <a:t>copyleft</a:t>
            </a:r>
            <a:r>
              <a:rPr lang="en-US" b="1" dirty="0" smtClean="0"/>
              <a:t> license, which means that </a:t>
            </a:r>
            <a:r>
              <a:rPr lang="en-US" b="1" dirty="0" smtClean="0">
                <a:hlinkClick r:id="rId8" tooltip="Derivative work"/>
              </a:rPr>
              <a:t>derivative work</a:t>
            </a:r>
            <a:r>
              <a:rPr lang="en-US" b="1" dirty="0" smtClean="0"/>
              <a:t> can only be distributed under the same license terms. This is in distinction to </a:t>
            </a:r>
            <a:r>
              <a:rPr lang="en-US" b="1" dirty="0" smtClean="0">
                <a:hlinkClick r:id="rId9" tooltip="Permissive free software licenses"/>
              </a:rPr>
              <a:t>permissive free software licenses</a:t>
            </a:r>
            <a:r>
              <a:rPr lang="en-US" b="1" dirty="0" smtClean="0"/>
              <a:t>, of which the </a:t>
            </a:r>
            <a:r>
              <a:rPr lang="en-US" b="1" dirty="0" smtClean="0">
                <a:hlinkClick r:id="rId10" tooltip="BSD licenses"/>
              </a:rPr>
              <a:t>BSD licenses</a:t>
            </a:r>
            <a:r>
              <a:rPr lang="en-US" b="1" dirty="0" smtClean="0"/>
              <a:t> and the </a:t>
            </a:r>
            <a:r>
              <a:rPr lang="en-US" b="1" dirty="0" smtClean="0">
                <a:hlinkClick r:id="rId11" tooltip="MIT License"/>
              </a:rPr>
              <a:t>MIT License</a:t>
            </a:r>
            <a:r>
              <a:rPr lang="en-US" b="1" dirty="0" smtClean="0"/>
              <a:t> are widely used examples. GPL was the first </a:t>
            </a:r>
            <a:r>
              <a:rPr lang="en-US" b="1" dirty="0" err="1" smtClean="0"/>
              <a:t>copyleft</a:t>
            </a:r>
            <a:r>
              <a:rPr lang="en-US" b="1" dirty="0" smtClean="0"/>
              <a:t> license for general use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6" name="Picture 5" descr="720px-GPLv3_Logo.svg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53000" y="609600"/>
            <a:ext cx="4191000" cy="3733800"/>
          </a:xfrm>
          <a:prstGeom prst="rect">
            <a:avLst/>
          </a:prstGeom>
        </p:spPr>
      </p:pic>
    </p:spTree>
  </p:cSld>
  <p:clrMapOvr>
    <a:masterClrMapping/>
  </p:clrMapOvr>
  <p:transition spd="slow">
    <p:cover dir="ld"/>
    <p:sndAc>
      <p:stSnd>
        <p:snd r:embed="rId2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to making it open source: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7526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FlightPath</a:t>
            </a:r>
            <a:r>
              <a:rPr lang="en-US" b="1" dirty="0" smtClean="0">
                <a:solidFill>
                  <a:srgbClr val="FFFF00"/>
                </a:solidFill>
              </a:rPr>
              <a:t> is distributed as an "open-source" software package.  So, what exactly does that mean?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362201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r>
              <a:rPr lang="en-US" b="1" dirty="0" smtClean="0">
                <a:solidFill>
                  <a:srgbClr val="FFFF00"/>
                </a:solidFill>
              </a:rPr>
              <a:t>means that </a:t>
            </a:r>
            <a:r>
              <a:rPr lang="en-US" b="1" dirty="0" err="1" smtClean="0">
                <a:solidFill>
                  <a:srgbClr val="FFFF00"/>
                </a:solidFill>
              </a:rPr>
              <a:t>FlightPath</a:t>
            </a:r>
            <a:r>
              <a:rPr lang="en-US" b="1" dirty="0" smtClean="0">
                <a:solidFill>
                  <a:srgbClr val="FFFF00"/>
                </a:solidFill>
              </a:rPr>
              <a:t> may be download, modified, and put to use without having to pay for any license fees.  It may even be redistributed, but only so long as it remains "open-source," under specific conditions </a:t>
            </a:r>
            <a:r>
              <a:rPr lang="en-US" b="1" u="sng" dirty="0" smtClean="0">
                <a:solidFill>
                  <a:srgbClr val="FFFF00"/>
                </a:solidFill>
              </a:rPr>
              <a:t>outline here </a:t>
            </a:r>
            <a:r>
              <a:rPr lang="en-US" b="1" dirty="0" smtClean="0">
                <a:solidFill>
                  <a:srgbClr val="FFFF00"/>
                </a:solidFill>
              </a:rPr>
              <a:t>and in the COPYRIGHT.txt and LICENSE.txt files packed with </a:t>
            </a:r>
            <a:r>
              <a:rPr lang="en-US" b="1" dirty="0" err="1" smtClean="0">
                <a:solidFill>
                  <a:srgbClr val="FFFF00"/>
                </a:solidFill>
              </a:rPr>
              <a:t>FlightPath</a:t>
            </a:r>
            <a:r>
              <a:rPr lang="en-US" b="1" dirty="0" smtClean="0">
                <a:solidFill>
                  <a:srgbClr val="FFFF00"/>
                </a:solidFill>
              </a:rPr>
              <a:t>.  The goal is to increase the amount of "free" software in the world, which is why </a:t>
            </a:r>
            <a:r>
              <a:rPr lang="en-US" b="1" dirty="0" err="1" smtClean="0">
                <a:solidFill>
                  <a:srgbClr val="FFFF00"/>
                </a:solidFill>
              </a:rPr>
              <a:t>FlightPath</a:t>
            </a:r>
            <a:r>
              <a:rPr lang="en-US" b="1" dirty="0" smtClean="0">
                <a:solidFill>
                  <a:srgbClr val="FFFF00"/>
                </a:solidFill>
              </a:rPr>
              <a:t> is being distributed in this manner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44196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There is a good chance that your school or university already uses some open source software.  Perhaps your web site is run on a Linux server?  Or you have applications installed such as </a:t>
            </a:r>
            <a:r>
              <a:rPr lang="en-US" b="1" dirty="0" err="1" smtClean="0">
                <a:solidFill>
                  <a:srgbClr val="FFFF00"/>
                </a:solidFill>
              </a:rPr>
              <a:t>Moodle</a:t>
            </a:r>
            <a:r>
              <a:rPr lang="en-US" b="1" dirty="0" smtClean="0">
                <a:solidFill>
                  <a:srgbClr val="FFFF00"/>
                </a:solidFill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</a:rPr>
              <a:t>Zimbra</a:t>
            </a:r>
            <a:r>
              <a:rPr lang="en-US" b="1" dirty="0" smtClean="0">
                <a:solidFill>
                  <a:srgbClr val="FFFF00"/>
                </a:solidFill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</a:rPr>
              <a:t>uPortal</a:t>
            </a:r>
            <a:r>
              <a:rPr lang="en-US" b="1" dirty="0" smtClean="0">
                <a:solidFill>
                  <a:srgbClr val="FFFF00"/>
                </a:solidFill>
              </a:rPr>
              <a:t>, or others?  Maybe some of your desktop applications require Java to run, or you browse the web with </a:t>
            </a:r>
            <a:r>
              <a:rPr lang="en-US" b="1" dirty="0" err="1" smtClean="0">
                <a:solidFill>
                  <a:srgbClr val="FFFF00"/>
                </a:solidFill>
              </a:rPr>
              <a:t>FireFox</a:t>
            </a:r>
            <a:r>
              <a:rPr lang="en-US" b="1" dirty="0" smtClean="0">
                <a:solidFill>
                  <a:srgbClr val="FFFF00"/>
                </a:solidFill>
              </a:rPr>
              <a:t>?  Or perhaps you benefit indirectly through the use of Google, </a:t>
            </a:r>
            <a:r>
              <a:rPr lang="en-US" b="1" dirty="0" err="1" smtClean="0">
                <a:solidFill>
                  <a:srgbClr val="FFFF00"/>
                </a:solidFill>
              </a:rPr>
              <a:t>Youtube</a:t>
            </a:r>
            <a:r>
              <a:rPr lang="en-US" b="1" dirty="0" smtClean="0">
                <a:solidFill>
                  <a:srgbClr val="FFFF00"/>
                </a:solidFill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</a:rPr>
              <a:t>Facebook</a:t>
            </a:r>
            <a:r>
              <a:rPr lang="en-US" b="1" dirty="0" smtClean="0">
                <a:solidFill>
                  <a:srgbClr val="FFFF00"/>
                </a:solidFill>
              </a:rPr>
              <a:t>, or Wikipedia (all of which run on open source technologies).</a:t>
            </a:r>
          </a:p>
        </p:txBody>
      </p:sp>
    </p:spTree>
  </p:cSld>
  <p:clrMapOvr>
    <a:masterClrMapping/>
  </p:clrMapOvr>
  <p:transition spd="slow">
    <p:cover dir="lu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490</TotalTime>
  <Words>239</Words>
  <Application>Microsoft Office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Verve</vt:lpstr>
      <vt:lpstr>Flight Path</vt:lpstr>
      <vt:lpstr>Slide 2</vt:lpstr>
      <vt:lpstr>Requirments:</vt:lpstr>
      <vt:lpstr>Guildlines : 1) Ideas                     2) what problem                          does it problem                     3)Licensing model                     4)Intend behind making                             it open source                     5)Monitization model                     6)Polularity                     7) Impact                        </vt:lpstr>
      <vt:lpstr>Idea:</vt:lpstr>
      <vt:lpstr>What problems does it solved:</vt:lpstr>
      <vt:lpstr>Slide 7</vt:lpstr>
      <vt:lpstr>Licensing Model:</vt:lpstr>
      <vt:lpstr>Intent to making it open source:</vt:lpstr>
      <vt:lpstr>Popularity:</vt:lpstr>
      <vt:lpstr>Impact:</vt:lpstr>
      <vt:lpstr>Public domian</vt:lpstr>
      <vt:lpstr>List of Public domain in India:Authors</vt:lpstr>
      <vt:lpstr>Slide 14</vt:lpstr>
      <vt:lpstr>Movie:</vt:lpstr>
      <vt:lpstr>Public domain ebooks:</vt:lpstr>
      <vt:lpstr>*Thank you *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Path</dc:title>
  <dc:creator>Hi</dc:creator>
  <cp:lastModifiedBy>Hi</cp:lastModifiedBy>
  <cp:revision>53</cp:revision>
  <dcterms:created xsi:type="dcterms:W3CDTF">2018-07-30T14:54:15Z</dcterms:created>
  <dcterms:modified xsi:type="dcterms:W3CDTF">2018-08-02T16:41:48Z</dcterms:modified>
</cp:coreProperties>
</file>