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6" r:id="rId44"/>
    <p:sldId id="307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d4e4a82f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d4e4a82f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72c79e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72c79e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d4e4a82f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d4e4a82f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d72c79e1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d72c79e1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432d8d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432d8d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d72c79e1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d72c79e1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d72c79e1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d72c79e1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d432d8d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d432d8d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d7522368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d7522368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d72c79e1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d72c79e1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3e6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3e6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d72c79e1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d72c79e1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d72c79e1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d72c79e1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d72c79e1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d72c79e1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d72c79e1f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d72c79e1f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d72c79e1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d72c79e1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d72c79e1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d72c79e1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d72c79e1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d72c79e1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d72c79e1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d72c79e1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d72c79e1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d72c79e1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d72c79e1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d72c79e1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4e4a82f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4e4a82f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d72c79e1f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d72c79e1f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d72c79e1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d72c79e1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d72c79e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d72c79e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d72c79e1f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d72c79e1f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d432d8d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d432d8d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d72c79e1f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d72c79e1f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d72c79e1f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d72c79e1f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d72c79e1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d72c79e1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d72c79e1f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d72c79e1f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d72c79e1f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d72c79e1f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432d8da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432d8da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d72c79e1f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d72c79e1f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d72c79e1f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d72c79e1f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d72c79e1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d72c79e1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d7522368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7d7522368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33e6a9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33e6a9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4e4a82f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4e4a82f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4e4a82f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4e4a82f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72c79e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72c79e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7522368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7522368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scikit-learn.org/stable/tutorial/machine_learning_map/index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eval.wordpress.com/introduction/basic-evaluation-measur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upload.wikimedia.org/wikipedia/commons/0/09/Supervised_machine_learning_in_a_nutshell.sv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Basic Technique - 1R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v.1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tx1"/>
                </a:solidFill>
              </a:rPr>
              <a:t>Perry B. Koob,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koobp@mst.edu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195175" y="1178466"/>
            <a:ext cx="1210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5250663" y="3690203"/>
            <a:ext cx="1787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943331" y="1534053"/>
            <a:ext cx="867900" cy="7929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22"/>
          <p:cNvCxnSpPr>
            <a:stCxn id="151" idx="3"/>
            <a:endCxn id="153" idx="1"/>
          </p:cNvCxnSpPr>
          <p:nvPr/>
        </p:nvCxnSpPr>
        <p:spPr>
          <a:xfrm>
            <a:off x="4811231" y="1930503"/>
            <a:ext cx="503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2"/>
          <p:cNvSpPr/>
          <p:nvPr/>
        </p:nvSpPr>
        <p:spPr>
          <a:xfrm>
            <a:off x="5314925" y="1534050"/>
            <a:ext cx="1489500" cy="7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Classification Model</a:t>
            </a:r>
            <a:endParaRPr/>
          </a:p>
        </p:txBody>
      </p:sp>
      <p:cxnSp>
        <p:nvCxnSpPr>
          <p:cNvPr id="154" name="Google Shape;154;p22"/>
          <p:cNvCxnSpPr>
            <a:endCxn id="151" idx="1"/>
          </p:cNvCxnSpPr>
          <p:nvPr/>
        </p:nvCxnSpPr>
        <p:spPr>
          <a:xfrm>
            <a:off x="3406031" y="1930503"/>
            <a:ext cx="5373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2"/>
          <p:cNvSpPr txBox="1"/>
          <p:nvPr/>
        </p:nvSpPr>
        <p:spPr>
          <a:xfrm>
            <a:off x="3743675" y="961351"/>
            <a:ext cx="12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74" y="1486863"/>
            <a:ext cx="2814725" cy="2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525" y="4012974"/>
            <a:ext cx="3043250" cy="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2195175" y="1178466"/>
            <a:ext cx="1210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5250663" y="3690203"/>
            <a:ext cx="1787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3943331" y="1534053"/>
            <a:ext cx="867900" cy="7929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23"/>
          <p:cNvCxnSpPr>
            <a:stCxn id="165" idx="3"/>
            <a:endCxn id="167" idx="1"/>
          </p:cNvCxnSpPr>
          <p:nvPr/>
        </p:nvCxnSpPr>
        <p:spPr>
          <a:xfrm>
            <a:off x="4811231" y="1930503"/>
            <a:ext cx="503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3"/>
          <p:cNvSpPr/>
          <p:nvPr/>
        </p:nvSpPr>
        <p:spPr>
          <a:xfrm>
            <a:off x="5314925" y="1534050"/>
            <a:ext cx="1489500" cy="7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Classification Model</a:t>
            </a:r>
            <a:endParaRPr/>
          </a:p>
        </p:txBody>
      </p:sp>
      <p:cxnSp>
        <p:nvCxnSpPr>
          <p:cNvPr id="168" name="Google Shape;168;p23"/>
          <p:cNvCxnSpPr>
            <a:endCxn id="165" idx="1"/>
          </p:cNvCxnSpPr>
          <p:nvPr/>
        </p:nvCxnSpPr>
        <p:spPr>
          <a:xfrm>
            <a:off x="3406031" y="1930503"/>
            <a:ext cx="5373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23"/>
          <p:cNvSpPr txBox="1"/>
          <p:nvPr/>
        </p:nvSpPr>
        <p:spPr>
          <a:xfrm>
            <a:off x="3743675" y="961351"/>
            <a:ext cx="12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74" y="1486863"/>
            <a:ext cx="2814725" cy="2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525" y="4012974"/>
            <a:ext cx="3043250" cy="8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5636425" y="760800"/>
            <a:ext cx="2293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Learner</a:t>
            </a:r>
            <a:endParaRPr/>
          </a:p>
        </p:txBody>
      </p:sp>
      <p:cxnSp>
        <p:nvCxnSpPr>
          <p:cNvPr id="173" name="Google Shape;173;p23"/>
          <p:cNvCxnSpPr>
            <a:stCxn id="172" idx="1"/>
            <a:endCxn id="169" idx="3"/>
          </p:cNvCxnSpPr>
          <p:nvPr/>
        </p:nvCxnSpPr>
        <p:spPr>
          <a:xfrm flipH="1">
            <a:off x="5010925" y="976200"/>
            <a:ext cx="625500" cy="2715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3"/>
          <p:cNvSpPr txBox="1"/>
          <p:nvPr/>
        </p:nvSpPr>
        <p:spPr>
          <a:xfrm>
            <a:off x="6804425" y="2624000"/>
            <a:ext cx="1787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 Model</a:t>
            </a:r>
            <a:endParaRPr dirty="0"/>
          </a:p>
        </p:txBody>
      </p:sp>
      <p:cxnSp>
        <p:nvCxnSpPr>
          <p:cNvPr id="175" name="Google Shape;175;p23"/>
          <p:cNvCxnSpPr>
            <a:stCxn id="174" idx="1"/>
            <a:endCxn id="167" idx="2"/>
          </p:cNvCxnSpPr>
          <p:nvPr/>
        </p:nvCxnSpPr>
        <p:spPr>
          <a:xfrm rot="10800000">
            <a:off x="6059825" y="2327000"/>
            <a:ext cx="744600" cy="5124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2238038" y="1178466"/>
            <a:ext cx="1210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5572128" y="3626272"/>
            <a:ext cx="2013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5634131" y="2685328"/>
            <a:ext cx="867900" cy="7929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24"/>
          <p:cNvCxnSpPr>
            <a:stCxn id="183" idx="0"/>
            <a:endCxn id="185" idx="2"/>
          </p:cNvCxnSpPr>
          <p:nvPr/>
        </p:nvCxnSpPr>
        <p:spPr>
          <a:xfrm rot="10800000">
            <a:off x="6059681" y="2326828"/>
            <a:ext cx="8400" cy="358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24"/>
          <p:cNvSpPr/>
          <p:nvPr/>
        </p:nvSpPr>
        <p:spPr>
          <a:xfrm>
            <a:off x="5314925" y="1534050"/>
            <a:ext cx="1489500" cy="7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Classification Model</a:t>
            </a:r>
            <a:endParaRPr/>
          </a:p>
        </p:txBody>
      </p:sp>
      <p:cxnSp>
        <p:nvCxnSpPr>
          <p:cNvPr id="186" name="Google Shape;186;p24"/>
          <p:cNvCxnSpPr>
            <a:stCxn id="187" idx="0"/>
            <a:endCxn id="183" idx="2"/>
          </p:cNvCxnSpPr>
          <p:nvPr/>
        </p:nvCxnSpPr>
        <p:spPr>
          <a:xfrm rot="10800000" flipH="1">
            <a:off x="6059675" y="3478124"/>
            <a:ext cx="8400" cy="516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24"/>
          <p:cNvSpPr txBox="1"/>
          <p:nvPr/>
        </p:nvSpPr>
        <p:spPr>
          <a:xfrm>
            <a:off x="6502025" y="2537274"/>
            <a:ext cx="12672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Test Set through the model.</a:t>
            </a:r>
            <a:endParaRPr/>
          </a:p>
        </p:txBody>
      </p:sp>
      <p:cxnSp>
        <p:nvCxnSpPr>
          <p:cNvPr id="189" name="Google Shape;189;p24"/>
          <p:cNvCxnSpPr>
            <a:stCxn id="185" idx="3"/>
          </p:cNvCxnSpPr>
          <p:nvPr/>
        </p:nvCxnSpPr>
        <p:spPr>
          <a:xfrm rot="10800000" flipH="1">
            <a:off x="6804425" y="1918200"/>
            <a:ext cx="846600" cy="12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24"/>
          <p:cNvSpPr txBox="1"/>
          <p:nvPr/>
        </p:nvSpPr>
        <p:spPr>
          <a:xfrm>
            <a:off x="7372400" y="750600"/>
            <a:ext cx="12672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results from the model to the known labels.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39" y="1480150"/>
            <a:ext cx="2814725" cy="2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050" y="3994424"/>
            <a:ext cx="3043250" cy="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2238038" y="1178466"/>
            <a:ext cx="1210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5572128" y="3626272"/>
            <a:ext cx="2013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34131" y="2685328"/>
            <a:ext cx="867900" cy="7929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0" name="Google Shape;200;p25"/>
          <p:cNvCxnSpPr>
            <a:stCxn id="199" idx="0"/>
            <a:endCxn id="201" idx="2"/>
          </p:cNvCxnSpPr>
          <p:nvPr/>
        </p:nvCxnSpPr>
        <p:spPr>
          <a:xfrm rot="10800000">
            <a:off x="6059681" y="2326828"/>
            <a:ext cx="8400" cy="358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5"/>
          <p:cNvSpPr/>
          <p:nvPr/>
        </p:nvSpPr>
        <p:spPr>
          <a:xfrm>
            <a:off x="5314925" y="1534050"/>
            <a:ext cx="1489500" cy="7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Classification Model</a:t>
            </a:r>
            <a:endParaRPr/>
          </a:p>
        </p:txBody>
      </p:sp>
      <p:cxnSp>
        <p:nvCxnSpPr>
          <p:cNvPr id="202" name="Google Shape;202;p25"/>
          <p:cNvCxnSpPr>
            <a:stCxn id="203" idx="0"/>
            <a:endCxn id="199" idx="2"/>
          </p:cNvCxnSpPr>
          <p:nvPr/>
        </p:nvCxnSpPr>
        <p:spPr>
          <a:xfrm rot="10800000" flipH="1">
            <a:off x="6059675" y="3478124"/>
            <a:ext cx="8400" cy="516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25"/>
          <p:cNvSpPr txBox="1"/>
          <p:nvPr/>
        </p:nvSpPr>
        <p:spPr>
          <a:xfrm>
            <a:off x="6502025" y="2537274"/>
            <a:ext cx="12672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Test Set through the model.</a:t>
            </a:r>
            <a:endParaRPr/>
          </a:p>
        </p:txBody>
      </p:sp>
      <p:cxnSp>
        <p:nvCxnSpPr>
          <p:cNvPr id="205" name="Google Shape;205;p25"/>
          <p:cNvCxnSpPr>
            <a:stCxn id="201" idx="3"/>
          </p:cNvCxnSpPr>
          <p:nvPr/>
        </p:nvCxnSpPr>
        <p:spPr>
          <a:xfrm rot="10800000" flipH="1">
            <a:off x="6804425" y="1918200"/>
            <a:ext cx="846600" cy="12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5"/>
          <p:cNvSpPr txBox="1"/>
          <p:nvPr/>
        </p:nvSpPr>
        <p:spPr>
          <a:xfrm>
            <a:off x="7372400" y="750600"/>
            <a:ext cx="12672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results from the model to the known labels.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39" y="1480150"/>
            <a:ext cx="2814725" cy="2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050" y="3994424"/>
            <a:ext cx="3043250" cy="8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4764420" y="445025"/>
            <a:ext cx="1737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cxnSp>
        <p:nvCxnSpPr>
          <p:cNvPr id="209" name="Google Shape;209;p25"/>
          <p:cNvCxnSpPr>
            <a:stCxn id="208" idx="3"/>
            <a:endCxn id="206" idx="1"/>
          </p:cNvCxnSpPr>
          <p:nvPr/>
        </p:nvCxnSpPr>
        <p:spPr>
          <a:xfrm>
            <a:off x="6502020" y="660425"/>
            <a:ext cx="870300" cy="6801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4069844" y="3329603"/>
            <a:ext cx="867900" cy="7929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6" name="Google Shape;216;p26"/>
          <p:cNvCxnSpPr>
            <a:stCxn id="215" idx="3"/>
            <a:endCxn id="217" idx="1"/>
          </p:cNvCxnSpPr>
          <p:nvPr/>
        </p:nvCxnSpPr>
        <p:spPr>
          <a:xfrm rot="10800000" flipH="1">
            <a:off x="4937744" y="2823353"/>
            <a:ext cx="1902300" cy="902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6"/>
          <p:cNvSpPr txBox="1"/>
          <p:nvPr/>
        </p:nvSpPr>
        <p:spPr>
          <a:xfrm>
            <a:off x="3718850" y="4122550"/>
            <a:ext cx="15699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Trained Classification Model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9" name="Google Shape;219;p26"/>
          <p:cNvCxnSpPr>
            <a:stCxn id="215" idx="3"/>
            <a:endCxn id="220" idx="1"/>
          </p:cNvCxnSpPr>
          <p:nvPr/>
        </p:nvCxnSpPr>
        <p:spPr>
          <a:xfrm>
            <a:off x="4937744" y="3726053"/>
            <a:ext cx="1902300" cy="6234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26"/>
          <p:cNvCxnSpPr>
            <a:stCxn id="222" idx="3"/>
            <a:endCxn id="215" idx="1"/>
          </p:cNvCxnSpPr>
          <p:nvPr/>
        </p:nvCxnSpPr>
        <p:spPr>
          <a:xfrm>
            <a:off x="2916138" y="3726048"/>
            <a:ext cx="11538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6"/>
          <p:cNvSpPr txBox="1"/>
          <p:nvPr/>
        </p:nvSpPr>
        <p:spPr>
          <a:xfrm>
            <a:off x="6840050" y="2646950"/>
            <a:ext cx="13080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edible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6840050" y="4173100"/>
            <a:ext cx="13080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non-edible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5" y="2557138"/>
            <a:ext cx="2742313" cy="23378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4456188" y="73316"/>
            <a:ext cx="1210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289" y="375000"/>
            <a:ext cx="2814725" cy="20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6818400" y="82103"/>
            <a:ext cx="2013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Set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9050" y="407755"/>
            <a:ext cx="3043250" cy="8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173813" y="2177341"/>
            <a:ext cx="1210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Fit of a Model</a:t>
            </a: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body" idx="1"/>
          </p:nvPr>
        </p:nvSpPr>
        <p:spPr>
          <a:xfrm>
            <a:off x="376000" y="1017725"/>
            <a:ext cx="8520600" cy="19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Underfitting is when you build a poorly performing model.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Overfitting is when you build a model that performs really well on the training data set, but performs poorly on new data sets.  This can happen with too many rules or too many attributes.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075" y="2346716"/>
            <a:ext cx="5642925" cy="279678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0" y="4779900"/>
            <a:ext cx="1836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@nickbortolotti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Fit of a Model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00" y="1017725"/>
            <a:ext cx="832438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or 1-Rule Classifier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Holte, R. C. (1993). Very simple classification rules perform well on most commonly used datasets. Machine learning, 11(1), 63-90.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This is the simplest Classifier. 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Meant to show a simple classifier is still valuable.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</a:rPr>
              <a:t>Parsimonious model =  a model that achieves the desired level of prediction with a few attributes as possible.</a:t>
            </a:r>
            <a:endParaRPr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or 1-Rule Classifier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We will create 1 set of Rules that operate on 1 Attribute.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1R is a binary classifier: True or False, Play or Not Play, Edible or Not Edible.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1R works with Nominal attributes.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Algorithm: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38" y="3450099"/>
            <a:ext cx="7418775" cy="12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00"/>
                </a:highlight>
              </a:rPr>
              <a:t>Take the Training Data Set.</a:t>
            </a:r>
            <a:endParaRPr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00"/>
                </a:highlight>
              </a:rPr>
              <a:t>Make a set of initial rules based on which class appears the most with the attribute label.</a:t>
            </a:r>
            <a:endParaRPr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00"/>
                </a:highlight>
              </a:rPr>
              <a:t>For each Attribute</a:t>
            </a:r>
            <a:endParaRPr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00"/>
                </a:highlight>
              </a:rPr>
              <a:t>	For each Value</a:t>
            </a:r>
            <a:endParaRPr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00"/>
                </a:highlight>
              </a:rPr>
              <a:t>		Determine the frequency of the label</a:t>
            </a:r>
            <a:endParaRPr lang="en-US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</a:rPr>
              <a:t>Determine the frequency of a class </a:t>
            </a: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95155"/>
            <a:ext cx="4520700" cy="333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learn.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Supervised Learning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Overfitting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Classification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1R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Discretization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Label Freq.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Take the Training Data Set.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Make a set of initial rules based on which class appears the most with the attribute label.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For each Attribute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For each Value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	Determine the frequency of the label</a:t>
            </a:r>
            <a:endParaRPr dirty="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Determine the frequency of a class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500" y="3507875"/>
            <a:ext cx="18859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195155"/>
            <a:ext cx="4520700" cy="333104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/>
          <p:nvPr/>
        </p:nvSpPr>
        <p:spPr>
          <a:xfrm>
            <a:off x="5454600" y="1186550"/>
            <a:ext cx="760500" cy="3330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Label Freq.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1885950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195155"/>
            <a:ext cx="4520700" cy="333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Class</a:t>
            </a:r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1885950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>
            <a:spLocks noGrp="1"/>
          </p:cNvSpPr>
          <p:nvPr>
            <p:ph type="body" idx="1"/>
          </p:nvPr>
        </p:nvSpPr>
        <p:spPr>
          <a:xfrm>
            <a:off x="2378875" y="1017725"/>
            <a:ext cx="645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are going to classify the Mushrooms, which are already labeled as Edible and Poisonous, as Edible and Non-Edible.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677655"/>
            <a:ext cx="4520700" cy="333104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/>
          <p:nvPr/>
        </p:nvSpPr>
        <p:spPr>
          <a:xfrm>
            <a:off x="4311600" y="1677650"/>
            <a:ext cx="1153500" cy="3330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600" y="1630018"/>
            <a:ext cx="4520700" cy="333104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Class Freq.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13"/>
            <a:ext cx="1885950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>
            <a:spLocks noGrp="1"/>
          </p:cNvSpPr>
          <p:nvPr>
            <p:ph type="body" idx="1"/>
          </p:nvPr>
        </p:nvSpPr>
        <p:spPr>
          <a:xfrm>
            <a:off x="2378875" y="1017725"/>
            <a:ext cx="65865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a count of the Class that appears with each Attribute Value.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4493600" y="1850388"/>
            <a:ext cx="1886100" cy="399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4493601" y="2488607"/>
            <a:ext cx="1886100" cy="1665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493600" y="3705388"/>
            <a:ext cx="1886100" cy="399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4493601" y="2894607"/>
            <a:ext cx="1886100" cy="1665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4493601" y="3300007"/>
            <a:ext cx="1886100" cy="1665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Class Freq.</a:t>
            </a:r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2419350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00" y="1630018"/>
            <a:ext cx="4520700" cy="333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Rules</a:t>
            </a:r>
            <a:endParaRPr/>
          </a:p>
        </p:txBody>
      </p:sp>
      <p:pic>
        <p:nvPicPr>
          <p:cNvPr id="315" name="Google Shape;3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2419350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/>
          <p:nvPr/>
        </p:nvSpPr>
        <p:spPr>
          <a:xfrm>
            <a:off x="2164566" y="1017725"/>
            <a:ext cx="577200" cy="3990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7"/>
          <p:cNvSpPr txBox="1"/>
          <p:nvPr/>
        </p:nvSpPr>
        <p:spPr>
          <a:xfrm>
            <a:off x="2883375" y="1017725"/>
            <a:ext cx="1688700" cy="28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Rules based of off higher Class Frequency.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Ties broken by arbitrary selection.</a:t>
            </a:r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00" y="1630018"/>
            <a:ext cx="4520700" cy="333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Rules</a:t>
            </a:r>
            <a:endParaRPr/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7526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00" y="1630018"/>
            <a:ext cx="4520700" cy="333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752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Errors</a:t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2450650" y="1508000"/>
            <a:ext cx="1467900" cy="644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3" name="Google Shape;3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00" y="1630018"/>
            <a:ext cx="4520700" cy="333104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9"/>
          <p:cNvSpPr/>
          <p:nvPr/>
        </p:nvSpPr>
        <p:spPr>
          <a:xfrm>
            <a:off x="4493600" y="1630025"/>
            <a:ext cx="1876200" cy="3330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1R Classifier -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Determine the number of Examples incorrectly classified by an Attribute's Rule Set.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Errors</a:t>
            </a:r>
            <a:endParaRPr/>
          </a:p>
        </p:txBody>
      </p:sp>
      <p:pic>
        <p:nvPicPr>
          <p:cNvPr id="346" name="Google Shape;3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5005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00" y="1630018"/>
            <a:ext cx="4520700" cy="333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6093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618700" y="4757700"/>
            <a:ext cx="35253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https://scikit-learn.org/stable/tutorial/machine_learning_map/index.html</a:t>
            </a:r>
            <a:endParaRPr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Error 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determine the Error Rate of a Attributes Rule Set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9144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 Errors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Error Rate =         --------------------------------------------------------</a:t>
            </a:r>
            <a:endParaRPr>
              <a:solidFill>
                <a:srgbClr val="000000"/>
              </a:solidFill>
            </a:endParaRPr>
          </a:p>
          <a:p>
            <a:pPr marL="9144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Number of Examples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0" y="4930500"/>
            <a:ext cx="66672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https://classeval.wordpress.com/introduction/basic-evaluation-measures/</a:t>
            </a:r>
            <a:endParaRPr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Error Rate</a:t>
            </a:r>
            <a:endParaRPr/>
          </a:p>
        </p:txBody>
      </p:sp>
      <p:pic>
        <p:nvPicPr>
          <p:cNvPr id="360" name="Google Shape;3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88675" cy="370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1630024"/>
            <a:ext cx="4057325" cy="29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Pick the Best Rule Set</a:t>
            </a:r>
            <a:endParaRPr/>
          </a:p>
        </p:txBody>
      </p:sp>
      <p:sp>
        <p:nvSpPr>
          <p:cNvPr id="367" name="Google Shape;36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Pick the Rule Set with the lowest error.  In case of a tie, arbitrarily choose one of the tying rule set.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1R Classifier Rule Set: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none -&gt; edible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pungent -&gt; poisonous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foul -&gt; poisonous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anise -&gt; edible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fishy -&gt; poisonous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Missing Values</a:t>
            </a:r>
            <a:endParaRPr/>
          </a:p>
        </p:txBody>
      </p:sp>
      <p:sp>
        <p:nvSpPr>
          <p:cNvPr id="373" name="Google Shape;37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encounter Attributes with missing values, treat them like they are another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Value of the Attribute.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1926425"/>
            <a:ext cx="45910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Discretization</a:t>
            </a:r>
            <a:endParaRPr/>
          </a:p>
        </p:txBody>
      </p:sp>
      <p:pic>
        <p:nvPicPr>
          <p:cNvPr id="380" name="Google Shape;3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34776" cy="3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1R Classifier - Discretization</a:t>
            </a:r>
            <a:endParaRPr/>
          </a:p>
        </p:txBody>
      </p:sp>
      <p:sp>
        <p:nvSpPr>
          <p:cNvPr id="386" name="Google Shape;386;p47"/>
          <p:cNvSpPr txBox="1"/>
          <p:nvPr/>
        </p:nvSpPr>
        <p:spPr>
          <a:xfrm>
            <a:off x="5988850" y="445025"/>
            <a:ext cx="28434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Discretization is the process of converting a continuous Attribute into a Nominal Attribute by putting them into a limited number of buckets.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Buckets are to hold 3 or more examples if less than 50 instances.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Buckets are to hold 6 or more examples if more than 60 instances.</a:t>
            </a:r>
            <a:endParaRPr sz="1800"/>
          </a:p>
        </p:txBody>
      </p:sp>
      <p:pic>
        <p:nvPicPr>
          <p:cNvPr id="387" name="Google Shape;3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88550" cy="38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393" name="Google Shape;393;p48"/>
          <p:cNvSpPr txBox="1"/>
          <p:nvPr/>
        </p:nvSpPr>
        <p:spPr>
          <a:xfrm>
            <a:off x="3615975" y="184225"/>
            <a:ext cx="5216400" cy="4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From (Manning, Holmes, &amp; Witten 1995).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Sort the tuples by attribute value.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Form intervals by placing a split point between every pair of different values.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Repeat until there are no more split points.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split points between intervals that predict the same class,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examine the decrease in accuracy which would result from removing each split point,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the least costly split point (in the event of a tie, choose one at random);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Choose the best split point on the accuracy vs number of splits curve.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94" name="Google Shape;3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1945500" cy="38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400" name="Google Shape;400;p49"/>
          <p:cNvSpPr txBox="1"/>
          <p:nvPr/>
        </p:nvSpPr>
        <p:spPr>
          <a:xfrm>
            <a:off x="3615975" y="184225"/>
            <a:ext cx="5216400" cy="4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From (Manning, Holmes, &amp; Witten 1995).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Sort the tuples by attribute value.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Form intervals by placing a split point between every pair of different values.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Repeat until there are no more split points.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split points between intervals that predict the same class,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examine the decrease in accuracy which would result from removing each split point,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the least costly split point (in the event of a tie, choose one at random);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Choose the best split point on the accuracy vs number of splits curve.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01" name="Google Shape;4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288375" cy="38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/>
          <p:nvPr/>
        </p:nvSpPr>
        <p:spPr>
          <a:xfrm>
            <a:off x="3623775" y="964400"/>
            <a:ext cx="5200800" cy="3333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408" name="Google Shape;408;p50"/>
          <p:cNvSpPr txBox="1"/>
          <p:nvPr/>
        </p:nvSpPr>
        <p:spPr>
          <a:xfrm>
            <a:off x="3615975" y="184225"/>
            <a:ext cx="5216400" cy="4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From (Manning, Holmes, &amp; Witten 1995).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Sort the tuples by attribute value.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Form intervals by placing a split point between every pair of different values.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Repeat until there are no more split points.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split points between intervals that predict the same class,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examine the decrease in accuracy which would result from removing each split point,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the least costly split point (in the event of a tie, choose one at random);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Choose the best split point on the accuracy vs number of splits curve.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9" name="Google Shape;409;p50"/>
          <p:cNvSpPr/>
          <p:nvPr/>
        </p:nvSpPr>
        <p:spPr>
          <a:xfrm>
            <a:off x="3631400" y="1315375"/>
            <a:ext cx="5200800" cy="637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228850" cy="38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416" name="Google Shape;416;p51"/>
          <p:cNvSpPr txBox="1"/>
          <p:nvPr/>
        </p:nvSpPr>
        <p:spPr>
          <a:xfrm>
            <a:off x="3615975" y="184225"/>
            <a:ext cx="5216400" cy="4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From (Manning, Holmes, &amp; Witten 1995).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Sort the tuples by attribute value.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Form intervals by placing a split point between every pair of different values.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Repeat until there are no more split points.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split points between intervals that predict the same class,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examine the decrease in accuracy which would result from removing each split point,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the least costly split point (in the event of a tie, choose one at random);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Choose the best split point on the accuracy vs number of splits curve.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7" name="Google Shape;417;p51"/>
          <p:cNvSpPr/>
          <p:nvPr/>
        </p:nvSpPr>
        <p:spPr>
          <a:xfrm>
            <a:off x="3623775" y="1934550"/>
            <a:ext cx="5200800" cy="2470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8" name="Google Shape;4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50" y="1017725"/>
            <a:ext cx="3341950" cy="37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50" y="1876275"/>
            <a:ext cx="73152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0" y="4862950"/>
            <a:ext cx="8643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https://upload.wikimedia.org/wikipedia/commons/0/09/Supervised_machine_learning_in_a_nutshell.svg</a:t>
            </a:r>
            <a:endParaRPr sz="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424" name="Google Shape;424;p52"/>
          <p:cNvSpPr txBox="1"/>
          <p:nvPr/>
        </p:nvSpPr>
        <p:spPr>
          <a:xfrm>
            <a:off x="3615975" y="184225"/>
            <a:ext cx="5216400" cy="4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From (Manning, Holmes, &amp; Witten 1995).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Sort the tuples by attribute value.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Form intervals by placing a split point between every pair of different values.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Repeat until there are no more split points.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split points between intervals that predict the same class,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examine the decrease in accuracy which would result from removing each split point,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the least costly split point (in the event of a tie, choose one at random);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Choose the best split point on the accuracy vs number of splits curve.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5" name="Google Shape;425;p52"/>
          <p:cNvSpPr/>
          <p:nvPr/>
        </p:nvSpPr>
        <p:spPr>
          <a:xfrm>
            <a:off x="3623775" y="2226475"/>
            <a:ext cx="5200800" cy="67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6" name="Google Shape;4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49875" cy="37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432" name="Google Shape;432;p53"/>
          <p:cNvSpPr txBox="1"/>
          <p:nvPr/>
        </p:nvSpPr>
        <p:spPr>
          <a:xfrm>
            <a:off x="3615975" y="184225"/>
            <a:ext cx="5216400" cy="4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From (Manning, Holmes, &amp; Witten 1995).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Sort the tuples by attribute value.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Form intervals by placing a split point between every pair of different values.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Repeat until there are no more split points.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split points between intervals that predict the same class,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examine the decrease in accuracy which would result from removing each split point,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remove the least costly split point (in the event of a tie, choose one at random);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Choose the best split point on the accuracy vs number of splits curve.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3" name="Google Shape;433;p53"/>
          <p:cNvSpPr/>
          <p:nvPr/>
        </p:nvSpPr>
        <p:spPr>
          <a:xfrm>
            <a:off x="3623775" y="2905125"/>
            <a:ext cx="5200800" cy="1512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03075" cy="37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440" name="Google Shape;440;p5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If colony-size &gt; 2, then edible.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If colony-size &lt;= 2, then non-edible.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Error rate of 2 of 15, or 0.13 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03075" cy="37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covered.</a:t>
            </a:r>
            <a:endParaRPr/>
          </a:p>
        </p:txBody>
      </p:sp>
      <p:sp>
        <p:nvSpPr>
          <p:cNvPr id="509" name="Google Shape;509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Supervised Learning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Overfitting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Classification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1R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Discretization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15" name="Google Shape;515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Holte, R. C. (1993). Very simple classification rules perform well on most commonly used datasets. Machine learning, 11(1), 63-90.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Nevill-Manning, C. G., Holmes, G., &amp; Witten, I. H. (1995, November). The development of Holte's 1R classifier. In Proceedings 1995 Second New Zealand International Two-Stream Conference on Artificial Neural Networks and Expert Systems (pp. 239-242). IEEE.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1564475"/>
            <a:ext cx="1552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Data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810925" y="1076750"/>
            <a:ext cx="7929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</a:t>
            </a:r>
            <a:endParaRPr/>
          </a:p>
        </p:txBody>
      </p:sp>
      <p:cxnSp>
        <p:nvCxnSpPr>
          <p:cNvPr id="82" name="Google Shape;82;p17"/>
          <p:cNvCxnSpPr>
            <a:stCxn id="81" idx="3"/>
          </p:cNvCxnSpPr>
          <p:nvPr/>
        </p:nvCxnSpPr>
        <p:spPr>
          <a:xfrm>
            <a:off x="2603825" y="1476050"/>
            <a:ext cx="642900" cy="2919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7"/>
          <p:cNvSpPr/>
          <p:nvPr/>
        </p:nvSpPr>
        <p:spPr>
          <a:xfrm rot="5400000">
            <a:off x="4519750" y="677450"/>
            <a:ext cx="304500" cy="1757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7"/>
          <p:cNvCxnSpPr>
            <a:endCxn id="83" idx="1"/>
          </p:cNvCxnSpPr>
          <p:nvPr/>
        </p:nvCxnSpPr>
        <p:spPr>
          <a:xfrm flipH="1">
            <a:off x="4672000" y="774200"/>
            <a:ext cx="409500" cy="629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7"/>
          <p:cNvSpPr txBox="1"/>
          <p:nvPr/>
        </p:nvSpPr>
        <p:spPr>
          <a:xfrm>
            <a:off x="5081500" y="569225"/>
            <a:ext cx="2055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821625"/>
            <a:ext cx="2449464" cy="32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333825" y="1821625"/>
            <a:ext cx="2656500" cy="3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Collected Data or a subset of the Collected Data is a Data 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Data Set is comprised of multiple Examples or Instances.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can be a Sample or a Population.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7479575" y="161070"/>
            <a:ext cx="1210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943942" y="3669056"/>
            <a:ext cx="1787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3461138" y="2797928"/>
            <a:ext cx="867900" cy="7929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18"/>
          <p:cNvCxnSpPr>
            <a:stCxn id="95" idx="3"/>
            <a:endCxn id="97" idx="1"/>
          </p:cNvCxnSpPr>
          <p:nvPr/>
        </p:nvCxnSpPr>
        <p:spPr>
          <a:xfrm rot="10800000" flipH="1">
            <a:off x="4329038" y="1554278"/>
            <a:ext cx="1318200" cy="16401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8"/>
          <p:cNvCxnSpPr>
            <a:stCxn id="95" idx="3"/>
            <a:endCxn id="99" idx="1"/>
          </p:cNvCxnSpPr>
          <p:nvPr/>
        </p:nvCxnSpPr>
        <p:spPr>
          <a:xfrm>
            <a:off x="4329038" y="3194378"/>
            <a:ext cx="1267200" cy="124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8"/>
          <p:cNvCxnSpPr>
            <a:stCxn id="101" idx="3"/>
            <a:endCxn id="95" idx="1"/>
          </p:cNvCxnSpPr>
          <p:nvPr/>
        </p:nvCxnSpPr>
        <p:spPr>
          <a:xfrm>
            <a:off x="2882651" y="3194379"/>
            <a:ext cx="578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8"/>
          <p:cNvSpPr txBox="1"/>
          <p:nvPr/>
        </p:nvSpPr>
        <p:spPr>
          <a:xfrm>
            <a:off x="3261500" y="1987928"/>
            <a:ext cx="12672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126" y="445025"/>
            <a:ext cx="3043250" cy="22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00" y="1466387"/>
            <a:ext cx="2635251" cy="3455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3250" y="4055824"/>
            <a:ext cx="3043250" cy="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7511789" y="161070"/>
            <a:ext cx="1210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922466" y="3669056"/>
            <a:ext cx="1787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461138" y="2797928"/>
            <a:ext cx="867900" cy="7929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p19"/>
          <p:cNvCxnSpPr>
            <a:stCxn id="111" idx="3"/>
            <a:endCxn id="113" idx="1"/>
          </p:cNvCxnSpPr>
          <p:nvPr/>
        </p:nvCxnSpPr>
        <p:spPr>
          <a:xfrm rot="10800000" flipH="1">
            <a:off x="4329038" y="1554278"/>
            <a:ext cx="1318200" cy="16401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9"/>
          <p:cNvCxnSpPr>
            <a:stCxn id="111" idx="3"/>
            <a:endCxn id="115" idx="1"/>
          </p:cNvCxnSpPr>
          <p:nvPr/>
        </p:nvCxnSpPr>
        <p:spPr>
          <a:xfrm>
            <a:off x="4329038" y="3194378"/>
            <a:ext cx="1264200" cy="12831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9"/>
          <p:cNvCxnSpPr>
            <a:stCxn id="117" idx="3"/>
            <a:endCxn id="111" idx="1"/>
          </p:cNvCxnSpPr>
          <p:nvPr/>
        </p:nvCxnSpPr>
        <p:spPr>
          <a:xfrm>
            <a:off x="2946950" y="3194380"/>
            <a:ext cx="5142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9"/>
          <p:cNvSpPr txBox="1"/>
          <p:nvPr/>
        </p:nvSpPr>
        <p:spPr>
          <a:xfrm>
            <a:off x="3261500" y="1987928"/>
            <a:ext cx="12672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097300" y="3616175"/>
            <a:ext cx="18750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Common to see: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80% Training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20% Testing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70% Training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30% Testing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126" y="445025"/>
            <a:ext cx="3043250" cy="22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50" y="1363275"/>
            <a:ext cx="2792500" cy="366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3250" y="4055824"/>
            <a:ext cx="3043250" cy="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7511789" y="11051"/>
            <a:ext cx="1210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6939803" y="2586787"/>
            <a:ext cx="1787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461138" y="2797928"/>
            <a:ext cx="867900" cy="7929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20"/>
          <p:cNvCxnSpPr>
            <a:stCxn id="127" idx="3"/>
            <a:endCxn id="129" idx="1"/>
          </p:cNvCxnSpPr>
          <p:nvPr/>
        </p:nvCxnSpPr>
        <p:spPr>
          <a:xfrm rot="10800000" flipH="1">
            <a:off x="4329038" y="1404278"/>
            <a:ext cx="1318200" cy="17901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0"/>
          <p:cNvCxnSpPr>
            <a:stCxn id="127" idx="3"/>
            <a:endCxn id="131" idx="1"/>
          </p:cNvCxnSpPr>
          <p:nvPr/>
        </p:nvCxnSpPr>
        <p:spPr>
          <a:xfrm>
            <a:off x="4329038" y="3194378"/>
            <a:ext cx="1281600" cy="201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0"/>
          <p:cNvCxnSpPr>
            <a:stCxn id="133" idx="3"/>
            <a:endCxn id="127" idx="1"/>
          </p:cNvCxnSpPr>
          <p:nvPr/>
        </p:nvCxnSpPr>
        <p:spPr>
          <a:xfrm>
            <a:off x="2946950" y="3194380"/>
            <a:ext cx="5142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20"/>
          <p:cNvSpPr txBox="1"/>
          <p:nvPr/>
        </p:nvSpPr>
        <p:spPr>
          <a:xfrm>
            <a:off x="3261500" y="1987928"/>
            <a:ext cx="12672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126" y="295006"/>
            <a:ext cx="3043250" cy="22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50" y="1363275"/>
            <a:ext cx="2792500" cy="366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587" y="2973555"/>
            <a:ext cx="3043250" cy="8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6939816" y="3816840"/>
            <a:ext cx="1787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Validation Set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600" y="4203608"/>
            <a:ext cx="3043250" cy="843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>
            <a:endCxn id="136" idx="1"/>
          </p:cNvCxnSpPr>
          <p:nvPr/>
        </p:nvCxnSpPr>
        <p:spPr>
          <a:xfrm>
            <a:off x="4329000" y="3194334"/>
            <a:ext cx="1281600" cy="1431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 vs. Representative Sampling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</a:rPr>
              <a:t>Random sample </a:t>
            </a:r>
            <a:r>
              <a:rPr lang="en" dirty="0">
                <a:solidFill>
                  <a:srgbClr val="000000"/>
                </a:solidFill>
              </a:rPr>
              <a:t>will use randomization to partition the data into different sets.  The larger the data set the more the partitions will be similar.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</a:rPr>
              <a:t>Representative sample</a:t>
            </a:r>
            <a:r>
              <a:rPr lang="en" dirty="0">
                <a:solidFill>
                  <a:srgbClr val="000000"/>
                </a:solidFill>
              </a:rPr>
              <a:t> will use measures to make sure the sample properly represents the characteristics of the data set.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1618</Words>
  <Application>Microsoft Office PowerPoint</Application>
  <PresentationFormat>On-screen Show (16:9)</PresentationFormat>
  <Paragraphs>246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Arial</vt:lpstr>
      <vt:lpstr>Simple Light</vt:lpstr>
      <vt:lpstr>CS 5402 Introduction to Data Mining  Basic Technique - 1R v.1</vt:lpstr>
      <vt:lpstr>What we are going to learn.</vt:lpstr>
      <vt:lpstr>PowerPoint Presentation</vt:lpstr>
      <vt:lpstr>Supervised Learning</vt:lpstr>
      <vt:lpstr>Supervised Learning</vt:lpstr>
      <vt:lpstr>Supervised Learning</vt:lpstr>
      <vt:lpstr>Supervised Learning</vt:lpstr>
      <vt:lpstr>Supervised Learning</vt:lpstr>
      <vt:lpstr>Random vs. Representative Sampling</vt:lpstr>
      <vt:lpstr>Supervised Learning</vt:lpstr>
      <vt:lpstr>Supervised Learning</vt:lpstr>
      <vt:lpstr>Supervised Learning</vt:lpstr>
      <vt:lpstr>Supervised Learning</vt:lpstr>
      <vt:lpstr>Classification</vt:lpstr>
      <vt:lpstr>The Fit of a Model</vt:lpstr>
      <vt:lpstr>The Fit of a Model</vt:lpstr>
      <vt:lpstr>1R or 1-Rule Classifier</vt:lpstr>
      <vt:lpstr>1R or 1-Rule Classifier</vt:lpstr>
      <vt:lpstr>1R Classifier</vt:lpstr>
      <vt:lpstr>1R Classifier - Label Freq.</vt:lpstr>
      <vt:lpstr>1R Classifier - Label Freq.</vt:lpstr>
      <vt:lpstr>1R Classifier - Class</vt:lpstr>
      <vt:lpstr>1R Classifier - Class Freq.</vt:lpstr>
      <vt:lpstr>1R Classifier - Class Freq.</vt:lpstr>
      <vt:lpstr>1R Classifier - Rules</vt:lpstr>
      <vt:lpstr>1R Classifier - Rules</vt:lpstr>
      <vt:lpstr>1R Classifier - Errors</vt:lpstr>
      <vt:lpstr>1R Classifier - Error </vt:lpstr>
      <vt:lpstr>1R Classifier - Errors</vt:lpstr>
      <vt:lpstr>1R Classifier - Error Rate </vt:lpstr>
      <vt:lpstr>1R Classifier - Error Rate</vt:lpstr>
      <vt:lpstr>1R Classifier - Pick the Best Rule Set</vt:lpstr>
      <vt:lpstr>1R Classifier - Missing Values</vt:lpstr>
      <vt:lpstr>1R Classifier - Discretization</vt:lpstr>
      <vt:lpstr>1R Classifier - Discretization</vt:lpstr>
      <vt:lpstr>Discretization</vt:lpstr>
      <vt:lpstr>Discretization</vt:lpstr>
      <vt:lpstr>Discretization</vt:lpstr>
      <vt:lpstr>Discretization</vt:lpstr>
      <vt:lpstr>Discretization</vt:lpstr>
      <vt:lpstr>Discretization</vt:lpstr>
      <vt:lpstr>Discretization</vt:lpstr>
      <vt:lpstr>What we covered.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5.1 Basic Technique - 1R v.1</dc:title>
  <cp:lastModifiedBy>Bikis</cp:lastModifiedBy>
  <cp:revision>7</cp:revision>
  <dcterms:modified xsi:type="dcterms:W3CDTF">2021-06-26T04:48:06Z</dcterms:modified>
</cp:coreProperties>
</file>