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9" r:id="rId30"/>
    <p:sldId id="284" r:id="rId31"/>
    <p:sldId id="287" r:id="rId32"/>
    <p:sldId id="288" r:id="rId33"/>
    <p:sldId id="315" r:id="rId34"/>
    <p:sldId id="318" r:id="rId35"/>
    <p:sldId id="289" r:id="rId36"/>
    <p:sldId id="317" r:id="rId37"/>
    <p:sldId id="31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20" r:id="rId49"/>
    <p:sldId id="312" r:id="rId50"/>
    <p:sldId id="313" r:id="rId51"/>
    <p:sldId id="314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78c7851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78c7851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268cd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268cd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268cdcb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268cdcb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24498b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24498b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78c785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78c785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268cdcb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268cdcb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a8920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a8920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268cdcb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268cdcb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268cdcb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268cdcb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268cdcb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268cdcb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80cff81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80cff81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268cdcb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268cdcb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268cdcb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268cdcb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268cdcb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268cdcb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268cdcb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268cdcb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268cdcb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f268cdcb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f268cdcb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f268cdcb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f268cdcb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f268cdcb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80cff8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80cff8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80cff8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80cff8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61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8eac4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8eac4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80cff8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80cff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80cff81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80cff81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80cff81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80cff81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80cff8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80cff8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106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80cff8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80cff8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45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80cff8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80cff8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80cff8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80cff8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286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80cff81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80cff81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12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78c785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78c7851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f268cdcb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f268cdcb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88eac48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88eac48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188eac4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188eac4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88eac4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88eac4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f268cdcb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f268cdcb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88eac4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88eac4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88eac48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88eac48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88eac48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88eac48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88eac48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88eac48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188eac48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188eac48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0e4b81ab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0e4b81ab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78c78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78c78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8c78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78c785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78c7851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78c7851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268cdc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268cdc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268cdc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268cdcb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machine-learning-birch-clustering-algorithm-clearly-explained-fb9838cbeed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dbscan-clustering-in-ml-density-based-clusterin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bal.in/visuals/kmeans/5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onlu.ca/posts/the-federalist-papers-author-identification-through-k-means-cluste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onlu.ca/posts/the-federalist-papers-author-identification-through-k-means-clust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k-means-a-complete-introduction-1702af9cd8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thda.com/english/articles/28-hierarchical-clustering-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thda.com/english/articles/28-hierarchical-clustering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thda.com/english/articles/28-hierarchical-clustering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Clustering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000000"/>
                </a:solidFill>
              </a:rPr>
              <a:t>Perry B. Koob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/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koobp@mst.edu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Incremental Clustering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start with a one example cluster, then add one example at a time developing a tree of clustering features.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When branches reach a certain size or threshhold or branching factor.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Example: BIRCH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4862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0" y="4894400"/>
            <a:ext cx="7468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https://towardsdatascience.com/machine-learning-birch-clustering-algorithm-clearly-explained-fb9838cbeed9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Density Based Clustering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randomly select location to start with and then group examples together that are within close proximity to dense clusterings.  We may join them together if they get close enough.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Example: DBSCAN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0" y="4815325"/>
            <a:ext cx="54120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https://www.geeksforgeeks.org/dbscan-clustering-in-ml-density-based-clustering/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Evolutionary Computing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are techniques that are designed to mimic biological evolution.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Sometimes called Swarm Intelligence.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Artificial Bee Colony (ABC)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 from Hugo Steinhaus in 1956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Algorithm was first proposed by Stuart Lloyd of Bell Labs in 1957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by James MacQueen in 1967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K-Means Clustering is an unsupervised Iterative Distance Based Clustering.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Takes numeric values, interval and ratio, and groups them based on their distance from a center-point or centroid.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Parameters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 of Clusters.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k-Means Clustering you need to know the number of clusters before hand.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may need to use other methods to determine the number of clusters, or you can hyper-parameterize it.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Steps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Set a number of clusters, k, that the data will be clustered into.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Randomly select, k points to be the center of the clusters.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Calculate the distance between the center of the clusters and all examples.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Put examples in the clusters based on their proximity to the centers of the clusters.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Determine a new cluster center based on where the members of the cluster.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Repeat Steps 3 through 5 until the clusters centers don’t change.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Clustering - Convergence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0" y="4774500"/>
            <a:ext cx="2786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http://shabal.in/visuals/kmeans/5.html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4486260" cy="35277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6" y="445025"/>
            <a:ext cx="7793488" cy="45065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5138164" y="1152475"/>
            <a:ext cx="36941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We need to normalize the data.  Otherwise the attributes with larger magnitudes will overpower the distance function.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4515991" cy="3551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Clustering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k-Means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0125"/>
            <a:ext cx="4419698" cy="3527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47808"/>
            <a:ext cx="4456817" cy="27090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need to pick the number of clusters we want.  I will pick 2.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0125"/>
            <a:ext cx="4419698" cy="35277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randomly pick 2 of our examples to be the initial centers of our clusters.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52475"/>
            <a:ext cx="4548749" cy="28032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7725"/>
            <a:ext cx="4765717" cy="38458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2"/>
          </p:nvPr>
        </p:nvSpPr>
        <p:spPr>
          <a:xfrm>
            <a:off x="5167738" y="1152475"/>
            <a:ext cx="36645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Now we calculate the distances between each example and each centroid. We are going to use the Euclidean distance.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7725"/>
            <a:ext cx="4765717" cy="38458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121322" cy="38193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331353" cy="3931962"/>
          </a:xfrm>
          <a:prstGeom prst="rect">
            <a:avLst/>
          </a:prstGeom>
        </p:spPr>
      </p:pic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4954800" y="4132950"/>
            <a:ext cx="38775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assign each example to a class based on the centroid that is the closest.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6866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820752" cy="379281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820752" cy="3792814"/>
          </a:xfrm>
          <a:prstGeom prst="rect">
            <a:avLst/>
          </a:prstGeom>
        </p:spPr>
      </p:pic>
      <p:sp>
        <p:nvSpPr>
          <p:cNvPr id="4" name="Google Shape;246;p41"/>
          <p:cNvSpPr txBox="1"/>
          <p:nvPr/>
        </p:nvSpPr>
        <p:spPr>
          <a:xfrm>
            <a:off x="5367130" y="4132950"/>
            <a:ext cx="346517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adjust the centroid to the center of the assigned data points.</a:t>
            </a:r>
            <a:endParaRPr dirty="0"/>
          </a:p>
        </p:txBody>
      </p:sp>
      <p:cxnSp>
        <p:nvCxnSpPr>
          <p:cNvPr id="5" name="Google Shape;247;p41"/>
          <p:cNvCxnSpPr>
            <a:stCxn id="4" idx="1"/>
          </p:cNvCxnSpPr>
          <p:nvPr/>
        </p:nvCxnSpPr>
        <p:spPr>
          <a:xfrm flipH="1" flipV="1">
            <a:off x="4770783" y="4373217"/>
            <a:ext cx="596347" cy="119733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417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Classic Example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"Alexander joins forces with James Madison and John Jay to write a series of essays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Defending the new United States constitution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Entitled The Federalist papers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The plan was to write a total of twenty-five essays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The work divided evenly among the three men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In the end, they wrote eighty-five essays, in the span of six months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John Jay got sick after writing five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James Madison wrote twenty-nine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Hamilton wrote the other fifty-one"</a:t>
            </a: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Hamilton: An American Musical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https://blog.jonlu.ca/posts/the-federalist-papers-author-identification-through-k-means-clustering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6"/>
            <a:ext cx="8789931" cy="3779562"/>
          </a:xfrm>
          <a:prstGeom prst="rect">
            <a:avLst/>
          </a:prstGeom>
        </p:spPr>
      </p:pic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5367130" y="4132950"/>
            <a:ext cx="346517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adjust the centroid to the center of the assigned data points.</a:t>
            </a:r>
            <a:endParaRPr dirty="0"/>
          </a:p>
        </p:txBody>
      </p:sp>
      <p:cxnSp>
        <p:nvCxnSpPr>
          <p:cNvPr id="247" name="Google Shape;247;p41"/>
          <p:cNvCxnSpPr>
            <a:stCxn id="246" idx="1"/>
          </p:cNvCxnSpPr>
          <p:nvPr/>
        </p:nvCxnSpPr>
        <p:spPr>
          <a:xfrm flipH="1" flipV="1">
            <a:off x="4770783" y="4373217"/>
            <a:ext cx="596347" cy="119733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919162"/>
            <a:ext cx="85629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74" name="Google Shape;274;p45"/>
          <p:cNvSpPr txBox="1"/>
          <p:nvPr/>
        </p:nvSpPr>
        <p:spPr>
          <a:xfrm>
            <a:off x="4618200" y="4224336"/>
            <a:ext cx="4214100" cy="63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continue to iterate until we reach convergence.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</a:t>
            </a:r>
            <a:r>
              <a:rPr lang="en-US" dirty="0"/>
              <a:t>h</a:t>
            </a:r>
            <a:r>
              <a:rPr lang="en" dirty="0"/>
              <a:t> means our Centroids no longer moves, and cluster membership does not change.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919162"/>
            <a:ext cx="85629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19393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19393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193934"/>
            <a:ext cx="4584589" cy="2755631"/>
          </a:xfrm>
          <a:prstGeom prst="rect">
            <a:avLst/>
          </a:prstGeom>
        </p:spPr>
      </p:pic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81" name="Google Shape;281;p46"/>
          <p:cNvSpPr txBox="1"/>
          <p:nvPr/>
        </p:nvSpPr>
        <p:spPr>
          <a:xfrm>
            <a:off x="880125" y="3766525"/>
            <a:ext cx="9888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Centroids</a:t>
            </a:r>
            <a:endParaRPr/>
          </a:p>
        </p:txBody>
      </p:sp>
      <p:sp>
        <p:nvSpPr>
          <p:cNvPr id="282" name="Google Shape;282;p46"/>
          <p:cNvSpPr/>
          <p:nvPr/>
        </p:nvSpPr>
        <p:spPr>
          <a:xfrm>
            <a:off x="2467838" y="1431946"/>
            <a:ext cx="1651500" cy="16704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4718550" y="2096125"/>
            <a:ext cx="1651500" cy="1670400"/>
          </a:xfrm>
          <a:prstGeom prst="ellipse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46"/>
          <p:cNvCxnSpPr>
            <a:stCxn id="281" idx="3"/>
          </p:cNvCxnSpPr>
          <p:nvPr/>
        </p:nvCxnSpPr>
        <p:spPr>
          <a:xfrm flipV="1">
            <a:off x="1868925" y="2299252"/>
            <a:ext cx="1285092" cy="1626273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6"/>
          <p:cNvCxnSpPr>
            <a:stCxn id="281" idx="3"/>
          </p:cNvCxnSpPr>
          <p:nvPr/>
        </p:nvCxnSpPr>
        <p:spPr>
          <a:xfrm flipV="1">
            <a:off x="1868925" y="3112388"/>
            <a:ext cx="3675375" cy="813137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6"/>
          <p:cNvSpPr txBox="1"/>
          <p:nvPr/>
        </p:nvSpPr>
        <p:spPr>
          <a:xfrm>
            <a:off x="2467838" y="1113946"/>
            <a:ext cx="101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1</a:t>
            </a:r>
            <a:endParaRPr dirty="0"/>
          </a:p>
        </p:txBody>
      </p:sp>
      <p:sp>
        <p:nvSpPr>
          <p:cNvPr id="287" name="Google Shape;287;p46"/>
          <p:cNvSpPr txBox="1"/>
          <p:nvPr/>
        </p:nvSpPr>
        <p:spPr>
          <a:xfrm>
            <a:off x="6370050" y="2637000"/>
            <a:ext cx="101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19393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6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1193934"/>
            <a:ext cx="4584589" cy="2755631"/>
          </a:xfrm>
          <a:prstGeom prst="rect">
            <a:avLst/>
          </a:prstGeom>
        </p:spPr>
      </p:pic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81" name="Google Shape;281;p46"/>
          <p:cNvSpPr txBox="1"/>
          <p:nvPr/>
        </p:nvSpPr>
        <p:spPr>
          <a:xfrm>
            <a:off x="880125" y="3766525"/>
            <a:ext cx="9888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Centroids</a:t>
            </a:r>
            <a:endParaRPr/>
          </a:p>
        </p:txBody>
      </p:sp>
      <p:sp>
        <p:nvSpPr>
          <p:cNvPr id="282" name="Google Shape;282;p46"/>
          <p:cNvSpPr/>
          <p:nvPr/>
        </p:nvSpPr>
        <p:spPr>
          <a:xfrm>
            <a:off x="2467838" y="1431946"/>
            <a:ext cx="1651500" cy="16704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4718550" y="2096125"/>
            <a:ext cx="1651500" cy="1670400"/>
          </a:xfrm>
          <a:prstGeom prst="ellipse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46"/>
          <p:cNvCxnSpPr>
            <a:stCxn id="281" idx="3"/>
          </p:cNvCxnSpPr>
          <p:nvPr/>
        </p:nvCxnSpPr>
        <p:spPr>
          <a:xfrm flipV="1">
            <a:off x="1868925" y="2292626"/>
            <a:ext cx="1265214" cy="163289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6"/>
          <p:cNvCxnSpPr>
            <a:stCxn id="281" idx="3"/>
          </p:cNvCxnSpPr>
          <p:nvPr/>
        </p:nvCxnSpPr>
        <p:spPr>
          <a:xfrm flipV="1">
            <a:off x="1868925" y="3173896"/>
            <a:ext cx="3677110" cy="7516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6"/>
          <p:cNvSpPr txBox="1"/>
          <p:nvPr/>
        </p:nvSpPr>
        <p:spPr>
          <a:xfrm>
            <a:off x="2467838" y="1113946"/>
            <a:ext cx="101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1</a:t>
            </a:r>
            <a:endParaRPr dirty="0"/>
          </a:p>
        </p:txBody>
      </p:sp>
      <p:sp>
        <p:nvSpPr>
          <p:cNvPr id="287" name="Google Shape;287;p46"/>
          <p:cNvSpPr txBox="1"/>
          <p:nvPr/>
        </p:nvSpPr>
        <p:spPr>
          <a:xfrm>
            <a:off x="6370050" y="2637000"/>
            <a:ext cx="101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032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of course means that if you have a large number of examples the calculations can take a long time.  </a:t>
            </a:r>
            <a:r>
              <a:rPr lang="en">
                <a:solidFill>
                  <a:schemeClr val="dk1"/>
                </a:solidFill>
              </a:rPr>
              <a:t>Just like k-Nearest Neighbor.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 like k-Nearest Neighbor, t</a:t>
            </a:r>
            <a:r>
              <a:rPr lang="en">
                <a:solidFill>
                  <a:srgbClr val="000000"/>
                </a:solidFill>
              </a:rPr>
              <a:t>his can be sped up using kD-trees.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Python</a:t>
            </a:r>
            <a:endParaRPr/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import </a:t>
            </a:r>
            <a:r>
              <a:rPr lang="en-US" sz="1400" dirty="0" err="1">
                <a:solidFill>
                  <a:srgbClr val="000000"/>
                </a:solidFill>
              </a:rPr>
              <a:t>numpy</a:t>
            </a:r>
            <a:r>
              <a:rPr lang="en-US" sz="1400" dirty="0">
                <a:solidFill>
                  <a:srgbClr val="000000"/>
                </a:solidFill>
              </a:rPr>
              <a:t> as np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import pandas as </a:t>
            </a:r>
            <a:r>
              <a:rPr lang="en-US" sz="1400" dirty="0" err="1">
                <a:solidFill>
                  <a:srgbClr val="000000"/>
                </a:solidFill>
              </a:rPr>
              <a:t>pd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import </a:t>
            </a:r>
            <a:r>
              <a:rPr lang="en-US" sz="1400" dirty="0" err="1">
                <a:solidFill>
                  <a:srgbClr val="000000"/>
                </a:solidFill>
              </a:rPr>
              <a:t>matplotlib.pyplot</a:t>
            </a:r>
            <a:r>
              <a:rPr lang="en-US" sz="1400" dirty="0">
                <a:solidFill>
                  <a:srgbClr val="000000"/>
                </a:solidFill>
              </a:rPr>
              <a:t> as </a:t>
            </a:r>
            <a:r>
              <a:rPr lang="en-US" sz="1400" dirty="0" err="1">
                <a:solidFill>
                  <a:srgbClr val="000000"/>
                </a:solidFill>
              </a:rPr>
              <a:t>plt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from </a:t>
            </a:r>
            <a:r>
              <a:rPr lang="en-US" sz="1400" dirty="0" err="1">
                <a:solidFill>
                  <a:srgbClr val="000000"/>
                </a:solidFill>
              </a:rPr>
              <a:t>sklearn.cluster</a:t>
            </a:r>
            <a:r>
              <a:rPr lang="en-US" sz="1400" dirty="0">
                <a:solidFill>
                  <a:srgbClr val="000000"/>
                </a:solidFill>
              </a:rPr>
              <a:t> import </a:t>
            </a:r>
            <a:r>
              <a:rPr lang="en-US" sz="1400" dirty="0" err="1">
                <a:solidFill>
                  <a:srgbClr val="000000"/>
                </a:solidFill>
              </a:rPr>
              <a:t>KMeans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from </a:t>
            </a:r>
            <a:r>
              <a:rPr lang="en-US" sz="1400" dirty="0" err="1">
                <a:solidFill>
                  <a:srgbClr val="000000"/>
                </a:solidFill>
              </a:rPr>
              <a:t>sklearn</a:t>
            </a:r>
            <a:r>
              <a:rPr lang="en-US" sz="1400" dirty="0">
                <a:solidFill>
                  <a:srgbClr val="000000"/>
                </a:solidFill>
              </a:rPr>
              <a:t> import preprocessing</a:t>
            </a:r>
          </a:p>
          <a:p>
            <a:pPr marL="0" lv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data = </a:t>
            </a:r>
            <a:r>
              <a:rPr lang="en-US" sz="1400" dirty="0" err="1">
                <a:solidFill>
                  <a:srgbClr val="000000"/>
                </a:solidFill>
              </a:rPr>
              <a:t>pd.read_csv</a:t>
            </a:r>
            <a:r>
              <a:rPr lang="en-US" sz="1400" dirty="0">
                <a:solidFill>
                  <a:srgbClr val="000000"/>
                </a:solidFill>
              </a:rPr>
              <a:t>("..\\</a:t>
            </a:r>
            <a:r>
              <a:rPr lang="en-US" sz="1400" dirty="0" err="1">
                <a:solidFill>
                  <a:srgbClr val="000000"/>
                </a:solidFill>
              </a:rPr>
              <a:t>src</a:t>
            </a:r>
            <a:r>
              <a:rPr lang="en-US" sz="1400" dirty="0">
                <a:solidFill>
                  <a:srgbClr val="000000"/>
                </a:solidFill>
              </a:rPr>
              <a:t>-data\\k-means.csv")</a:t>
            </a:r>
          </a:p>
          <a:p>
            <a:pPr marL="0" lv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norm = </a:t>
            </a:r>
            <a:r>
              <a:rPr lang="en-US" sz="1400" dirty="0" err="1">
                <a:solidFill>
                  <a:srgbClr val="000000"/>
                </a:solidFill>
              </a:rPr>
              <a:t>preprocessing.normalize</a:t>
            </a:r>
            <a:r>
              <a:rPr lang="en-US" sz="1400" dirty="0">
                <a:solidFill>
                  <a:srgbClr val="000000"/>
                </a:solidFill>
              </a:rPr>
              <a:t>(data[['precipitation','</a:t>
            </a:r>
            <a:r>
              <a:rPr lang="en-US" sz="1400" dirty="0" err="1">
                <a:solidFill>
                  <a:srgbClr val="000000"/>
                </a:solidFill>
              </a:rPr>
              <a:t>lowtemp</a:t>
            </a:r>
            <a:r>
              <a:rPr lang="en-US" sz="1400" dirty="0">
                <a:solidFill>
                  <a:srgbClr val="000000"/>
                </a:solidFill>
              </a:rPr>
              <a:t>','</a:t>
            </a:r>
            <a:r>
              <a:rPr lang="en-US" sz="1400" dirty="0" err="1">
                <a:solidFill>
                  <a:srgbClr val="000000"/>
                </a:solidFill>
              </a:rPr>
              <a:t>hightemp</a:t>
            </a:r>
            <a:r>
              <a:rPr lang="en-US" sz="1400" dirty="0">
                <a:solidFill>
                  <a:srgbClr val="000000"/>
                </a:solidFill>
              </a:rPr>
              <a:t>']])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norm = </a:t>
            </a:r>
            <a:r>
              <a:rPr lang="en-US" sz="1400" dirty="0" err="1">
                <a:solidFill>
                  <a:srgbClr val="000000"/>
                </a:solidFill>
              </a:rPr>
              <a:t>pd.DataFrame</a:t>
            </a:r>
            <a:r>
              <a:rPr lang="en-US" sz="1400" dirty="0">
                <a:solidFill>
                  <a:srgbClr val="000000"/>
                </a:solidFill>
              </a:rPr>
              <a:t>(norm, columns = ['precipitation','</a:t>
            </a:r>
            <a:r>
              <a:rPr lang="en-US" sz="1400" dirty="0" err="1">
                <a:solidFill>
                  <a:srgbClr val="000000"/>
                </a:solidFill>
              </a:rPr>
              <a:t>lowtemp</a:t>
            </a:r>
            <a:r>
              <a:rPr lang="en-US" sz="1400" dirty="0">
                <a:solidFill>
                  <a:srgbClr val="000000"/>
                </a:solidFill>
              </a:rPr>
              <a:t>','</a:t>
            </a:r>
            <a:r>
              <a:rPr lang="en-US" sz="1400" dirty="0" err="1">
                <a:solidFill>
                  <a:srgbClr val="000000"/>
                </a:solidFill>
              </a:rPr>
              <a:t>hightemp</a:t>
            </a:r>
            <a:r>
              <a:rPr lang="en-US" sz="1400" dirty="0">
                <a:solidFill>
                  <a:srgbClr val="000000"/>
                </a:solidFill>
              </a:rPr>
              <a:t>'])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Classic Example “Federalist Papers”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"Alexander joins forces with James Madison and John Jay to write a series of essays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Defending the new United States constitution 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Entitled The Federalist papers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The plan was to write a total of twenty-five essays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The work divided evenly among the three men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In the end, they wrote eighty-five essays, in the span of six months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John Jay got sick after writing five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James Madison wrote twenty-nine 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 Hamilton wrote the other fifty-one"</a:t>
            </a: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Hamilton: An American Musical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In reality the authorship of 12 of them are in dispute.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https://blog.jonlu.ca/posts/the-federalist-papers-author-identification-through-k-means-clustering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Python</a:t>
            </a:r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=2, </a:t>
            </a:r>
            <a:r>
              <a:rPr lang="en-US" dirty="0" err="1">
                <a:solidFill>
                  <a:srgbClr val="000000"/>
                </a:solidFill>
              </a:rPr>
              <a:t>random_state</a:t>
            </a:r>
            <a:r>
              <a:rPr lang="en-US" dirty="0">
                <a:solidFill>
                  <a:srgbClr val="000000"/>
                </a:solidFill>
              </a:rPr>
              <a:t>=0).fit(norm)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</a:rPr>
              <a:t>data['norm'] = </a:t>
            </a:r>
            <a:r>
              <a:rPr lang="en-US" dirty="0" err="1">
                <a:solidFill>
                  <a:srgbClr val="000000"/>
                </a:solidFill>
              </a:rPr>
              <a:t>kmeans.labels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kmeans.labels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</a:rPr>
              <a:t>array([0, 0, 0, 1, 1, 1, 1, 0, 0, 1])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centroids = </a:t>
            </a:r>
            <a:r>
              <a:rPr lang="en-US" dirty="0" err="1">
                <a:solidFill>
                  <a:srgbClr val="000000"/>
                </a:solidFill>
              </a:rPr>
              <a:t>kmeans.cluster_centers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centroids</a:t>
            </a:r>
          </a:p>
          <a:p>
            <a:pPr marL="0" lvl="0" indent="0"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array([[0.47987893, 0.56742656, 0.65938659],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[0.14049444, 0.70299005, 0.66143082]])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06" name="Google Shape;306;p49"/>
          <p:cNvSpPr/>
          <p:nvPr/>
        </p:nvSpPr>
        <p:spPr>
          <a:xfrm>
            <a:off x="311700" y="2421175"/>
            <a:ext cx="3803100" cy="48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/>
          <p:nvPr/>
        </p:nvSpPr>
        <p:spPr>
          <a:xfrm>
            <a:off x="311700" y="4013575"/>
            <a:ext cx="6280500" cy="92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array([[0.47987893, 0.56742656, 0.65938659], [0.14049444, 0.70299005, 0.66143082]])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Python</a:t>
            </a:r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(norm['precipitation'], norm['</a:t>
            </a:r>
            <a:r>
              <a:rPr lang="en-US" dirty="0" err="1">
                <a:solidFill>
                  <a:srgbClr val="000000"/>
                </a:solidFill>
              </a:rPr>
              <a:t>lowtemp</a:t>
            </a:r>
            <a:r>
              <a:rPr lang="en-US" dirty="0">
                <a:solidFill>
                  <a:srgbClr val="000000"/>
                </a:solidFill>
              </a:rPr>
              <a:t>'])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(centroids[:,0], centroids[:,1], marker="x", color='r')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87" y="1895889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Clustering - R</a:t>
            </a:r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fulldata</a:t>
            </a:r>
            <a:r>
              <a:rPr lang="en-US" sz="1600" dirty="0">
                <a:solidFill>
                  <a:srgbClr val="000000"/>
                </a:solidFill>
              </a:rPr>
              <a:t> &lt;- read.csv(file = '../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-data/k-means.csv',</a:t>
            </a:r>
            <a:r>
              <a:rPr lang="en-US" sz="1600" dirty="0" err="1">
                <a:solidFill>
                  <a:srgbClr val="000000"/>
                </a:solidFill>
              </a:rPr>
              <a:t>stringsAsFactors</a:t>
            </a:r>
            <a:r>
              <a:rPr lang="en-US" sz="1600" dirty="0">
                <a:solidFill>
                  <a:srgbClr val="000000"/>
                </a:solidFill>
              </a:rPr>
              <a:t>=TRUE)</a:t>
            </a:r>
          </a:p>
          <a:p>
            <a:pPr marL="0" lv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data &lt;- </a:t>
            </a:r>
            <a:r>
              <a:rPr lang="en-US" sz="1600" dirty="0" err="1">
                <a:solidFill>
                  <a:srgbClr val="000000"/>
                </a:solidFill>
              </a:rPr>
              <a:t>fulldata</a:t>
            </a:r>
            <a:r>
              <a:rPr lang="en-US" sz="1600" dirty="0">
                <a:solidFill>
                  <a:srgbClr val="000000"/>
                </a:solidFill>
              </a:rPr>
              <a:t>[,c('precipitation','</a:t>
            </a:r>
            <a:r>
              <a:rPr lang="en-US" sz="1600" dirty="0" err="1">
                <a:solidFill>
                  <a:srgbClr val="000000"/>
                </a:solidFill>
              </a:rPr>
              <a:t>lowtemp</a:t>
            </a:r>
            <a:r>
              <a:rPr lang="en-US" sz="1600" dirty="0">
                <a:solidFill>
                  <a:srgbClr val="000000"/>
                </a:solidFill>
              </a:rPr>
              <a:t>','</a:t>
            </a:r>
            <a:r>
              <a:rPr lang="en-US" sz="1600" dirty="0" err="1">
                <a:solidFill>
                  <a:srgbClr val="000000"/>
                </a:solidFill>
              </a:rPr>
              <a:t>hightemp</a:t>
            </a:r>
            <a:r>
              <a:rPr lang="en-US" sz="1600" dirty="0">
                <a:solidFill>
                  <a:srgbClr val="000000"/>
                </a:solidFill>
              </a:rPr>
              <a:t>')]</a:t>
            </a:r>
          </a:p>
          <a:p>
            <a:pPr marL="0" lv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normalize &lt;- function(x)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return ((x - min(x)) / (max(x) - min(x)))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data$precipitation</a:t>
            </a:r>
            <a:r>
              <a:rPr lang="en-US" sz="1600" dirty="0">
                <a:solidFill>
                  <a:srgbClr val="000000"/>
                </a:solidFill>
              </a:rPr>
              <a:t> &lt;- normalize(</a:t>
            </a:r>
            <a:r>
              <a:rPr lang="en-US" sz="1600" dirty="0" err="1">
                <a:solidFill>
                  <a:srgbClr val="000000"/>
                </a:solidFill>
              </a:rPr>
              <a:t>data$precipitation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data$lowtemp</a:t>
            </a:r>
            <a:r>
              <a:rPr lang="en-US" sz="1600" dirty="0">
                <a:solidFill>
                  <a:srgbClr val="000000"/>
                </a:solidFill>
              </a:rPr>
              <a:t> &lt;- normalize(</a:t>
            </a:r>
            <a:r>
              <a:rPr lang="en-US" sz="1600" dirty="0" err="1">
                <a:solidFill>
                  <a:srgbClr val="000000"/>
                </a:solidFill>
              </a:rPr>
              <a:t>data$lowtemp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data$hightemp</a:t>
            </a:r>
            <a:r>
              <a:rPr lang="en-US" sz="1600" dirty="0">
                <a:solidFill>
                  <a:srgbClr val="000000"/>
                </a:solidFill>
              </a:rPr>
              <a:t> &lt;- normalize(</a:t>
            </a:r>
            <a:r>
              <a:rPr lang="en-US" sz="1600" dirty="0" err="1">
                <a:solidFill>
                  <a:srgbClr val="000000"/>
                </a:solidFill>
              </a:rPr>
              <a:t>data$hightemp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Clustering - R</a:t>
            </a:r>
            <a:endParaRPr/>
          </a:p>
        </p:txBody>
      </p:sp>
      <p:sp>
        <p:nvSpPr>
          <p:cNvPr id="326" name="Google Shape;32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set.seed(314)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model &lt;- kmeans(data,2)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model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cbind(fulldata,model$cluster)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328" name="Google Shape;328;p52"/>
          <p:cNvSpPr/>
          <p:nvPr/>
        </p:nvSpPr>
        <p:spPr>
          <a:xfrm>
            <a:off x="430625" y="2223500"/>
            <a:ext cx="6719700" cy="211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1" y="2277808"/>
            <a:ext cx="5724940" cy="206159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all Three Methods</a:t>
            </a:r>
            <a:endParaRPr/>
          </a:p>
        </p:txBody>
      </p:sp>
      <p:sp>
        <p:nvSpPr>
          <p:cNvPr id="334" name="Google Shape;33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dirty="0">
                <a:solidFill>
                  <a:srgbClr val="000000"/>
                </a:solidFill>
              </a:rPr>
              <a:t>Manual	1, 1, 1, 2, 2, 2, 2, 1, 1, 2</a:t>
            </a:r>
          </a:p>
          <a:p>
            <a:pPr marL="0" lvl="0" indent="0">
              <a:buNone/>
            </a:pPr>
            <a:r>
              <a:rPr lang="en" dirty="0">
                <a:solidFill>
                  <a:srgbClr val="000000"/>
                </a:solidFill>
              </a:rPr>
              <a:t>Python	</a:t>
            </a:r>
            <a:r>
              <a:rPr lang="en-US" dirty="0">
                <a:solidFill>
                  <a:srgbClr val="000000"/>
                </a:solidFill>
              </a:rPr>
              <a:t> 0, 0, 0, 1, 1, 1, 1, 0, 0, 1 </a:t>
            </a:r>
          </a:p>
          <a:p>
            <a:pPr marL="0" lvl="0" indent="0">
              <a:buNone/>
            </a:pPr>
            <a:r>
              <a:rPr lang="en" dirty="0">
                <a:solidFill>
                  <a:srgbClr val="000000"/>
                </a:solidFill>
              </a:rPr>
              <a:t>R            1, 1, 1, 2, 2, 2, 2, 1, 1, 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1 1 1 2 2 2 2 1 1 2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happen if we chose a k of 3?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87" y="1895889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happen if we chose a k of 3?</a:t>
            </a:r>
            <a:endParaRPr/>
          </a:p>
        </p:txBody>
      </p:sp>
      <p:sp>
        <p:nvSpPr>
          <p:cNvPr id="346" name="Google Shape;34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=3, </a:t>
            </a:r>
            <a:r>
              <a:rPr lang="en-US" dirty="0" err="1">
                <a:solidFill>
                  <a:srgbClr val="000000"/>
                </a:solidFill>
              </a:rPr>
              <a:t>random_state</a:t>
            </a:r>
            <a:r>
              <a:rPr lang="en-US" dirty="0">
                <a:solidFill>
                  <a:srgbClr val="000000"/>
                </a:solidFill>
              </a:rPr>
              <a:t>=0).fit(norm)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</a:rPr>
              <a:t>data['norm'] = </a:t>
            </a:r>
            <a:r>
              <a:rPr lang="en-US" dirty="0" err="1">
                <a:solidFill>
                  <a:srgbClr val="000000"/>
                </a:solidFill>
              </a:rPr>
              <a:t>kmeans.labels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00000"/>
                </a:solidFill>
              </a:rPr>
              <a:t>kmeans.labels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centroids = </a:t>
            </a:r>
            <a:r>
              <a:rPr lang="en-US" dirty="0" err="1">
                <a:solidFill>
                  <a:srgbClr val="000000"/>
                </a:solidFill>
              </a:rPr>
              <a:t>kmeans.cluster_centers</a:t>
            </a:r>
            <a:r>
              <a:rPr lang="en-US" dirty="0">
                <a:solidFill>
                  <a:srgbClr val="000000"/>
                </a:solidFill>
              </a:rPr>
              <a:t>_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centroids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(norm['precipitation'], norm['</a:t>
            </a:r>
            <a:r>
              <a:rPr lang="en-US" dirty="0" err="1">
                <a:solidFill>
                  <a:srgbClr val="000000"/>
                </a:solidFill>
              </a:rPr>
              <a:t>lowtemp</a:t>
            </a:r>
            <a:r>
              <a:rPr lang="en-US" dirty="0">
                <a:solidFill>
                  <a:srgbClr val="000000"/>
                </a:solidFill>
              </a:rPr>
              <a:t>'])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(centroids[:,0], centroids[:,1], marker="x", color='r')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plt.savefig</a:t>
            </a:r>
            <a:r>
              <a:rPr lang="en-US" dirty="0">
                <a:solidFill>
                  <a:srgbClr val="000000"/>
                </a:solidFill>
              </a:rPr>
              <a:t>('norm with 3 centers.png')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would happen if we chose a k of 3?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86" y="1017725"/>
            <a:ext cx="5147228" cy="34314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would happen if we chose a k of 4?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95" y="1017725"/>
            <a:ext cx="5082209" cy="33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438" name="Google Shape;438;p69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Clustering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k-Means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Clusters is the grouping of like items together while separating them from dissimilar items.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can be Supervised, Semi-Supervised, and Unsupervised.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Iterative Distance Based Clustering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Hierarchical Clustering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Incremental Clustering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Density Based Clustering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Evolutionary Clustering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https://scikit-learn.org/stable/modules/clustering.html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learn more?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For Clustering take Comp Eng 6330/</a:t>
            </a:r>
            <a:endParaRPr sz="2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Elec Eng 6830/Sys Eng 6214/Comp Sci 6405/Stat 6239</a:t>
            </a:r>
            <a:endParaRPr sz="2800" dirty="0"/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 </a:t>
            </a:r>
            <a:endParaRPr sz="28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IST 6443.</a:t>
            </a:r>
            <a:endParaRPr sz="28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9" name="Google Shape;44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Ester, M., Kriegel, H. P., Sander, J., &amp; Xu, X. (1996, August). A density-based algorithm for discovering clusters in large spatial databases with noise. In Kdd (Vol. 96, No. 34, pp. 226-231).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Miranda, L. (2016). Hamilton: an American musical. In J. McCarter (Ed.), Hamilton: the revolution. New York: Grand Central Publishing.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Iterative Distance Based Clustering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Clustering like items based on their distance from the cluster center (centroid).  Centroids are determined based on an iterative process.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 k-Means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25" y="2471175"/>
            <a:ext cx="5777550" cy="2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0" y="4821900"/>
            <a:ext cx="7817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https://towardsdatascience.com/k-means-a-complete-introduction-1702af9cd8c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Hierarchical Clustering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Top-down method starts by forming 1 clusters, then evaluate the case for splitting into more (divisive).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Bottom-up method starts with 1 cluster per example, then evaluate the case for joining clusters (agglomerative).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1272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0" y="4843475"/>
            <a:ext cx="51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http://www.sthda.com/english/articles/28-hierarchical-clustering-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Hierarchical Clustering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Top-down method starts by forming 1 clusters, then evaluate the case for splitting into more (divisive).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Bottom-up method starts with 1 cluster per example, then evaluate the case for joining clusters (agglomerative).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1272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0" y="4843475"/>
            <a:ext cx="51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http://www.sthda.com/english/articles/28-hierarchical-clustering-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 rot="10800000" flipH="1">
            <a:off x="3214700" y="1578350"/>
            <a:ext cx="2938200" cy="4362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Hierarchical Clustering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Top-down method starts by forming 1 clusters, then evaluate the case for splitting into more (divisive).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Bottom-up method starts with 1 cluster per example, then evaluate the case for joining clusters (agglomerative).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1272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0" y="4843475"/>
            <a:ext cx="51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http://www.sthda.com/english/articles/28-hierarchical-clustering-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2093900" y="3640175"/>
            <a:ext cx="2770500" cy="998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1834</Words>
  <Application>Microsoft Office PowerPoint</Application>
  <PresentationFormat>On-screen Show (16:9)</PresentationFormat>
  <Paragraphs>217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Lucida Console</vt:lpstr>
      <vt:lpstr>var(--jp-code-font-family)</vt:lpstr>
      <vt:lpstr>Simple Light</vt:lpstr>
      <vt:lpstr>CS 5402 Introduction to Data Mining  Clustering v.1</vt:lpstr>
      <vt:lpstr>What we are going to learn.</vt:lpstr>
      <vt:lpstr>Clustering - Classic Example </vt:lpstr>
      <vt:lpstr>Clustering - Classic Example “Federalist Papers”</vt:lpstr>
      <vt:lpstr>Clustering</vt:lpstr>
      <vt:lpstr>Clustering - Iterative Distance Based Clustering</vt:lpstr>
      <vt:lpstr>Clustering - Hierarchical Clustering</vt:lpstr>
      <vt:lpstr>Clustering - Hierarchical Clustering</vt:lpstr>
      <vt:lpstr>Clustering - Hierarchical Clustering</vt:lpstr>
      <vt:lpstr>Clustering - Incremental Clustering</vt:lpstr>
      <vt:lpstr>Clustering - Density Based Clustering</vt:lpstr>
      <vt:lpstr>Clustering - Evolutionary Computing</vt:lpstr>
      <vt:lpstr>k-Means Clustering</vt:lpstr>
      <vt:lpstr>k-Means Clustering Parameters</vt:lpstr>
      <vt:lpstr>k-Means Clustering - Steps</vt:lpstr>
      <vt:lpstr>k-Means Clustering - Convergence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 - Python</vt:lpstr>
      <vt:lpstr>k-Means Clustering - Python</vt:lpstr>
      <vt:lpstr>k-Means Clustering - Python</vt:lpstr>
      <vt:lpstr>k-Means Clustering - R</vt:lpstr>
      <vt:lpstr>k-Means Clustering - R</vt:lpstr>
      <vt:lpstr>Results from all Three Methods</vt:lpstr>
      <vt:lpstr>What would happen if we chose a k of 3?</vt:lpstr>
      <vt:lpstr>What would happen if we chose a k of 3?</vt:lpstr>
      <vt:lpstr>What would happen if we chose a k of 3?</vt:lpstr>
      <vt:lpstr>What would happen if we chose a k of 4?</vt:lpstr>
      <vt:lpstr>What we covered.</vt:lpstr>
      <vt:lpstr>What to learn more? For Clustering take Comp Eng 6330/ Elec Eng 6830/Sys Eng 6214/Comp Sci 6405/Stat 6239 or  IST 6443.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6.4 Clustering v.1</dc:title>
  <cp:lastModifiedBy>Koob, Perry</cp:lastModifiedBy>
  <cp:revision>20</cp:revision>
  <dcterms:modified xsi:type="dcterms:W3CDTF">2021-06-28T04:16:28Z</dcterms:modified>
</cp:coreProperties>
</file>