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90" r:id="rId26"/>
    <p:sldId id="291" r:id="rId27"/>
    <p:sldId id="292" r:id="rId28"/>
    <p:sldId id="293" r:id="rId29"/>
    <p:sldId id="288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49c09e5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49c09e5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149c09e5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149c09e5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49c09e5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149c09e5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12d72533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12d72533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12d72533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12d72533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2d72533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2d72533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1346294b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1346294b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149c09e5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149c09e5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149c09e5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149c09e5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49c09e5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49c09e5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33e6a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33e6a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49c09e5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149c09e5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346294b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1346294b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49c09e5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149c09e5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149c09e5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149c09e5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149c09e5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149c09e5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1346294b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1346294b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14cd57df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14cd57df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149c09e5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149c09e5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149c09e5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149c09e5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149c09e5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149c09e5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2d7253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2d7253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d7522368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d7522368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d07518e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7d07518e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2d72533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2d72533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2d7253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2d7253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346294b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346294b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2d72533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2d72533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2d72533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2d72533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346294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346294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obp@ms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03/introduction-k-neighbours-algorithm-cluster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An-example-of-kNN-classification-task-with-k-5_fig1_29348746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5402 Introduction to Data Mining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k Nearest Neighbor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v.1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57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chemeClr val="tx1"/>
                </a:solidFill>
              </a:rPr>
              <a:t>Perry B. Koob,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koobp@mst.edu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5788525" y="1170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each attribute X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x</a:t>
            </a:r>
            <a:r>
              <a:rPr lang="en" sz="1800" baseline="-25000">
                <a:solidFill>
                  <a:schemeClr val="dk1"/>
                </a:solidFill>
              </a:rPr>
              <a:t>i</a:t>
            </a:r>
            <a:r>
              <a:rPr lang="en" sz="1800">
                <a:solidFill>
                  <a:schemeClr val="dk1"/>
                </a:solidFill>
              </a:rPr>
              <a:t>  = </a:t>
            </a:r>
            <a:r>
              <a:rPr lang="en" sz="1800" u="sng">
                <a:solidFill>
                  <a:schemeClr val="dk1"/>
                </a:solidFill>
              </a:rPr>
              <a:t>(     x</a:t>
            </a:r>
            <a:r>
              <a:rPr lang="en" sz="1800" u="sng" baseline="-25000">
                <a:solidFill>
                  <a:schemeClr val="dk1"/>
                </a:solidFill>
              </a:rPr>
              <a:t>i</a:t>
            </a:r>
            <a:r>
              <a:rPr lang="en" sz="1800" u="sng">
                <a:solidFill>
                  <a:schemeClr val="dk1"/>
                </a:solidFill>
              </a:rPr>
              <a:t> - min(X)      ) </a:t>
            </a:r>
            <a:endParaRPr sz="1800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(max(X) - min(X))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X = attribute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x</a:t>
            </a:r>
            <a:r>
              <a:rPr lang="en" sz="1800" baseline="-25000">
                <a:solidFill>
                  <a:schemeClr val="dk1"/>
                </a:solidFill>
              </a:rPr>
              <a:t>i</a:t>
            </a:r>
            <a:r>
              <a:rPr lang="en" sz="1800">
                <a:solidFill>
                  <a:schemeClr val="dk1"/>
                </a:solidFill>
              </a:rPr>
              <a:t> = an individual value of X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483725" cy="37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</a:t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4705900" y="1170125"/>
            <a:ext cx="408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Calculate the Distance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Distance = (|X</a:t>
            </a:r>
            <a:r>
              <a:rPr lang="en" sz="1200" baseline="30000">
                <a:solidFill>
                  <a:schemeClr val="dk1"/>
                </a:solidFill>
              </a:rPr>
              <a:t>A</a:t>
            </a:r>
            <a:r>
              <a:rPr lang="en" sz="1200" baseline="-25000">
                <a:solidFill>
                  <a:schemeClr val="dk1"/>
                </a:solidFill>
              </a:rPr>
              <a:t>1</a:t>
            </a:r>
            <a:r>
              <a:rPr lang="en" sz="1200">
                <a:solidFill>
                  <a:schemeClr val="dk1"/>
                </a:solidFill>
              </a:rPr>
              <a:t>- X</a:t>
            </a:r>
            <a:r>
              <a:rPr lang="en" sz="1200" baseline="30000">
                <a:solidFill>
                  <a:schemeClr val="dk1"/>
                </a:solidFill>
              </a:rPr>
              <a:t>B</a:t>
            </a:r>
            <a:r>
              <a:rPr lang="en" sz="1200" baseline="-25000">
                <a:solidFill>
                  <a:schemeClr val="dk1"/>
                </a:solidFill>
              </a:rPr>
              <a:t>1</a:t>
            </a:r>
            <a:r>
              <a:rPr lang="en" sz="1200">
                <a:solidFill>
                  <a:schemeClr val="dk1"/>
                </a:solidFill>
              </a:rPr>
              <a:t> |</a:t>
            </a:r>
            <a:r>
              <a:rPr lang="en" sz="1200" baseline="30000">
                <a:solidFill>
                  <a:schemeClr val="dk1"/>
                </a:solidFill>
              </a:rPr>
              <a:t>2</a:t>
            </a:r>
            <a:r>
              <a:rPr lang="en" sz="1200">
                <a:solidFill>
                  <a:schemeClr val="dk1"/>
                </a:solidFill>
              </a:rPr>
              <a:t> + |X</a:t>
            </a:r>
            <a:r>
              <a:rPr lang="en" sz="1200" baseline="30000">
                <a:solidFill>
                  <a:schemeClr val="dk1"/>
                </a:solidFill>
              </a:rPr>
              <a:t>A</a:t>
            </a:r>
            <a:r>
              <a:rPr lang="en" sz="1200" baseline="-25000">
                <a:solidFill>
                  <a:schemeClr val="dk1"/>
                </a:solidFill>
              </a:rPr>
              <a:t>2</a:t>
            </a:r>
            <a:r>
              <a:rPr lang="en" sz="1200">
                <a:solidFill>
                  <a:schemeClr val="dk1"/>
                </a:solidFill>
              </a:rPr>
              <a:t>- X</a:t>
            </a:r>
            <a:r>
              <a:rPr lang="en" sz="1200" baseline="30000">
                <a:solidFill>
                  <a:schemeClr val="dk1"/>
                </a:solidFill>
              </a:rPr>
              <a:t>B</a:t>
            </a:r>
            <a:r>
              <a:rPr lang="en" sz="1200" baseline="-25000">
                <a:solidFill>
                  <a:schemeClr val="dk1"/>
                </a:solidFill>
              </a:rPr>
              <a:t>2</a:t>
            </a:r>
            <a:r>
              <a:rPr lang="en" sz="1200">
                <a:solidFill>
                  <a:schemeClr val="dk1"/>
                </a:solidFill>
              </a:rPr>
              <a:t> |</a:t>
            </a:r>
            <a:r>
              <a:rPr lang="en" sz="1200" baseline="30000">
                <a:solidFill>
                  <a:schemeClr val="dk1"/>
                </a:solidFill>
              </a:rPr>
              <a:t>2</a:t>
            </a:r>
            <a:r>
              <a:rPr lang="en" sz="1200">
                <a:solidFill>
                  <a:schemeClr val="dk1"/>
                </a:solidFill>
              </a:rPr>
              <a:t> + … + |X</a:t>
            </a:r>
            <a:r>
              <a:rPr lang="en" sz="1200" baseline="30000">
                <a:solidFill>
                  <a:schemeClr val="dk1"/>
                </a:solidFill>
              </a:rPr>
              <a:t>A</a:t>
            </a:r>
            <a:r>
              <a:rPr lang="en" sz="1200" baseline="-250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- X</a:t>
            </a:r>
            <a:r>
              <a:rPr lang="en" sz="1200" baseline="30000">
                <a:solidFill>
                  <a:schemeClr val="dk1"/>
                </a:solidFill>
              </a:rPr>
              <a:t>B</a:t>
            </a:r>
            <a:r>
              <a:rPr lang="en" sz="1200" baseline="-250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 |</a:t>
            </a:r>
            <a:r>
              <a:rPr lang="en" sz="1200" baseline="30000">
                <a:solidFill>
                  <a:schemeClr val="dk1"/>
                </a:solidFill>
              </a:rPr>
              <a:t>2</a:t>
            </a:r>
            <a:r>
              <a:rPr lang="en" sz="1200">
                <a:solidFill>
                  <a:schemeClr val="dk1"/>
                </a:solidFill>
              </a:rPr>
              <a:t>)</a:t>
            </a:r>
            <a:r>
              <a:rPr lang="en" sz="1200" baseline="30000">
                <a:solidFill>
                  <a:schemeClr val="dk1"/>
                </a:solidFill>
              </a:rPr>
              <a:t>1/2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6505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5567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Minkowski Distance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d</a:t>
            </a:r>
            <a:r>
              <a:rPr lang="en" baseline="-25000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(x</a:t>
            </a:r>
            <a:r>
              <a:rPr lang="en" baseline="30000">
                <a:solidFill>
                  <a:srgbClr val="00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, x</a:t>
            </a:r>
            <a:r>
              <a:rPr lang="en" baseline="30000">
                <a:solidFill>
                  <a:srgbClr val="00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) = (|X</a:t>
            </a:r>
            <a:r>
              <a:rPr lang="en" baseline="30000">
                <a:solidFill>
                  <a:srgbClr val="000000"/>
                </a:solidFill>
              </a:rPr>
              <a:t>A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lang="en" baseline="30000">
                <a:solidFill>
                  <a:schemeClr val="dk1"/>
                </a:solidFill>
              </a:rPr>
              <a:t>B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|</a:t>
            </a:r>
            <a:r>
              <a:rPr lang="en" baseline="30000">
                <a:solidFill>
                  <a:srgbClr val="000000"/>
                </a:solidFill>
              </a:rPr>
              <a:t>p</a:t>
            </a:r>
            <a:r>
              <a:rPr lang="en">
                <a:solidFill>
                  <a:srgbClr val="000000"/>
                </a:solidFill>
              </a:rPr>
              <a:t> + </a:t>
            </a:r>
            <a:r>
              <a:rPr lang="en">
                <a:solidFill>
                  <a:schemeClr val="dk1"/>
                </a:solidFill>
              </a:rPr>
              <a:t>|X</a:t>
            </a:r>
            <a:r>
              <a:rPr lang="en" baseline="30000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- X</a:t>
            </a:r>
            <a:r>
              <a:rPr lang="en" baseline="30000">
                <a:solidFill>
                  <a:schemeClr val="dk1"/>
                </a:solidFill>
              </a:rPr>
              <a:t>B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|</a:t>
            </a:r>
            <a:r>
              <a:rPr lang="en" baseline="30000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 + … + |X</a:t>
            </a:r>
            <a:r>
              <a:rPr lang="en" baseline="30000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- X</a:t>
            </a:r>
            <a:r>
              <a:rPr lang="en" baseline="30000">
                <a:solidFill>
                  <a:schemeClr val="dk1"/>
                </a:solidFill>
              </a:rPr>
              <a:t>B</a:t>
            </a:r>
            <a:r>
              <a:rPr lang="en" baseline="-25000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|</a:t>
            </a:r>
            <a:r>
              <a:rPr lang="en" baseline="30000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lang="en" baseline="30000">
                <a:solidFill>
                  <a:schemeClr val="dk1"/>
                </a:solidFill>
              </a:rPr>
              <a:t>1/p</a:t>
            </a:r>
            <a:endParaRPr baseline="30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Manhattan Distance (p = 1)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manhattan</a:t>
            </a:r>
            <a:r>
              <a:rPr lang="en">
                <a:solidFill>
                  <a:schemeClr val="dk1"/>
                </a:solidFill>
              </a:rPr>
              <a:t>(x</a:t>
            </a:r>
            <a:r>
              <a:rPr lang="en" baseline="30000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lang="en" baseline="30000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) = (|X</a:t>
            </a:r>
            <a:r>
              <a:rPr lang="en" baseline="30000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- X</a:t>
            </a:r>
            <a:r>
              <a:rPr lang="en" baseline="30000">
                <a:solidFill>
                  <a:schemeClr val="dk1"/>
                </a:solidFill>
              </a:rPr>
              <a:t>B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| + |X</a:t>
            </a:r>
            <a:r>
              <a:rPr lang="en" baseline="30000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- X</a:t>
            </a:r>
            <a:r>
              <a:rPr lang="en" baseline="30000">
                <a:solidFill>
                  <a:schemeClr val="dk1"/>
                </a:solidFill>
              </a:rPr>
              <a:t>B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| + … + |X</a:t>
            </a:r>
            <a:r>
              <a:rPr lang="en" baseline="30000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- X</a:t>
            </a:r>
            <a:r>
              <a:rPr lang="en" baseline="30000">
                <a:solidFill>
                  <a:schemeClr val="dk1"/>
                </a:solidFill>
              </a:rPr>
              <a:t>B</a:t>
            </a:r>
            <a:r>
              <a:rPr lang="en" baseline="-25000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|)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Euclidean Distance (p = 2)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euclidian</a:t>
            </a:r>
            <a:r>
              <a:rPr lang="en">
                <a:solidFill>
                  <a:schemeClr val="dk1"/>
                </a:solidFill>
              </a:rPr>
              <a:t>(x</a:t>
            </a:r>
            <a:r>
              <a:rPr lang="en" baseline="30000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lang="en" baseline="30000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) = (|X</a:t>
            </a:r>
            <a:r>
              <a:rPr lang="en" baseline="30000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- X</a:t>
            </a:r>
            <a:r>
              <a:rPr lang="en" baseline="30000">
                <a:solidFill>
                  <a:schemeClr val="dk1"/>
                </a:solidFill>
              </a:rPr>
              <a:t>B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|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|X</a:t>
            </a:r>
            <a:r>
              <a:rPr lang="en" baseline="30000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- X</a:t>
            </a:r>
            <a:r>
              <a:rPr lang="en" baseline="30000">
                <a:solidFill>
                  <a:schemeClr val="dk1"/>
                </a:solidFill>
              </a:rPr>
              <a:t>B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|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… + |X</a:t>
            </a:r>
            <a:r>
              <a:rPr lang="en" baseline="30000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- X</a:t>
            </a:r>
            <a:r>
              <a:rPr lang="en" baseline="30000">
                <a:solidFill>
                  <a:schemeClr val="dk1"/>
                </a:solidFill>
              </a:rPr>
              <a:t>B</a:t>
            </a:r>
            <a:r>
              <a:rPr lang="en" baseline="-25000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|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lang="en" baseline="30000">
                <a:solidFill>
                  <a:schemeClr val="dk1"/>
                </a:solidFill>
              </a:rPr>
              <a:t>1/2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Cosine distance...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will go  Euclidean Distance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</a:t>
            </a: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pick your distance function and you can pick your k.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larger the k the less resolution, or distinct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your classification boundaries are.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875500" y="4929425"/>
            <a:ext cx="83238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https://www.analyticsvidhya.com/blog/2018/03/introduction-k-neighbours-algorithm-clustering/</a:t>
            </a:r>
            <a:endParaRPr sz="1000"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026" y="1613300"/>
            <a:ext cx="3669725" cy="33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pick your distance function and you can pick your k.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larger the k the less resolution, or boundary discrimination, you have.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13" y="2626475"/>
            <a:ext cx="8427374" cy="18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875500" y="4929425"/>
            <a:ext cx="83238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https://www.kdnuggets.com/2017/09/rapidminer-k-nearest-neighbors-laziest-machine-learning-technique.html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- R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# Import data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data &lt;- read.csv(file = '../src-data/imports-85.csv',stringsAsFactors=TRUE)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# Remove examples with missing values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data &lt;- data[data['price'] != '?',]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data &lt;- data[data['horsepower'] != '?',]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#Convert factor to numeric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data$horsepower &lt;- as.numeric(as.character(data$horsepower))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data$price &lt;- as.numeric(as.character(data$price))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# Create class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data$affordable[data$price &lt;  10000] &lt;- 1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data$affordable[data$price &gt;= 10000] &lt;- 0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- R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# Function to normalize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normalize &lt;- function(x) {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return ((x - min(x)) / (max(x) - min(x)))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 &lt;- data[,c('engine.size','length','width','height','horsepower','affordable')]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data$engine.size &lt;- normalize(data$engine.size)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data$length &lt;- normalize(data$length)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data$width &lt;- normalize(data$width)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data$height &lt;- normalize(data$height)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data$horsepower &lt;- normalize(data$horsepower)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- R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# Partition data into train and test with 75/25 split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set.seed(314)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sample_size &lt;- floor(0.75 * nrow(data))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training_index &lt;- sample(seq_len(nrow(data)), size = sample_size)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train &lt;- data[training_index, ]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test &lt;- data[-training_index, ]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- R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library(class)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x_train &lt;- train[,c('engine.size','length','width','height','horsepower')]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x_test &lt;- test[,c('engine.size','length','width','height','horsepower')]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y_train &lt;- train[,c('affordable')]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knn_model &lt;- knn(x_train, x_test, y_train, k =5, l=3, prob=FALSE)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summary(knn_model)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0  1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22 28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373025" y="3477425"/>
            <a:ext cx="7173600" cy="48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going to learn.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Instance-Based Learning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k Nearest Neighbor (kNN)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kD-tree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- R</a:t>
            </a: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prediction = as.data.frame(test[,"affordable"])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colnames(prediction)&lt;-"actual"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j = 0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for (i in rownames(x_test)){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j = j+1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results &lt;- knn(x_train, x_test[i,], y_train, k =5)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prediction[j,"pred"] &lt;- results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prediction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600" y="652375"/>
            <a:ext cx="2150825" cy="44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 Nearest Neighbor - Python</a:t>
            </a:r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# Import modules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import pandas as pd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from sklearn.neighbors  import KNeighborsClassifier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from sklearn.model_selection import train_test_split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from sklearn.metrics import confusion_matrix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# Import data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data = pd.read_csv("..\\src-data\\imports-85.csv")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# Remove examples with missing anc convert price to float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data = data[data['price'] != '?']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data = data[data['horsepower'] != '?']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data['price'] = data['price'].astype(float)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 Nearest Neighbor - Python</a:t>
            </a:r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# Create a class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data['affordable'] = 0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data.loc[(data['price'] &lt; 10000), 'affordable'] = 1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# Divide up the X and Y attributes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X = data[['engine-size','length','width','height']].astype(float)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 = data[['affordable']].astype(int)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# Partition the data into a 0.75 and 0.25 split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X_train, X_test, Y_train, Y_test = train_test_split(X, Y, train_size = 0.75)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 Nearest Neighbor - Python</a:t>
            </a:r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model = KNeighborsClassifier(n_neighbors=3)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model.fit(X_train, Y_train['affordable'])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y_pred = model.predict(X_test)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pred = pd.DataFrame(y_pred, 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pred.rename(columns = {0:"pred"}, inplace = True)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results = pd.concat([pred, Y_test.reset_index(drop=True)], axis=1)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8426" y="267825"/>
            <a:ext cx="1423950" cy="46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 Nearest Neighbor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evaluate the model we can use the Confusion Matrix.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confusionMatrix(as.factor(prediction$pred),as.factor(prediction$actual))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confusion_matrix(results['affordable'], results['pred'])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 -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Chen, H. L., Huang, C. C., Yu, X. G., Xu, X., Sun, X., Wang, G., &amp; Wang, S. J. (2013). An efficient diagnosis system for detection of Parkinson’s disease using fuzzy k-nearest neighbor approach. Expert systems with applications, 40(1), 263-271.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Chen, Y., &amp; </a:t>
            </a:r>
            <a:r>
              <a:rPr lang="en-US" sz="1200" dirty="0" err="1">
                <a:solidFill>
                  <a:schemeClr val="tx1"/>
                </a:solidFill>
              </a:rPr>
              <a:t>Hao</a:t>
            </a:r>
            <a:r>
              <a:rPr lang="en-US" sz="1200" dirty="0">
                <a:solidFill>
                  <a:schemeClr val="tx1"/>
                </a:solidFill>
              </a:rPr>
              <a:t>, Y. (2017). A feature weighted support vector machine and K-nearest neighbor algorithm for stock market indices prediction. Expert Systems with Applications, 80, 340-355.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Chirici</a:t>
            </a:r>
            <a:r>
              <a:rPr lang="en-US" sz="1200" dirty="0">
                <a:solidFill>
                  <a:schemeClr val="tx1"/>
                </a:solidFill>
              </a:rPr>
              <a:t>, G., Mura, M., </a:t>
            </a:r>
            <a:r>
              <a:rPr lang="en-US" sz="1200" dirty="0" err="1">
                <a:solidFill>
                  <a:schemeClr val="tx1"/>
                </a:solidFill>
              </a:rPr>
              <a:t>McInerney</a:t>
            </a:r>
            <a:r>
              <a:rPr lang="en-US" sz="1200" dirty="0">
                <a:solidFill>
                  <a:schemeClr val="tx1"/>
                </a:solidFill>
              </a:rPr>
              <a:t>, D., </a:t>
            </a:r>
            <a:r>
              <a:rPr lang="en-US" sz="1200" dirty="0" err="1">
                <a:solidFill>
                  <a:schemeClr val="tx1"/>
                </a:solidFill>
              </a:rPr>
              <a:t>Py</a:t>
            </a:r>
            <a:r>
              <a:rPr lang="en-US" sz="1200" dirty="0">
                <a:solidFill>
                  <a:schemeClr val="tx1"/>
                </a:solidFill>
              </a:rPr>
              <a:t>, N., </a:t>
            </a:r>
            <a:r>
              <a:rPr lang="en-US" sz="1200" dirty="0" err="1">
                <a:solidFill>
                  <a:schemeClr val="tx1"/>
                </a:solidFill>
              </a:rPr>
              <a:t>Tomppo</a:t>
            </a:r>
            <a:r>
              <a:rPr lang="en-US" sz="1200" dirty="0">
                <a:solidFill>
                  <a:schemeClr val="tx1"/>
                </a:solidFill>
              </a:rPr>
              <a:t>, E. O., </a:t>
            </a:r>
            <a:r>
              <a:rPr lang="en-US" sz="1200" dirty="0" err="1">
                <a:solidFill>
                  <a:schemeClr val="tx1"/>
                </a:solidFill>
              </a:rPr>
              <a:t>Waser</a:t>
            </a:r>
            <a:r>
              <a:rPr lang="en-US" sz="1200" dirty="0">
                <a:solidFill>
                  <a:schemeClr val="tx1"/>
                </a:solidFill>
              </a:rPr>
              <a:t>, L. T., ... &amp; </a:t>
            </a:r>
            <a:r>
              <a:rPr lang="en-US" sz="1200" dirty="0" err="1">
                <a:solidFill>
                  <a:schemeClr val="tx1"/>
                </a:solidFill>
              </a:rPr>
              <a:t>McRoberts</a:t>
            </a:r>
            <a:r>
              <a:rPr lang="en-US" sz="1200" dirty="0">
                <a:solidFill>
                  <a:schemeClr val="tx1"/>
                </a:solidFill>
              </a:rPr>
              <a:t>, R. E. (2016). A meta-analysis and review of the literature on the k-Nearest Neighbors technique for forestry applications that use remotely sensed data. Remote Sensing of Environment, 176, 282-294.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Deekshatulu</a:t>
            </a:r>
            <a:r>
              <a:rPr lang="en-US" sz="1200" dirty="0">
                <a:solidFill>
                  <a:schemeClr val="tx1"/>
                </a:solidFill>
              </a:rPr>
              <a:t>, B. L., &amp; Chandra, P. (2013). Classification of heart disease using k-nearest neighbor and genetic algorithm. Procedia Technology, 10, 85-94.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Frigyesi</a:t>
            </a:r>
            <a:r>
              <a:rPr lang="en-US" sz="1200" dirty="0">
                <a:solidFill>
                  <a:schemeClr val="tx1"/>
                </a:solidFill>
              </a:rPr>
              <a:t>, A., </a:t>
            </a:r>
            <a:r>
              <a:rPr lang="en-US" sz="1200" dirty="0" err="1">
                <a:solidFill>
                  <a:schemeClr val="tx1"/>
                </a:solidFill>
              </a:rPr>
              <a:t>Veerla</a:t>
            </a:r>
            <a:r>
              <a:rPr lang="en-US" sz="1200" dirty="0">
                <a:solidFill>
                  <a:schemeClr val="tx1"/>
                </a:solidFill>
              </a:rPr>
              <a:t>, S., Lindgren, D., &amp; </a:t>
            </a:r>
            <a:r>
              <a:rPr lang="en-US" sz="1200" dirty="0" err="1">
                <a:solidFill>
                  <a:schemeClr val="tx1"/>
                </a:solidFill>
              </a:rPr>
              <a:t>Höglund</a:t>
            </a:r>
            <a:r>
              <a:rPr lang="en-US" sz="1200" dirty="0">
                <a:solidFill>
                  <a:schemeClr val="tx1"/>
                </a:solidFill>
              </a:rPr>
              <a:t>, M. (2006). Independent component analysis reveals new and biologically significant structures in micro array data. BMC bioinformatics, 7(1), 290.</a:t>
            </a:r>
          </a:p>
        </p:txBody>
      </p:sp>
    </p:spTree>
    <p:extLst>
      <p:ext uri="{BB962C8B-B14F-4D97-AF65-F5344CB8AC3E}">
        <p14:creationId xmlns:p14="http://schemas.microsoft.com/office/powerpoint/2010/main" val="2811770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 -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Govindarajan</a:t>
            </a:r>
            <a:r>
              <a:rPr lang="en-US" sz="1200" dirty="0">
                <a:solidFill>
                  <a:schemeClr val="tx1"/>
                </a:solidFill>
              </a:rPr>
              <a:t>, M., &amp; </a:t>
            </a:r>
            <a:r>
              <a:rPr lang="en-US" sz="1200" dirty="0" err="1">
                <a:solidFill>
                  <a:schemeClr val="tx1"/>
                </a:solidFill>
              </a:rPr>
              <a:t>Chandrasekaran</a:t>
            </a:r>
            <a:r>
              <a:rPr lang="en-US" sz="1200" dirty="0">
                <a:solidFill>
                  <a:schemeClr val="tx1"/>
                </a:solidFill>
              </a:rPr>
              <a:t>, R. M. (2010). Evaluation of k-nearest neighbor classifier performance for direct marketing. </a:t>
            </a:r>
            <a:r>
              <a:rPr lang="en-US" sz="1200" i="1" dirty="0">
                <a:solidFill>
                  <a:schemeClr val="tx1"/>
                </a:solidFill>
              </a:rPr>
              <a:t>Expert Systems with Applications</a:t>
            </a:r>
            <a:r>
              <a:rPr lang="en-US" sz="1200" dirty="0">
                <a:solidFill>
                  <a:schemeClr val="tx1"/>
                </a:solidFill>
              </a:rPr>
              <a:t>, </a:t>
            </a:r>
            <a:r>
              <a:rPr lang="en-US" sz="1200" i="1" dirty="0">
                <a:solidFill>
                  <a:schemeClr val="tx1"/>
                </a:solidFill>
              </a:rPr>
              <a:t>37</a:t>
            </a:r>
            <a:r>
              <a:rPr lang="en-US" sz="1200" dirty="0">
                <a:solidFill>
                  <a:schemeClr val="tx1"/>
                </a:solidFill>
              </a:rPr>
              <a:t>(1), 253-258. 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Imandoust</a:t>
            </a:r>
            <a:r>
              <a:rPr lang="en-US" sz="1200" dirty="0">
                <a:solidFill>
                  <a:schemeClr val="tx1"/>
                </a:solidFill>
              </a:rPr>
              <a:t>, S. B., &amp; </a:t>
            </a:r>
            <a:r>
              <a:rPr lang="en-US" sz="1200" dirty="0" err="1">
                <a:solidFill>
                  <a:schemeClr val="tx1"/>
                </a:solidFill>
              </a:rPr>
              <a:t>Bolandraftar</a:t>
            </a:r>
            <a:r>
              <a:rPr lang="en-US" sz="1200" dirty="0">
                <a:solidFill>
                  <a:schemeClr val="tx1"/>
                </a:solidFill>
              </a:rPr>
              <a:t>, M. (2013). Application of k-nearest neighbor (</a:t>
            </a:r>
            <a:r>
              <a:rPr lang="en-US" sz="1200" dirty="0" err="1">
                <a:solidFill>
                  <a:schemeClr val="tx1"/>
                </a:solidFill>
              </a:rPr>
              <a:t>knn</a:t>
            </a:r>
            <a:r>
              <a:rPr lang="en-US" sz="1200" dirty="0">
                <a:solidFill>
                  <a:schemeClr val="tx1"/>
                </a:solidFill>
              </a:rPr>
              <a:t>) approach for predicting economic events: Theoretical background. International Journal of Engineering Research and Applications, 3(5), 605-610.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Indriati</a:t>
            </a:r>
            <a:r>
              <a:rPr lang="en-US" sz="1200" dirty="0">
                <a:solidFill>
                  <a:schemeClr val="tx1"/>
                </a:solidFill>
              </a:rPr>
              <a:t>, I., &amp; </a:t>
            </a:r>
            <a:r>
              <a:rPr lang="en-US" sz="1200" dirty="0" err="1">
                <a:solidFill>
                  <a:schemeClr val="tx1"/>
                </a:solidFill>
              </a:rPr>
              <a:t>Ridok</a:t>
            </a:r>
            <a:r>
              <a:rPr lang="en-US" sz="1200" dirty="0">
                <a:solidFill>
                  <a:schemeClr val="tx1"/>
                </a:solidFill>
              </a:rPr>
              <a:t>, A. (2016). Sentiment Analysis For Review Mobile Applications Using Neighbor Method Weighted K-Nearest Neighbor (</a:t>
            </a:r>
            <a:r>
              <a:rPr lang="en-US" sz="1200" dirty="0" err="1">
                <a:solidFill>
                  <a:schemeClr val="tx1"/>
                </a:solidFill>
              </a:rPr>
              <a:t>Nwknn</a:t>
            </a:r>
            <a:r>
              <a:rPr lang="en-US" sz="1200" dirty="0">
                <a:solidFill>
                  <a:schemeClr val="tx1"/>
                </a:solidFill>
              </a:rPr>
              <a:t>). Journal of Environmental Engineering and Sustainable Technology, 3(1), 23-32.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Kaghyan</a:t>
            </a:r>
            <a:r>
              <a:rPr lang="en-US" sz="1200" dirty="0">
                <a:solidFill>
                  <a:schemeClr val="tx1"/>
                </a:solidFill>
              </a:rPr>
              <a:t>, S., &amp; </a:t>
            </a:r>
            <a:r>
              <a:rPr lang="en-US" sz="1200" dirty="0" err="1">
                <a:solidFill>
                  <a:schemeClr val="tx1"/>
                </a:solidFill>
              </a:rPr>
              <a:t>Sarukhanyan</a:t>
            </a:r>
            <a:r>
              <a:rPr lang="en-US" sz="1200" dirty="0">
                <a:solidFill>
                  <a:schemeClr val="tx1"/>
                </a:solidFill>
              </a:rPr>
              <a:t>, H. (2012). Activity recognition using k-nearest neighbor algorithm on smartphone with tri-axial accelerometer. International Journal of Informatics Models and Analysis (IJIMA), ITHEA International Scientific Society, Bulgaria, 1, 146-156.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Kirchner, M. (2010, May). A framework for detecting anomalies in http traffic using instance-based learning and k-nearest neighbor classification. In 2010 2nd International Workshop on Security and Communication Networks (IWSCN) (pp. 1-8). IEEE.</a:t>
            </a:r>
          </a:p>
        </p:txBody>
      </p:sp>
    </p:spTree>
    <p:extLst>
      <p:ext uri="{BB962C8B-B14F-4D97-AF65-F5344CB8AC3E}">
        <p14:creationId xmlns:p14="http://schemas.microsoft.com/office/powerpoint/2010/main" val="2634786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 -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Kirchner, M. (2010, May). A framework for detecting anomalies in http traffic using instance-based learning and k-nearest neighbor classification. In 2010 2nd International Workshop on Security and Communication Networks (IWSCN) (pp. 1-8). IEEE.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Kumar, M., Jindal, M. K., &amp; Sharma, R. K. (2011, November). k-nearest neighbor based offline handwritten Gurmukhi character recognition. In 2011 International Conference on Image Information Processing (pp. 1-4). IEEE.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Liu, C. L., Lee, C. H., &amp; Lin, P. M. (2010). A fall detection system using k-nearest neighbor classifier. Expert systems with applications, 37(10), 7174-7181.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McRoberts</a:t>
            </a:r>
            <a:r>
              <a:rPr lang="en-US" sz="1200" dirty="0">
                <a:solidFill>
                  <a:schemeClr val="tx1"/>
                </a:solidFill>
              </a:rPr>
              <a:t>, R. E., Nelson, M. D., &amp; Wendt, D. G. (2002). Stratified estimation of forest area using satellite imagery, inventory data, and the k-Nearest Neighbors technique. Remote Sensing of Environment, 82(2-3), 457-468.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Medjahed</a:t>
            </a:r>
            <a:r>
              <a:rPr lang="en-US" sz="1200" dirty="0">
                <a:solidFill>
                  <a:schemeClr val="tx1"/>
                </a:solidFill>
              </a:rPr>
              <a:t>, S. A., </a:t>
            </a:r>
            <a:r>
              <a:rPr lang="en-US" sz="1200" dirty="0" err="1">
                <a:solidFill>
                  <a:schemeClr val="tx1"/>
                </a:solidFill>
              </a:rPr>
              <a:t>Saadi</a:t>
            </a:r>
            <a:r>
              <a:rPr lang="en-US" sz="1200" dirty="0">
                <a:solidFill>
                  <a:schemeClr val="tx1"/>
                </a:solidFill>
              </a:rPr>
              <a:t>, T. A., &amp; </a:t>
            </a:r>
            <a:r>
              <a:rPr lang="en-US" sz="1200" dirty="0" err="1">
                <a:solidFill>
                  <a:schemeClr val="tx1"/>
                </a:solidFill>
              </a:rPr>
              <a:t>Benyettou</a:t>
            </a:r>
            <a:r>
              <a:rPr lang="en-US" sz="1200" dirty="0">
                <a:solidFill>
                  <a:schemeClr val="tx1"/>
                </a:solidFill>
              </a:rPr>
              <a:t>, A. (2013). Breast cancer diagnosis by using k-nearest neighbor with different distances and classification rules. </a:t>
            </a:r>
            <a:r>
              <a:rPr lang="en-US" sz="1200" i="1" dirty="0">
                <a:solidFill>
                  <a:schemeClr val="tx1"/>
                </a:solidFill>
              </a:rPr>
              <a:t>International Journal of Computer Applications</a:t>
            </a:r>
            <a:r>
              <a:rPr lang="en-US" sz="1200" dirty="0">
                <a:solidFill>
                  <a:schemeClr val="tx1"/>
                </a:solidFill>
              </a:rPr>
              <a:t>, </a:t>
            </a:r>
            <a:r>
              <a:rPr lang="en-US" sz="1200" i="1" dirty="0">
                <a:solidFill>
                  <a:schemeClr val="tx1"/>
                </a:solidFill>
              </a:rPr>
              <a:t>62</a:t>
            </a:r>
            <a:r>
              <a:rPr lang="en-US" sz="1200" dirty="0">
                <a:solidFill>
                  <a:schemeClr val="tx1"/>
                </a:solidFill>
              </a:rPr>
              <a:t>(1).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48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 -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Rajagopalan</a:t>
            </a:r>
            <a:r>
              <a:rPr lang="en-US" sz="1200" dirty="0">
                <a:solidFill>
                  <a:schemeClr val="tx1"/>
                </a:solidFill>
              </a:rPr>
              <a:t>, B., &amp; </a:t>
            </a:r>
            <a:r>
              <a:rPr lang="en-US" sz="1200" dirty="0" err="1">
                <a:solidFill>
                  <a:schemeClr val="tx1"/>
                </a:solidFill>
              </a:rPr>
              <a:t>Lall</a:t>
            </a:r>
            <a:r>
              <a:rPr lang="en-US" sz="1200" dirty="0">
                <a:solidFill>
                  <a:schemeClr val="tx1"/>
                </a:solidFill>
              </a:rPr>
              <a:t>, U. (1999). A k‐nearest‐neighbor simulator for daily precipitation and other weather variables. Water resources research, 35(10), 3089-3101.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Sandvig</a:t>
            </a:r>
            <a:r>
              <a:rPr lang="en-US" sz="1200" dirty="0">
                <a:solidFill>
                  <a:schemeClr val="tx1"/>
                </a:solidFill>
              </a:rPr>
              <a:t>, J. J., </a:t>
            </a:r>
            <a:r>
              <a:rPr lang="en-US" sz="1200" dirty="0" err="1">
                <a:solidFill>
                  <a:schemeClr val="tx1"/>
                </a:solidFill>
              </a:rPr>
              <a:t>Mobasher</a:t>
            </a:r>
            <a:r>
              <a:rPr lang="en-US" sz="1200" dirty="0">
                <a:solidFill>
                  <a:schemeClr val="tx1"/>
                </a:solidFill>
              </a:rPr>
              <a:t>, B., &amp; Burke, R. (2007, October). Robustness of collaborative recommendation based on association rule mining. In Proceedings of the 2007 ACM conference on Recommender systems (pp. 105-112).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Sohail</a:t>
            </a:r>
            <a:r>
              <a:rPr lang="en-US" sz="1200" dirty="0">
                <a:solidFill>
                  <a:schemeClr val="tx1"/>
                </a:solidFill>
              </a:rPr>
              <a:t>, A. S. M., &amp; Bhattacharya, P. (2007, March). Classification of facial expressions using k-nearest neighbor classifier. In International Conference on Computer Vision/Computer Graphics Collaboration Techniques and Applications (pp. 555-566). Springer, Berlin, Heidelberg.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Su, M. Y. (2011). Real-time anomaly detection systems for Denial-of-Service attacks by weighted k-nearest-neighbor classifiers. Expert Systems with Applications, 38(4), 3492-3498.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Tan, S. (2005). Neighbor-weighted k-nearest neighbor for unbalanced text corpus. Expert Systems with Applications, 28(4), 667-671.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Zheng, K., Fung, P. C., &amp; Zhou, X. (2010, June). K-nearest neighbor search for fuzzy objects. In </a:t>
            </a:r>
            <a:r>
              <a:rPr lang="en-US" sz="1200" i="1" dirty="0">
                <a:solidFill>
                  <a:schemeClr val="tx1"/>
                </a:solidFill>
              </a:rPr>
              <a:t>Proceedings of the 2010 ACM SIGMOD International Conference on Management of data</a:t>
            </a:r>
            <a:r>
              <a:rPr lang="en-US" sz="1200" dirty="0">
                <a:solidFill>
                  <a:schemeClr val="tx1"/>
                </a:solidFill>
              </a:rPr>
              <a:t> (pp. 699-710).</a:t>
            </a:r>
          </a:p>
        </p:txBody>
      </p:sp>
    </p:spTree>
    <p:extLst>
      <p:ext uri="{BB962C8B-B14F-4D97-AF65-F5344CB8AC3E}">
        <p14:creationId xmlns:p14="http://schemas.microsoft.com/office/powerpoint/2010/main" val="205513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k Nearest Neighbor with </a:t>
            </a:r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Biggest issue with k Nearest Neighbor is that each new data example requires the calculation of distance between it and each data example in the training set.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9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Instance-Based Learning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Instance-Based Learning is a Supervised Learning technique.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inputs are Interval or Ratio.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Inputs can be Nominal; for that case we calculate the distance differently.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Normalize all Interval or Ratio inputs.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Class is Nominal.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kD-tree</a:t>
            </a:r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kD-Trees are k Dimensional Trees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iterate through each dimension, dividing the Space into smaller Spaces.  Each Space will be a node in a binary tree.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When we have iterated through all dimensions we loop through again unit each Space only has </a:t>
            </a:r>
            <a:r>
              <a:rPr lang="en" i="1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 number.  We can set </a:t>
            </a:r>
            <a:r>
              <a:rPr lang="en" i="1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kD-tree</a:t>
            </a:r>
            <a:endParaRPr/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9442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 txBox="1"/>
          <p:nvPr/>
        </p:nvSpPr>
        <p:spPr>
          <a:xfrm>
            <a:off x="0" y="4873900"/>
            <a:ext cx="91440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https://www.analyticsvidhya.com/blog/2017/11/information-retrieval-using-kdtree/</a:t>
            </a:r>
            <a:endParaRPr sz="800"/>
          </a:p>
        </p:txBody>
      </p:sp>
      <p:sp>
        <p:nvSpPr>
          <p:cNvPr id="226" name="Google Shape;226;p39"/>
          <p:cNvSpPr/>
          <p:nvPr/>
        </p:nvSpPr>
        <p:spPr>
          <a:xfrm>
            <a:off x="2914900" y="1488388"/>
            <a:ext cx="132900" cy="290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9"/>
          <p:cNvSpPr/>
          <p:nvPr/>
        </p:nvSpPr>
        <p:spPr>
          <a:xfrm>
            <a:off x="1254500" y="3977550"/>
            <a:ext cx="1143900" cy="35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9"/>
          <p:cNvSpPr/>
          <p:nvPr/>
        </p:nvSpPr>
        <p:spPr>
          <a:xfrm>
            <a:off x="3856900" y="3977550"/>
            <a:ext cx="1143900" cy="35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kD-tree</a:t>
            </a:r>
            <a:endParaRPr/>
          </a:p>
        </p:txBody>
      </p:sp>
      <p:sp>
        <p:nvSpPr>
          <p:cNvPr id="234" name="Google Shape;234;p40"/>
          <p:cNvSpPr txBox="1"/>
          <p:nvPr/>
        </p:nvSpPr>
        <p:spPr>
          <a:xfrm>
            <a:off x="6117700" y="314775"/>
            <a:ext cx="2538300" cy="25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</a:t>
            </a:r>
            <a:r>
              <a:rPr lang="en" u="sng"/>
              <a:t>Max(X1) - Min(x1)</a:t>
            </a:r>
            <a:endParaRPr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 baseline="-25000"/>
              <a:t>1</a:t>
            </a:r>
            <a:r>
              <a:rPr lang="en"/>
              <a:t> = a</a:t>
            </a:r>
            <a:endParaRPr/>
          </a:p>
        </p:txBody>
      </p:sp>
      <p:sp>
        <p:nvSpPr>
          <p:cNvPr id="235" name="Google Shape;235;p40"/>
          <p:cNvSpPr txBox="1"/>
          <p:nvPr/>
        </p:nvSpPr>
        <p:spPr>
          <a:xfrm>
            <a:off x="2607875" y="1094600"/>
            <a:ext cx="7455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 baseline="-25000"/>
              <a:t>1</a:t>
            </a:r>
            <a:r>
              <a:rPr lang="en"/>
              <a:t> = a</a:t>
            </a:r>
            <a:endParaRPr/>
          </a:p>
        </p:txBody>
      </p:sp>
      <p:sp>
        <p:nvSpPr>
          <p:cNvPr id="236" name="Google Shape;236;p40"/>
          <p:cNvSpPr txBox="1"/>
          <p:nvPr/>
        </p:nvSpPr>
        <p:spPr>
          <a:xfrm>
            <a:off x="0" y="4873900"/>
            <a:ext cx="91440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https://www.analyticsvidhya.com/blog/2017/11/information-retrieval-using-kdtree/</a:t>
            </a:r>
            <a:endParaRPr sz="800"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9442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325" y="3512626"/>
            <a:ext cx="3326974" cy="9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kD-tree</a:t>
            </a:r>
            <a:endParaRPr/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25" y="1017725"/>
            <a:ext cx="4980025" cy="33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575" y="1524724"/>
            <a:ext cx="4214001" cy="23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1"/>
          <p:cNvSpPr txBox="1"/>
          <p:nvPr/>
        </p:nvSpPr>
        <p:spPr>
          <a:xfrm>
            <a:off x="0" y="4873900"/>
            <a:ext cx="91440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https://www.analyticsvidhya.com/blog/2017/11/information-retrieval-using-kdtree/</a:t>
            </a:r>
            <a:endParaRPr sz="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kD-tree</a:t>
            </a:r>
            <a:endParaRPr/>
          </a:p>
        </p:txBody>
      </p:sp>
      <p:sp>
        <p:nvSpPr>
          <p:cNvPr id="252" name="Google Shape;252;p42"/>
          <p:cNvSpPr txBox="1"/>
          <p:nvPr/>
        </p:nvSpPr>
        <p:spPr>
          <a:xfrm>
            <a:off x="0" y="4873900"/>
            <a:ext cx="91440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https://www.analyticsvidhya.com/blog/2017/11/information-retrieval-using-kdtree/</a:t>
            </a:r>
            <a:endParaRPr sz="800"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02774" cy="302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574" y="1170125"/>
            <a:ext cx="4184024" cy="233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covered.</a:t>
            </a:r>
            <a:endParaRPr/>
          </a:p>
        </p:txBody>
      </p:sp>
      <p:sp>
        <p:nvSpPr>
          <p:cNvPr id="260" name="Google Shape;260;p43"/>
          <p:cNvSpPr txBox="1">
            <a:spLocks noGrp="1"/>
          </p:cNvSpPr>
          <p:nvPr>
            <p:ph type="body" idx="1"/>
          </p:nvPr>
        </p:nvSpPr>
        <p:spPr>
          <a:xfrm>
            <a:off x="282175" y="1145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Instance-Based Learning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k Nearest Neighbor (kNN)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kD-tree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6" name="Google Shape;266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Hu, L. Y., Huang, M. W., Ke, S. W., &amp; Tsai, C. F. (2016). The distance function effect on k-nearest neighbor classification for medical datasets. SpringerPlus, 5(1), 1304. https://doi.org/10.1186/s40064-016-2941-7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Shmueli, G., Bruce, P. C., Yahav, I., Patel, N. R., &amp; Lichtendahl Jr, K. C. (2017). Data mining for business analytics: concepts, techniques, and applications in R. John Wiley &amp; Sons.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Witten, I. H., Frank, E., Hall, M. A., &amp; Pal, C. J. (2016). Data Mining: Practical Machine Learning Tools and Techniques.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Instance-Based Learning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All training examples are stored.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When a new entry is evaluated we calculate the distance between all the examples and the new entry.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then determine the Classes of the k nearest examples and assign the new entry to the Class that the most neighbors are in.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6531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875500" y="4929425"/>
            <a:ext cx="83238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https://www.kdnuggets.com/2017/09/rapidminer-k-nearest-neighbors-laziest-machine-learning-technique.html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 Nearest Neighbor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650" y="1141425"/>
            <a:ext cx="736469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889650" y="4962400"/>
            <a:ext cx="82542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https://www.researchgate.net/figure/An-example-of-kNN-classification-task-with-k-5_fig1_293487460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 assumptions about the relationship between your predictors and your class.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Really easy to set up.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Can be time consuming because the number of calculations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Called a “lazy learner” because the distance calculations are performed at classification time and not ahead of time.  No training time upfront.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pick your distance function and you can pick your k.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the attributes are Nominal, then we calculate the distance between them with a binary function...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the labels are the same, then the distance = 0.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the labels are different, then the distance = 1.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the attributes are Interval and Ratio, then there are many distance functions to choose from.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5788525" y="1170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each attribute X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x</a:t>
            </a:r>
            <a:r>
              <a:rPr lang="en" sz="1800" baseline="-25000">
                <a:solidFill>
                  <a:schemeClr val="dk1"/>
                </a:solidFill>
              </a:rPr>
              <a:t>i</a:t>
            </a:r>
            <a:r>
              <a:rPr lang="en" sz="1800">
                <a:solidFill>
                  <a:schemeClr val="dk1"/>
                </a:solidFill>
              </a:rPr>
              <a:t>  = </a:t>
            </a:r>
            <a:r>
              <a:rPr lang="en" sz="1800" u="sng">
                <a:solidFill>
                  <a:schemeClr val="dk1"/>
                </a:solidFill>
              </a:rPr>
              <a:t>(     x</a:t>
            </a:r>
            <a:r>
              <a:rPr lang="en" sz="1800" u="sng" baseline="-25000">
                <a:solidFill>
                  <a:schemeClr val="dk1"/>
                </a:solidFill>
              </a:rPr>
              <a:t>i</a:t>
            </a:r>
            <a:r>
              <a:rPr lang="en" sz="1800" u="sng">
                <a:solidFill>
                  <a:schemeClr val="dk1"/>
                </a:solidFill>
              </a:rPr>
              <a:t> - min(X)      ) </a:t>
            </a:r>
            <a:endParaRPr sz="1800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(max(X) - min(X))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X = attribute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x</a:t>
            </a:r>
            <a:r>
              <a:rPr lang="en" sz="1800" baseline="-25000">
                <a:solidFill>
                  <a:schemeClr val="dk1"/>
                </a:solidFill>
              </a:rPr>
              <a:t>i</a:t>
            </a:r>
            <a:r>
              <a:rPr lang="en" sz="1800">
                <a:solidFill>
                  <a:schemeClr val="dk1"/>
                </a:solidFill>
              </a:rPr>
              <a:t> = an individual value of X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847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2655</Words>
  <Application>Microsoft Office PowerPoint</Application>
  <PresentationFormat>On-screen Show (16:9)</PresentationFormat>
  <Paragraphs>270</Paragraphs>
  <Slides>36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Arial</vt:lpstr>
      <vt:lpstr>Simple Light</vt:lpstr>
      <vt:lpstr>CS 5402 Introduction to Data Mining  k Nearest Neighbor v.1</vt:lpstr>
      <vt:lpstr>What we are going to learn.</vt:lpstr>
      <vt:lpstr>Instance-Based Learning</vt:lpstr>
      <vt:lpstr>Instance-Based Learning</vt:lpstr>
      <vt:lpstr>k Nearest Neighbor</vt:lpstr>
      <vt:lpstr>k Nearest Neighbor</vt:lpstr>
      <vt:lpstr>k Nearest Neighbor</vt:lpstr>
      <vt:lpstr>k Nearest Neighbor</vt:lpstr>
      <vt:lpstr>k Nearest Neighbor</vt:lpstr>
      <vt:lpstr>k Nearest Neighbor</vt:lpstr>
      <vt:lpstr>k Nearest Neighbor</vt:lpstr>
      <vt:lpstr>k Nearest Neighbor</vt:lpstr>
      <vt:lpstr>k Nearest Neighbor</vt:lpstr>
      <vt:lpstr>k Nearest Neighbor</vt:lpstr>
      <vt:lpstr>k Nearest Neighbor</vt:lpstr>
      <vt:lpstr>k Nearest Neighbor - R</vt:lpstr>
      <vt:lpstr>k Nearest Neighbor - R</vt:lpstr>
      <vt:lpstr>k Nearest Neighbor - R</vt:lpstr>
      <vt:lpstr>k Nearest Neighbor - R</vt:lpstr>
      <vt:lpstr>k Nearest Neighbor - R</vt:lpstr>
      <vt:lpstr>k Nearest Neighbor - Python</vt:lpstr>
      <vt:lpstr>k Nearest Neighbor - Python</vt:lpstr>
      <vt:lpstr>k Nearest Neighbor - Python</vt:lpstr>
      <vt:lpstr>k Nearest Neighbor</vt:lpstr>
      <vt:lpstr>k Nearest Neighbor - Applications</vt:lpstr>
      <vt:lpstr>k Nearest Neighbor - Applications</vt:lpstr>
      <vt:lpstr>k Nearest Neighbor - Applications</vt:lpstr>
      <vt:lpstr>k Nearest Neighbor - Applications</vt:lpstr>
      <vt:lpstr>Improving k Nearest Neighbor with kD-tree</vt:lpstr>
      <vt:lpstr>kD-tree</vt:lpstr>
      <vt:lpstr>kD-tree</vt:lpstr>
      <vt:lpstr>kD-tree</vt:lpstr>
      <vt:lpstr>kD-tree</vt:lpstr>
      <vt:lpstr>kD-tree</vt:lpstr>
      <vt:lpstr>What we covered.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5402 Introduction to Data Mining  6.3  k Nearest Neighbor v.1.0</dc:title>
  <cp:lastModifiedBy>Koob, Perry</cp:lastModifiedBy>
  <cp:revision>11</cp:revision>
  <dcterms:modified xsi:type="dcterms:W3CDTF">2021-06-28T04:14:36Z</dcterms:modified>
</cp:coreProperties>
</file>