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31" r:id="rId27"/>
    <p:sldId id="281" r:id="rId28"/>
    <p:sldId id="282" r:id="rId29"/>
    <p:sldId id="283" r:id="rId30"/>
    <p:sldId id="284" r:id="rId31"/>
    <p:sldId id="332" r:id="rId32"/>
    <p:sldId id="285" r:id="rId33"/>
    <p:sldId id="334" r:id="rId34"/>
    <p:sldId id="333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28" r:id="rId50"/>
    <p:sldId id="329" r:id="rId51"/>
    <p:sldId id="330" r:id="rId5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25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0e4b81ab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0e4b81ab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0e4b81ab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0e4b81ab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0db87472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0db87472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0e4b81ab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0e4b81ab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0db87472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0db87472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0e27203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0e272039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0e272039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0e272039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0db87472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0db87472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0f1ed052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0f1ed052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0db87472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0db87472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33e6a9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33e6a9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b87472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b87472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0db87472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0db87472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0db87472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0db87472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0e4b81ab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0e4b81ab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0db87472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0db87472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0db87472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0db87472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0e4b81ab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0e4b81ab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750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0e4b81ab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0e4b81ab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0d9c17c8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0d9c17c8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0db874722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0db874722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d9c17c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d9c17c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0db874722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0db874722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0e27203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0e27203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627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0e27203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0e27203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0e27203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0e27203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5063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0e27203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0e27203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329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0f1ed052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0f1ed052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0e272039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0e272039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0e272039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0e272039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0e272039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0e272039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0e272039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0e272039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0e4b81a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0e4b81a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0e272039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0e272039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0e272039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0e272039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0e272039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0e272039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0e272039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0e272039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0e4b81ab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0e4b81ab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0e4b81ab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0e4b81ab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0db874722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0db874722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0e4b81a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0e4b81a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0e4b81ab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0e4b81ab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d7522368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d7522368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d9c17c8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d9c17c8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80e4b81ab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80e4b81ab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7d07518e8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9" name="Google Shape;629;g7d07518e8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dd6d1a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0dd6d1a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0db87472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0db87472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0db87472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0db87472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0db87472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0db87472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oobp@ms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talflux.com/linear-multiple-regression-interview-questions-set-4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hda.com/english/wiki/impressive-package-for-3d-and-4d-graph-r-software-and-data-visualiz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statisticssolutions.com/assumptions-of-linear-regression/" TargetMode="External"/><Relationship Id="rId4" Type="http://schemas.openxmlformats.org/officeDocument/2006/relationships/hyperlink" Target="https://www.statology.org/linear-regression-assumption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hda.com/english/wiki/qq-plots-quantile-quantile-plots-r-base-graph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l.nist.gov/div898/handbook/pmd/section4/pmd442.ht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stats/gplotmatrix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www.ibm.com/support/knowledgecenter/SSLVMB_24.0.0/spss/tutorials/fac_cars_fscorescatter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ora.com/What-does-it-mean-if-a-linear-correlation-coefficient-is-close-to-zer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30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5402 Introduction to Data Mining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Regression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v</a:t>
            </a:r>
            <a:r>
              <a:rPr lang="en" sz="3600"/>
              <a:t>.1.1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57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>
                <a:solidFill>
                  <a:schemeClr val="tx1"/>
                </a:solidFill>
              </a:rPr>
              <a:t>Perry B. Koob,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koobp@mst.edu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other cases we can model this using the formula for a hyperplane…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 = m</a:t>
            </a:r>
            <a:r>
              <a:rPr lang="en" baseline="-25000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* x</a:t>
            </a:r>
            <a:r>
              <a:rPr lang="en" baseline="-25000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+ </a:t>
            </a:r>
            <a:r>
              <a:rPr lang="en">
                <a:solidFill>
                  <a:schemeClr val="dk1"/>
                </a:solidFill>
              </a:rPr>
              <a:t>m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* x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+... m</a:t>
            </a:r>
            <a:r>
              <a:rPr lang="en" baseline="-25000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* x</a:t>
            </a:r>
            <a:r>
              <a:rPr lang="en" baseline="-25000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+</a:t>
            </a:r>
            <a:r>
              <a:rPr lang="en">
                <a:solidFill>
                  <a:srgbClr val="000000"/>
                </a:solidFill>
              </a:rPr>
              <a:t> b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 = the slope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 = the y intercept</a:t>
            </a:r>
            <a:endParaRPr>
              <a:solidFill>
                <a:srgbClr val="000000"/>
              </a:solidFill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 our data will be between multiple predictors, x</a:t>
            </a:r>
            <a:r>
              <a:rPr lang="en" baseline="-25000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...x</a:t>
            </a:r>
            <a:r>
              <a:rPr lang="en" baseline="-25000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, and 1 response, y.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6280075" y="2218050"/>
            <a:ext cx="2454000" cy="13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more than 1 predictor, x</a:t>
            </a:r>
            <a:r>
              <a:rPr lang="en" sz="1800" baseline="-25000"/>
              <a:t>1</a:t>
            </a:r>
            <a:r>
              <a:rPr lang="en" sz="1800"/>
              <a:t>...x</a:t>
            </a:r>
            <a:r>
              <a:rPr lang="en" sz="1800" baseline="-25000"/>
              <a:t>n</a:t>
            </a:r>
            <a:r>
              <a:rPr lang="en" sz="1800"/>
              <a:t>, this is called Multiple Linear Regression.</a:t>
            </a:r>
            <a:endParaRPr sz="1800"/>
          </a:p>
        </p:txBody>
      </p:sp>
      <p:cxnSp>
        <p:nvCxnSpPr>
          <p:cNvPr id="118" name="Google Shape;118;p22"/>
          <p:cNvCxnSpPr>
            <a:stCxn id="117" idx="1"/>
          </p:cNvCxnSpPr>
          <p:nvPr/>
        </p:nvCxnSpPr>
        <p:spPr>
          <a:xfrm rot="10800000">
            <a:off x="4485775" y="2056200"/>
            <a:ext cx="1794300" cy="823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Ordinary Least Squares</a:t>
            </a:r>
            <a:r>
              <a:rPr lang="en">
                <a:solidFill>
                  <a:srgbClr val="000000"/>
                </a:solidFill>
              </a:rPr>
              <a:t> (OLS)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Regression technique which seeks to minimize the Sum of Squared Errors of the prediction.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Simple Linear Regression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(SLR)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OLS between one predictor and one response.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Multiple Linear Regression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(MLR)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OLS between multiple predictors and one response.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9400"/>
            <a:ext cx="61913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9400"/>
            <a:ext cx="619139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5"/>
          <p:cNvCxnSpPr/>
          <p:nvPr/>
        </p:nvCxnSpPr>
        <p:spPr>
          <a:xfrm>
            <a:off x="1010666" y="3203975"/>
            <a:ext cx="2282400" cy="108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5"/>
          <p:cNvCxnSpPr/>
          <p:nvPr/>
        </p:nvCxnSpPr>
        <p:spPr>
          <a:xfrm rot="10800000">
            <a:off x="3303809" y="3214800"/>
            <a:ext cx="0" cy="13929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5"/>
          <p:cNvSpPr txBox="1"/>
          <p:nvPr/>
        </p:nvSpPr>
        <p:spPr>
          <a:xfrm>
            <a:off x="6503100" y="1350175"/>
            <a:ext cx="2539500" cy="23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get values from our model by plugging in our predictor values and getting a response values from the function.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298401" cy="388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6"/>
          <p:cNvCxnSpPr/>
          <p:nvPr/>
        </p:nvCxnSpPr>
        <p:spPr>
          <a:xfrm rot="10800000" flipH="1">
            <a:off x="4864900" y="675000"/>
            <a:ext cx="310800" cy="11145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47" name="Google Shape;147;p26"/>
          <p:cNvCxnSpPr/>
          <p:nvPr/>
        </p:nvCxnSpPr>
        <p:spPr>
          <a:xfrm rot="10800000">
            <a:off x="5164925" y="674975"/>
            <a:ext cx="0" cy="12324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48" name="Google Shape;148;p26"/>
          <p:cNvCxnSpPr/>
          <p:nvPr/>
        </p:nvCxnSpPr>
        <p:spPr>
          <a:xfrm rot="10800000">
            <a:off x="5164850" y="707150"/>
            <a:ext cx="428700" cy="9645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49" name="Google Shape;149;p26"/>
          <p:cNvSpPr txBox="1"/>
          <p:nvPr/>
        </p:nvSpPr>
        <p:spPr>
          <a:xfrm>
            <a:off x="4163073" y="297725"/>
            <a:ext cx="20037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Actual data points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298401" cy="388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7"/>
          <p:cNvCxnSpPr>
            <a:endCxn id="157" idx="1"/>
          </p:cNvCxnSpPr>
          <p:nvPr/>
        </p:nvCxnSpPr>
        <p:spPr>
          <a:xfrm rot="10800000" flipH="1">
            <a:off x="5893675" y="581350"/>
            <a:ext cx="1032900" cy="9510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7" name="Google Shape;157;p27"/>
          <p:cNvSpPr txBox="1"/>
          <p:nvPr/>
        </p:nvSpPr>
        <p:spPr>
          <a:xfrm>
            <a:off x="6926575" y="221350"/>
            <a:ext cx="15987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Fitted line.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298401" cy="388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8"/>
          <p:cNvCxnSpPr>
            <a:stCxn id="165" idx="1"/>
            <a:endCxn id="166" idx="1"/>
          </p:cNvCxnSpPr>
          <p:nvPr/>
        </p:nvCxnSpPr>
        <p:spPr>
          <a:xfrm rot="10800000" flipH="1">
            <a:off x="5004275" y="929250"/>
            <a:ext cx="1446600" cy="10317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66" name="Google Shape;166;p28"/>
          <p:cNvSpPr txBox="1"/>
          <p:nvPr/>
        </p:nvSpPr>
        <p:spPr>
          <a:xfrm>
            <a:off x="6450800" y="69125"/>
            <a:ext cx="2539500" cy="17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Error of the Prediction or Residuals, is the difference between the actual and predicted values. </a:t>
            </a:r>
            <a:endParaRPr sz="1800"/>
          </a:p>
        </p:txBody>
      </p:sp>
      <p:sp>
        <p:nvSpPr>
          <p:cNvPr id="165" name="Google Shape;165;p28"/>
          <p:cNvSpPr/>
          <p:nvPr/>
        </p:nvSpPr>
        <p:spPr>
          <a:xfrm>
            <a:off x="4918475" y="1789500"/>
            <a:ext cx="85800" cy="3429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8"/>
          <p:cNvSpPr/>
          <p:nvPr/>
        </p:nvSpPr>
        <p:spPr>
          <a:xfrm>
            <a:off x="5317350" y="1866875"/>
            <a:ext cx="85800" cy="2655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8" name="Google Shape;168;p28"/>
          <p:cNvCxnSpPr>
            <a:stCxn id="167" idx="1"/>
            <a:endCxn id="166" idx="1"/>
          </p:cNvCxnSpPr>
          <p:nvPr/>
        </p:nvCxnSpPr>
        <p:spPr>
          <a:xfrm rot="10800000" flipH="1">
            <a:off x="5403150" y="929225"/>
            <a:ext cx="1047600" cy="10704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 = β</a:t>
            </a:r>
            <a:r>
              <a:rPr lang="en" baseline="-25000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+ β</a:t>
            </a:r>
            <a:r>
              <a:rPr lang="en" baseline="-25000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* x</a:t>
            </a:r>
            <a:r>
              <a:rPr lang="en" baseline="-25000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+ Ɛ</a:t>
            </a:r>
            <a:endParaRPr>
              <a:solidFill>
                <a:srgbClr val="000000"/>
              </a:solidFill>
            </a:endParaRPr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β</a:t>
            </a:r>
            <a:r>
              <a:rPr lang="en" baseline="-25000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 = the y intercept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β</a:t>
            </a:r>
            <a:r>
              <a:rPr lang="en" baseline="-25000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= the coefficient of x</a:t>
            </a:r>
            <a:r>
              <a:rPr lang="en" baseline="-25000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x</a:t>
            </a:r>
            <a:r>
              <a:rPr lang="en" baseline="-25000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= the predictor, factor, or independent variable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 = the response, or dependent variable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Ɛ = Error term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77155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 - R</a:t>
            </a:r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train &lt;- read.csv(file = '../src-data/Salary_Data_train.csv',stringsAsFactors=TRUE)</a:t>
            </a:r>
            <a:endParaRPr sz="14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" sz="1400" dirty="0">
                <a:solidFill>
                  <a:srgbClr val="000000"/>
                </a:solidFill>
              </a:rPr>
              <a:t>linearModel &lt;- lm(Salary ~ YearsExperience, data=train)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linearModel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Call: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lm(formula = Salary ~ YearsExperience, data = train)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Coefficients: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    (Intercept)  YearsExperience 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          25792             9450 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316650" y="2500675"/>
            <a:ext cx="8510700" cy="2068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going to learn.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Linear Models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Simple Linear Regression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R</a:t>
            </a:r>
            <a:r>
              <a:rPr lang="en" sz="2000" baseline="30000" dirty="0">
                <a:solidFill>
                  <a:schemeClr val="dk1"/>
                </a:solidFill>
              </a:rPr>
              <a:t>2</a:t>
            </a:r>
            <a:r>
              <a:rPr lang="en" sz="2000" dirty="0">
                <a:solidFill>
                  <a:schemeClr val="dk1"/>
                </a:solidFill>
              </a:rPr>
              <a:t> and adjusted R</a:t>
            </a:r>
            <a:r>
              <a:rPr lang="en" sz="2000" baseline="30000" dirty="0">
                <a:solidFill>
                  <a:schemeClr val="dk1"/>
                </a:solidFill>
              </a:rPr>
              <a:t>2</a:t>
            </a:r>
            <a:endParaRPr sz="2000" baseline="30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Multiple Linear Regression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Model Building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 - R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train &lt;- read.csv(file = '../src-data/Salary_Data_train.csv',stringsAsFactors=TRUE)</a:t>
            </a:r>
            <a:endParaRPr sz="14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" sz="1400" dirty="0">
                <a:solidFill>
                  <a:srgbClr val="000000"/>
                </a:solidFill>
              </a:rPr>
              <a:t>linearModel &lt;- lm(Salary ~ YearsExperience, data=train)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linearModel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Call: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lm(formula = Salary ~ YearsExperience, data = train)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Coefficients: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    (Intercept)  YearsExperience 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          25792             9450 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94" name="Google Shape;194;p32"/>
          <p:cNvSpPr/>
          <p:nvPr/>
        </p:nvSpPr>
        <p:spPr>
          <a:xfrm>
            <a:off x="316644" y="2500669"/>
            <a:ext cx="8510700" cy="2068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2"/>
          <p:cNvSpPr txBox="1"/>
          <p:nvPr/>
        </p:nvSpPr>
        <p:spPr>
          <a:xfrm>
            <a:off x="4102475" y="3240000"/>
            <a:ext cx="5937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β</a:t>
            </a:r>
            <a:r>
              <a:rPr lang="en" sz="1800" baseline="-25000">
                <a:solidFill>
                  <a:schemeClr val="dk1"/>
                </a:solidFill>
              </a:rPr>
              <a:t>0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β</a:t>
            </a:r>
            <a:r>
              <a:rPr lang="en" sz="1800" baseline="-25000">
                <a:solidFill>
                  <a:schemeClr val="dk1"/>
                </a:solidFill>
              </a:rPr>
              <a:t>1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96" name="Google Shape;196;p32"/>
          <p:cNvCxnSpPr/>
          <p:nvPr/>
        </p:nvCxnSpPr>
        <p:spPr>
          <a:xfrm flipH="1">
            <a:off x="1712100" y="3466000"/>
            <a:ext cx="2476500" cy="751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32"/>
          <p:cNvCxnSpPr/>
          <p:nvPr/>
        </p:nvCxnSpPr>
        <p:spPr>
          <a:xfrm flipH="1">
            <a:off x="3087175" y="3905350"/>
            <a:ext cx="1080000" cy="3024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 - R</a:t>
            </a: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summary(linearModel)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273788" y="1591878"/>
            <a:ext cx="6454500" cy="3497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1632537"/>
            <a:ext cx="634171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 - R</a:t>
            </a:r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summary(linearModel)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12" name="Google Shape;212;p34"/>
          <p:cNvSpPr/>
          <p:nvPr/>
        </p:nvSpPr>
        <p:spPr>
          <a:xfrm>
            <a:off x="273788" y="1591878"/>
            <a:ext cx="6454500" cy="3497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1632537"/>
            <a:ext cx="634171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>
            <a:off x="6728300" y="0"/>
            <a:ext cx="24156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Measure of how close the data is to the regression line.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For SLR we can use R</a:t>
            </a:r>
            <a:r>
              <a:rPr lang="en" sz="1800" baseline="30000">
                <a:solidFill>
                  <a:schemeClr val="dk1"/>
                </a:solidFill>
              </a:rPr>
              <a:t>2</a:t>
            </a:r>
            <a:r>
              <a:rPr lang="en" sz="1800">
                <a:solidFill>
                  <a:schemeClr val="dk1"/>
                </a:solidFill>
              </a:rPr>
              <a:t>. Also called the Coefficient of Determination.  For SLR Multiple R</a:t>
            </a:r>
            <a:r>
              <a:rPr lang="en" sz="1800" baseline="30000">
                <a:solidFill>
                  <a:schemeClr val="dk1"/>
                </a:solidFill>
              </a:rPr>
              <a:t>2</a:t>
            </a:r>
            <a:r>
              <a:rPr lang="en" sz="1800">
                <a:solidFill>
                  <a:schemeClr val="dk1"/>
                </a:solidFill>
              </a:rPr>
              <a:t> = R</a:t>
            </a:r>
            <a:r>
              <a:rPr lang="en" sz="1800" baseline="30000">
                <a:solidFill>
                  <a:schemeClr val="dk1"/>
                </a:solidFill>
              </a:rPr>
              <a:t>2</a:t>
            </a:r>
            <a:endParaRPr sz="1800" baseline="30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For MLR we use Adjusted R</a:t>
            </a:r>
            <a:r>
              <a:rPr lang="en" sz="1800" baseline="30000">
                <a:solidFill>
                  <a:schemeClr val="dk1"/>
                </a:solidFill>
              </a:rPr>
              <a:t>2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cxnSp>
        <p:nvCxnSpPr>
          <p:cNvPr id="215" name="Google Shape;215;p34"/>
          <p:cNvCxnSpPr/>
          <p:nvPr/>
        </p:nvCxnSpPr>
        <p:spPr>
          <a:xfrm flipH="1">
            <a:off x="6011475" y="621900"/>
            <a:ext cx="760800" cy="3857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34"/>
          <p:cNvCxnSpPr/>
          <p:nvPr/>
        </p:nvCxnSpPr>
        <p:spPr>
          <a:xfrm flipH="1">
            <a:off x="2209875" y="636725"/>
            <a:ext cx="4551900" cy="39606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 - R</a:t>
            </a:r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 	SSE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R</a:t>
            </a:r>
            <a:r>
              <a:rPr lang="en" sz="1400" baseline="30000" dirty="0">
                <a:solidFill>
                  <a:srgbClr val="000000"/>
                </a:solidFill>
              </a:rPr>
              <a:t>2</a:t>
            </a:r>
            <a:r>
              <a:rPr lang="en" sz="1400" dirty="0">
                <a:solidFill>
                  <a:srgbClr val="000000"/>
                </a:solidFill>
              </a:rPr>
              <a:t> = 1 -     _____ 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	SST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SSE = Sum of Squared Errors of the Prediction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SSR = Sum of Squared Regression values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SST = Sum of Squared Totals; SSR + SSE 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	            (1 - R</a:t>
            </a:r>
            <a:r>
              <a:rPr lang="en" sz="1400" baseline="-25000" dirty="0">
                <a:solidFill>
                  <a:srgbClr val="000000"/>
                </a:solidFill>
              </a:rPr>
              <a:t>2</a:t>
            </a:r>
            <a:r>
              <a:rPr lang="en" sz="1400" dirty="0">
                <a:solidFill>
                  <a:srgbClr val="000000"/>
                </a:solidFill>
              </a:rPr>
              <a:t>)(N - 1)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Adjusted R2 = 1 - ___________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	             </a:t>
            </a:r>
            <a:r>
              <a:rPr lang="en" sz="1400" dirty="0">
                <a:solidFill>
                  <a:srgbClr val="000000"/>
                </a:solidFill>
              </a:rPr>
              <a:t>N - p - 1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p = Number of predictors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N = Sample size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050" y="1232150"/>
            <a:ext cx="285750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5"/>
          <p:cNvSpPr txBox="1"/>
          <p:nvPr/>
        </p:nvSpPr>
        <p:spPr>
          <a:xfrm>
            <a:off x="3271925" y="4878600"/>
            <a:ext cx="58722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https://vitalflux.com/linear-multiple-regression-interview-questions-set-4/</a:t>
            </a:r>
            <a:endParaRPr sz="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 - Python</a:t>
            </a:r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import pandas as pd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import statsmodels.api as sm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train = pd.read_csv("..\\src-data\\Salary_Data_train.csv")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x = train["YearsExperience"]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x = sm.add_constant(x)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 = train["Salary"]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model = sm.OLS(y, x).fit()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predictions = model.predict(x)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 - Python</a:t>
            </a:r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model.summary()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38" y="1455475"/>
            <a:ext cx="47910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 - Python</a:t>
            </a:r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model.summary()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38" y="1455475"/>
            <a:ext cx="4791075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8"/>
          <p:cNvSpPr/>
          <p:nvPr/>
        </p:nvSpPr>
        <p:spPr>
          <a:xfrm>
            <a:off x="2849025" y="1657425"/>
            <a:ext cx="1627200" cy="495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48;p38"/>
          <p:cNvSpPr/>
          <p:nvPr/>
        </p:nvSpPr>
        <p:spPr>
          <a:xfrm>
            <a:off x="3414077" y="4523025"/>
            <a:ext cx="398268" cy="495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246;p38"/>
          <p:cNvCxnSpPr>
            <a:stCxn id="17" idx="1"/>
          </p:cNvCxnSpPr>
          <p:nvPr/>
        </p:nvCxnSpPr>
        <p:spPr>
          <a:xfrm flipH="1">
            <a:off x="4476226" y="1085100"/>
            <a:ext cx="1863614" cy="964095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246;p38"/>
          <p:cNvCxnSpPr>
            <a:stCxn id="18" idx="1"/>
          </p:cNvCxnSpPr>
          <p:nvPr/>
        </p:nvCxnSpPr>
        <p:spPr>
          <a:xfrm flipH="1">
            <a:off x="3812346" y="2567255"/>
            <a:ext cx="2493622" cy="195577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245;p38"/>
          <p:cNvSpPr txBox="1"/>
          <p:nvPr/>
        </p:nvSpPr>
        <p:spPr>
          <a:xfrm>
            <a:off x="6339840" y="653700"/>
            <a:ext cx="2356971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dk1"/>
                </a:solidFill>
              </a:rPr>
              <a:t>HIGH</a:t>
            </a:r>
            <a:r>
              <a:rPr lang="en-US" sz="1200" dirty="0">
                <a:solidFill>
                  <a:schemeClr val="dk1"/>
                </a:solidFill>
              </a:rPr>
              <a:t> R-squared and Adj. R-squared tells us we account for most of the variance in the model.  So it is </a:t>
            </a:r>
            <a:r>
              <a:rPr lang="en-US" sz="1200" u="sng" dirty="0">
                <a:solidFill>
                  <a:schemeClr val="dk1"/>
                </a:solidFill>
              </a:rPr>
              <a:t>GOOD</a:t>
            </a:r>
            <a:r>
              <a:rPr lang="en-US" sz="1200" dirty="0">
                <a:solidFill>
                  <a:schemeClr val="dk1"/>
                </a:solidFill>
              </a:rPr>
              <a:t> model. 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8" name="Google Shape;245;p38"/>
          <p:cNvSpPr txBox="1"/>
          <p:nvPr/>
        </p:nvSpPr>
        <p:spPr>
          <a:xfrm>
            <a:off x="6305968" y="1886294"/>
            <a:ext cx="2424715" cy="1361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dk1"/>
                </a:solidFill>
              </a:rPr>
              <a:t>LOW</a:t>
            </a:r>
            <a:r>
              <a:rPr lang="en-US" sz="1200" dirty="0">
                <a:solidFill>
                  <a:schemeClr val="dk1"/>
                </a:solidFill>
              </a:rPr>
              <a:t> P-Value tells us that there is no evidence to reject the attribute as an attribute of the model.  So they are </a:t>
            </a:r>
            <a:r>
              <a:rPr lang="en-US" sz="1200" u="sng" dirty="0">
                <a:solidFill>
                  <a:schemeClr val="dk1"/>
                </a:solidFill>
              </a:rPr>
              <a:t>GOOD</a:t>
            </a:r>
            <a:r>
              <a:rPr lang="en-US" sz="1200" dirty="0">
                <a:solidFill>
                  <a:schemeClr val="dk1"/>
                </a:solidFill>
              </a:rPr>
              <a:t> attributes.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" sz="1200" dirty="0">
                <a:solidFill>
                  <a:schemeClr val="dk1"/>
                </a:solidFill>
              </a:rPr>
              <a:t>This is a hypothesis test to determine if there is a relation between the predictor and the response variable.</a:t>
            </a:r>
          </a:p>
          <a:p>
            <a:pPr lvl="0">
              <a:lnSpc>
                <a:spcPct val="115000"/>
              </a:lnSpc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With SLR rejecting the attribute is rejecting the model. </a:t>
            </a:r>
            <a:endParaRPr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96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 - Python</a:t>
            </a:r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model.summary()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38" y="1455475"/>
            <a:ext cx="4791075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8"/>
          <p:cNvSpPr txBox="1"/>
          <p:nvPr/>
        </p:nvSpPr>
        <p:spPr>
          <a:xfrm>
            <a:off x="6161150" y="2848131"/>
            <a:ext cx="5937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β</a:t>
            </a:r>
            <a:r>
              <a:rPr lang="en" sz="1800" baseline="-25000">
                <a:solidFill>
                  <a:schemeClr val="dk1"/>
                </a:solidFill>
              </a:rPr>
              <a:t>0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β</a:t>
            </a:r>
            <a:r>
              <a:rPr lang="en" sz="1800" baseline="-25000">
                <a:solidFill>
                  <a:schemeClr val="dk1"/>
                </a:solidFill>
              </a:rPr>
              <a:t>1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46" name="Google Shape;246;p38"/>
          <p:cNvCxnSpPr/>
          <p:nvPr/>
        </p:nvCxnSpPr>
        <p:spPr>
          <a:xfrm flipH="1">
            <a:off x="2233575" y="3074131"/>
            <a:ext cx="4013700" cy="1548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38"/>
          <p:cNvCxnSpPr/>
          <p:nvPr/>
        </p:nvCxnSpPr>
        <p:spPr>
          <a:xfrm flipH="1">
            <a:off x="2261950" y="3513481"/>
            <a:ext cx="3963900" cy="1421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can use the function from our model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 = 2579 + 9449.9623 * x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get prediction values.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4" name="Google Shape;25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  <p:sp>
        <p:nvSpPr>
          <p:cNvPr id="260" name="Google Shape;26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 = β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+ β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* 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+ β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* x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+ β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* x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+ β</a:t>
            </a:r>
            <a:r>
              <a:rPr lang="en" baseline="-25000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 * x</a:t>
            </a:r>
            <a:r>
              <a:rPr lang="en" baseline="-25000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+ …+ β</a:t>
            </a:r>
            <a:r>
              <a:rPr lang="en" baseline="-25000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* x</a:t>
            </a:r>
            <a:r>
              <a:rPr lang="en" baseline="-25000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+ Ɛ</a:t>
            </a:r>
            <a:endParaRPr>
              <a:solidFill>
                <a:schemeClr val="dk1"/>
              </a:solidFill>
            </a:endParaRPr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β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 = the y intercept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β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= the coefficient of 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lang="en" baseline="-25000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= the predictors, factors, or independent variables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 = the response, or dependent variable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Ɛ = Error term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1" name="Google Shape;2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525" y="2140100"/>
            <a:ext cx="3003400" cy="30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0"/>
          <p:cNvSpPr txBox="1"/>
          <p:nvPr/>
        </p:nvSpPr>
        <p:spPr>
          <a:xfrm>
            <a:off x="1635825" y="4802700"/>
            <a:ext cx="7481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http://www.sthda.com/english/wiki/impressive-package-for-3d-and-4d-graph-r-software-and-data-visualization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 Prediction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4 Types of Learning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Classification Learning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Association Learning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Clustering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</a:rPr>
              <a:t>Numeric Prediction</a:t>
            </a:r>
            <a:endParaRPr sz="1800" b="1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Numeric Prediction is learning where the outcome is a numeric value and not a class.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The input for Numeric Prediction is generally Interval or Ratio, but on occasion can be Nominal or Ordinal.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Nominal and Ordinal data has to be transformed. Pay attention to Nominal data with Numeric labels.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 - Assumptions</a:t>
            </a:r>
            <a:endParaRPr/>
          </a:p>
        </p:txBody>
      </p:sp>
      <p:sp>
        <p:nvSpPr>
          <p:cNvPr id="268" name="Google Shape;26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Assumptions: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The relationship is linear.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Residuals are normally distributed.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Residuals have constant variance.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Attributes are independent.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Multiple Linear Regression - Assumptions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768" y="3015355"/>
            <a:ext cx="1917532" cy="19790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39858" y="475791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4"/>
              </a:rPr>
              <a:t>https://www.statology.org/linear-regression-assumptions/</a:t>
            </a:r>
            <a:endParaRPr lang="en-US" sz="800" dirty="0"/>
          </a:p>
          <a:p>
            <a:r>
              <a:rPr lang="en-US" sz="800" dirty="0">
                <a:hlinkClick r:id="rId5"/>
              </a:rPr>
              <a:t>https://www.statisticssolutions.com/assumptions-of-linear-regression/</a:t>
            </a:r>
            <a:endParaRPr lang="en-US" sz="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142" y="1275606"/>
            <a:ext cx="2307892" cy="1917760"/>
          </a:xfrm>
          <a:prstGeom prst="rect">
            <a:avLst/>
          </a:prstGeom>
        </p:spPr>
      </p:pic>
      <p:sp>
        <p:nvSpPr>
          <p:cNvPr id="9" name="Google Shape;26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Assumptions: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The relationship is linear.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Residuals are normally distributed.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Residuals have constant variance.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Attributes are independent.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069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Multiple Linear Regression - Assumptions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6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Assumptions: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The relationship is linear.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Residuals are normally distributed.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Residuals have constant variance.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Attributes are independent.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909" y="1891810"/>
            <a:ext cx="2921391" cy="29213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4886" y="4864297"/>
            <a:ext cx="56856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http://www.sthda.com/english/wiki/qq-plots-quantile-quantile-plots-r-base-graphs</a:t>
            </a:r>
            <a:endParaRPr lang="en-US" sz="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Multiple Linear Regression - Assumptions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6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Assumptions: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The relationship is linear.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Residuals are normally distributed.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Residuals have constant variance.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Attributes are independent.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886" y="4864297"/>
            <a:ext cx="56856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https://www.itl.nist.gov/div898/handbook/pmd/section4/pmd442.htm</a:t>
            </a:r>
            <a:endParaRPr lang="en-US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455" y="1403085"/>
            <a:ext cx="4271287" cy="330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60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6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Assumptions: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The relationship is linear.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Residuals are normally distributed.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Residuals have constant variance.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Attributes are independent.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73" name="Google Shape;27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Multiple Linear Regression - Assumptions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-39858" y="4757918"/>
            <a:ext cx="5207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https://www.mathworks.com/help/stats/gplotmatrix.html</a:t>
            </a:r>
            <a:endParaRPr lang="en-US" sz="800" dirty="0"/>
          </a:p>
          <a:p>
            <a:r>
              <a:rPr lang="en-US" sz="800" dirty="0">
                <a:hlinkClick r:id="rId4"/>
              </a:rPr>
              <a:t>https://www.ibm.com/support/knowledgecenter/SSLVMB_24.0.0/spss/tutorials/fac_cars_fscorescatter.html</a:t>
            </a:r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397" y="1152475"/>
            <a:ext cx="2759612" cy="2069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147" y="3085514"/>
            <a:ext cx="2302166" cy="199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  <p:pic>
        <p:nvPicPr>
          <p:cNvPr id="280" name="Google Shape;2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7925"/>
            <a:ext cx="560731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 - R</a:t>
            </a:r>
            <a:endParaRPr/>
          </a:p>
        </p:txBody>
      </p:sp>
      <p:sp>
        <p:nvSpPr>
          <p:cNvPr id="286" name="Google Shape;286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train &lt;- read.csv(file = '../src-data/imports-85-train.csv',stringsAsFactors=TRUE)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train$horsepower &lt;- as.integer(train$horsepower)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train$price &lt;- as.integer(train$price)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linearModel &lt;- lm(price~engine.size + wheel.base + length + width + height +</a:t>
            </a:r>
            <a:endParaRPr sz="1400">
              <a:solidFill>
                <a:schemeClr val="dk1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horsepower, data=train)</a:t>
            </a:r>
            <a:endParaRPr sz="14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/>
          <p:nvPr/>
        </p:nvSpPr>
        <p:spPr>
          <a:xfrm>
            <a:off x="64300" y="1361673"/>
            <a:ext cx="8892600" cy="1675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 - R</a:t>
            </a:r>
            <a:endParaRPr/>
          </a:p>
        </p:txBody>
      </p:sp>
      <p:sp>
        <p:nvSpPr>
          <p:cNvPr id="293" name="Google Shape;293;p45"/>
          <p:cNvSpPr txBox="1">
            <a:spLocks noGrp="1"/>
          </p:cNvSpPr>
          <p:nvPr>
            <p:ph type="body" idx="1"/>
          </p:nvPr>
        </p:nvSpPr>
        <p:spPr>
          <a:xfrm>
            <a:off x="250300" y="970300"/>
            <a:ext cx="8520600" cy="3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linearModel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 linear model generates a function like this.  This function represents a hyperplane.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y = 571.07718 + 0.19749 * x</a:t>
            </a:r>
            <a:r>
              <a:rPr lang="en" sz="1400" baseline="-25000">
                <a:solidFill>
                  <a:schemeClr val="dk1"/>
                </a:solidFill>
              </a:rPr>
              <a:t>1</a:t>
            </a:r>
            <a:r>
              <a:rPr lang="en" sz="1400">
                <a:solidFill>
                  <a:schemeClr val="dk1"/>
                </a:solidFill>
              </a:rPr>
              <a:t> + 0.04855 * x</a:t>
            </a:r>
            <a:r>
              <a:rPr lang="en" sz="1400" baseline="-25000">
                <a:solidFill>
                  <a:schemeClr val="dk1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 - 1.10460 * x</a:t>
            </a:r>
            <a:r>
              <a:rPr lang="en" sz="1400" baseline="-25000">
                <a:solidFill>
                  <a:schemeClr val="dk1"/>
                </a:solidFill>
              </a:rPr>
              <a:t>3</a:t>
            </a:r>
            <a:r>
              <a:rPr lang="en" sz="1400">
                <a:solidFill>
                  <a:schemeClr val="dk1"/>
                </a:solidFill>
              </a:rPr>
              <a:t> - 6.66641 * x</a:t>
            </a:r>
            <a:r>
              <a:rPr lang="en" sz="1400" baseline="-25000">
                <a:solidFill>
                  <a:schemeClr val="dk1"/>
                </a:solidFill>
              </a:rPr>
              <a:t>4</a:t>
            </a:r>
            <a:r>
              <a:rPr lang="en" sz="1400">
                <a:solidFill>
                  <a:schemeClr val="dk1"/>
                </a:solidFill>
              </a:rPr>
              <a:t> + 2.08534 * x</a:t>
            </a:r>
            <a:r>
              <a:rPr lang="en" sz="1400" baseline="-25000">
                <a:solidFill>
                  <a:schemeClr val="dk1"/>
                </a:solidFill>
              </a:rPr>
              <a:t>5</a:t>
            </a:r>
            <a:r>
              <a:rPr lang="en" sz="1400">
                <a:solidFill>
                  <a:schemeClr val="dk1"/>
                </a:solidFill>
              </a:rPr>
              <a:t> + 0.41199 * x</a:t>
            </a:r>
            <a:r>
              <a:rPr lang="en" sz="1400" baseline="-25000">
                <a:solidFill>
                  <a:schemeClr val="dk1"/>
                </a:solidFill>
              </a:rPr>
              <a:t>6</a:t>
            </a:r>
            <a:endParaRPr sz="1400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4" name="Google Shape;2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0" y="1408712"/>
            <a:ext cx="8892701" cy="15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 - R</a:t>
            </a:r>
            <a:endParaRPr/>
          </a:p>
        </p:txBody>
      </p:sp>
      <p:sp>
        <p:nvSpPr>
          <p:cNvPr id="300" name="Google Shape;300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summary(linearModel)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6"/>
          <p:cNvSpPr/>
          <p:nvPr/>
        </p:nvSpPr>
        <p:spPr>
          <a:xfrm>
            <a:off x="311700" y="1526550"/>
            <a:ext cx="5260500" cy="3557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2" name="Google Shape;3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25" y="1547981"/>
            <a:ext cx="5057699" cy="34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6"/>
          <p:cNvSpPr txBox="1"/>
          <p:nvPr/>
        </p:nvSpPr>
        <p:spPr>
          <a:xfrm>
            <a:off x="5938450" y="0"/>
            <a:ext cx="3205500" cy="236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Measure of how close the data is to the regression line.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We want this number to be large.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For MLR we use Adjusted R</a:t>
            </a:r>
            <a:r>
              <a:rPr lang="en" sz="1800" baseline="30000" dirty="0">
                <a:solidFill>
                  <a:schemeClr val="dk1"/>
                </a:solidFill>
              </a:rPr>
              <a:t>2</a:t>
            </a:r>
            <a:r>
              <a:rPr lang="en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04" name="Google Shape;304;p46"/>
          <p:cNvCxnSpPr/>
          <p:nvPr/>
        </p:nvCxnSpPr>
        <p:spPr>
          <a:xfrm flipH="1">
            <a:off x="5015000" y="778675"/>
            <a:ext cx="989700" cy="39426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 - R</a:t>
            </a:r>
            <a:endParaRPr/>
          </a:p>
        </p:txBody>
      </p:sp>
      <p:sp>
        <p:nvSpPr>
          <p:cNvPr id="310" name="Google Shape;310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summary(linearModel)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7"/>
          <p:cNvSpPr/>
          <p:nvPr/>
        </p:nvSpPr>
        <p:spPr>
          <a:xfrm>
            <a:off x="311700" y="1526550"/>
            <a:ext cx="5260500" cy="3557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2" name="Google Shape;3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25" y="1547981"/>
            <a:ext cx="5057699" cy="34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7"/>
          <p:cNvSpPr txBox="1"/>
          <p:nvPr/>
        </p:nvSpPr>
        <p:spPr>
          <a:xfrm>
            <a:off x="5943175" y="445025"/>
            <a:ext cx="3200700" cy="4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These values are p-values.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This is a hypothesis test to determine if there is a relation between the predictor and the response variable.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This is one of the reasons we have those assumptions.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14" name="Google Shape;314;p47"/>
          <p:cNvCxnSpPr/>
          <p:nvPr/>
        </p:nvCxnSpPr>
        <p:spPr>
          <a:xfrm flipH="1">
            <a:off x="4296775" y="1024725"/>
            <a:ext cx="1646400" cy="19221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vs. Numeric Prediction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Input:</a:t>
            </a:r>
            <a:r>
              <a:rPr lang="en">
                <a:solidFill>
                  <a:srgbClr val="000000"/>
                </a:solidFill>
              </a:rPr>
              <a:t> (Attributes)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Nominal and Ordinal data attributes.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Ratio and Interval data attributes with discretization.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Output:</a:t>
            </a:r>
            <a:r>
              <a:rPr lang="en">
                <a:solidFill>
                  <a:srgbClr val="000000"/>
                </a:solidFill>
              </a:rPr>
              <a:t> (Class)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Input:</a:t>
            </a:r>
            <a:r>
              <a:rPr lang="en">
                <a:solidFill>
                  <a:schemeClr val="dk1"/>
                </a:solidFill>
              </a:rPr>
              <a:t> (Predictor variables or Factors)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Ratio and Interval data attributes.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Nominal and Ordinal data attributes with transformation.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Output:</a:t>
            </a:r>
            <a:r>
              <a:rPr lang="en">
                <a:solidFill>
                  <a:schemeClr val="dk1"/>
                </a:solidFill>
              </a:rPr>
              <a:t> (Response variable)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Numeric Value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 - R</a:t>
            </a:r>
            <a:endParaRPr/>
          </a:p>
        </p:txBody>
      </p:sp>
      <p:sp>
        <p:nvSpPr>
          <p:cNvPr id="320" name="Google Shape;320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summary(linearModel)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8"/>
          <p:cNvSpPr/>
          <p:nvPr/>
        </p:nvSpPr>
        <p:spPr>
          <a:xfrm>
            <a:off x="311700" y="1526550"/>
            <a:ext cx="5260500" cy="3557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2" name="Google Shape;32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25" y="1547981"/>
            <a:ext cx="5057699" cy="34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8"/>
          <p:cNvSpPr txBox="1"/>
          <p:nvPr/>
        </p:nvSpPr>
        <p:spPr>
          <a:xfrm>
            <a:off x="5938450" y="445025"/>
            <a:ext cx="3205500" cy="3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Measures how much the predictor explains the variance in the response.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 value close to 0 is GOOD.  This means we reject the null hypothesis that there is no relation between the predictor and the response.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324" name="Google Shape;324;p48"/>
          <p:cNvCxnSpPr/>
          <p:nvPr/>
        </p:nvCxnSpPr>
        <p:spPr>
          <a:xfrm flipH="1">
            <a:off x="4327450" y="1266050"/>
            <a:ext cx="1611000" cy="24216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 - R</a:t>
            </a:r>
            <a:endParaRPr/>
          </a:p>
        </p:txBody>
      </p:sp>
      <p:sp>
        <p:nvSpPr>
          <p:cNvPr id="330" name="Google Shape;330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summary(linearModel)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9"/>
          <p:cNvSpPr/>
          <p:nvPr/>
        </p:nvSpPr>
        <p:spPr>
          <a:xfrm>
            <a:off x="311700" y="1526550"/>
            <a:ext cx="5260500" cy="3557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2" name="Google Shape;3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25" y="1547981"/>
            <a:ext cx="5057699" cy="34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9"/>
          <p:cNvSpPr txBox="1"/>
          <p:nvPr/>
        </p:nvSpPr>
        <p:spPr>
          <a:xfrm>
            <a:off x="5933725" y="445025"/>
            <a:ext cx="3210000" cy="3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Measures how much the predictor explains the variance in the response.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 value close to 1 is BAD.  This means we fail to reject the null hypothesis that there is no relation between the predictor and the response.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cxnSp>
        <p:nvCxnSpPr>
          <p:cNvPr id="334" name="Google Shape;334;p49"/>
          <p:cNvCxnSpPr/>
          <p:nvPr/>
        </p:nvCxnSpPr>
        <p:spPr>
          <a:xfrm flipH="1">
            <a:off x="4307925" y="1036275"/>
            <a:ext cx="1673100" cy="23820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 - R</a:t>
            </a:r>
            <a:endParaRPr/>
          </a:p>
        </p:txBody>
      </p:sp>
      <p:sp>
        <p:nvSpPr>
          <p:cNvPr id="340" name="Google Shape;340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summary(linearModel)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50"/>
          <p:cNvSpPr/>
          <p:nvPr/>
        </p:nvSpPr>
        <p:spPr>
          <a:xfrm>
            <a:off x="311700" y="1526550"/>
            <a:ext cx="5260500" cy="3557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2" name="Google Shape;34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25" y="1547981"/>
            <a:ext cx="5057699" cy="34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0"/>
          <p:cNvSpPr txBox="1"/>
          <p:nvPr/>
        </p:nvSpPr>
        <p:spPr>
          <a:xfrm>
            <a:off x="5947900" y="445025"/>
            <a:ext cx="3195900" cy="3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When we find a high p-value like this, we may consider removing the predictor an re-running the model.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cxnSp>
        <p:nvCxnSpPr>
          <p:cNvPr id="344" name="Google Shape;344;p50"/>
          <p:cNvCxnSpPr/>
          <p:nvPr/>
        </p:nvCxnSpPr>
        <p:spPr>
          <a:xfrm flipH="1">
            <a:off x="4318300" y="1291800"/>
            <a:ext cx="1629600" cy="2104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 - R</a:t>
            </a:r>
            <a:endParaRPr/>
          </a:p>
        </p:txBody>
      </p:sp>
      <p:sp>
        <p:nvSpPr>
          <p:cNvPr id="350" name="Google Shape;350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summary(linearModel)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51"/>
          <p:cNvSpPr/>
          <p:nvPr/>
        </p:nvSpPr>
        <p:spPr>
          <a:xfrm>
            <a:off x="311700" y="1526550"/>
            <a:ext cx="5260500" cy="3557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2" name="Google Shape;35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25" y="1547981"/>
            <a:ext cx="5057699" cy="34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1"/>
          <p:cNvSpPr txBox="1"/>
          <p:nvPr/>
        </p:nvSpPr>
        <p:spPr>
          <a:xfrm>
            <a:off x="5943175" y="445025"/>
            <a:ext cx="3200700" cy="3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When we find a high p-value like this we may consider removing the predictor and re-running the model.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cxnSp>
        <p:nvCxnSpPr>
          <p:cNvPr id="354" name="Google Shape;354;p51"/>
          <p:cNvCxnSpPr/>
          <p:nvPr/>
        </p:nvCxnSpPr>
        <p:spPr>
          <a:xfrm flipH="1">
            <a:off x="4318375" y="1178225"/>
            <a:ext cx="1624800" cy="22185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 - Python</a:t>
            </a:r>
            <a:endParaRPr/>
          </a:p>
        </p:txBody>
      </p:sp>
      <p:sp>
        <p:nvSpPr>
          <p:cNvPr id="360" name="Google Shape;360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import pandas as pd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import statsmodels.api as sm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data = pd.read_csv("..\\src-data\\imports-85-train.csv")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train = data[data['price']!= '?']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x = train[['engine-size','wheel-base','length','width','height']].astype(float)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x = sm.add_constant(x)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y = train["price"].astype(float)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model = sm.OLS(y, x).fit()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predictions = model.predict(x)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model.summary()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 - Python</a:t>
            </a:r>
            <a:endParaRPr/>
          </a:p>
        </p:txBody>
      </p:sp>
      <p:pic>
        <p:nvPicPr>
          <p:cNvPr id="366" name="Google Shape;36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75164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372" name="Google Shape;372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Picking which predictors to use in your model is called model building.  There are three common model building methods: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Forward Selection</a:t>
            </a:r>
            <a:r>
              <a:rPr lang="en">
                <a:solidFill>
                  <a:srgbClr val="000000"/>
                </a:solidFill>
              </a:rPr>
              <a:t> - you start with no predictors and evaluate each predictor one at a time for inclusion into your model.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Backward Elimination</a:t>
            </a:r>
            <a:r>
              <a:rPr lang="en">
                <a:solidFill>
                  <a:srgbClr val="000000"/>
                </a:solidFill>
              </a:rPr>
              <a:t> - you start with all possible predictors and evaluate each predictor one at a time for removal from you model.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Stepwise</a:t>
            </a:r>
            <a:r>
              <a:rPr lang="en">
                <a:solidFill>
                  <a:srgbClr val="000000"/>
                </a:solidFill>
              </a:rPr>
              <a:t> - Forward Selection where each predictor is evaluated for inclusion and exclusion.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 - Assumptions...</a:t>
            </a:r>
            <a:endParaRPr/>
          </a:p>
        </p:txBody>
      </p:sp>
      <p:sp>
        <p:nvSpPr>
          <p:cNvPr id="378" name="Google Shape;378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9" name="Google Shape;37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091288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 - Violated Assumptions</a:t>
            </a:r>
            <a:endParaRPr/>
          </a:p>
        </p:txBody>
      </p:sp>
      <p:pic>
        <p:nvPicPr>
          <p:cNvPr id="385" name="Google Shape;38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418400" cy="39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covered.</a:t>
            </a:r>
            <a:endParaRPr/>
          </a:p>
        </p:txBody>
      </p:sp>
      <p:sp>
        <p:nvSpPr>
          <p:cNvPr id="621" name="Google Shape;621;p85"/>
          <p:cNvSpPr txBox="1">
            <a:spLocks noGrp="1"/>
          </p:cNvSpPr>
          <p:nvPr>
            <p:ph type="body" idx="1"/>
          </p:nvPr>
        </p:nvSpPr>
        <p:spPr>
          <a:xfrm>
            <a:off x="282175" y="1145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Linear Models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Simple Linear Regression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R</a:t>
            </a:r>
            <a:r>
              <a:rPr lang="en" sz="2000" baseline="30000" dirty="0">
                <a:solidFill>
                  <a:schemeClr val="dk1"/>
                </a:solidFill>
              </a:rPr>
              <a:t>2</a:t>
            </a:r>
            <a:r>
              <a:rPr lang="en" sz="2000" dirty="0">
                <a:solidFill>
                  <a:schemeClr val="dk1"/>
                </a:solidFill>
              </a:rPr>
              <a:t> and adjusted R</a:t>
            </a:r>
            <a:r>
              <a:rPr lang="en" sz="2000" baseline="30000" dirty="0">
                <a:solidFill>
                  <a:schemeClr val="dk1"/>
                </a:solidFill>
              </a:rPr>
              <a:t>2</a:t>
            </a:r>
            <a:endParaRPr sz="2000" baseline="30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Multiple Linear Regression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Model Building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 - Linear Data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19139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6257925" y="1350175"/>
            <a:ext cx="2784900" cy="23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Scatter Plot shows a clear linear relationship.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to learn more? </a:t>
            </a:r>
            <a:endParaRPr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For Regression take CS 5204 / STAT 5346</a:t>
            </a:r>
            <a:endParaRPr sz="2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32" name="Google Shape;632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Kassambara, Realstack, Visitor, &amp; Mann, T. (2018, March 11). Linear Regression Assumptions and Diagnostics in R: Essentials. Retrieved from http://www.sthda.com/english/articles/39-regression-model-diagnostics/161-linear-regression-assumptions-and-diagnostics-in-r-essentials/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Shmueli, G., Bruce, P. C., Yahav, I., Patel, N. R., &amp; Lichtendahl Jr, K. C. (2017). Data mining for business analytics: concepts, techniques, and applications in R. John Wiley &amp; Sons.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Witten, I. H., Frank, E., Hall, M. A., &amp; Pal, C. J. (2016). Data Mining: Practical Machine Learning Tools and Techniques.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 - Non-Linear Data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2" y="1045875"/>
            <a:ext cx="4973625" cy="37874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1648800" y="4833300"/>
            <a:ext cx="74952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https://www.quora.com/What-does-it-mean-if-a-linear-correlation-coefficient-is-close-to-zero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5285325" y="1017725"/>
            <a:ext cx="3681000" cy="23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Scatter Plot shows a clear parabolic, non-linear relationship.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00" y="1170125"/>
            <a:ext cx="61913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see that the data looks linear from the scatter plot.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can model this using the formula for a line…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 = m*x +b</a:t>
            </a:r>
            <a:endParaRPr>
              <a:solidFill>
                <a:srgbClr val="000000"/>
              </a:solidFill>
            </a:endParaRPr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 = the y intercept</a:t>
            </a:r>
            <a:endParaRPr>
              <a:solidFill>
                <a:srgbClr val="000000"/>
              </a:solidFill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 = the slope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some cases we can model this using the formula for a line…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 = m * x + b</a:t>
            </a:r>
            <a:endParaRPr>
              <a:solidFill>
                <a:srgbClr val="000000"/>
              </a:solidFill>
            </a:endParaRPr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 = the slope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 = the y intercept</a:t>
            </a:r>
            <a:endParaRPr>
              <a:solidFill>
                <a:srgbClr val="000000"/>
              </a:solidFill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 our data will be between 1 predictor, x , and 1 response, y.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6280075" y="2218050"/>
            <a:ext cx="24540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only 1 predictor, x, this is called Simple Linear Regression.</a:t>
            </a:r>
            <a:endParaRPr sz="1800"/>
          </a:p>
        </p:txBody>
      </p:sp>
      <p:cxnSp>
        <p:nvCxnSpPr>
          <p:cNvPr id="110" name="Google Shape;110;p21"/>
          <p:cNvCxnSpPr>
            <a:stCxn id="109" idx="1"/>
          </p:cNvCxnSpPr>
          <p:nvPr/>
        </p:nvCxnSpPr>
        <p:spPr>
          <a:xfrm rot="10800000">
            <a:off x="2242975" y="2013750"/>
            <a:ext cx="4037100" cy="7812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2046</Words>
  <Application>Microsoft Office PowerPoint</Application>
  <PresentationFormat>On-screen Show (16:9)</PresentationFormat>
  <Paragraphs>341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Arial</vt:lpstr>
      <vt:lpstr>Simple Light</vt:lpstr>
      <vt:lpstr>CS 5402 Introduction to Data Mining  Regression v.1.1</vt:lpstr>
      <vt:lpstr>What we are going to learn.</vt:lpstr>
      <vt:lpstr>Numeric Prediction</vt:lpstr>
      <vt:lpstr>Classification vs. Numeric Prediction</vt:lpstr>
      <vt:lpstr>Linear Models - Linear Data</vt:lpstr>
      <vt:lpstr>Linear Models - Non-Linear Data</vt:lpstr>
      <vt:lpstr>Linear Models</vt:lpstr>
      <vt:lpstr>Linear Models</vt:lpstr>
      <vt:lpstr>Linear Models</vt:lpstr>
      <vt:lpstr>Linear Models</vt:lpstr>
      <vt:lpstr>Linear Models</vt:lpstr>
      <vt:lpstr>Linear Models</vt:lpstr>
      <vt:lpstr>Linear Models</vt:lpstr>
      <vt:lpstr>Linear Models</vt:lpstr>
      <vt:lpstr>Linear Models</vt:lpstr>
      <vt:lpstr>Linear Models</vt:lpstr>
      <vt:lpstr>Simple Linear Regression</vt:lpstr>
      <vt:lpstr>Simple Linear Regression</vt:lpstr>
      <vt:lpstr>Simple Linear Regression - R</vt:lpstr>
      <vt:lpstr>Simple Linear Regression - R</vt:lpstr>
      <vt:lpstr>Simple Linear Regression - R</vt:lpstr>
      <vt:lpstr>Simple Linear Regression - R</vt:lpstr>
      <vt:lpstr>Simple Linear Regression - R</vt:lpstr>
      <vt:lpstr>Simple Linear Regression - Python</vt:lpstr>
      <vt:lpstr>Simple Linear Regression - Python</vt:lpstr>
      <vt:lpstr>Simple Linear Regression - Python</vt:lpstr>
      <vt:lpstr>Simple Linear Regression - Python</vt:lpstr>
      <vt:lpstr>Simple Linear Regression</vt:lpstr>
      <vt:lpstr>Multiple Linear Regression</vt:lpstr>
      <vt:lpstr>Multiple Linear Regression - Assumptions</vt:lpstr>
      <vt:lpstr>Multiple Linear Regression - Assumptions </vt:lpstr>
      <vt:lpstr>Multiple Linear Regression - Assumptions </vt:lpstr>
      <vt:lpstr>Multiple Linear Regression - Assumptions </vt:lpstr>
      <vt:lpstr>Multiple Linear Regression - Assumptions </vt:lpstr>
      <vt:lpstr>Multiple Linear Regression</vt:lpstr>
      <vt:lpstr>Multiple Linear Regression - R</vt:lpstr>
      <vt:lpstr>Multiple Linear Regression - R</vt:lpstr>
      <vt:lpstr>Multiple Linear Regression - R</vt:lpstr>
      <vt:lpstr>Multiple Linear Regression - R</vt:lpstr>
      <vt:lpstr>Multiple Linear Regression - R</vt:lpstr>
      <vt:lpstr>Multiple Linear Regression - R</vt:lpstr>
      <vt:lpstr>Multiple Linear Regression - R</vt:lpstr>
      <vt:lpstr>Multiple Linear Regression - R</vt:lpstr>
      <vt:lpstr>Multiple Linear Regression - Python</vt:lpstr>
      <vt:lpstr>Multiple Linear Regression - Python</vt:lpstr>
      <vt:lpstr>Model Building</vt:lpstr>
      <vt:lpstr>Multiple Linear Regression - Assumptions...</vt:lpstr>
      <vt:lpstr>Multiple Linear Regression - Violated Assumptions</vt:lpstr>
      <vt:lpstr>What we covered.</vt:lpstr>
      <vt:lpstr>What to learn more?  For Regression take CS 5204 / STAT 5346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5402 Introduction to Data Mining  5.5 Regression v.1.3</dc:title>
  <cp:lastModifiedBy>Koob, Perry</cp:lastModifiedBy>
  <cp:revision>9</cp:revision>
  <dcterms:modified xsi:type="dcterms:W3CDTF">2021-06-29T16:09:51Z</dcterms:modified>
</cp:coreProperties>
</file>