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83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7" r:id="rId11"/>
    <p:sldId id="263" r:id="rId12"/>
    <p:sldId id="264" r:id="rId13"/>
    <p:sldId id="265" r:id="rId14"/>
    <p:sldId id="266" r:id="rId15"/>
    <p:sldId id="267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92" r:id="rId25"/>
    <p:sldId id="285" r:id="rId26"/>
    <p:sldId id="275" r:id="rId27"/>
    <p:sldId id="289" r:id="rId28"/>
    <p:sldId id="276" r:id="rId29"/>
    <p:sldId id="277" r:id="rId30"/>
    <p:sldId id="278" r:id="rId31"/>
    <p:sldId id="279" r:id="rId32"/>
    <p:sldId id="293" r:id="rId33"/>
    <p:sldId id="294" r:id="rId34"/>
    <p:sldId id="290" r:id="rId35"/>
    <p:sldId id="284" r:id="rId36"/>
    <p:sldId id="280" r:id="rId37"/>
    <p:sldId id="281" r:id="rId38"/>
    <p:sldId id="291" r:id="rId39"/>
    <p:sldId id="282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4BED9-E454-4BD3-8517-68D2307E2124}">
  <a:tblStyle styleId="{CC84BED9-E454-4BD3-8517-68D2307E2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2" autoAdjust="0"/>
  </p:normalViewPr>
  <p:slideViewPr>
    <p:cSldViewPr snapToGrid="0">
      <p:cViewPr varScale="1">
        <p:scale>
          <a:sx n="130" d="100"/>
          <a:sy n="130" d="100"/>
        </p:scale>
        <p:origin x="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e573b11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e573b11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1df44a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1df44a4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e9e617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e9e617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573b11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e573b11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d86b5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d86b5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d86b5e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d86b5e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d86b5e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d86b5e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d86b5e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d86b5e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d86b5e3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d86b5e3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e573b1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e573b1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ece73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ece73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e573b1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e573b1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865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a0b3fe3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a0b3fe3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f70eff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f70eff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e573b11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e573b11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d06e97c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d06e97c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ce573b1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ce573b1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d86b5e3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cd86b5e3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cd86b5e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cd86b5e3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86b5e3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d86b5e3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ece73a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ece73a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d86b5e3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d86b5e3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d86b5e3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d86b5e3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ece73a3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ece73a3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d8bf5e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d8bf5e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d86b5e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d86b5e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er-bowl-prediction-model-99048f366f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dfs.semanticscholar.org/6ca7/b53455585b484afef120cfea75ebfc84f7d6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nuggets.com/2015/08/statistics-understanding-levels-measurement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ing-yogi.blogspot.com/2012/12/session-7-r-code-for-in-class-work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gebb.missouri.edu/weather/stations/boone/index.htm" TargetMode="External"/><Relationship Id="rId5" Type="http://schemas.openxmlformats.org/officeDocument/2006/relationships/hyperlink" Target="https://www.nass.usda.gov/Statistics_by_State/Missouri/Publications/County_Estimates/2018/MO-Corn-Production-by-County.pdf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reuters.com/article/us-amazon-com-jobs-automation-insight/amazon-scraps-secret-ai-recruiting-tool-that-showed-bias-against-women-idUSKCN1MK08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pload.wikimedia.org/wikipedia/commons/0/09/Supervised_machine_learning_in_a_nutshell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imate.gov/news-features/blogs/beyond-data/how-tree-rings-tell-time-and-climate-histor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ricelab.sas.upenn.edu/projects/proxies-race-catalogu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icago.github.io/food-inspections-evaluation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Data </a:t>
            </a:r>
            <a:r>
              <a:rPr lang="en" sz="3600" dirty="0"/>
              <a:t>Input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v.1.0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30185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Problems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techniques we can use and the types of problems we can address are defined by the data we have.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Numeric-Attributes Problems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All attributes are numeric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Mixed Attributes Problems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Not all attributes are numeric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0" y="4345075"/>
            <a:ext cx="77166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https://towardsdatascience.com/super-bowl-prediction-model-99048f366fed</a:t>
            </a:r>
            <a:endParaRPr dirty="0"/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4716877"/>
            <a:ext cx="8127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https://pdfs.semanticscholar.org/6ca7/b53455585b484afef120cfea75ebfc84f7d6.pdf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24" y="0"/>
            <a:ext cx="68441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714700" y="4726800"/>
            <a:ext cx="64293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hlinkClick r:id="rId4"/>
              </a:rPr>
              <a:t>https://www.kdnuggets.com/2015/08/statistics-understanding-levels-measurement.html</a:t>
            </a:r>
            <a:endParaRPr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of Measurement</a:t>
            </a:r>
            <a:endParaRPr b="1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Nominal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 named label.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Ordinal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named label, and ordering or hierarchy to the labels.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Measurement</a:t>
            </a:r>
            <a:endParaRPr b="1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Interval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 named label, ordering or hierarchy to the labels, and a fixed distance between neighboring labels.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Ratio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 named label, ordering or hierarchy to the labels, a fixed distance between neighboring labels, and a </a:t>
            </a: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zero value means the absence of what is being measured.</a:t>
            </a:r>
            <a:endParaRPr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the Level of Measurement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Boolean 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Student Number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Platelet Count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Likert Scale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Temperature in Celsius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Number of Students in the Class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Temperature in Kelvin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Nominal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Nominal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Ratio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Ordinal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Interval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Ratio</a:t>
            </a:r>
            <a:br>
              <a:rPr lang="en" sz="2000" dirty="0">
                <a:solidFill>
                  <a:srgbClr val="000000"/>
                </a:solidFill>
              </a:rPr>
            </a:b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Ratio</a:t>
            </a:r>
            <a:endParaRPr sz="2000" dirty="0">
              <a:solidFill>
                <a:srgbClr val="000000"/>
              </a:solidFill>
            </a:endParaRPr>
          </a:p>
        </p:txBody>
      </p:sp>
      <p:cxnSp>
        <p:nvCxnSpPr>
          <p:cNvPr id="132" name="Google Shape;132;p24"/>
          <p:cNvCxnSpPr/>
          <p:nvPr/>
        </p:nvCxnSpPr>
        <p:spPr>
          <a:xfrm>
            <a:off x="3889775" y="2336000"/>
            <a:ext cx="857400" cy="10800"/>
          </a:xfrm>
          <a:prstGeom prst="straightConnector1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Data</a:t>
            </a:r>
          </a:p>
        </p:txBody>
      </p:sp>
    </p:spTree>
    <p:extLst>
      <p:ext uri="{BB962C8B-B14F-4D97-AF65-F5344CB8AC3E}">
        <p14:creationId xmlns:p14="http://schemas.microsoft.com/office/powerpoint/2010/main" val="332998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Possible issues with data</a:t>
            </a: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Sparse Data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Missing Values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Inaccurate Values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Unbalanced Data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Scale Difference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Proxy Variables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Data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Word frequency of words from 5165 documents.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0" y="4846200"/>
            <a:ext cx="5655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hlinkClick r:id="rId3"/>
              </a:rPr>
              <a:t>http://marketing-yogi.blogspot.com/2012/12/session-7-r-code-for-in-class-work.html</a:t>
            </a:r>
            <a:endParaRPr sz="800" dirty="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75" y="1827200"/>
            <a:ext cx="6419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00" y="1122500"/>
            <a:ext cx="67035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we are going to learn.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Vocabulary</a:t>
            </a:r>
          </a:p>
          <a:p>
            <a:r>
              <a:rPr lang="en-US" dirty="0">
                <a:solidFill>
                  <a:schemeClr val="tx1"/>
                </a:solidFill>
              </a:rPr>
              <a:t>Levels of Measure</a:t>
            </a:r>
          </a:p>
          <a:p>
            <a:r>
              <a:rPr lang="en-US" dirty="0">
                <a:solidFill>
                  <a:schemeClr val="tx1"/>
                </a:solidFill>
              </a:rPr>
              <a:t>Issues with Data</a:t>
            </a:r>
          </a:p>
          <a:p>
            <a:r>
              <a:rPr lang="en-US" dirty="0">
                <a:solidFill>
                  <a:schemeClr val="tx1"/>
                </a:solidFill>
              </a:rPr>
              <a:t>Bias in Data Mining</a:t>
            </a:r>
          </a:p>
          <a:p>
            <a:r>
              <a:rPr lang="en-US" dirty="0">
                <a:solidFill>
                  <a:schemeClr val="tx1"/>
                </a:solidFill>
              </a:rPr>
              <a:t>More Vocabulary</a:t>
            </a:r>
          </a:p>
        </p:txBody>
      </p:sp>
    </p:spTree>
    <p:extLst>
      <p:ext uri="{BB962C8B-B14F-4D97-AF65-F5344CB8AC3E}">
        <p14:creationId xmlns:p14="http://schemas.microsoft.com/office/powerpoint/2010/main" val="187277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Inaccurate Values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Inaccurate Values can cause issues with analysis.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44" y="1540325"/>
            <a:ext cx="563390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Data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An Unbalanced Data set is a situation when performing a classification problem </a:t>
            </a: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</a:rPr>
              <a:t>and the data as significantly more members of one class than the other.</a:t>
            </a:r>
            <a:endParaRPr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Difference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17725"/>
            <a:ext cx="4438900" cy="350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303" y="525700"/>
            <a:ext cx="267934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0" y="4768200"/>
            <a:ext cx="89742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5"/>
              </a:rPr>
              <a:t>https://www.nass.usda.gov/Statistics_by_State/Missouri/Publications/County_Estimates/2018/MO-Corn-Production-by-County.pdf</a:t>
            </a:r>
            <a:endParaRPr sz="800"/>
          </a:p>
        </p:txBody>
      </p:sp>
      <p:sp>
        <p:nvSpPr>
          <p:cNvPr id="174" name="Google Shape;174;p30"/>
          <p:cNvSpPr txBox="1"/>
          <p:nvPr/>
        </p:nvSpPr>
        <p:spPr>
          <a:xfrm>
            <a:off x="5286700" y="4346675"/>
            <a:ext cx="31428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6"/>
              </a:rPr>
              <a:t>http://agebb.missouri.edu/weather/stations/boone/index.htm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Scale Difference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Normalization of data means rescaling the data values of an attribute to fit into a range between 0 and 1.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Normalized Value = (value – min(Values)) / (max(Values) - min(Values))</a:t>
            </a:r>
            <a:endParaRPr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Scale Difference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Standardization of data means rescaling the data values of an attribute to fit into a range between 0 and 1 standard deviation.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Standardized Value = (value – mean(Values)) / (standard deviation (Values))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28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Data Mining</a:t>
            </a:r>
          </a:p>
        </p:txBody>
      </p:sp>
    </p:spTree>
    <p:extLst>
      <p:ext uri="{BB962C8B-B14F-4D97-AF65-F5344CB8AC3E}">
        <p14:creationId xmlns:p14="http://schemas.microsoft.com/office/powerpoint/2010/main" val="140593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Riddle me this...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33333"/>
                </a:solidFill>
              </a:rPr>
              <a:t>A father and his son are in a car accident. The father dies at the scene and the son is rushed to the hospital. 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33333"/>
                </a:solidFill>
              </a:rPr>
              <a:t>At the hospital the surgeon looks at the boy and says "I can't operate on this boy, he is my son." 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333333"/>
                </a:solidFill>
              </a:rPr>
              <a:t>How can this be?</a:t>
            </a:r>
            <a:endParaRPr sz="2400"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Data Mining - Where is Introduced?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60" y="1331843"/>
            <a:ext cx="3573226" cy="35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50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5" y="901850"/>
            <a:ext cx="6252175" cy="40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in Data Mining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0" y="4904400"/>
            <a:ext cx="82866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hlinkClick r:id="rId4"/>
              </a:rPr>
              <a:t>https://www.reuters.com/article/us-amazon-com-jobs-automation-insight/amazon-scraps-secret-ai-recruiting-tool-that-showed-bias-against-women-idUSKCN1MK08G</a:t>
            </a:r>
            <a:endParaRPr sz="800" dirty="0"/>
          </a:p>
        </p:txBody>
      </p:sp>
      <p:sp>
        <p:nvSpPr>
          <p:cNvPr id="194" name="Google Shape;194;p33"/>
          <p:cNvSpPr txBox="1"/>
          <p:nvPr/>
        </p:nvSpPr>
        <p:spPr>
          <a:xfrm>
            <a:off x="4983250" y="4155475"/>
            <a:ext cx="4160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Automatically categorizing written texts by author gender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(Koppel, Argamon, &amp; Shimoni, 2002)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50" y="1876275"/>
            <a:ext cx="73152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in Data Mining - From Data Set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0" y="4862950"/>
            <a:ext cx="8643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https://upload.wikimedia.org/wikipedia/commons/0/09/Supervised_machine_learning_in_a_nutshell.svg</a:t>
            </a:r>
            <a:endParaRPr sz="800"/>
          </a:p>
        </p:txBody>
      </p:sp>
      <p:sp>
        <p:nvSpPr>
          <p:cNvPr id="202" name="Google Shape;202;p34"/>
          <p:cNvSpPr txBox="1"/>
          <p:nvPr/>
        </p:nvSpPr>
        <p:spPr>
          <a:xfrm>
            <a:off x="1088550" y="101772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Supervised Learning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1054019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Bias in Data Mining - From Data Collection</a:t>
            </a:r>
            <a:endParaRPr dirty="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30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Bias in Data Mining - </a:t>
            </a:r>
            <a:r>
              <a:rPr lang="en" dirty="0">
                <a:solidFill>
                  <a:srgbClr val="000000"/>
                </a:solidFill>
              </a:rPr>
              <a:t>Proxy Variables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Some variables can approximate, or stand in as proxy, for another variables.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Tree rings stand in for a trees age.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1146"/>
            <a:ext cx="3953675" cy="26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0" y="4798225"/>
            <a:ext cx="7512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hlinkClick r:id="rId4"/>
              </a:rPr>
              <a:t>https://www.climate.gov/news-features/blogs/beyond-data/how-tree-rings-tell-time-and-climate-history</a:t>
            </a:r>
            <a:endParaRPr sz="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Data Mining - Proxy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92367"/>
            <a:ext cx="5952733" cy="37373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635" y="49280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3"/>
              </a:rPr>
              <a:t>https://pricelab.sas.upenn.edu/projects/proxies-race-catalogue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43192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Data Mining - Biased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04473"/>
            <a:ext cx="5221081" cy="388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81" y="1017724"/>
            <a:ext cx="2378947" cy="38888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700" y="4928056"/>
            <a:ext cx="2585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hlinkClick r:id="rId4"/>
              </a:rPr>
              <a:t>https://chicago.github.io/food-inspections-evaluation/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773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Data Mining - Biased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6111747" cy="39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Vocabulary</a:t>
            </a:r>
          </a:p>
        </p:txBody>
      </p:sp>
    </p:spTree>
    <p:extLst>
      <p:ext uri="{BB962C8B-B14F-4D97-AF65-F5344CB8AC3E}">
        <p14:creationId xmlns:p14="http://schemas.microsoft.com/office/powerpoint/2010/main" val="2696074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World Assumption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Closed World Assumption is the presumption that a statement that is known to be true is true, and a statement that is unknown is false.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Information provided by direct observation, also called empirical evidence.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Vocabulary</a:t>
            </a:r>
          </a:p>
          <a:p>
            <a:r>
              <a:rPr lang="en-US" dirty="0">
                <a:solidFill>
                  <a:schemeClr val="tx1"/>
                </a:solidFill>
              </a:rPr>
              <a:t>Levels of Measure</a:t>
            </a:r>
          </a:p>
          <a:p>
            <a:r>
              <a:rPr lang="en-US" dirty="0">
                <a:solidFill>
                  <a:schemeClr val="tx1"/>
                </a:solidFill>
              </a:rPr>
              <a:t>Issues with Data</a:t>
            </a:r>
          </a:p>
          <a:p>
            <a:r>
              <a:rPr lang="en-US" dirty="0">
                <a:solidFill>
                  <a:schemeClr val="tx1"/>
                </a:solidFill>
              </a:rPr>
              <a:t>Bias in Data Mining</a:t>
            </a:r>
          </a:p>
          <a:p>
            <a:r>
              <a:rPr lang="en-US" dirty="0">
                <a:solidFill>
                  <a:schemeClr val="tx1"/>
                </a:solidFill>
              </a:rPr>
              <a:t>More Vocabulary</a:t>
            </a:r>
          </a:p>
        </p:txBody>
      </p:sp>
    </p:spTree>
    <p:extLst>
      <p:ext uri="{BB962C8B-B14F-4D97-AF65-F5344CB8AC3E}">
        <p14:creationId xmlns:p14="http://schemas.microsoft.com/office/powerpoint/2010/main" val="3104141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Koppel, M., Argamon, S., &amp; Shimoni, A. R. (2002). Automatically categorizing written texts by author gender. Literary and linguistic computing, 17(4), 401-412.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Obermeyer, Z., Powers, B., </a:t>
            </a:r>
            <a:r>
              <a:rPr lang="en-US" dirty="0" err="1">
                <a:solidFill>
                  <a:schemeClr val="tx1"/>
                </a:solidFill>
              </a:rPr>
              <a:t>Vogeli</a:t>
            </a:r>
            <a:r>
              <a:rPr lang="en-US" dirty="0">
                <a:solidFill>
                  <a:schemeClr val="tx1"/>
                </a:solidFill>
              </a:rPr>
              <a:t>, C., &amp; Mullainathan, S. (2019). Dissecting racial bias in an algorithm used to manage the health of populations. </a:t>
            </a:r>
            <a:r>
              <a:rPr lang="en-US" i="1" dirty="0">
                <a:solidFill>
                  <a:schemeClr val="tx1"/>
                </a:solidFill>
              </a:rPr>
              <a:t>Science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366</a:t>
            </a:r>
            <a:r>
              <a:rPr lang="en-US" dirty="0">
                <a:solidFill>
                  <a:schemeClr val="tx1"/>
                </a:solidFill>
              </a:rPr>
              <a:t>(6464), 447-453.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concept is what we are trying to find when data mining.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Think of it as an objective or problem definition.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It is important to document the Concept in the Concept Description when you start a Data Mining project.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97" y="0"/>
            <a:ext cx="51338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" y="2864300"/>
            <a:ext cx="7989699" cy="19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11700" y="1017725"/>
            <a:ext cx="85206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and instance, an example is a individual, independent subset of data.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think of it as a row of data.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When taking data from a Database it may be necessary to denormailze the data to get one example across the data. Recall Relation and Joins from Databases.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892825" y="2375550"/>
          <a:ext cx="4058575" cy="396210"/>
        </p:xfrm>
        <a:graphic>
          <a:graphicData uri="http://schemas.openxmlformats.org/drawingml/2006/table">
            <a:tbl>
              <a:tblPr>
                <a:noFill/>
                <a:tableStyleId>{CC84BED9-E454-4BD3-8517-68D2307E2124}</a:tableStyleId>
              </a:tblPr>
              <a:tblGrid>
                <a:gridCol w="52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81;p17"/>
          <p:cNvGraphicFramePr/>
          <p:nvPr/>
        </p:nvGraphicFramePr>
        <p:xfrm>
          <a:off x="5724675" y="2375550"/>
          <a:ext cx="2795850" cy="396210"/>
        </p:xfrm>
        <a:graphic>
          <a:graphicData uri="http://schemas.openxmlformats.org/drawingml/2006/table">
            <a:tbl>
              <a:tblPr>
                <a:noFill/>
                <a:tableStyleId>{CC84BED9-E454-4BD3-8517-68D2307E2124}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" name="Google Shape;82;p17"/>
          <p:cNvCxnSpPr/>
          <p:nvPr/>
        </p:nvCxnSpPr>
        <p:spPr>
          <a:xfrm rot="10800000">
            <a:off x="5931075" y="2773925"/>
            <a:ext cx="12000" cy="11814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7"/>
          <p:cNvCxnSpPr/>
          <p:nvPr/>
        </p:nvCxnSpPr>
        <p:spPr>
          <a:xfrm>
            <a:off x="1133725" y="2785825"/>
            <a:ext cx="12000" cy="1133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1157475" y="3919400"/>
            <a:ext cx="4785600" cy="240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Denormalizing data  may lead to “multi-instance” data.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Example: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1, Anne, Junior, 2015, Computer Science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1, Anne, Junior, 2015, Applied Mathematics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2, Bob, Freshmen, 2019,  Biology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… becomes ...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1, Anne, Junior, 2015, Computer Science, Applied Math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2, Bob, Freshmen, 2019, Biology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" y="2892950"/>
            <a:ext cx="7989699" cy="19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76250" y="11549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017725"/>
            <a:ext cx="8520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called features, factors, or variables, an attribute is one of many finite predefined elements that make up an example.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attribute of each example will have a value (hopefully).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1067</Words>
  <Application>Microsoft Office PowerPoint</Application>
  <PresentationFormat>On-screen Show (16:9)</PresentationFormat>
  <Paragraphs>162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Arial</vt:lpstr>
      <vt:lpstr>Simple Light</vt:lpstr>
      <vt:lpstr>CS 5402 Introduction to Data Mining  Data Input v.1.0</vt:lpstr>
      <vt:lpstr>What we are going to learn.</vt:lpstr>
      <vt:lpstr>Vocabulary</vt:lpstr>
      <vt:lpstr>Concept</vt:lpstr>
      <vt:lpstr>PowerPoint Presentation</vt:lpstr>
      <vt:lpstr>Example</vt:lpstr>
      <vt:lpstr>Example</vt:lpstr>
      <vt:lpstr>Example</vt:lpstr>
      <vt:lpstr>Attribute</vt:lpstr>
      <vt:lpstr>Levels of Measurement</vt:lpstr>
      <vt:lpstr>Types of Problems</vt:lpstr>
      <vt:lpstr>PowerPoint Presentation</vt:lpstr>
      <vt:lpstr>Level of Measurement</vt:lpstr>
      <vt:lpstr>Level of Measurement</vt:lpstr>
      <vt:lpstr>Name the Level of Measurement</vt:lpstr>
      <vt:lpstr>Issues with Data</vt:lpstr>
      <vt:lpstr>Possible issues with data</vt:lpstr>
      <vt:lpstr>Sparse Data</vt:lpstr>
      <vt:lpstr>Missing Values</vt:lpstr>
      <vt:lpstr>Inaccurate Values</vt:lpstr>
      <vt:lpstr>Unbalanced Data</vt:lpstr>
      <vt:lpstr>Scale Difference</vt:lpstr>
      <vt:lpstr>Scale Difference</vt:lpstr>
      <vt:lpstr>Scale Difference</vt:lpstr>
      <vt:lpstr>Bias in Data Mining</vt:lpstr>
      <vt:lpstr>Riddle me this...</vt:lpstr>
      <vt:lpstr>Bias in Data Mining - Where is Introduced?</vt:lpstr>
      <vt:lpstr>Bias in Data Mining</vt:lpstr>
      <vt:lpstr>Bias in Data Mining - From Data Set</vt:lpstr>
      <vt:lpstr>Bias in Data Mining - From Data Collection</vt:lpstr>
      <vt:lpstr>Bias in Data Mining - Proxy Variables</vt:lpstr>
      <vt:lpstr>Bias in Data Mining - Proxy Variables</vt:lpstr>
      <vt:lpstr>Bias in Data Mining - Biased Models</vt:lpstr>
      <vt:lpstr>Bias in Data Mining - Biased Models</vt:lpstr>
      <vt:lpstr>More Vocabulary</vt:lpstr>
      <vt:lpstr>Closed World Assumption</vt:lpstr>
      <vt:lpstr>Ground Truth</vt:lpstr>
      <vt:lpstr>What We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2. Data Input v.1.0</dc:title>
  <cp:lastModifiedBy>Bikis</cp:lastModifiedBy>
  <cp:revision>12</cp:revision>
  <dcterms:modified xsi:type="dcterms:W3CDTF">2021-06-30T02:23:08Z</dcterms:modified>
</cp:coreProperties>
</file>