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75" r:id="rId4"/>
    <p:sldId id="277" r:id="rId5"/>
    <p:sldId id="283" r:id="rId6"/>
    <p:sldId id="284" r:id="rId7"/>
    <p:sldId id="279" r:id="rId8"/>
    <p:sldId id="276" r:id="rId9"/>
    <p:sldId id="278" r:id="rId10"/>
    <p:sldId id="280" r:id="rId11"/>
    <p:sldId id="281" r:id="rId12"/>
    <p:sldId id="292" r:id="rId13"/>
    <p:sldId id="286" r:id="rId14"/>
    <p:sldId id="287" r:id="rId15"/>
    <p:sldId id="289" r:id="rId16"/>
    <p:sldId id="293" r:id="rId17"/>
    <p:sldId id="294" r:id="rId18"/>
    <p:sldId id="290" r:id="rId19"/>
    <p:sldId id="296" r:id="rId20"/>
    <p:sldId id="272" r:id="rId21"/>
    <p:sldId id="27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ry Koob" userId="9617d2dec4fe10c7" providerId="LiveId" clId="{D687F105-DD2B-49A9-A041-4548E1D25D5B}"/>
    <pc:docChg chg="modSld">
      <pc:chgData name="Perry Koob" userId="9617d2dec4fe10c7" providerId="LiveId" clId="{D687F105-DD2B-49A9-A041-4548E1D25D5B}" dt="2021-07-21T00:16:52.224" v="5" actId="20577"/>
      <pc:docMkLst>
        <pc:docMk/>
      </pc:docMkLst>
      <pc:sldChg chg="modSp mod">
        <pc:chgData name="Perry Koob" userId="9617d2dec4fe10c7" providerId="LiveId" clId="{D687F105-DD2B-49A9-A041-4548E1D25D5B}" dt="2021-07-21T00:16:52.224" v="5" actId="20577"/>
        <pc:sldMkLst>
          <pc:docMk/>
          <pc:sldMk cId="0" sldId="256"/>
        </pc:sldMkLst>
        <pc:spChg chg="mod">
          <ac:chgData name="Perry Koob" userId="9617d2dec4fe10c7" providerId="LiveId" clId="{D687F105-DD2B-49A9-A041-4548E1D25D5B}" dt="2021-07-21T00:16:52.224" v="5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33e6a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33e6a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d7522368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d7522368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5402 Introduction to Data Mining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dirty="0"/>
          </a:p>
          <a:p>
            <a:r>
              <a:rPr lang="en-US" sz="3600" dirty="0"/>
              <a:t>Data Mining Methods</a:t>
            </a:r>
            <a:r>
              <a:rPr lang="en" sz="3600" dirty="0"/>
              <a:t> - </a:t>
            </a:r>
            <a:r>
              <a:rPr lang="en-US" sz="3600" dirty="0"/>
              <a:t>Agglomerative Clustering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v</a:t>
            </a:r>
            <a:r>
              <a:rPr lang="en" sz="3600"/>
              <a:t>.1.0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rgbClr val="000000"/>
                </a:solidFill>
              </a:rPr>
              <a:t>Perry B. Koob,</a:t>
            </a:r>
            <a:r>
              <a:rPr lang="en" sz="2400" dirty="0"/>
              <a:t> </a:t>
            </a:r>
            <a:r>
              <a:rPr lang="en" sz="2400" u="sng" dirty="0">
                <a:solidFill>
                  <a:schemeClr val="hlink"/>
                </a:solidFill>
              </a:rPr>
              <a:t>koobp@mst.edu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We find the two closest clusters, remember these are clusters of size one, using out linkage function and we join the two together.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3987387" y="1981201"/>
            <a:ext cx="4844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distance between C and E is 1.  So we join those clusters.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915353"/>
            <a:ext cx="3678250" cy="24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3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Merging of Clusters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We find the two closest clusters, remember these are clusters of size one, using out linkage function and we join the two together.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3987387" y="1981201"/>
            <a:ext cx="4844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distance between C and E is 1.  So we join those clusters.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the distance, that is going to be the level of the clusters in our </a:t>
            </a:r>
            <a:r>
              <a:rPr lang="en-US" dirty="0" err="1"/>
              <a:t>dendrogram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915353"/>
            <a:ext cx="3678250" cy="24181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14939" y="3644348"/>
            <a:ext cx="530087" cy="318052"/>
          </a:xfrm>
          <a:prstGeom prst="rect">
            <a:avLst/>
          </a:prstGeom>
          <a:solidFill>
            <a:srgbClr val="FFAB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6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Merging of Clusters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We find the two closest clusters, remember these are clusters of size one, using out linkage function and we join the two together.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3987387" y="1981201"/>
            <a:ext cx="48440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add out newly created cluster to the end of the list of clusters.</a:t>
            </a:r>
          </a:p>
          <a:p>
            <a:endParaRPr lang="en-US" dirty="0"/>
          </a:p>
          <a:p>
            <a:r>
              <a:rPr lang="en-US" dirty="0"/>
              <a:t>We determine the distance of the new cluster from the other clusters and update our distance matrix.  This will be base on the Linkage chosen.</a:t>
            </a:r>
          </a:p>
          <a:p>
            <a:endParaRPr lang="en-US" dirty="0"/>
          </a:p>
          <a:p>
            <a:r>
              <a:rPr lang="en-US" dirty="0"/>
              <a:t>Since we are using Single Linkage, we will choose the shortest distance between the new cluster and the old cluster.</a:t>
            </a:r>
          </a:p>
          <a:p>
            <a:endParaRPr lang="en-US" dirty="0"/>
          </a:p>
          <a:p>
            <a:r>
              <a:rPr lang="en-US" dirty="0"/>
              <a:t>So we can now create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915353"/>
            <a:ext cx="3678250" cy="24181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14939" y="3644348"/>
            <a:ext cx="530087" cy="318052"/>
          </a:xfrm>
          <a:prstGeom prst="rect">
            <a:avLst/>
          </a:prstGeom>
          <a:solidFill>
            <a:srgbClr val="FFAB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Distances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017725"/>
            <a:ext cx="3292501" cy="22411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04200" y="1661228"/>
            <a:ext cx="16534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Now we remove the old matixes from the distance matrix.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401" y="1013370"/>
            <a:ext cx="2981783" cy="19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5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Dendrogram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9233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371599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073965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776331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3478697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Elbow Connector 12"/>
          <p:cNvCxnSpPr>
            <a:stCxn id="6" idx="0"/>
            <a:endCxn id="11" idx="0"/>
          </p:cNvCxnSpPr>
          <p:nvPr/>
        </p:nvCxnSpPr>
        <p:spPr>
          <a:xfrm rot="5400000" flipH="1" flipV="1">
            <a:off x="3021497" y="3544956"/>
            <a:ext cx="12700" cy="1404732"/>
          </a:xfrm>
          <a:prstGeom prst="bentConnector3">
            <a:avLst>
              <a:gd name="adj1" fmla="val 180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11755" y="1017725"/>
            <a:ext cx="29134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Now Lets take a look at out dendrogram.</a:t>
            </a:r>
          </a:p>
          <a:p>
            <a:endParaRPr lang="pt-BR" dirty="0"/>
          </a:p>
          <a:p>
            <a:r>
              <a:rPr lang="pt-BR" dirty="0"/>
              <a:t>Level 1 was set because we started at Level 0 and added the distance.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95104" y="4015109"/>
            <a:ext cx="660018" cy="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0" y="3868097"/>
            <a:ext cx="801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296689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Merging of Clusters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017726"/>
            <a:ext cx="3917661" cy="26261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82821" y="2334225"/>
            <a:ext cx="643332" cy="412163"/>
          </a:xfrm>
          <a:prstGeom prst="rect">
            <a:avLst/>
          </a:prstGeom>
          <a:solidFill>
            <a:srgbClr val="FFAB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4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Merging of Clusters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017725"/>
            <a:ext cx="2942283" cy="1952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101" y="1022352"/>
            <a:ext cx="2782942" cy="17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0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Dendrogram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9233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371599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073965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776331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3478697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Elbow Connector 12"/>
          <p:cNvCxnSpPr>
            <a:stCxn id="6" idx="0"/>
            <a:endCxn id="11" idx="0"/>
          </p:cNvCxnSpPr>
          <p:nvPr/>
        </p:nvCxnSpPr>
        <p:spPr>
          <a:xfrm rot="5400000" flipH="1" flipV="1">
            <a:off x="3021497" y="3544956"/>
            <a:ext cx="12700" cy="1404732"/>
          </a:xfrm>
          <a:prstGeom prst="bentConnector3">
            <a:avLst>
              <a:gd name="adj1" fmla="val 180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11755" y="1017725"/>
            <a:ext cx="3078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Now Lets take a look at our dendrogram.</a:t>
            </a:r>
          </a:p>
          <a:p>
            <a:endParaRPr lang="pt-BR" dirty="0"/>
          </a:p>
          <a:p>
            <a:r>
              <a:rPr lang="pt-BR" dirty="0"/>
              <a:t>We were at Level 1 and added the distance the new clusters were from each other. So we have Level 3.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95104" y="4015109"/>
            <a:ext cx="660018" cy="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0" y="3868097"/>
            <a:ext cx="801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Level 1</a:t>
            </a: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2312780" y="3522731"/>
            <a:ext cx="12700" cy="1404732"/>
          </a:xfrm>
          <a:prstGeom prst="bentConnector3">
            <a:avLst>
              <a:gd name="adj1" fmla="val 5520835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95104" y="3550269"/>
            <a:ext cx="660018" cy="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72000" y="3403257"/>
            <a:ext cx="801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21012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Merging of Clusters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724"/>
            <a:ext cx="3658297" cy="22892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9682" y="2413191"/>
            <a:ext cx="643332" cy="391886"/>
          </a:xfrm>
          <a:prstGeom prst="rect">
            <a:avLst/>
          </a:prstGeom>
          <a:solidFill>
            <a:srgbClr val="FFAB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9182" y="2413191"/>
            <a:ext cx="690262" cy="391886"/>
          </a:xfrm>
          <a:prstGeom prst="rect">
            <a:avLst/>
          </a:prstGeom>
          <a:solidFill>
            <a:srgbClr val="FFAB4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1325950"/>
            <a:ext cx="3078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We have a tie  So we merge the ties.</a:t>
            </a:r>
          </a:p>
        </p:txBody>
      </p:sp>
    </p:spTree>
    <p:extLst>
      <p:ext uri="{BB962C8B-B14F-4D97-AF65-F5344CB8AC3E}">
        <p14:creationId xmlns:p14="http://schemas.microsoft.com/office/powerpoint/2010/main" val="275859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Dendrogram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9233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371599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073965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776331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3478697" y="4247322"/>
            <a:ext cx="49033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Elbow Connector 12"/>
          <p:cNvCxnSpPr>
            <a:stCxn id="6" idx="0"/>
            <a:endCxn id="11" idx="0"/>
          </p:cNvCxnSpPr>
          <p:nvPr/>
        </p:nvCxnSpPr>
        <p:spPr>
          <a:xfrm rot="5400000" flipH="1" flipV="1">
            <a:off x="3021497" y="3544956"/>
            <a:ext cx="12700" cy="1404732"/>
          </a:xfrm>
          <a:prstGeom prst="bentConnector3">
            <a:avLst>
              <a:gd name="adj1" fmla="val 180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11755" y="1017725"/>
            <a:ext cx="16534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Now Lets take a look at our final dendrogram.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95104" y="4015109"/>
            <a:ext cx="660018" cy="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0" y="3868097"/>
            <a:ext cx="801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Level 1</a:t>
            </a: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2312780" y="3522731"/>
            <a:ext cx="12700" cy="1404732"/>
          </a:xfrm>
          <a:prstGeom prst="bentConnector3">
            <a:avLst>
              <a:gd name="adj1" fmla="val 6982488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95104" y="2178763"/>
            <a:ext cx="595127" cy="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07109" y="2031750"/>
            <a:ext cx="801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Level 6</a:t>
            </a:r>
          </a:p>
        </p:txBody>
      </p:sp>
      <p:cxnSp>
        <p:nvCxnSpPr>
          <p:cNvPr id="16" name="Elbow Connector 15"/>
          <p:cNvCxnSpPr>
            <a:stCxn id="4" idx="0"/>
          </p:cNvCxnSpPr>
          <p:nvPr/>
        </p:nvCxnSpPr>
        <p:spPr>
          <a:xfrm rot="5400000" flipH="1" flipV="1">
            <a:off x="582630" y="2517409"/>
            <a:ext cx="2061683" cy="1398145"/>
          </a:xfrm>
          <a:prstGeom prst="bentConnector3">
            <a:avLst>
              <a:gd name="adj1" fmla="val 100688"/>
            </a:avLst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12544" y="2178762"/>
            <a:ext cx="0" cy="115622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754967" y="3328107"/>
            <a:ext cx="660018" cy="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31863" y="3181095"/>
            <a:ext cx="801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Level 3</a:t>
            </a:r>
          </a:p>
        </p:txBody>
      </p:sp>
      <p:cxnSp>
        <p:nvCxnSpPr>
          <p:cNvPr id="45" name="Elbow Connector 44"/>
          <p:cNvCxnSpPr/>
          <p:nvPr/>
        </p:nvCxnSpPr>
        <p:spPr>
          <a:xfrm rot="16200000" flipV="1">
            <a:off x="1881338" y="2629784"/>
            <a:ext cx="1829469" cy="941181"/>
          </a:xfrm>
          <a:prstGeom prst="bentConnector3">
            <a:avLst>
              <a:gd name="adj1" fmla="val 100544"/>
            </a:avLst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42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going to learn.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Agglomerative Clustering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covered.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282175" y="1145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</a:rPr>
              <a:t>Agglomerative Clustering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Witten, I. H., Frank, E., Hall, M. A., &amp; Pal, C. J. (2016). Data Mining: Practical Machine Learning Tools and Techniques.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3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Dendrogram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30" y="219738"/>
            <a:ext cx="5208104" cy="4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We treat each example as a cluster of one.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Then we start forming linkages between two clusters, one at a time.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The linkages are based off of the distance between the examples, and a linkage function.</a:t>
            </a:r>
          </a:p>
        </p:txBody>
      </p:sp>
    </p:spTree>
    <p:extLst>
      <p:ext uri="{BB962C8B-B14F-4D97-AF65-F5344CB8AC3E}">
        <p14:creationId xmlns:p14="http://schemas.microsoft.com/office/powerpoint/2010/main" val="290399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Functions.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36922"/>
              </p:ext>
            </p:extLst>
          </p:nvPr>
        </p:nvGraphicFramePr>
        <p:xfrm>
          <a:off x="311697" y="1017725"/>
          <a:ext cx="6619189" cy="4089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459">
                  <a:extLst>
                    <a:ext uri="{9D8B030D-6E8A-4147-A177-3AD203B41FA5}">
                      <a16:colId xmlns:a16="http://schemas.microsoft.com/office/drawing/2014/main" val="3748310668"/>
                    </a:ext>
                  </a:extLst>
                </a:gridCol>
                <a:gridCol w="4484730">
                  <a:extLst>
                    <a:ext uri="{9D8B030D-6E8A-4147-A177-3AD203B41FA5}">
                      <a16:colId xmlns:a16="http://schemas.microsoft.com/office/drawing/2014/main" val="1259769047"/>
                    </a:ext>
                  </a:extLst>
                </a:gridCol>
              </a:tblGrid>
              <a:tr h="448134">
                <a:tc>
                  <a:txBody>
                    <a:bodyPr/>
                    <a:lstStyle/>
                    <a:p>
                      <a:r>
                        <a:rPr lang="en-US" dirty="0"/>
                        <a:t>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50403"/>
                  </a:ext>
                </a:extLst>
              </a:tr>
              <a:tr h="883990">
                <a:tc>
                  <a:txBody>
                    <a:bodyPr/>
                    <a:lstStyle/>
                    <a:p>
                      <a:r>
                        <a:rPr lang="en-US" dirty="0"/>
                        <a:t>Single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shortest distance between the points in each cluster.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358560"/>
                  </a:ext>
                </a:extLst>
              </a:tr>
              <a:tr h="883990">
                <a:tc>
                  <a:txBody>
                    <a:bodyPr/>
                    <a:lstStyle/>
                    <a:p>
                      <a:r>
                        <a:rPr lang="en-US" dirty="0"/>
                        <a:t>Complete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Longest distance between the points in each cluster.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08826"/>
                  </a:ext>
                </a:extLst>
              </a:tr>
              <a:tr h="1141820">
                <a:tc>
                  <a:txBody>
                    <a:bodyPr/>
                    <a:lstStyle/>
                    <a:p>
                      <a:r>
                        <a:rPr lang="en-US" dirty="0"/>
                        <a:t>Average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Average</a:t>
                      </a:r>
                      <a:r>
                        <a:rPr lang="en-US" baseline="0" dirty="0"/>
                        <a:t> distance between all points in one cluster to all points in the other.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44176"/>
                  </a:ext>
                </a:extLst>
              </a:tr>
              <a:tr h="448134">
                <a:tc>
                  <a:txBody>
                    <a:bodyPr/>
                    <a:lstStyle/>
                    <a:p>
                      <a:r>
                        <a:rPr lang="en-US" dirty="0"/>
                        <a:t>Ward’s Method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minimize the s</a:t>
                      </a:r>
                      <a:r>
                        <a:rPr lang="en-US" dirty="0"/>
                        <a:t>um of squared differences between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all clusters.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6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94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Functions.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637028"/>
              </p:ext>
            </p:extLst>
          </p:nvPr>
        </p:nvGraphicFramePr>
        <p:xfrm>
          <a:off x="311697" y="1017725"/>
          <a:ext cx="6619189" cy="4089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459">
                  <a:extLst>
                    <a:ext uri="{9D8B030D-6E8A-4147-A177-3AD203B41FA5}">
                      <a16:colId xmlns:a16="http://schemas.microsoft.com/office/drawing/2014/main" val="3748310668"/>
                    </a:ext>
                  </a:extLst>
                </a:gridCol>
                <a:gridCol w="4484730">
                  <a:extLst>
                    <a:ext uri="{9D8B030D-6E8A-4147-A177-3AD203B41FA5}">
                      <a16:colId xmlns:a16="http://schemas.microsoft.com/office/drawing/2014/main" val="1259769047"/>
                    </a:ext>
                  </a:extLst>
                </a:gridCol>
              </a:tblGrid>
              <a:tr h="448134">
                <a:tc>
                  <a:txBody>
                    <a:bodyPr/>
                    <a:lstStyle/>
                    <a:p>
                      <a:r>
                        <a:rPr lang="en-US" dirty="0"/>
                        <a:t>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50403"/>
                  </a:ext>
                </a:extLst>
              </a:tr>
              <a:tr h="883990">
                <a:tc>
                  <a:txBody>
                    <a:bodyPr/>
                    <a:lstStyle/>
                    <a:p>
                      <a:r>
                        <a:rPr lang="en-US" dirty="0"/>
                        <a:t>Single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shortest distance between the points in each cluster.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358560"/>
                  </a:ext>
                </a:extLst>
              </a:tr>
              <a:tr h="883990">
                <a:tc>
                  <a:txBody>
                    <a:bodyPr/>
                    <a:lstStyle/>
                    <a:p>
                      <a:r>
                        <a:rPr lang="en-US" dirty="0"/>
                        <a:t>Complete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Longest distance between the points in each cluster.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08826"/>
                  </a:ext>
                </a:extLst>
              </a:tr>
              <a:tr h="1141820">
                <a:tc>
                  <a:txBody>
                    <a:bodyPr/>
                    <a:lstStyle/>
                    <a:p>
                      <a:r>
                        <a:rPr lang="en-US" dirty="0"/>
                        <a:t>Average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Average</a:t>
                      </a:r>
                      <a:r>
                        <a:rPr lang="en-US" baseline="0" dirty="0"/>
                        <a:t> distance between all points in one cluster to all points in the other.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44176"/>
                  </a:ext>
                </a:extLst>
              </a:tr>
              <a:tr h="448134">
                <a:tc>
                  <a:txBody>
                    <a:bodyPr/>
                    <a:lstStyle/>
                    <a:p>
                      <a:r>
                        <a:rPr lang="en-US" dirty="0"/>
                        <a:t>Ward’s Method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minimize the s</a:t>
                      </a:r>
                      <a:r>
                        <a:rPr lang="en-US" dirty="0"/>
                        <a:t>um of squared differences between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all clusters.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6597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43530" y="1537252"/>
            <a:ext cx="1729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example I am going to use the Single Linkage.</a:t>
            </a:r>
          </a:p>
          <a:p>
            <a:endParaRPr lang="en-US" dirty="0"/>
          </a:p>
          <a:p>
            <a:r>
              <a:rPr lang="en-US" dirty="0"/>
              <a:t>The Linkage functions will not appear to be as important for the first join, but it will make sense as we get more cluster members.</a:t>
            </a:r>
          </a:p>
        </p:txBody>
      </p:sp>
    </p:spTree>
    <p:extLst>
      <p:ext uri="{BB962C8B-B14F-4D97-AF65-F5344CB8AC3E}">
        <p14:creationId xmlns:p14="http://schemas.microsoft.com/office/powerpoint/2010/main" val="39067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We calculate the distances between each example and place it in a distance matrix.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915353"/>
            <a:ext cx="3678250" cy="2418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3988241" y="2392018"/>
            <a:ext cx="3770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also be called a proximity matrix.</a:t>
            </a:r>
          </a:p>
        </p:txBody>
      </p:sp>
    </p:spTree>
    <p:extLst>
      <p:ext uri="{BB962C8B-B14F-4D97-AF65-F5344CB8AC3E}">
        <p14:creationId xmlns:p14="http://schemas.microsoft.com/office/powerpoint/2010/main" val="58756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We calculate the distances between each example and place it in a distance matrix.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988241" y="2392018"/>
            <a:ext cx="37709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distances are calculated using the same distance functions we used for k-Nearest Neighbor, and k-Means  clustering.</a:t>
            </a:r>
          </a:p>
          <a:p>
            <a:endParaRPr lang="en-US" dirty="0"/>
          </a:p>
          <a:p>
            <a:r>
              <a:rPr lang="en-US" dirty="0"/>
              <a:t>Manhattan distance,</a:t>
            </a:r>
          </a:p>
          <a:p>
            <a:r>
              <a:rPr lang="en-US" dirty="0"/>
              <a:t>Euclidian distance,</a:t>
            </a:r>
          </a:p>
          <a:p>
            <a:r>
              <a:rPr lang="en-US" dirty="0" err="1"/>
              <a:t>Mahalanobis</a:t>
            </a:r>
            <a:r>
              <a:rPr lang="en-US" dirty="0"/>
              <a:t> distance…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915353"/>
            <a:ext cx="3678250" cy="24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We calculate the distances between each example and place it in a distance matrix.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3988240" y="2392018"/>
            <a:ext cx="4844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distance matrix is square, M x M given M examples. </a:t>
            </a:r>
          </a:p>
          <a:p>
            <a:endParaRPr lang="en-US" dirty="0"/>
          </a:p>
          <a:p>
            <a:r>
              <a:rPr lang="en-US" dirty="0"/>
              <a:t>Normally represented with a Lower Triangular matrix because of duplication.  The distance between A and C is the same as C and A.</a:t>
            </a:r>
          </a:p>
          <a:p>
            <a:endParaRPr lang="en-US" dirty="0"/>
          </a:p>
          <a:p>
            <a:r>
              <a:rPr lang="en-US" dirty="0"/>
              <a:t>The diagonal is all 0, because the distance A is from itself is 0.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915353"/>
            <a:ext cx="3678250" cy="24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258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756</Words>
  <Application>Microsoft Office PowerPoint</Application>
  <PresentationFormat>On-screen Show (16:9)</PresentationFormat>
  <Paragraphs>113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CS 5402 Introduction to Data Mining  Data Mining Methods - Agglomerative Clustering v.1.0</vt:lpstr>
      <vt:lpstr>What we are going to learn.</vt:lpstr>
      <vt:lpstr>Dendrogram</vt:lpstr>
      <vt:lpstr>Distances</vt:lpstr>
      <vt:lpstr>Linkage Functions.</vt:lpstr>
      <vt:lpstr>Linkage Functions.</vt:lpstr>
      <vt:lpstr>Distances</vt:lpstr>
      <vt:lpstr>Distances</vt:lpstr>
      <vt:lpstr>Distances</vt:lpstr>
      <vt:lpstr>Distances</vt:lpstr>
      <vt:lpstr>The First Merging of Clusters</vt:lpstr>
      <vt:lpstr>The First Merging of Clusters</vt:lpstr>
      <vt:lpstr>New Distances</vt:lpstr>
      <vt:lpstr>Dendrogram</vt:lpstr>
      <vt:lpstr>Second Merging of Clusters</vt:lpstr>
      <vt:lpstr>Second Merging of Clusters</vt:lpstr>
      <vt:lpstr>Dendrogram</vt:lpstr>
      <vt:lpstr>Third Merging of Clusters</vt:lpstr>
      <vt:lpstr>Dendrogram</vt:lpstr>
      <vt:lpstr>What we covered.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5402 Introduction to Data Mining  7.6 Data Mining Methods - Support Vector Machine v.1</dc:title>
  <cp:lastModifiedBy>Koob, Perry</cp:lastModifiedBy>
  <cp:revision>23</cp:revision>
  <dcterms:modified xsi:type="dcterms:W3CDTF">2021-07-21T00:17:07Z</dcterms:modified>
</cp:coreProperties>
</file>