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2" r:id="rId20"/>
    <p:sldId id="300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99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66e96c8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66e96c8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e72fdd3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e72fdd3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698d5cd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698d5cd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66e96c8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66e96c8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72fdd3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e72fdd3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e72fdd3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e72fdd3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e72fdd36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e72fdd36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e72fdd36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e72fdd36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e72fdd36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e72fdd36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e72fdd36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e72fdd36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33e6a9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33e6a9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e7e46f29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e7e46f29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052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e6450d0f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e6450d0f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e66e96c8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e66e96c8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e72fdd36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e72fdd36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e72fdd36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e72fdd36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e55601cc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e55601cc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e66e96c8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e66e96c8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e7e46f29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e7e46f29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e698d5cd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e698d5cd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e72fdd36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e72fdd36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029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e55601c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e55601c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e72fdd36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e72fdd36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e7e46f2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e7e46f2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e7e46f29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e7e46f29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e7e46f29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e7e46f29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e7e46f29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e7e46f29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e7e46f29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e7e46f29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e7e46f29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e7e46f29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7e7e46f29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7e7e46f29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e7e46f29a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7e7e46f29a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e7e46f29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e7e46f29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6450d0f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6450d0f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eae5f75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eae5f75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7eae5f75c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7eae5f75c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7eae5f75c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7eae5f75c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7eae5f75c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7eae5f75c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7d7522368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7d7522368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7d07518e8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g7d07518e8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6450d0f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6450d0f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e6450d0f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e6450d0f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6450d0f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e6450d0f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e6450d0f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e6450d0f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66e96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66e96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oobp@ms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30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CS 5402 Introduction to Data Mining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Data Mining Methods - ID3</a:t>
            </a: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v.1.1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57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>
                <a:solidFill>
                  <a:schemeClr val="tx1"/>
                </a:solidFill>
              </a:rPr>
              <a:t>Perry B. Koob,</a:t>
            </a:r>
            <a:r>
              <a:rPr lang="en" sz="2400" dirty="0"/>
              <a:t>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koobp@mst.edu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Calculation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Information calculations are based on the Shannon Entropy from Claude Shannon’s 1948 paper "A Mathematical Theory of Communication".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Info[x</a:t>
            </a:r>
            <a:r>
              <a:rPr lang="en" baseline="-25000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,x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,...,x</a:t>
            </a:r>
            <a:r>
              <a:rPr lang="en" baseline="-25000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] = -</a:t>
            </a:r>
            <a:r>
              <a:rPr lang="en" sz="2400">
                <a:solidFill>
                  <a:srgbClr val="000000"/>
                </a:solidFill>
              </a:rPr>
              <a:t>Σ</a:t>
            </a:r>
            <a:r>
              <a:rPr lang="en">
                <a:solidFill>
                  <a:srgbClr val="000000"/>
                </a:solidFill>
              </a:rPr>
              <a:t>p(x</a:t>
            </a:r>
            <a:r>
              <a:rPr lang="en" baseline="-25000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)log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(p(x</a:t>
            </a:r>
            <a:r>
              <a:rPr lang="en" baseline="-25000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)) 	where i = 1,...,n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Info[x,y] = - p(x) * log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(p(x)) + - p(y) * log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(p(y)) bits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These Information calculations may be used in Feature Reduction.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Calculation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Information calculations are based on the Shannon Entropy from Claude Shannon’s 1948 paper "A Mathematical Theory of Communication".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Info[x</a:t>
            </a:r>
            <a:r>
              <a:rPr lang="en" baseline="-25000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,x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,...,x</a:t>
            </a:r>
            <a:r>
              <a:rPr lang="en" baseline="-25000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] = -</a:t>
            </a:r>
            <a:r>
              <a:rPr lang="en" sz="2400">
                <a:solidFill>
                  <a:srgbClr val="000000"/>
                </a:solidFill>
              </a:rPr>
              <a:t>Σ</a:t>
            </a:r>
            <a:r>
              <a:rPr lang="en">
                <a:solidFill>
                  <a:srgbClr val="000000"/>
                </a:solidFill>
              </a:rPr>
              <a:t>p(x</a:t>
            </a:r>
            <a:r>
              <a:rPr lang="en" baseline="-25000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)log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(p(x</a:t>
            </a:r>
            <a:r>
              <a:rPr lang="en" baseline="-25000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)) 	where i = 1,...,n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Info[x,y] = - p(x) * log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(p(x)) + - p(y) * log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(p(y)) bits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311700" y="3881425"/>
            <a:ext cx="4926900" cy="10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Notice the log base 2.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This means when p(x</a:t>
            </a:r>
            <a:r>
              <a:rPr lang="en" sz="1800" baseline="-25000" dirty="0"/>
              <a:t>i</a:t>
            </a:r>
            <a:r>
              <a:rPr lang="en" sz="1800" dirty="0"/>
              <a:t>) = 1 , then log2(1) = 0,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 </a:t>
            </a:r>
            <a:r>
              <a:rPr lang="en" sz="1800" dirty="0"/>
              <a:t>when </a:t>
            </a:r>
            <a:r>
              <a:rPr lang="en" sz="1800" dirty="0">
                <a:solidFill>
                  <a:schemeClr val="dk1"/>
                </a:solidFill>
              </a:rPr>
              <a:t>p(x</a:t>
            </a:r>
            <a:r>
              <a:rPr lang="en" sz="1800" baseline="-25000" dirty="0">
                <a:solidFill>
                  <a:schemeClr val="dk1"/>
                </a:solidFill>
              </a:rPr>
              <a:t>i</a:t>
            </a:r>
            <a:r>
              <a:rPr lang="en" sz="1800" dirty="0">
                <a:solidFill>
                  <a:schemeClr val="dk1"/>
                </a:solidFill>
              </a:rPr>
              <a:t>) = 0 , then log2(0) = undefined.</a:t>
            </a:r>
            <a:endParaRPr sz="1800" dirty="0"/>
          </a:p>
        </p:txBody>
      </p:sp>
      <p:cxnSp>
        <p:nvCxnSpPr>
          <p:cNvPr id="132" name="Google Shape;132;p23"/>
          <p:cNvCxnSpPr/>
          <p:nvPr/>
        </p:nvCxnSpPr>
        <p:spPr>
          <a:xfrm rot="10800000" flipH="1">
            <a:off x="2607475" y="2583550"/>
            <a:ext cx="916800" cy="1500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875" y="2722650"/>
            <a:ext cx="2716425" cy="2164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3"/>
          <p:cNvCxnSpPr/>
          <p:nvPr/>
        </p:nvCxnSpPr>
        <p:spPr>
          <a:xfrm rot="10800000" flipH="1">
            <a:off x="5010175" y="3845725"/>
            <a:ext cx="1478700" cy="5265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23"/>
          <p:cNvCxnSpPr/>
          <p:nvPr/>
        </p:nvCxnSpPr>
        <p:spPr>
          <a:xfrm>
            <a:off x="5072075" y="4619625"/>
            <a:ext cx="1262100" cy="357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F42B84-17B5-4065-B9BF-9A6FF5FBF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551" y="408213"/>
            <a:ext cx="2526604" cy="3052372"/>
          </a:xfrm>
          <a:prstGeom prst="rect">
            <a:avLst/>
          </a:prstGeom>
        </p:spPr>
      </p:pic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Calculation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1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We can end up with this situation when our split has a clear classification.  For example Info[1,0] or Info[8,0].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If you try to calculate the Info of a clear classification you get an undefined number.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Info[1,0] = - 0/1 * log</a:t>
            </a:r>
            <a:r>
              <a:rPr lang="en" baseline="-25000" dirty="0">
                <a:solidFill>
                  <a:srgbClr val="000000"/>
                </a:solidFill>
              </a:rPr>
              <a:t>2</a:t>
            </a:r>
            <a:r>
              <a:rPr lang="en" dirty="0">
                <a:solidFill>
                  <a:srgbClr val="000000"/>
                </a:solidFill>
              </a:rPr>
              <a:t>(1/1) - 1/1 * log</a:t>
            </a:r>
            <a:r>
              <a:rPr lang="en" baseline="-25000" dirty="0">
                <a:solidFill>
                  <a:srgbClr val="000000"/>
                </a:solidFill>
              </a:rPr>
              <a:t>2</a:t>
            </a:r>
            <a:r>
              <a:rPr lang="en" dirty="0">
                <a:solidFill>
                  <a:srgbClr val="000000"/>
                </a:solidFill>
              </a:rPr>
              <a:t>(0/1)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		= 0 - Undefined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In these cases, we say Information = 0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5846925" y="341090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Info[8,0]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7404400" y="219915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Info[1,0]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6671500" y="304190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Info[1,5]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6" name="Google Shape;146;p24"/>
          <p:cNvCxnSpPr>
            <a:cxnSpLocks/>
          </p:cNvCxnSpPr>
          <p:nvPr/>
        </p:nvCxnSpPr>
        <p:spPr>
          <a:xfrm>
            <a:off x="1360300" y="1974188"/>
            <a:ext cx="4662251" cy="593962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4"/>
          <p:cNvCxnSpPr>
            <a:cxnSpLocks/>
          </p:cNvCxnSpPr>
          <p:nvPr/>
        </p:nvCxnSpPr>
        <p:spPr>
          <a:xfrm>
            <a:off x="3543900" y="3054800"/>
            <a:ext cx="557453" cy="461606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79;p26">
            <a:extLst>
              <a:ext uri="{FF2B5EF4-FFF2-40B4-BE49-F238E27FC236}">
                <a16:creationId xmlns:a16="http://schemas.microsoft.com/office/drawing/2014/main" id="{BB69892D-5D21-4F8B-BFA9-3A24E41CD5AA}"/>
              </a:ext>
            </a:extLst>
          </p:cNvPr>
          <p:cNvSpPr txBox="1"/>
          <p:nvPr/>
        </p:nvSpPr>
        <p:spPr>
          <a:xfrm>
            <a:off x="5570200" y="53160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Info[10,5]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8FE802-CBBA-4736-A7E7-E5A3DDCD2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162" y="83183"/>
            <a:ext cx="2436051" cy="2942975"/>
          </a:xfrm>
          <a:prstGeom prst="rect">
            <a:avLst/>
          </a:prstGeom>
        </p:spPr>
      </p:pic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56" y="1877856"/>
            <a:ext cx="2418875" cy="2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9775" y="80550"/>
            <a:ext cx="1820625" cy="32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6800" y="2264800"/>
            <a:ext cx="3793094" cy="26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58331" y="4662484"/>
            <a:ext cx="8787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Info[6,1]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946281" y="4619631"/>
            <a:ext cx="8787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Info[4,3]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1536631" y="3601647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Info[0,1]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2865038" y="296587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Info[8,0]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4422513" y="17541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Info[1,0]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7322900" y="388507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5792700" y="409337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Info[0,2]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5019475" y="409337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4243913" y="4400444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Info[4,0]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3689613" y="259687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Info[1,5]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6563250" y="4774491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Info[4,2]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7169775" y="21255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Info[3,1]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8188656" y="3254853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Info[7,4]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179;p26">
            <a:extLst>
              <a:ext uri="{FF2B5EF4-FFF2-40B4-BE49-F238E27FC236}">
                <a16:creationId xmlns:a16="http://schemas.microsoft.com/office/drawing/2014/main" id="{688AE957-20B0-46E1-84E3-E6E42C4F920F}"/>
              </a:ext>
            </a:extLst>
          </p:cNvPr>
          <p:cNvSpPr txBox="1"/>
          <p:nvPr/>
        </p:nvSpPr>
        <p:spPr>
          <a:xfrm>
            <a:off x="27206" y="15696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Info[10,5]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1" name="Google Shape;179;p26">
            <a:extLst>
              <a:ext uri="{FF2B5EF4-FFF2-40B4-BE49-F238E27FC236}">
                <a16:creationId xmlns:a16="http://schemas.microsoft.com/office/drawing/2014/main" id="{94B81E41-B4FF-44B9-B02B-1AD189AD3007}"/>
              </a:ext>
            </a:extLst>
          </p:cNvPr>
          <p:cNvSpPr txBox="1"/>
          <p:nvPr/>
        </p:nvSpPr>
        <p:spPr>
          <a:xfrm>
            <a:off x="2514354" y="760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Info[10,5]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2" name="Google Shape;179;p26">
            <a:extLst>
              <a:ext uri="{FF2B5EF4-FFF2-40B4-BE49-F238E27FC236}">
                <a16:creationId xmlns:a16="http://schemas.microsoft.com/office/drawing/2014/main" id="{FCDE8649-13EB-434C-8E30-6E980E336992}"/>
              </a:ext>
            </a:extLst>
          </p:cNvPr>
          <p:cNvSpPr txBox="1"/>
          <p:nvPr/>
        </p:nvSpPr>
        <p:spPr>
          <a:xfrm>
            <a:off x="4810256" y="231379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Info[10,5]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" name="Google Shape;179;p26">
            <a:extLst>
              <a:ext uri="{FF2B5EF4-FFF2-40B4-BE49-F238E27FC236}">
                <a16:creationId xmlns:a16="http://schemas.microsoft.com/office/drawing/2014/main" id="{4BC54BD9-4452-4E04-B849-3A4467DFFB10}"/>
              </a:ext>
            </a:extLst>
          </p:cNvPr>
          <p:cNvSpPr txBox="1"/>
          <p:nvPr/>
        </p:nvSpPr>
        <p:spPr>
          <a:xfrm>
            <a:off x="6772250" y="760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Info[10,5]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Gain</a:t>
            </a: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6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We use these information calculations to determine the Information Gained from splitting on each attribute.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Gain = I - IA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Where: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I = the information the node needs to classify new examples.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IA = the average expected information needed to classify a new example after they go through the node.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775" y="80550"/>
            <a:ext cx="1820625" cy="32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7169775" y="21255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Info[3,1]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188656" y="3254853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Info[7,4]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6761052" y="1943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Info[10,5]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Gain</a:t>
            </a:r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6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use these information calculations to determine the Information Gained from splitting on each attribute.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Gain = I - IA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Where: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 = the information the node needs to classify new examples.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IA = the average expected information needed to classify a new example after they go through the node.  This is like a weighted average of the information left to be classified in each branch after the examples travel through the branches.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775" y="80550"/>
            <a:ext cx="1820625" cy="32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/>
        </p:nvSpPr>
        <p:spPr>
          <a:xfrm>
            <a:off x="7169775" y="21255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Info[3,1]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8188656" y="3254853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Info[7,4]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6774500" y="1943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Info[10,5]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0" name="Google Shape;190;p27"/>
          <p:cNvCxnSpPr>
            <a:endCxn id="189" idx="2"/>
          </p:cNvCxnSpPr>
          <p:nvPr/>
        </p:nvCxnSpPr>
        <p:spPr>
          <a:xfrm rot="10800000" flipH="1">
            <a:off x="6473150" y="563325"/>
            <a:ext cx="852000" cy="2625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27"/>
          <p:cNvCxnSpPr>
            <a:endCxn id="188" idx="1"/>
          </p:cNvCxnSpPr>
          <p:nvPr/>
        </p:nvCxnSpPr>
        <p:spPr>
          <a:xfrm rot="10800000" flipH="1">
            <a:off x="6822156" y="3439353"/>
            <a:ext cx="1366500" cy="5256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27"/>
          <p:cNvCxnSpPr/>
          <p:nvPr/>
        </p:nvCxnSpPr>
        <p:spPr>
          <a:xfrm rot="10800000" flipH="1">
            <a:off x="6846100" y="2452675"/>
            <a:ext cx="678900" cy="14883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Gain</a:t>
            </a:r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6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Using the example here we would calculate the Information Gain for the Bruises node as follows: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Gain = I - IA = Info[10,5] - info[[3,1],[7,4]]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775" y="80550"/>
            <a:ext cx="1820625" cy="32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/>
        </p:nvSpPr>
        <p:spPr>
          <a:xfrm>
            <a:off x="7169775" y="21255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Info[3,1]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8188656" y="3254853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Info[7,4]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6774500" y="1943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Info[10,5]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Gain</a:t>
            </a:r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6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Using the example here we would calculate the Information Gain for the Bruises node as follows: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Gain = I - IA = Info[10,5] - info[[3,1],[7,4]]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be able to calculate the Information Gain we need to know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Info[10,5].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775" y="80550"/>
            <a:ext cx="1820625" cy="32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7169775" y="21255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Info[3,1]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8188656" y="3254853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Info[7,4]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6774500" y="1943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Info[10,5]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13" name="Google Shape;213;p29"/>
          <p:cNvCxnSpPr/>
          <p:nvPr/>
        </p:nvCxnSpPr>
        <p:spPr>
          <a:xfrm rot="10800000" flipH="1">
            <a:off x="6482600" y="563375"/>
            <a:ext cx="842400" cy="22710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Gain</a:t>
            </a:r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6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Using the example here we would calculate the Information Gain for the Bruises node as follows: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Gain = I - IA = Info[10,5] - info[[3,1],[7,4]]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be able to calculate the Information Gain we need to know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Info[10,5].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be able to calculate Info[[3,1],[7,4]] we need to know Info[3,1] and Info[7,4].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775" y="80550"/>
            <a:ext cx="1820625" cy="32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/>
        </p:nvSpPr>
        <p:spPr>
          <a:xfrm>
            <a:off x="7169775" y="21255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Info[3,1]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8188656" y="3254853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Info[7,4]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6774500" y="1943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Info[10,5]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24" name="Google Shape;224;p30"/>
          <p:cNvCxnSpPr/>
          <p:nvPr/>
        </p:nvCxnSpPr>
        <p:spPr>
          <a:xfrm rot="10800000" flipH="1">
            <a:off x="5910050" y="3439450"/>
            <a:ext cx="2278800" cy="3744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30"/>
          <p:cNvCxnSpPr/>
          <p:nvPr/>
        </p:nvCxnSpPr>
        <p:spPr>
          <a:xfrm rot="10800000" flipH="1">
            <a:off x="5895850" y="2452625"/>
            <a:ext cx="1629300" cy="13707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273795-DD48-47BA-A121-ACABF3A4D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698" y="1010906"/>
            <a:ext cx="2663078" cy="3217244"/>
          </a:xfrm>
          <a:prstGeom prst="rect">
            <a:avLst/>
          </a:prstGeom>
        </p:spPr>
      </p:pic>
      <p:sp>
        <p:nvSpPr>
          <p:cNvPr id="324" name="Google Shape;32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Node with the most Gain</a:t>
            </a:r>
            <a:endParaRPr/>
          </a:p>
        </p:txBody>
      </p:sp>
      <p:cxnSp>
        <p:nvCxnSpPr>
          <p:cNvPr id="327" name="Google Shape;327;p39"/>
          <p:cNvCxnSpPr/>
          <p:nvPr/>
        </p:nvCxnSpPr>
        <p:spPr>
          <a:xfrm rot="10800000" flipH="1">
            <a:off x="3262325" y="3667025"/>
            <a:ext cx="2607600" cy="357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28" name="Google Shape;328;p39"/>
          <p:cNvSpPr txBox="1"/>
          <p:nvPr/>
        </p:nvSpPr>
        <p:spPr>
          <a:xfrm>
            <a:off x="5810100" y="3488650"/>
            <a:ext cx="3022200" cy="14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branches have fully classified the examples that go through them to the same classification.  Also called a</a:t>
            </a:r>
            <a:r>
              <a:rPr lang="en">
                <a:solidFill>
                  <a:schemeClr val="dk1"/>
                </a:solidFill>
              </a:rPr>
              <a:t> pure leaf.</a:t>
            </a:r>
            <a:r>
              <a:rPr lang="en"/>
              <a:t>  So these branched end in leafs.</a:t>
            </a:r>
            <a:endParaRPr/>
          </a:p>
        </p:txBody>
      </p:sp>
      <p:cxnSp>
        <p:nvCxnSpPr>
          <p:cNvPr id="329" name="Google Shape;329;p39"/>
          <p:cNvCxnSpPr/>
          <p:nvPr/>
        </p:nvCxnSpPr>
        <p:spPr>
          <a:xfrm>
            <a:off x="4702975" y="2905125"/>
            <a:ext cx="1178700" cy="7500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going to learn.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Decision Tree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Information Calculation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Information Gain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ID3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Decision Tree</a:t>
            </a:r>
            <a:endParaRPr/>
          </a:p>
        </p:txBody>
      </p:sp>
      <p:sp>
        <p:nvSpPr>
          <p:cNvPr id="464" name="Google Shape;464;p49"/>
          <p:cNvSpPr txBox="1"/>
          <p:nvPr/>
        </p:nvSpPr>
        <p:spPr>
          <a:xfrm>
            <a:off x="311700" y="1017725"/>
            <a:ext cx="3747900" cy="3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stop when we run out of examples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(we have classified everything)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when we run out of attributes.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we classify everything, there are concerns that we have overfit the training data.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must be sure to run a test data set through our model and evaluate model performance with a confusion matrix and the values that can be generated from the confusion matrix (accuracy and error rate).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589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Calculation</a:t>
            </a:r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Info[x,y] = - p(x) * log</a:t>
            </a:r>
            <a:r>
              <a:rPr lang="en" baseline="-25000" dirty="0">
                <a:solidFill>
                  <a:srgbClr val="000000"/>
                </a:solidFill>
              </a:rPr>
              <a:t>2</a:t>
            </a:r>
            <a:r>
              <a:rPr lang="en" dirty="0">
                <a:solidFill>
                  <a:srgbClr val="000000"/>
                </a:solidFill>
              </a:rPr>
              <a:t>(p(x)) - p(y) * log</a:t>
            </a:r>
            <a:r>
              <a:rPr lang="en" baseline="-25000" dirty="0">
                <a:solidFill>
                  <a:srgbClr val="000000"/>
                </a:solidFill>
              </a:rPr>
              <a:t>2</a:t>
            </a:r>
            <a:r>
              <a:rPr lang="en" dirty="0">
                <a:solidFill>
                  <a:srgbClr val="000000"/>
                </a:solidFill>
              </a:rPr>
              <a:t>(p(y)) bits</a:t>
            </a:r>
            <a:endParaRPr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Info[edible,inedible]</a:t>
            </a:r>
            <a:r>
              <a:rPr lang="en" baseline="-25000" dirty="0">
                <a:solidFill>
                  <a:srgbClr val="000000"/>
                </a:solidFill>
              </a:rPr>
              <a:t>bruised</a:t>
            </a:r>
            <a:r>
              <a:rPr lang="en" dirty="0">
                <a:solidFill>
                  <a:srgbClr val="000000"/>
                </a:solidFill>
              </a:rPr>
              <a:t> =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p(edible|bruised) * log2(p(edible|bruised)) -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p(inedible|bruised) * log2(p(inedible|bruised))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Info[10,5] = -10/15 * log</a:t>
            </a:r>
            <a:r>
              <a:rPr lang="en" baseline="-25000" dirty="0">
                <a:solidFill>
                  <a:srgbClr val="000000"/>
                </a:solidFill>
              </a:rPr>
              <a:t>2</a:t>
            </a:r>
            <a:r>
              <a:rPr lang="en" dirty="0">
                <a:solidFill>
                  <a:srgbClr val="000000"/>
                </a:solidFill>
              </a:rPr>
              <a:t>(10/15) - 5/15 * log</a:t>
            </a:r>
            <a:r>
              <a:rPr lang="en" baseline="-25000" dirty="0">
                <a:solidFill>
                  <a:srgbClr val="000000"/>
                </a:solidFill>
              </a:rPr>
              <a:t>2</a:t>
            </a:r>
            <a:r>
              <a:rPr lang="en" dirty="0">
                <a:solidFill>
                  <a:srgbClr val="000000"/>
                </a:solidFill>
              </a:rPr>
              <a:t>(5/15)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	  = -0.667 * -0.585 - 0.333 * -1.585 = 0.918  bits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1154" y="0"/>
            <a:ext cx="1674725" cy="30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/>
          <p:nvPr/>
        </p:nvSpPr>
        <p:spPr>
          <a:xfrm>
            <a:off x="7301904" y="187317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Info[3,1]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8224135" y="2938078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Info[7,4]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6868523" y="2056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Info[10,5]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Calculation</a:t>
            </a:r>
            <a:endParaRPr/>
          </a:p>
        </p:txBody>
      </p:sp>
      <p:sp>
        <p:nvSpPr>
          <p:cNvPr id="241" name="Google Shape;24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Info[x,y] = - p(x) * log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(p(x)) - p(y) * log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(p(y)) bits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Info[10,5] = -10/15 * log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(10/15) - 5/15 * log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(5/15)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	  = -0.667 * -0.585 - 0.333 * -1.585 = 0.918  bits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Info[3,1] = - 3/4 * log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(3/4) - 1/4 * log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(1/4)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	= - 0.75 * - 0.415 - .25 * -2 = 0.311 + 0.5 = 0.811 bits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Info[7,4] = -7/11 * log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(7/11) - 4/11 * log</a:t>
            </a:r>
            <a:r>
              <a:rPr lang="en" baseline="-25000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(4/11)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       = -0.636 * -0.652 - 0.363 * -1.459 = 0.415 + .0.52 = 0.935 bits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725" y="0"/>
            <a:ext cx="1674725" cy="30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 txBox="1"/>
          <p:nvPr/>
        </p:nvSpPr>
        <p:spPr>
          <a:xfrm>
            <a:off x="7094550" y="185167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Info[3,1]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8042706" y="2916603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Info[7,4]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6713988" y="192247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Info[10,5]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Calculation</a:t>
            </a:r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8580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Info([3,1],[7,4]) is more of a weighted average of the info needed after the examples pass through each branch.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Info[[a</a:t>
            </a:r>
            <a:r>
              <a:rPr lang="en" baseline="-25000" dirty="0">
                <a:solidFill>
                  <a:srgbClr val="000000"/>
                </a:solidFill>
              </a:rPr>
              <a:t>1</a:t>
            </a:r>
            <a:r>
              <a:rPr lang="en" dirty="0">
                <a:solidFill>
                  <a:srgbClr val="000000"/>
                </a:solidFill>
              </a:rPr>
              <a:t>,a</a:t>
            </a:r>
            <a:r>
              <a:rPr lang="en" baseline="-25000" dirty="0">
                <a:solidFill>
                  <a:srgbClr val="000000"/>
                </a:solidFill>
              </a:rPr>
              <a:t>2</a:t>
            </a:r>
            <a:r>
              <a:rPr lang="en" dirty="0">
                <a:solidFill>
                  <a:srgbClr val="000000"/>
                </a:solidFill>
              </a:rPr>
              <a:t>],[b</a:t>
            </a:r>
            <a:r>
              <a:rPr lang="en" baseline="-25000" dirty="0">
                <a:solidFill>
                  <a:srgbClr val="000000"/>
                </a:solidFill>
              </a:rPr>
              <a:t>1</a:t>
            </a:r>
            <a:r>
              <a:rPr lang="en" dirty="0">
                <a:solidFill>
                  <a:srgbClr val="000000"/>
                </a:solidFill>
              </a:rPr>
              <a:t>,b</a:t>
            </a:r>
            <a:r>
              <a:rPr lang="en" baseline="-25000" dirty="0">
                <a:solidFill>
                  <a:srgbClr val="000000"/>
                </a:solidFill>
              </a:rPr>
              <a:t>2</a:t>
            </a:r>
            <a:r>
              <a:rPr lang="en" dirty="0">
                <a:solidFill>
                  <a:srgbClr val="000000"/>
                </a:solidFill>
              </a:rPr>
              <a:t>]] = p([a</a:t>
            </a:r>
            <a:r>
              <a:rPr lang="en" baseline="-25000" dirty="0">
                <a:solidFill>
                  <a:srgbClr val="000000"/>
                </a:solidFill>
              </a:rPr>
              <a:t>1</a:t>
            </a:r>
            <a:r>
              <a:rPr lang="en" dirty="0">
                <a:solidFill>
                  <a:srgbClr val="000000"/>
                </a:solidFill>
              </a:rPr>
              <a:t>,a</a:t>
            </a:r>
            <a:r>
              <a:rPr lang="en" baseline="-25000" dirty="0">
                <a:solidFill>
                  <a:srgbClr val="000000"/>
                </a:solidFill>
              </a:rPr>
              <a:t>2</a:t>
            </a:r>
            <a:r>
              <a:rPr lang="en" dirty="0">
                <a:solidFill>
                  <a:srgbClr val="000000"/>
                </a:solidFill>
              </a:rPr>
              <a:t>])*Info[a</a:t>
            </a:r>
            <a:r>
              <a:rPr lang="en" baseline="-25000" dirty="0">
                <a:solidFill>
                  <a:srgbClr val="000000"/>
                </a:solidFill>
              </a:rPr>
              <a:t>1</a:t>
            </a:r>
            <a:r>
              <a:rPr lang="en" dirty="0">
                <a:solidFill>
                  <a:srgbClr val="000000"/>
                </a:solidFill>
              </a:rPr>
              <a:t>,a</a:t>
            </a:r>
            <a:r>
              <a:rPr lang="en" baseline="-25000" dirty="0">
                <a:solidFill>
                  <a:srgbClr val="000000"/>
                </a:solidFill>
              </a:rPr>
              <a:t>2</a:t>
            </a:r>
            <a:r>
              <a:rPr lang="en" dirty="0">
                <a:solidFill>
                  <a:srgbClr val="000000"/>
                </a:solidFill>
              </a:rPr>
              <a:t>] + p([b</a:t>
            </a:r>
            <a:r>
              <a:rPr lang="en" baseline="-25000" dirty="0">
                <a:solidFill>
                  <a:srgbClr val="000000"/>
                </a:solidFill>
              </a:rPr>
              <a:t>1</a:t>
            </a:r>
            <a:r>
              <a:rPr lang="en" dirty="0">
                <a:solidFill>
                  <a:srgbClr val="000000"/>
                </a:solidFill>
              </a:rPr>
              <a:t>,b</a:t>
            </a:r>
            <a:r>
              <a:rPr lang="en" baseline="-25000" dirty="0">
                <a:solidFill>
                  <a:srgbClr val="000000"/>
                </a:solidFill>
              </a:rPr>
              <a:t>2</a:t>
            </a:r>
            <a:r>
              <a:rPr lang="en" dirty="0">
                <a:solidFill>
                  <a:srgbClr val="000000"/>
                </a:solidFill>
              </a:rPr>
              <a:t>])*Info[b</a:t>
            </a:r>
            <a:r>
              <a:rPr lang="en" baseline="-25000" dirty="0">
                <a:solidFill>
                  <a:srgbClr val="000000"/>
                </a:solidFill>
              </a:rPr>
              <a:t>1</a:t>
            </a:r>
            <a:r>
              <a:rPr lang="en" dirty="0">
                <a:solidFill>
                  <a:srgbClr val="000000"/>
                </a:solidFill>
              </a:rPr>
              <a:t>,b</a:t>
            </a:r>
            <a:r>
              <a:rPr lang="en" baseline="-25000" dirty="0">
                <a:solidFill>
                  <a:srgbClr val="000000"/>
                </a:solidFill>
              </a:rPr>
              <a:t>2</a:t>
            </a:r>
            <a:r>
              <a:rPr lang="en" dirty="0">
                <a:solidFill>
                  <a:srgbClr val="000000"/>
                </a:solidFill>
              </a:rPr>
              <a:t>]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Info([3,1],[7,4]) = p([3,1])*Info[3,1] + p([7,4])*Info[7,4]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   = 4/15 * 0.811 + 11/15 * 0.935 = 0.902 bits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725" y="0"/>
            <a:ext cx="1674725" cy="30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3"/>
          <p:cNvSpPr txBox="1"/>
          <p:nvPr/>
        </p:nvSpPr>
        <p:spPr>
          <a:xfrm>
            <a:off x="7094550" y="185167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Info[3,1]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8042706" y="2916603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Info[7,4]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5" name="Google Shape;255;p33"/>
          <p:cNvSpPr/>
          <p:nvPr/>
        </p:nvSpPr>
        <p:spPr>
          <a:xfrm rot="5400000">
            <a:off x="3367879" y="1107020"/>
            <a:ext cx="160800" cy="218064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3"/>
          <p:cNvSpPr/>
          <p:nvPr/>
        </p:nvSpPr>
        <p:spPr>
          <a:xfrm rot="5400000">
            <a:off x="5624274" y="1107020"/>
            <a:ext cx="160800" cy="218064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3"/>
          <p:cNvSpPr/>
          <p:nvPr/>
        </p:nvSpPr>
        <p:spPr>
          <a:xfrm rot="5400000">
            <a:off x="2909875" y="1919350"/>
            <a:ext cx="160800" cy="17109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3"/>
          <p:cNvSpPr/>
          <p:nvPr/>
        </p:nvSpPr>
        <p:spPr>
          <a:xfrm rot="5400000">
            <a:off x="4792572" y="1952050"/>
            <a:ext cx="160800" cy="16455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3"/>
          <p:cNvSpPr txBox="1"/>
          <p:nvPr/>
        </p:nvSpPr>
        <p:spPr>
          <a:xfrm>
            <a:off x="6686922" y="173263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Info[10,5]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Calculation</a:t>
            </a:r>
            <a:endParaRPr/>
          </a:p>
        </p:txBody>
      </p:sp>
      <p:sp>
        <p:nvSpPr>
          <p:cNvPr id="265" name="Google Shape;26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Info[x,y] = - p(x) * log</a:t>
            </a:r>
            <a:r>
              <a:rPr lang="en" baseline="-25000" dirty="0">
                <a:solidFill>
                  <a:srgbClr val="000000"/>
                </a:solidFill>
              </a:rPr>
              <a:t>2</a:t>
            </a:r>
            <a:r>
              <a:rPr lang="en" dirty="0">
                <a:solidFill>
                  <a:srgbClr val="000000"/>
                </a:solidFill>
              </a:rPr>
              <a:t>(p(x)) - p(y) * log</a:t>
            </a:r>
            <a:r>
              <a:rPr lang="en" baseline="-25000" dirty="0">
                <a:solidFill>
                  <a:srgbClr val="000000"/>
                </a:solidFill>
              </a:rPr>
              <a:t>2</a:t>
            </a:r>
            <a:r>
              <a:rPr lang="en" dirty="0">
                <a:solidFill>
                  <a:srgbClr val="000000"/>
                </a:solidFill>
              </a:rPr>
              <a:t>(p(y)) bits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Info[10,5] = -10/15 * log</a:t>
            </a:r>
            <a:r>
              <a:rPr lang="en" baseline="-25000" dirty="0">
                <a:solidFill>
                  <a:srgbClr val="000000"/>
                </a:solidFill>
              </a:rPr>
              <a:t>2</a:t>
            </a:r>
            <a:r>
              <a:rPr lang="en" dirty="0">
                <a:solidFill>
                  <a:srgbClr val="000000"/>
                </a:solidFill>
              </a:rPr>
              <a:t>(10/15) - 5/15 * log</a:t>
            </a:r>
            <a:r>
              <a:rPr lang="en" baseline="-25000" dirty="0">
                <a:solidFill>
                  <a:srgbClr val="000000"/>
                </a:solidFill>
              </a:rPr>
              <a:t>2</a:t>
            </a:r>
            <a:r>
              <a:rPr lang="en" dirty="0">
                <a:solidFill>
                  <a:srgbClr val="000000"/>
                </a:solidFill>
              </a:rPr>
              <a:t>(5/15)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	  = -0.667 * -0.585 - 0.333 * -1.585 = 0.918  bits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Info[3,1] = - 3/4 * log</a:t>
            </a:r>
            <a:r>
              <a:rPr lang="en" baseline="-25000" dirty="0">
                <a:solidFill>
                  <a:srgbClr val="000000"/>
                </a:solidFill>
              </a:rPr>
              <a:t>2</a:t>
            </a:r>
            <a:r>
              <a:rPr lang="en" dirty="0">
                <a:solidFill>
                  <a:srgbClr val="000000"/>
                </a:solidFill>
              </a:rPr>
              <a:t>(3/4) - 1/4 * log</a:t>
            </a:r>
            <a:r>
              <a:rPr lang="en" baseline="-25000" dirty="0">
                <a:solidFill>
                  <a:srgbClr val="000000"/>
                </a:solidFill>
              </a:rPr>
              <a:t>2</a:t>
            </a:r>
            <a:r>
              <a:rPr lang="en" dirty="0">
                <a:solidFill>
                  <a:srgbClr val="000000"/>
                </a:solidFill>
              </a:rPr>
              <a:t>(1/4)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	= - 0.75 * - 0.415 - .25 * -2 = 0.311 + 0.5 = 0.811 bits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Info[7,4] = -7/11 * log</a:t>
            </a:r>
            <a:r>
              <a:rPr lang="en" baseline="-25000" dirty="0">
                <a:solidFill>
                  <a:srgbClr val="000000"/>
                </a:solidFill>
              </a:rPr>
              <a:t>2</a:t>
            </a:r>
            <a:r>
              <a:rPr lang="en" dirty="0">
                <a:solidFill>
                  <a:srgbClr val="000000"/>
                </a:solidFill>
              </a:rPr>
              <a:t>(7/11) - 4/11 * log</a:t>
            </a:r>
            <a:r>
              <a:rPr lang="en" baseline="-25000" dirty="0">
                <a:solidFill>
                  <a:srgbClr val="000000"/>
                </a:solidFill>
              </a:rPr>
              <a:t>2</a:t>
            </a:r>
            <a:r>
              <a:rPr lang="en" dirty="0">
                <a:solidFill>
                  <a:srgbClr val="000000"/>
                </a:solidFill>
              </a:rPr>
              <a:t>(4/11)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	= -0.636 * -0.652 - 0.363 * -1.459 = 0.415 + .0.52 = 0.935 bits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Info([3,1],[7,4]) = 4/15 * 0.811 + 11/15 * 0.935 = 0.902 bits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66" name="Google Shape;2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725" y="0"/>
            <a:ext cx="1674725" cy="30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 txBox="1"/>
          <p:nvPr/>
        </p:nvSpPr>
        <p:spPr>
          <a:xfrm>
            <a:off x="7094550" y="185167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Info[3,1]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8042706" y="2916603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Info[7,4]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6672431" y="192247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Info[10,5]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Gain Calculation</a:t>
            </a:r>
            <a:endParaRPr/>
          </a:p>
        </p:txBody>
      </p:sp>
      <p:sp>
        <p:nvSpPr>
          <p:cNvPr id="275" name="Google Shape;275;p35"/>
          <p:cNvSpPr txBox="1">
            <a:spLocks noGrp="1"/>
          </p:cNvSpPr>
          <p:nvPr>
            <p:ph type="body" idx="1"/>
          </p:nvPr>
        </p:nvSpPr>
        <p:spPr>
          <a:xfrm>
            <a:off x="239125" y="1164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Gain = I - IA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Where: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I = the information the node needs to classify new examples.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IA = the average expected information needed to classify a new example after they go through the node.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Gain(Bruises) = Info([10,5]) - Info([3,1],[7,4]) = 0.918 - 0.902 = 0.016 bits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725" y="0"/>
            <a:ext cx="1674725" cy="30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5"/>
          <p:cNvSpPr txBox="1"/>
          <p:nvPr/>
        </p:nvSpPr>
        <p:spPr>
          <a:xfrm>
            <a:off x="7094550" y="185167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Info[3,1]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8042706" y="2916603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Info[7,4]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6699325" y="19355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Info[10,5]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Gain Calculations</a:t>
            </a:r>
            <a:endParaRPr/>
          </a:p>
        </p:txBody>
      </p:sp>
      <p:sp>
        <p:nvSpPr>
          <p:cNvPr id="285" name="Google Shape;28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Gain(Cap Surface) = Info([10,5]) - Info([8,0],[1,5],[0,1]) 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  = 0.918 -  (0 + 6/15 * 0.650 + 0) = 0.918 - .26 = 0.658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Gain(Cap Shape) = Info([10,5]) - Info([6,1],[4,3],[1,0]) </a:t>
            </a:r>
            <a:endParaRPr dirty="0">
              <a:solidFill>
                <a:srgbClr val="000000"/>
              </a:solidFill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= 0.169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Gain(Bruises) = Info([10,5]) - Info([3,1],[7,4]) </a:t>
            </a:r>
            <a:endParaRPr dirty="0">
              <a:solidFill>
                <a:srgbClr val="000000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 = 0.918 - 0.902 = </a:t>
            </a:r>
            <a:r>
              <a:rPr lang="en" dirty="0">
                <a:solidFill>
                  <a:schemeClr val="dk1"/>
                </a:solidFill>
              </a:rPr>
              <a:t>0.016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Gain(Gill Color) = Info([10,5]) - Info([4,0],[1,1],[0,1],[4,2],[1,0])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	           = 0.537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Gain(Cap Surface) = Info([10,5]) - Info([8,0],[1,5],[0,1]) 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  = 0.658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Gain(Cap Shape) = Info([10,5]) - Info([6,1],[4,3],[1,0]) </a:t>
            </a:r>
            <a:endParaRPr dirty="0">
              <a:solidFill>
                <a:srgbClr val="000000"/>
              </a:solidFill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= 0.169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Gain(Bruises) = Info([10,5]) - Info([3,1],[7,4]) </a:t>
            </a:r>
            <a:endParaRPr dirty="0">
              <a:solidFill>
                <a:srgbClr val="000000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 = 0.016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Gain(Gill Color) = Info([10,5]) - Info([4,0],[1,1],[0,1],[4,2],[1,0])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	           = 0.537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91" name="Google Shape;291;p37"/>
          <p:cNvSpPr/>
          <p:nvPr/>
        </p:nvSpPr>
        <p:spPr>
          <a:xfrm>
            <a:off x="2326325" y="1504900"/>
            <a:ext cx="877800" cy="384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Gain Calculations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15142B-C047-4AC9-92DC-22FA68409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095" y="355500"/>
            <a:ext cx="2438611" cy="2938527"/>
          </a:xfrm>
          <a:prstGeom prst="rect">
            <a:avLst/>
          </a:prstGeom>
        </p:spPr>
      </p:pic>
      <p:sp>
        <p:nvSpPr>
          <p:cNvPr id="297" name="Google Shape;29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</a:t>
            </a:r>
            <a:endParaRPr/>
          </a:p>
        </p:txBody>
      </p:sp>
      <p:pic>
        <p:nvPicPr>
          <p:cNvPr id="298" name="Google Shape;29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75" y="1246825"/>
            <a:ext cx="2418875" cy="2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9775" y="80550"/>
            <a:ext cx="1820625" cy="32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9325" y="2200525"/>
            <a:ext cx="3793094" cy="26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8"/>
          <p:cNvSpPr txBox="1"/>
          <p:nvPr/>
        </p:nvSpPr>
        <p:spPr>
          <a:xfrm>
            <a:off x="-96450" y="4031453"/>
            <a:ext cx="8787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Info[6,1]</a:t>
            </a:r>
            <a:endParaRPr/>
          </a:p>
        </p:txBody>
      </p:sp>
      <p:sp>
        <p:nvSpPr>
          <p:cNvPr id="303" name="Google Shape;303;p38"/>
          <p:cNvSpPr txBox="1"/>
          <p:nvPr/>
        </p:nvSpPr>
        <p:spPr>
          <a:xfrm>
            <a:off x="791500" y="3988600"/>
            <a:ext cx="8787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Info[4,3]</a:t>
            </a:r>
            <a:endParaRPr/>
          </a:p>
        </p:txBody>
      </p:sp>
      <p:sp>
        <p:nvSpPr>
          <p:cNvPr id="304" name="Google Shape;304;p38"/>
          <p:cNvSpPr txBox="1"/>
          <p:nvPr/>
        </p:nvSpPr>
        <p:spPr>
          <a:xfrm>
            <a:off x="1381850" y="2970616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Info[0,1]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38"/>
          <p:cNvSpPr txBox="1"/>
          <p:nvPr/>
        </p:nvSpPr>
        <p:spPr>
          <a:xfrm>
            <a:off x="2327200" y="317987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Info[8,0]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6" name="Google Shape;306;p38"/>
          <p:cNvSpPr txBox="1"/>
          <p:nvPr/>
        </p:nvSpPr>
        <p:spPr>
          <a:xfrm>
            <a:off x="3884675" y="19681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Info[1,0]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7" name="Google Shape;307;p38"/>
          <p:cNvSpPr txBox="1"/>
          <p:nvPr/>
        </p:nvSpPr>
        <p:spPr>
          <a:xfrm>
            <a:off x="6875425" y="382080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8" name="Google Shape;308;p38"/>
          <p:cNvSpPr txBox="1"/>
          <p:nvPr/>
        </p:nvSpPr>
        <p:spPr>
          <a:xfrm>
            <a:off x="5345225" y="402910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Info[0,2]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p38"/>
          <p:cNvSpPr txBox="1"/>
          <p:nvPr/>
        </p:nvSpPr>
        <p:spPr>
          <a:xfrm>
            <a:off x="4572000" y="402910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p38"/>
          <p:cNvSpPr txBox="1"/>
          <p:nvPr/>
        </p:nvSpPr>
        <p:spPr>
          <a:xfrm>
            <a:off x="3796438" y="4336169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Info[4,0]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1" name="Google Shape;311;p38"/>
          <p:cNvSpPr txBox="1"/>
          <p:nvPr/>
        </p:nvSpPr>
        <p:spPr>
          <a:xfrm>
            <a:off x="3151775" y="281087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Info[1,5]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2" name="Google Shape;312;p38"/>
          <p:cNvSpPr txBox="1"/>
          <p:nvPr/>
        </p:nvSpPr>
        <p:spPr>
          <a:xfrm>
            <a:off x="6115775" y="4710216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Info[4,2]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7169775" y="21255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Info[3,1]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38"/>
          <p:cNvSpPr txBox="1"/>
          <p:nvPr/>
        </p:nvSpPr>
        <p:spPr>
          <a:xfrm>
            <a:off x="8188656" y="3254853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Info[7,4]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4253075" y="336175"/>
            <a:ext cx="9501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0.658</a:t>
            </a:r>
            <a:endParaRPr/>
          </a:p>
        </p:txBody>
      </p:sp>
      <p:sp>
        <p:nvSpPr>
          <p:cNvPr id="316" name="Google Shape;316;p38"/>
          <p:cNvSpPr txBox="1"/>
          <p:nvPr/>
        </p:nvSpPr>
        <p:spPr>
          <a:xfrm>
            <a:off x="1741725" y="1197450"/>
            <a:ext cx="878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0.169</a:t>
            </a:r>
            <a:endParaRPr/>
          </a:p>
        </p:txBody>
      </p:sp>
      <p:sp>
        <p:nvSpPr>
          <p:cNvPr id="317" name="Google Shape;317;p38"/>
          <p:cNvSpPr txBox="1"/>
          <p:nvPr/>
        </p:nvSpPr>
        <p:spPr>
          <a:xfrm>
            <a:off x="6986725" y="133050"/>
            <a:ext cx="878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0.016</a:t>
            </a: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4336650" y="336175"/>
            <a:ext cx="723300" cy="5229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8"/>
          <p:cNvSpPr txBox="1"/>
          <p:nvPr/>
        </p:nvSpPr>
        <p:spPr>
          <a:xfrm>
            <a:off x="5456525" y="1755625"/>
            <a:ext cx="878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0.537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415E83-757F-4C84-8F1A-52E445ED2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377" y="1100262"/>
            <a:ext cx="2436051" cy="2942975"/>
          </a:xfrm>
          <a:prstGeom prst="rect">
            <a:avLst/>
          </a:prstGeom>
        </p:spPr>
      </p:pic>
      <p:sp>
        <p:nvSpPr>
          <p:cNvPr id="324" name="Google Shape;32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Node with the most Gain</a:t>
            </a:r>
            <a:endParaRPr/>
          </a:p>
        </p:txBody>
      </p:sp>
      <p:sp>
        <p:nvSpPr>
          <p:cNvPr id="326" name="Google Shape;326;p39"/>
          <p:cNvSpPr txBox="1"/>
          <p:nvPr/>
        </p:nvSpPr>
        <p:spPr>
          <a:xfrm>
            <a:off x="4312600" y="1178850"/>
            <a:ext cx="9480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0.658</a:t>
            </a:r>
            <a:endParaRPr/>
          </a:p>
        </p:txBody>
      </p:sp>
      <p:cxnSp>
        <p:nvCxnSpPr>
          <p:cNvPr id="327" name="Google Shape;327;p39"/>
          <p:cNvCxnSpPr/>
          <p:nvPr/>
        </p:nvCxnSpPr>
        <p:spPr>
          <a:xfrm rot="10800000" flipH="1">
            <a:off x="3262325" y="3667025"/>
            <a:ext cx="2607600" cy="357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28" name="Google Shape;328;p39"/>
          <p:cNvSpPr txBox="1"/>
          <p:nvPr/>
        </p:nvSpPr>
        <p:spPr>
          <a:xfrm>
            <a:off x="5810100" y="3488650"/>
            <a:ext cx="3022200" cy="14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branches have fully classified the examples that go through them to the same classification.  Also called a</a:t>
            </a:r>
            <a:r>
              <a:rPr lang="en">
                <a:solidFill>
                  <a:schemeClr val="dk1"/>
                </a:solidFill>
              </a:rPr>
              <a:t> pure leaf.</a:t>
            </a:r>
            <a:r>
              <a:rPr lang="en"/>
              <a:t>  So these branched end in leafs.</a:t>
            </a:r>
            <a:endParaRPr/>
          </a:p>
        </p:txBody>
      </p:sp>
      <p:cxnSp>
        <p:nvCxnSpPr>
          <p:cNvPr id="329" name="Google Shape;329;p39"/>
          <p:cNvCxnSpPr/>
          <p:nvPr/>
        </p:nvCxnSpPr>
        <p:spPr>
          <a:xfrm>
            <a:off x="4702975" y="2905125"/>
            <a:ext cx="1178700" cy="7500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85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850" y="1148700"/>
            <a:ext cx="472829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Next Attribute</a:t>
            </a:r>
            <a:endParaRPr/>
          </a:p>
        </p:txBody>
      </p:sp>
      <p:pic>
        <p:nvPicPr>
          <p:cNvPr id="336" name="Google Shape;3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150" y="2144838"/>
            <a:ext cx="4136075" cy="139244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0"/>
          <p:cNvSpPr txBox="1"/>
          <p:nvPr/>
        </p:nvSpPr>
        <p:spPr>
          <a:xfrm>
            <a:off x="4358150" y="1168750"/>
            <a:ext cx="41361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select the next attribute with the examples that we have left that were not part of a pure leaf.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2FC4E-9AAF-4610-8211-40BB6FEB4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09" y="1369571"/>
            <a:ext cx="2436051" cy="29429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Next Attribute</a:t>
            </a:r>
            <a:endParaRPr/>
          </a:p>
        </p:txBody>
      </p:sp>
      <p:pic>
        <p:nvPicPr>
          <p:cNvPr id="343" name="Google Shape;3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50" y="1230953"/>
            <a:ext cx="2539763" cy="2428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100" y="1092672"/>
            <a:ext cx="239077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0650" y="1017730"/>
            <a:ext cx="278130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1"/>
          <p:cNvSpPr txBox="1"/>
          <p:nvPr/>
        </p:nvSpPr>
        <p:spPr>
          <a:xfrm>
            <a:off x="935776" y="86195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Info[1,5]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7" name="Google Shape;347;p41"/>
          <p:cNvSpPr txBox="1"/>
          <p:nvPr/>
        </p:nvSpPr>
        <p:spPr>
          <a:xfrm>
            <a:off x="3857751" y="7684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Info[1,5]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8" name="Google Shape;348;p41"/>
          <p:cNvSpPr txBox="1"/>
          <p:nvPr/>
        </p:nvSpPr>
        <p:spPr>
          <a:xfrm>
            <a:off x="6587251" y="72367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Info[1,5]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9" name="Google Shape;349;p41"/>
          <p:cNvSpPr txBox="1"/>
          <p:nvPr/>
        </p:nvSpPr>
        <p:spPr>
          <a:xfrm>
            <a:off x="67001" y="31477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Info[0,1]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0" name="Google Shape;350;p41"/>
          <p:cNvSpPr txBox="1"/>
          <p:nvPr/>
        </p:nvSpPr>
        <p:spPr>
          <a:xfrm>
            <a:off x="871701" y="343955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Info[0,2]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1" name="Google Shape;351;p41"/>
          <p:cNvSpPr txBox="1"/>
          <p:nvPr/>
        </p:nvSpPr>
        <p:spPr>
          <a:xfrm>
            <a:off x="1868851" y="358085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Info[1,2]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2" name="Google Shape;352;p41"/>
          <p:cNvSpPr txBox="1"/>
          <p:nvPr/>
        </p:nvSpPr>
        <p:spPr>
          <a:xfrm>
            <a:off x="3229626" y="334827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3" name="Google Shape;353;p41"/>
          <p:cNvSpPr txBox="1"/>
          <p:nvPr/>
        </p:nvSpPr>
        <p:spPr>
          <a:xfrm>
            <a:off x="4572001" y="371727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Info[0,4]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4" name="Google Shape;354;p41"/>
          <p:cNvSpPr txBox="1"/>
          <p:nvPr/>
        </p:nvSpPr>
        <p:spPr>
          <a:xfrm>
            <a:off x="5626826" y="321185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Info[0,1]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5" name="Google Shape;355;p41"/>
          <p:cNvSpPr txBox="1"/>
          <p:nvPr/>
        </p:nvSpPr>
        <p:spPr>
          <a:xfrm>
            <a:off x="7428676" y="31477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Info[0,1]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6" name="Google Shape;356;p41"/>
          <p:cNvSpPr txBox="1"/>
          <p:nvPr/>
        </p:nvSpPr>
        <p:spPr>
          <a:xfrm>
            <a:off x="6587251" y="380855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Info[1,3]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Next Attribute</a:t>
            </a:r>
            <a:endParaRPr/>
          </a:p>
        </p:txBody>
      </p:sp>
      <p:pic>
        <p:nvPicPr>
          <p:cNvPr id="362" name="Google Shape;3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50" y="1230953"/>
            <a:ext cx="2539763" cy="2428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100" y="1092672"/>
            <a:ext cx="239077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0650" y="1017730"/>
            <a:ext cx="278130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2"/>
          <p:cNvSpPr txBox="1"/>
          <p:nvPr/>
        </p:nvSpPr>
        <p:spPr>
          <a:xfrm>
            <a:off x="935776" y="86195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Info[1,5]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6" name="Google Shape;366;p42"/>
          <p:cNvSpPr txBox="1"/>
          <p:nvPr/>
        </p:nvSpPr>
        <p:spPr>
          <a:xfrm>
            <a:off x="3857751" y="7684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Info[1,5]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7" name="Google Shape;367;p42"/>
          <p:cNvSpPr txBox="1"/>
          <p:nvPr/>
        </p:nvSpPr>
        <p:spPr>
          <a:xfrm>
            <a:off x="6587251" y="72367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Info[1,5]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8" name="Google Shape;368;p42"/>
          <p:cNvSpPr txBox="1"/>
          <p:nvPr/>
        </p:nvSpPr>
        <p:spPr>
          <a:xfrm>
            <a:off x="67001" y="31477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Info[0,1]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42"/>
          <p:cNvSpPr txBox="1"/>
          <p:nvPr/>
        </p:nvSpPr>
        <p:spPr>
          <a:xfrm>
            <a:off x="871701" y="343955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Info[0,2]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42"/>
          <p:cNvSpPr txBox="1"/>
          <p:nvPr/>
        </p:nvSpPr>
        <p:spPr>
          <a:xfrm>
            <a:off x="1868851" y="358085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Info[1,2]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1" name="Google Shape;371;p42"/>
          <p:cNvSpPr txBox="1"/>
          <p:nvPr/>
        </p:nvSpPr>
        <p:spPr>
          <a:xfrm>
            <a:off x="3229626" y="334827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2" name="Google Shape;372;p42"/>
          <p:cNvSpPr txBox="1"/>
          <p:nvPr/>
        </p:nvSpPr>
        <p:spPr>
          <a:xfrm>
            <a:off x="4572001" y="371727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Info[0,4]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3" name="Google Shape;373;p42"/>
          <p:cNvSpPr txBox="1"/>
          <p:nvPr/>
        </p:nvSpPr>
        <p:spPr>
          <a:xfrm>
            <a:off x="5626826" y="321185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Info[0,1]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4" name="Google Shape;374;p42"/>
          <p:cNvSpPr txBox="1"/>
          <p:nvPr/>
        </p:nvSpPr>
        <p:spPr>
          <a:xfrm>
            <a:off x="7428676" y="31477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Info[0,1]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5" name="Google Shape;375;p42"/>
          <p:cNvSpPr txBox="1"/>
          <p:nvPr/>
        </p:nvSpPr>
        <p:spPr>
          <a:xfrm>
            <a:off x="6587251" y="380855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Info[1,3]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6" name="Google Shape;376;p42"/>
          <p:cNvSpPr txBox="1"/>
          <p:nvPr/>
        </p:nvSpPr>
        <p:spPr>
          <a:xfrm>
            <a:off x="3926400" y="4329950"/>
            <a:ext cx="129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 = 0.317</a:t>
            </a:r>
            <a:endParaRPr/>
          </a:p>
        </p:txBody>
      </p:sp>
      <p:sp>
        <p:nvSpPr>
          <p:cNvPr id="377" name="Google Shape;377;p42"/>
          <p:cNvSpPr txBox="1"/>
          <p:nvPr/>
        </p:nvSpPr>
        <p:spPr>
          <a:xfrm>
            <a:off x="840825" y="4329950"/>
            <a:ext cx="129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 = 0.191</a:t>
            </a:r>
            <a:endParaRPr/>
          </a:p>
        </p:txBody>
      </p:sp>
      <p:sp>
        <p:nvSpPr>
          <p:cNvPr id="378" name="Google Shape;378;p42"/>
          <p:cNvSpPr txBox="1"/>
          <p:nvPr/>
        </p:nvSpPr>
        <p:spPr>
          <a:xfrm>
            <a:off x="6585700" y="4329950"/>
            <a:ext cx="129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 = 0.181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Next Attribute</a:t>
            </a:r>
            <a:endParaRPr/>
          </a:p>
        </p:txBody>
      </p:sp>
      <p:pic>
        <p:nvPicPr>
          <p:cNvPr id="384" name="Google Shape;3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50" y="1230953"/>
            <a:ext cx="2539763" cy="2428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100" y="1092672"/>
            <a:ext cx="239077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0650" y="1017730"/>
            <a:ext cx="278130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3"/>
          <p:cNvSpPr txBox="1"/>
          <p:nvPr/>
        </p:nvSpPr>
        <p:spPr>
          <a:xfrm>
            <a:off x="935776" y="86195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Info[1,5]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8" name="Google Shape;388;p43"/>
          <p:cNvSpPr txBox="1"/>
          <p:nvPr/>
        </p:nvSpPr>
        <p:spPr>
          <a:xfrm>
            <a:off x="3857751" y="7684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Info[1,5]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9" name="Google Shape;389;p43"/>
          <p:cNvSpPr txBox="1"/>
          <p:nvPr/>
        </p:nvSpPr>
        <p:spPr>
          <a:xfrm>
            <a:off x="6587251" y="72367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Info[1,5]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0" name="Google Shape;390;p43"/>
          <p:cNvSpPr txBox="1"/>
          <p:nvPr/>
        </p:nvSpPr>
        <p:spPr>
          <a:xfrm>
            <a:off x="67001" y="31477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Info[0,1]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1" name="Google Shape;391;p43"/>
          <p:cNvSpPr txBox="1"/>
          <p:nvPr/>
        </p:nvSpPr>
        <p:spPr>
          <a:xfrm>
            <a:off x="871701" y="343955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Info[0,2]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2" name="Google Shape;392;p43"/>
          <p:cNvSpPr txBox="1"/>
          <p:nvPr/>
        </p:nvSpPr>
        <p:spPr>
          <a:xfrm>
            <a:off x="1868851" y="358085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Info[1,2]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3" name="Google Shape;393;p43"/>
          <p:cNvSpPr txBox="1"/>
          <p:nvPr/>
        </p:nvSpPr>
        <p:spPr>
          <a:xfrm>
            <a:off x="3229626" y="334827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43"/>
          <p:cNvSpPr txBox="1"/>
          <p:nvPr/>
        </p:nvSpPr>
        <p:spPr>
          <a:xfrm>
            <a:off x="4572001" y="371727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Info[0,4]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5" name="Google Shape;395;p43"/>
          <p:cNvSpPr txBox="1"/>
          <p:nvPr/>
        </p:nvSpPr>
        <p:spPr>
          <a:xfrm>
            <a:off x="5626826" y="321185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Info[0,1]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6" name="Google Shape;396;p43"/>
          <p:cNvSpPr txBox="1"/>
          <p:nvPr/>
        </p:nvSpPr>
        <p:spPr>
          <a:xfrm>
            <a:off x="7428676" y="31477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Info[0,1]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7" name="Google Shape;397;p43"/>
          <p:cNvSpPr txBox="1"/>
          <p:nvPr/>
        </p:nvSpPr>
        <p:spPr>
          <a:xfrm>
            <a:off x="6587251" y="380855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Info[1,3]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8" name="Google Shape;398;p43"/>
          <p:cNvSpPr txBox="1"/>
          <p:nvPr/>
        </p:nvSpPr>
        <p:spPr>
          <a:xfrm>
            <a:off x="3926400" y="4329950"/>
            <a:ext cx="129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 = 0.317</a:t>
            </a:r>
            <a:endParaRPr/>
          </a:p>
        </p:txBody>
      </p:sp>
      <p:sp>
        <p:nvSpPr>
          <p:cNvPr id="399" name="Google Shape;399;p43"/>
          <p:cNvSpPr txBox="1"/>
          <p:nvPr/>
        </p:nvSpPr>
        <p:spPr>
          <a:xfrm>
            <a:off x="840825" y="4329950"/>
            <a:ext cx="129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 = 0.191</a:t>
            </a:r>
            <a:endParaRPr/>
          </a:p>
        </p:txBody>
      </p:sp>
      <p:sp>
        <p:nvSpPr>
          <p:cNvPr id="400" name="Google Shape;400;p43"/>
          <p:cNvSpPr txBox="1"/>
          <p:nvPr/>
        </p:nvSpPr>
        <p:spPr>
          <a:xfrm>
            <a:off x="6585700" y="4329950"/>
            <a:ext cx="129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 = 0.181</a:t>
            </a:r>
            <a:endParaRPr/>
          </a:p>
        </p:txBody>
      </p:sp>
      <p:sp>
        <p:nvSpPr>
          <p:cNvPr id="401" name="Google Shape;401;p43"/>
          <p:cNvSpPr/>
          <p:nvPr/>
        </p:nvSpPr>
        <p:spPr>
          <a:xfrm>
            <a:off x="3745050" y="4279400"/>
            <a:ext cx="1653900" cy="5229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the New Attribute to the Decision Tree</a:t>
            </a:r>
            <a:endParaRPr/>
          </a:p>
        </p:txBody>
      </p:sp>
      <p:pic>
        <p:nvPicPr>
          <p:cNvPr id="407" name="Google Shape;4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25" y="1095425"/>
            <a:ext cx="29527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Select the Next Attribute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3" name="Google Shape;41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8622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84500"/>
            <a:ext cx="277177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6575" y="1980540"/>
            <a:ext cx="170497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Next Attribute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1" name="Google Shape;4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8622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84500"/>
            <a:ext cx="277177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6575" y="1980540"/>
            <a:ext cx="170497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6"/>
          <p:cNvSpPr txBox="1"/>
          <p:nvPr/>
        </p:nvSpPr>
        <p:spPr>
          <a:xfrm>
            <a:off x="82026" y="403715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Info[0,1]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5" name="Google Shape;425;p46"/>
          <p:cNvSpPr txBox="1"/>
          <p:nvPr/>
        </p:nvSpPr>
        <p:spPr>
          <a:xfrm>
            <a:off x="1822876" y="412550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6" name="Google Shape;426;p46"/>
          <p:cNvSpPr txBox="1"/>
          <p:nvPr/>
        </p:nvSpPr>
        <p:spPr>
          <a:xfrm>
            <a:off x="3470701" y="437396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7" name="Google Shape;427;p46"/>
          <p:cNvSpPr txBox="1"/>
          <p:nvPr/>
        </p:nvSpPr>
        <p:spPr>
          <a:xfrm>
            <a:off x="3324276" y="176254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8" name="Google Shape;428;p46"/>
          <p:cNvSpPr txBox="1"/>
          <p:nvPr/>
        </p:nvSpPr>
        <p:spPr>
          <a:xfrm>
            <a:off x="915651" y="1776212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Info[1,1]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Next Attribute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4" name="Google Shape;4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75" y="1265575"/>
            <a:ext cx="277177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250" y="1361615"/>
            <a:ext cx="170497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7"/>
          <p:cNvSpPr txBox="1"/>
          <p:nvPr/>
        </p:nvSpPr>
        <p:spPr>
          <a:xfrm>
            <a:off x="311701" y="341822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Info[0,1]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p47"/>
          <p:cNvSpPr txBox="1"/>
          <p:nvPr/>
        </p:nvSpPr>
        <p:spPr>
          <a:xfrm>
            <a:off x="2052551" y="350657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8" name="Google Shape;438;p47"/>
          <p:cNvSpPr txBox="1"/>
          <p:nvPr/>
        </p:nvSpPr>
        <p:spPr>
          <a:xfrm>
            <a:off x="3700376" y="375504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9" name="Google Shape;439;p47"/>
          <p:cNvSpPr txBox="1"/>
          <p:nvPr/>
        </p:nvSpPr>
        <p:spPr>
          <a:xfrm>
            <a:off x="3553951" y="1143615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0" name="Google Shape;440;p47"/>
          <p:cNvSpPr txBox="1"/>
          <p:nvPr/>
        </p:nvSpPr>
        <p:spPr>
          <a:xfrm>
            <a:off x="1145326" y="1157287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1" name="Google Shape;441;p47"/>
          <p:cNvSpPr txBox="1"/>
          <p:nvPr/>
        </p:nvSpPr>
        <p:spPr>
          <a:xfrm>
            <a:off x="1122363" y="4124050"/>
            <a:ext cx="129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 = 1</a:t>
            </a:r>
            <a:endParaRPr/>
          </a:p>
        </p:txBody>
      </p:sp>
      <p:sp>
        <p:nvSpPr>
          <p:cNvPr id="442" name="Google Shape;442;p47"/>
          <p:cNvSpPr txBox="1"/>
          <p:nvPr/>
        </p:nvSpPr>
        <p:spPr>
          <a:xfrm>
            <a:off x="3513125" y="4124050"/>
            <a:ext cx="129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 = 0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Next Attribute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8" name="Google Shape;4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83" y="1265590"/>
            <a:ext cx="277177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658" y="1361631"/>
            <a:ext cx="170497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8"/>
          <p:cNvSpPr txBox="1"/>
          <p:nvPr/>
        </p:nvSpPr>
        <p:spPr>
          <a:xfrm>
            <a:off x="306109" y="341824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Info[0,1]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48"/>
          <p:cNvSpPr txBox="1"/>
          <p:nvPr/>
        </p:nvSpPr>
        <p:spPr>
          <a:xfrm>
            <a:off x="2046959" y="3506590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2" name="Google Shape;452;p48"/>
          <p:cNvSpPr txBox="1"/>
          <p:nvPr/>
        </p:nvSpPr>
        <p:spPr>
          <a:xfrm>
            <a:off x="3694784" y="3755056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3" name="Google Shape;453;p48"/>
          <p:cNvSpPr txBox="1"/>
          <p:nvPr/>
        </p:nvSpPr>
        <p:spPr>
          <a:xfrm>
            <a:off x="3548359" y="1143631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4" name="Google Shape;454;p48"/>
          <p:cNvSpPr txBox="1"/>
          <p:nvPr/>
        </p:nvSpPr>
        <p:spPr>
          <a:xfrm>
            <a:off x="1139734" y="1157302"/>
            <a:ext cx="1101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Info[1,1]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5" name="Google Shape;455;p48"/>
          <p:cNvSpPr txBox="1"/>
          <p:nvPr/>
        </p:nvSpPr>
        <p:spPr>
          <a:xfrm>
            <a:off x="1116770" y="4124065"/>
            <a:ext cx="129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 = 1</a:t>
            </a:r>
            <a:endParaRPr/>
          </a:p>
        </p:txBody>
      </p:sp>
      <p:sp>
        <p:nvSpPr>
          <p:cNvPr id="456" name="Google Shape;456;p48"/>
          <p:cNvSpPr txBox="1"/>
          <p:nvPr/>
        </p:nvSpPr>
        <p:spPr>
          <a:xfrm>
            <a:off x="3507533" y="4124065"/>
            <a:ext cx="129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 = 0</a:t>
            </a:r>
            <a:endParaRPr/>
          </a:p>
        </p:txBody>
      </p:sp>
      <p:sp>
        <p:nvSpPr>
          <p:cNvPr id="457" name="Google Shape;457;p48"/>
          <p:cNvSpPr/>
          <p:nvPr/>
        </p:nvSpPr>
        <p:spPr>
          <a:xfrm>
            <a:off x="981208" y="4073515"/>
            <a:ext cx="1101300" cy="5229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Decision Tree</a:t>
            </a:r>
            <a:endParaRPr/>
          </a:p>
        </p:txBody>
      </p:sp>
      <p:pic>
        <p:nvPicPr>
          <p:cNvPr id="463" name="Google Shape;46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25" y="1017725"/>
            <a:ext cx="2584082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9"/>
          <p:cNvSpPr txBox="1"/>
          <p:nvPr/>
        </p:nvSpPr>
        <p:spPr>
          <a:xfrm>
            <a:off x="5084400" y="969625"/>
            <a:ext cx="3747900" cy="3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stop when we run out of examples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(we have classified everything)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when we run out of attributes.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classify everything, there are concerns that we have overfit the training data.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must be sure to run a test data set through our model and evaluate model performance with a confusion matrix and the values that can be generated from the confusion matrix (accuracy and error rate).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850" y="1148700"/>
            <a:ext cx="472829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cxnSp>
        <p:nvCxnSpPr>
          <p:cNvPr id="74" name="Google Shape;74;p16"/>
          <p:cNvCxnSpPr>
            <a:stCxn id="75" idx="1"/>
          </p:cNvCxnSpPr>
          <p:nvPr/>
        </p:nvCxnSpPr>
        <p:spPr>
          <a:xfrm flipH="1">
            <a:off x="4489825" y="597025"/>
            <a:ext cx="610800" cy="5712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75;p16"/>
          <p:cNvSpPr txBox="1"/>
          <p:nvPr/>
        </p:nvSpPr>
        <p:spPr>
          <a:xfrm>
            <a:off x="5100625" y="396475"/>
            <a:ext cx="9090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Node</a:t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76" name="Google Shape;76;p16"/>
          <p:cNvCxnSpPr>
            <a:stCxn id="77" idx="1"/>
          </p:cNvCxnSpPr>
          <p:nvPr/>
        </p:nvCxnSpPr>
        <p:spPr>
          <a:xfrm flipH="1">
            <a:off x="5565000" y="2622275"/>
            <a:ext cx="610800" cy="5712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" name="Google Shape;77;p16"/>
          <p:cNvSpPr txBox="1"/>
          <p:nvPr/>
        </p:nvSpPr>
        <p:spPr>
          <a:xfrm>
            <a:off x="6175800" y="2421725"/>
            <a:ext cx="9090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Branch</a:t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78" name="Google Shape;78;p16"/>
          <p:cNvCxnSpPr>
            <a:stCxn id="79" idx="3"/>
          </p:cNvCxnSpPr>
          <p:nvPr/>
        </p:nvCxnSpPr>
        <p:spPr>
          <a:xfrm>
            <a:off x="1771000" y="1930525"/>
            <a:ext cx="639900" cy="3732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79;p16"/>
          <p:cNvSpPr txBox="1"/>
          <p:nvPr/>
        </p:nvSpPr>
        <p:spPr>
          <a:xfrm>
            <a:off x="862000" y="1729975"/>
            <a:ext cx="9090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Leaf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Multiclass Information Calculations</a:t>
            </a:r>
            <a:endParaRPr/>
          </a:p>
        </p:txBody>
      </p:sp>
      <p:pic>
        <p:nvPicPr>
          <p:cNvPr id="470" name="Google Shape;47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374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234" y="1237214"/>
            <a:ext cx="4649367" cy="3590974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Multiclass Information Calculations</a:t>
            </a:r>
            <a:endParaRPr/>
          </a:p>
        </p:txBody>
      </p:sp>
      <p:pic>
        <p:nvPicPr>
          <p:cNvPr id="477" name="Google Shape;47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0374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234" y="1237214"/>
            <a:ext cx="4649367" cy="359097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Multiclass Information Calculations</a:t>
            </a:r>
            <a:endParaRPr/>
          </a:p>
        </p:txBody>
      </p:sp>
      <p:pic>
        <p:nvPicPr>
          <p:cNvPr id="484" name="Google Shape;48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0374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2"/>
          <p:cNvSpPr txBox="1"/>
          <p:nvPr/>
        </p:nvSpPr>
        <p:spPr>
          <a:xfrm>
            <a:off x="5622075" y="1051075"/>
            <a:ext cx="11739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Info[6,12,2]</a:t>
            </a:r>
            <a:endParaRPr/>
          </a:p>
        </p:txBody>
      </p:sp>
      <p:sp>
        <p:nvSpPr>
          <p:cNvPr id="486" name="Google Shape;486;p52"/>
          <p:cNvSpPr txBox="1"/>
          <p:nvPr/>
        </p:nvSpPr>
        <p:spPr>
          <a:xfrm>
            <a:off x="7658400" y="3383875"/>
            <a:ext cx="11739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Info[1,2,0]</a:t>
            </a:r>
            <a:endParaRPr/>
          </a:p>
        </p:txBody>
      </p:sp>
      <p:sp>
        <p:nvSpPr>
          <p:cNvPr id="487" name="Google Shape;487;p52"/>
          <p:cNvSpPr txBox="1"/>
          <p:nvPr/>
        </p:nvSpPr>
        <p:spPr>
          <a:xfrm>
            <a:off x="5999400" y="4184800"/>
            <a:ext cx="11739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Info[2,5,0]</a:t>
            </a:r>
            <a:endParaRPr/>
          </a:p>
        </p:txBody>
      </p:sp>
      <p:sp>
        <p:nvSpPr>
          <p:cNvPr id="488" name="Google Shape;488;p52"/>
          <p:cNvSpPr txBox="1"/>
          <p:nvPr/>
        </p:nvSpPr>
        <p:spPr>
          <a:xfrm>
            <a:off x="4436993" y="4750925"/>
            <a:ext cx="11739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Info[3,5,2]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Info[6,12,2 ] = - 6/20 * log</a:t>
            </a:r>
            <a:r>
              <a:rPr lang="en" sz="1400" baseline="-25000">
                <a:solidFill>
                  <a:schemeClr val="dk1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(6/20) - 12/20 * log</a:t>
            </a:r>
            <a:r>
              <a:rPr lang="en" sz="1400" baseline="-25000">
                <a:solidFill>
                  <a:schemeClr val="dk1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(12/20) - 2/20 * log</a:t>
            </a:r>
            <a:r>
              <a:rPr lang="en" sz="1400" baseline="-25000">
                <a:solidFill>
                  <a:schemeClr val="dk1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(2/20) = 1.295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Info[3,5,2] = - 3/10 * log</a:t>
            </a:r>
            <a:r>
              <a:rPr lang="en" sz="1400" baseline="-25000">
                <a:solidFill>
                  <a:schemeClr val="dk1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(3/10) - 5/10 * log</a:t>
            </a:r>
            <a:r>
              <a:rPr lang="en" sz="1400" baseline="-25000">
                <a:solidFill>
                  <a:schemeClr val="dk1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(5/10) - 2/10 * log</a:t>
            </a:r>
            <a:r>
              <a:rPr lang="en" sz="1400" baseline="-25000">
                <a:solidFill>
                  <a:schemeClr val="dk1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(2/10) = 1.485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Info[2,5,0] = - 2/7 * log</a:t>
            </a:r>
            <a:r>
              <a:rPr lang="en" sz="1400" baseline="-25000">
                <a:solidFill>
                  <a:schemeClr val="dk1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(2/7) - 5/7 * log</a:t>
            </a:r>
            <a:r>
              <a:rPr lang="en" sz="1400" baseline="-25000">
                <a:solidFill>
                  <a:schemeClr val="dk1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(5/7) - 0/7 * log</a:t>
            </a:r>
            <a:r>
              <a:rPr lang="en" sz="1400" baseline="-25000">
                <a:solidFill>
                  <a:schemeClr val="dk1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(0/7) = 0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Info[1,2,0] = - 1/3 * log</a:t>
            </a:r>
            <a:r>
              <a:rPr lang="en" sz="1400" baseline="-25000">
                <a:solidFill>
                  <a:schemeClr val="dk1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(1/2) - 2/3 * log</a:t>
            </a:r>
            <a:r>
              <a:rPr lang="en" sz="1400" baseline="-25000">
                <a:solidFill>
                  <a:schemeClr val="dk1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(2/3) - 0/3 * log</a:t>
            </a:r>
            <a:r>
              <a:rPr lang="en" sz="1400" baseline="-25000">
                <a:solidFill>
                  <a:schemeClr val="dk1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(0/3) = 0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Info[[3,5,2],[2,5,0],[1,2,0]] = 10/20 * 1.485 + 7/20 * 0 + 2/20 * 0 = 0.743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Gain = Info[6,12,2 ] - Info[[3,5,2],[2,5,0],[1,2,0]] = 1.295 - 0.743 = 0.552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94" name="Google Shape;49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Multiclass Information Calculations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covered.</a:t>
            </a:r>
            <a:endParaRPr/>
          </a:p>
        </p:txBody>
      </p:sp>
      <p:sp>
        <p:nvSpPr>
          <p:cNvPr id="500" name="Google Shape;500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Decision Tree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Information Calculation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Information Gain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ID3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06" name="Google Shape;506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Han, J., Kamber, M., &amp; Pei, J. (2011). Data mining concepts and techniques third edition. Morgan Kaufmann.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Quinlan, J. R. (1986). Induction of decision trees. Machine learning, 1(1), 81-106.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Shmueli, G., Bruce, P. C., Yahav, I., Patel, N. R., &amp; Lichtendahl Jr, K. C. (2017). Data mining for business analytics: concepts, techniques, and applications in R. John Wiley &amp; Sons.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Witten, I. H., Frank, E., Hall, M. A., &amp; Pal, C. J. (2016). Data Mining: Practical Machine Learning Tools and Techniques.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850" y="1148700"/>
            <a:ext cx="472829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cxnSp>
        <p:nvCxnSpPr>
          <p:cNvPr id="86" name="Google Shape;86;p17"/>
          <p:cNvCxnSpPr>
            <a:stCxn id="87" idx="1"/>
          </p:cNvCxnSpPr>
          <p:nvPr/>
        </p:nvCxnSpPr>
        <p:spPr>
          <a:xfrm flipH="1">
            <a:off x="4489825" y="597025"/>
            <a:ext cx="610800" cy="5712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7"/>
          <p:cNvSpPr txBox="1"/>
          <p:nvPr/>
        </p:nvSpPr>
        <p:spPr>
          <a:xfrm>
            <a:off x="5100625" y="396475"/>
            <a:ext cx="9090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Attribute</a:t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88" name="Google Shape;88;p17"/>
          <p:cNvCxnSpPr>
            <a:stCxn id="89" idx="1"/>
          </p:cNvCxnSpPr>
          <p:nvPr/>
        </p:nvCxnSpPr>
        <p:spPr>
          <a:xfrm flipH="1">
            <a:off x="5565000" y="2622275"/>
            <a:ext cx="610800" cy="5712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7"/>
          <p:cNvSpPr txBox="1"/>
          <p:nvPr/>
        </p:nvSpPr>
        <p:spPr>
          <a:xfrm>
            <a:off x="6175800" y="2421725"/>
            <a:ext cx="21717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Attribute Label (Value)</a:t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90" name="Google Shape;90;p17"/>
          <p:cNvCxnSpPr>
            <a:stCxn id="91" idx="3"/>
          </p:cNvCxnSpPr>
          <p:nvPr/>
        </p:nvCxnSpPr>
        <p:spPr>
          <a:xfrm>
            <a:off x="1771000" y="1930525"/>
            <a:ext cx="629400" cy="3732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7"/>
          <p:cNvSpPr txBox="1"/>
          <p:nvPr/>
        </p:nvSpPr>
        <p:spPr>
          <a:xfrm>
            <a:off x="862000" y="1729975"/>
            <a:ext cx="9090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Class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 is, which attribute do we split the data on first?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ID3 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Iterative Dichotomiser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Developed by Ross Quinlan in 1986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Induction of decision trees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Works with Nominal Data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ID3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2"/>
          </p:nvPr>
        </p:nvSpPr>
        <p:spPr>
          <a:xfrm>
            <a:off x="3793875" y="1152475"/>
            <a:ext cx="503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We take the attributes of our examples and create nodes.  Then we create branches for each value of the attribute.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Then we determine the classes of the examples that pass through each branch.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Then we use an Information calculation to determine the attribute with the most information gain.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5"/>
            <a:ext cx="3142100" cy="33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ID3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4775"/>
            <a:ext cx="2418875" cy="2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9775" y="80550"/>
            <a:ext cx="1820625" cy="32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7000" y="2308796"/>
            <a:ext cx="3793094" cy="26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52DE1C-B679-4F21-ACA7-F531E8A70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3663" y="205579"/>
            <a:ext cx="2357415" cy="2847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2575</Words>
  <Application>Microsoft Office PowerPoint</Application>
  <PresentationFormat>On-screen Show (16:9)</PresentationFormat>
  <Paragraphs>375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Roboto</vt:lpstr>
      <vt:lpstr>Arial</vt:lpstr>
      <vt:lpstr>Simple Light</vt:lpstr>
      <vt:lpstr>CS 5402 Introduction to Data Mining  Data Mining Methods - ID3 v.1.1</vt:lpstr>
      <vt:lpstr>What we are going to learn.</vt:lpstr>
      <vt:lpstr>Decision Trees</vt:lpstr>
      <vt:lpstr>Decision Trees</vt:lpstr>
      <vt:lpstr>Decision Trees</vt:lpstr>
      <vt:lpstr>The Question is, which attribute do we split the data on first?</vt:lpstr>
      <vt:lpstr>ID3 </vt:lpstr>
      <vt:lpstr>ID3</vt:lpstr>
      <vt:lpstr>ID3</vt:lpstr>
      <vt:lpstr>Information Calculation</vt:lpstr>
      <vt:lpstr>Information Calculation</vt:lpstr>
      <vt:lpstr>Information Calculation</vt:lpstr>
      <vt:lpstr>Information</vt:lpstr>
      <vt:lpstr>Information Gain</vt:lpstr>
      <vt:lpstr>Information Gain</vt:lpstr>
      <vt:lpstr>Information Gain</vt:lpstr>
      <vt:lpstr>Information Gain</vt:lpstr>
      <vt:lpstr>Information Gain</vt:lpstr>
      <vt:lpstr>Select the Node with the most Gain</vt:lpstr>
      <vt:lpstr>Final Decision Tree</vt:lpstr>
      <vt:lpstr>Information Calculation</vt:lpstr>
      <vt:lpstr>Information Calculation</vt:lpstr>
      <vt:lpstr>Information Calculation</vt:lpstr>
      <vt:lpstr>Information Calculation</vt:lpstr>
      <vt:lpstr>Information Gain Calculation</vt:lpstr>
      <vt:lpstr>Information Gain Calculations</vt:lpstr>
      <vt:lpstr>Information Gain Calculations</vt:lpstr>
      <vt:lpstr>Gain</vt:lpstr>
      <vt:lpstr>Select the Node with the most Gain</vt:lpstr>
      <vt:lpstr>Select the Next Attribute</vt:lpstr>
      <vt:lpstr>Select the Next Attribute</vt:lpstr>
      <vt:lpstr>Select the Next Attribute</vt:lpstr>
      <vt:lpstr>Select the Next Attribute</vt:lpstr>
      <vt:lpstr>Add the New Attribute to the Decision Tree</vt:lpstr>
      <vt:lpstr>Select the Next Attribute </vt:lpstr>
      <vt:lpstr>Select the Next Attribute </vt:lpstr>
      <vt:lpstr>Select the Next Attribute </vt:lpstr>
      <vt:lpstr>Select the Next Attribute </vt:lpstr>
      <vt:lpstr>Final Decision Tree</vt:lpstr>
      <vt:lpstr>Multiclass Information Calculations</vt:lpstr>
      <vt:lpstr>Multiclass Information Calculations</vt:lpstr>
      <vt:lpstr>Multiclass Information Calculations</vt:lpstr>
      <vt:lpstr>Multiclass Information Calculations</vt:lpstr>
      <vt:lpstr>What we covered.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5402 Introduction to Data Mining  5.3 Basic Technique - ID3 v.1.2</dc:title>
  <cp:lastModifiedBy>Koob, Perry</cp:lastModifiedBy>
  <cp:revision>16</cp:revision>
  <dcterms:modified xsi:type="dcterms:W3CDTF">2021-07-15T03:32:59Z</dcterms:modified>
</cp:coreProperties>
</file>