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331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28" r:id="rId21"/>
    <p:sldId id="329" r:id="rId22"/>
    <p:sldId id="33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1ed052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1ed052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0f1ed052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0f1ed052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0f1ed052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0f1ed052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0f1ed052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0f1ed052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0f1ed052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0f1ed052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0f1ed052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0f1ed052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0ff09be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0ff09be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0ff09be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0ff09bef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0ff09bef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0ff09bef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0e4b81ab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0e4b81ab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0d9c17c8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0d9c17c8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1ed0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1ed0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1ed052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1ed052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1ed05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1ed05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100a5d61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100a5d61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0f1ed052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0f1ed052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0f1ed052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0f1ed052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Data </a:t>
            </a:r>
            <a:r>
              <a:rPr lang="en" sz="3600" dirty="0"/>
              <a:t>Mining Methods - Logistic Regression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v.1.0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43" name="Google Shape;443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logistic regression we are looking binary classifications based on ratio or interval data.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 if classified 0 if not classified.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1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p(1|a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,a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,...,a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) = _________________________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1 + e</a:t>
            </a:r>
            <a:r>
              <a:rPr lang="en" baseline="30000">
                <a:solidFill>
                  <a:srgbClr val="000000"/>
                </a:solidFill>
              </a:rPr>
              <a:t>-(w</a:t>
            </a:r>
            <a:r>
              <a:rPr lang="en" sz="1000" baseline="30000">
                <a:solidFill>
                  <a:srgbClr val="000000"/>
                </a:solidFill>
              </a:rPr>
              <a:t>0</a:t>
            </a:r>
            <a:r>
              <a:rPr lang="en" baseline="30000">
                <a:solidFill>
                  <a:srgbClr val="000000"/>
                </a:solidFill>
              </a:rPr>
              <a:t> + w</a:t>
            </a:r>
            <a:r>
              <a:rPr lang="en" sz="1000" baseline="30000">
                <a:solidFill>
                  <a:srgbClr val="000000"/>
                </a:solidFill>
              </a:rPr>
              <a:t>1</a:t>
            </a:r>
            <a:r>
              <a:rPr lang="en" baseline="30000">
                <a:solidFill>
                  <a:srgbClr val="000000"/>
                </a:solidFill>
              </a:rPr>
              <a:t> * a</a:t>
            </a:r>
            <a:r>
              <a:rPr lang="en" sz="1000" baseline="30000">
                <a:solidFill>
                  <a:srgbClr val="000000"/>
                </a:solidFill>
              </a:rPr>
              <a:t>1</a:t>
            </a:r>
            <a:r>
              <a:rPr lang="en" baseline="30000">
                <a:solidFill>
                  <a:srgbClr val="000000"/>
                </a:solidFill>
              </a:rPr>
              <a:t> + w</a:t>
            </a:r>
            <a:r>
              <a:rPr lang="en" sz="1000" baseline="30000">
                <a:solidFill>
                  <a:srgbClr val="000000"/>
                </a:solidFill>
              </a:rPr>
              <a:t>2</a:t>
            </a:r>
            <a:r>
              <a:rPr lang="en" baseline="30000">
                <a:solidFill>
                  <a:srgbClr val="000000"/>
                </a:solidFill>
              </a:rPr>
              <a:t> * a</a:t>
            </a:r>
            <a:r>
              <a:rPr lang="en" sz="1000" baseline="30000">
                <a:solidFill>
                  <a:srgbClr val="000000"/>
                </a:solidFill>
              </a:rPr>
              <a:t>2</a:t>
            </a:r>
            <a:r>
              <a:rPr lang="en" baseline="30000">
                <a:solidFill>
                  <a:srgbClr val="000000"/>
                </a:solidFill>
              </a:rPr>
              <a:t> + … + w</a:t>
            </a:r>
            <a:r>
              <a:rPr lang="en" sz="1000" baseline="30000">
                <a:solidFill>
                  <a:srgbClr val="000000"/>
                </a:solidFill>
              </a:rPr>
              <a:t>n</a:t>
            </a:r>
            <a:r>
              <a:rPr lang="en" baseline="30000">
                <a:solidFill>
                  <a:srgbClr val="000000"/>
                </a:solidFill>
              </a:rPr>
              <a:t> * a</a:t>
            </a:r>
            <a:r>
              <a:rPr lang="en" sz="1000" baseline="30000">
                <a:solidFill>
                  <a:srgbClr val="000000"/>
                </a:solidFill>
              </a:rPr>
              <a:t>n</a:t>
            </a:r>
            <a:r>
              <a:rPr lang="en" baseline="30000">
                <a:solidFill>
                  <a:srgbClr val="000000"/>
                </a:solidFill>
              </a:rPr>
              <a:t>)</a:t>
            </a:r>
            <a:endParaRPr baseline="30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,a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,...,a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= attributes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,w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,w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,...,w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= weights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4" name="Google Shape;444;p63"/>
          <p:cNvSpPr txBox="1"/>
          <p:nvPr/>
        </p:nvSpPr>
        <p:spPr>
          <a:xfrm>
            <a:off x="5454750" y="3620300"/>
            <a:ext cx="24855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should look familiar from regression.</a:t>
            </a:r>
            <a:endParaRPr/>
          </a:p>
        </p:txBody>
      </p:sp>
      <p:cxnSp>
        <p:nvCxnSpPr>
          <p:cNvPr id="445" name="Google Shape;445;p63"/>
          <p:cNvCxnSpPr>
            <a:stCxn id="444" idx="1"/>
          </p:cNvCxnSpPr>
          <p:nvPr/>
        </p:nvCxnSpPr>
        <p:spPr>
          <a:xfrm rot="10800000">
            <a:off x="4810650" y="3333500"/>
            <a:ext cx="644100" cy="657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51" name="Google Shape;451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2" name="Google Shape;45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27600" cy="25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58" name="Google Shape;458;p6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use the Logistic Regression we need a binary class.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 will make a Class called Affordable: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price of the car is &lt; 10000 I will classify it as affordable.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it is &gt;= 10000 I will classify it as not affordable.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train$affordable[train$price &lt;  10000] &lt;- 1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train$affordable[train$price &gt;= 10000] &lt;- 0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459" name="Google Shape;4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27600" cy="25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65" name="Google Shape;465;p6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use the Logistic Regression we need a binary class.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will make a Class called Affordable: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price of the car is &lt; 10000 I will classify it as affordable.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it is &gt;= 10000 I will classify it as not affordable.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train$affordable[train$price &lt;  10000] &lt;- 1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train$affordable[train$price &gt;= 10000] &lt;- 0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66" name="Google Shape;4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27599" cy="240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R</a:t>
            </a:r>
            <a:endParaRPr/>
          </a:p>
        </p:txBody>
      </p:sp>
      <p:sp>
        <p:nvSpPr>
          <p:cNvPr id="472" name="Google Shape;472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logit &lt;- glm(affordable~engine.size + length + width + height + horsepower, data=train, family=binomial())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summary(logit)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473" name="Google Shape;47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175" y="1618550"/>
            <a:ext cx="450727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R</a:t>
            </a:r>
            <a:endParaRPr/>
          </a:p>
        </p:txBody>
      </p:sp>
      <p:sp>
        <p:nvSpPr>
          <p:cNvPr id="479" name="Google Shape;479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3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y &lt;- as.data.frame(train$affordable)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pred &lt;- predict(logit, type="response")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y &lt;-cbind(y,pred)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colnames(y)&lt;-c('affordable','prediction')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Our threshold is 0.5.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If predictor is greater than or equal 0.5 it gets classified as affordable.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predictor is less than 0.5 is does not get classified as affordable.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480" name="Google Shape;48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550" y="1317375"/>
            <a:ext cx="2195400" cy="32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Python</a:t>
            </a:r>
            <a:endParaRPr/>
          </a:p>
        </p:txBody>
      </p:sp>
      <p:sp>
        <p:nvSpPr>
          <p:cNvPr id="486" name="Google Shape;486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import pandas as pd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from sklearn.linear_model import LogisticRegression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from sklearn.metrics import confusion_matrix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data = pd.read_csv("..\\src-data\\imports-85-train.csv")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 = data[data['price'] != '?']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 = train[train['horsepower'] != '?']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train['price'] = train['price'].astype(float)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train['affordable'] = 0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train.loc[(train['price'] &lt; 10000), 'affordable'] = 1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x = train[['engine-size','length','width','height']].astype(float)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y = train['affordable']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Python</a:t>
            </a:r>
            <a:endParaRPr/>
          </a:p>
        </p:txBody>
      </p:sp>
      <p:sp>
        <p:nvSpPr>
          <p:cNvPr id="492" name="Google Shape;492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model = LogisticRegression(solver='liblinear',random_state=0)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model.fit(x, y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LogisticRegression(C=1.0, class_weight=None, dual=False, fit_intercept=True,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      intercept_scaling=1, l1_ratio=None, max_iter=100,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      multi_class='warn', n_jobs=None, penalty='l2',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      random_state=0, solver='liblinear', tol=0.0001, verbose=0,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      warm_start=False)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93" name="Google Shape;493;p70"/>
          <p:cNvSpPr/>
          <p:nvPr/>
        </p:nvSpPr>
        <p:spPr>
          <a:xfrm>
            <a:off x="311700" y="2381250"/>
            <a:ext cx="6450900" cy="154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Python</a:t>
            </a:r>
            <a:endParaRPr/>
          </a:p>
        </p:txBody>
      </p:sp>
      <p:sp>
        <p:nvSpPr>
          <p:cNvPr id="499" name="Google Shape;49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pred = pd.DataFrame(model.predict(x), 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pred.rename(columns = {0:"pred"}, inplace = True)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results = pd.concat([y, pred], axis=1)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results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500" name="Google Shape;50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988" y="1406413"/>
            <a:ext cx="25241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Python</a:t>
            </a:r>
            <a:endParaRPr/>
          </a:p>
        </p:txBody>
      </p:sp>
      <p:sp>
        <p:nvSpPr>
          <p:cNvPr id="506" name="Google Shape;506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confusion_matrix(y, model.predict(x))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array([[91, 12],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[15, 81]], dtype=int64)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from sklearn.metrics import classification_report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print(classification_report(y, model.predict(x)))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507" name="Google Shape;507;p72"/>
          <p:cNvSpPr/>
          <p:nvPr/>
        </p:nvSpPr>
        <p:spPr>
          <a:xfrm>
            <a:off x="371800" y="1677350"/>
            <a:ext cx="6450900" cy="74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8" name="Google Shape;50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13" y="3267900"/>
            <a:ext cx="42957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2"/>
          <p:cNvSpPr/>
          <p:nvPr/>
        </p:nvSpPr>
        <p:spPr>
          <a:xfrm>
            <a:off x="371800" y="3267900"/>
            <a:ext cx="6450900" cy="152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Logistic Regression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621" name="Google Shape;621;p85"/>
          <p:cNvSpPr txBox="1">
            <a:spLocks noGrp="1"/>
          </p:cNvSpPr>
          <p:nvPr>
            <p:ph type="body" idx="1"/>
          </p:nvPr>
        </p:nvSpPr>
        <p:spPr>
          <a:xfrm>
            <a:off x="282175" y="1145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Logistic Regression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learn more? 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For Regression take CS 5204 / STAT 5346</a:t>
            </a:r>
            <a:endParaRPr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32" name="Google Shape;632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Kassambara, Realstack, Visitor, &amp; Mann, T. (2018, March 11). Linear Regression Assumptions and Diagnostics in R: Essentials. Retrieved from http://www.sthda.com/english/articles/39-regression-model-diagnostics/161-linear-regression-assumptions-and-diagnostics-in-r-essentials/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Shmueli, G., Bruce, P. C., Yahav, I., Patel, N. R., &amp; Lichtendahl Jr, K. C. (2017). Data mining for business analytics: concepts, techniques, and applications in R. John Wiley &amp; Sons.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Recalling Regression</a:t>
            </a:r>
          </a:p>
        </p:txBody>
      </p:sp>
      <p:pic>
        <p:nvPicPr>
          <p:cNvPr id="4" name="Google Shape;9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6300" y="1170125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8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91" name="Google Shape;391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Regression can be used for classification, classifying ratio and interval data into a Class.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Ideally we would us something like a step function to classify our data.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98" name="Google Shape;39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Regression can be used for classification, classifying ratio and interval data into a Class.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Ideally we would us something like a step function to classify our data.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9" name="Google Shape;3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8"/>
          <p:cNvSpPr txBox="1"/>
          <p:nvPr/>
        </p:nvSpPr>
        <p:spPr>
          <a:xfrm>
            <a:off x="5036350" y="525100"/>
            <a:ext cx="12429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</a:t>
            </a:r>
            <a:endParaRPr/>
          </a:p>
        </p:txBody>
      </p:sp>
      <p:sp>
        <p:nvSpPr>
          <p:cNvPr id="401" name="Google Shape;401;p58"/>
          <p:cNvSpPr txBox="1"/>
          <p:nvPr/>
        </p:nvSpPr>
        <p:spPr>
          <a:xfrm>
            <a:off x="6804425" y="4224375"/>
            <a:ext cx="1738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Non-Membership</a:t>
            </a:r>
            <a:endParaRPr/>
          </a:p>
        </p:txBody>
      </p:sp>
      <p:cxnSp>
        <p:nvCxnSpPr>
          <p:cNvPr id="402" name="Google Shape;402;p58"/>
          <p:cNvCxnSpPr>
            <a:stCxn id="401" idx="1"/>
          </p:cNvCxnSpPr>
          <p:nvPr/>
        </p:nvCxnSpPr>
        <p:spPr>
          <a:xfrm rot="10800000">
            <a:off x="5979425" y="3390825"/>
            <a:ext cx="825000" cy="1034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58"/>
          <p:cNvCxnSpPr>
            <a:stCxn id="400" idx="3"/>
          </p:cNvCxnSpPr>
          <p:nvPr/>
        </p:nvCxnSpPr>
        <p:spPr>
          <a:xfrm>
            <a:off x="6279250" y="725650"/>
            <a:ext cx="1286100" cy="828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09" name="Google Shape;409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do that we are not going to be able to use our standard hyperplane function.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need something different.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410" name="Google Shape;4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9"/>
          <p:cNvSpPr txBox="1"/>
          <p:nvPr/>
        </p:nvSpPr>
        <p:spPr>
          <a:xfrm>
            <a:off x="5036350" y="525100"/>
            <a:ext cx="12429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</a:t>
            </a:r>
            <a:endParaRPr/>
          </a:p>
        </p:txBody>
      </p:sp>
      <p:sp>
        <p:nvSpPr>
          <p:cNvPr id="412" name="Google Shape;412;p59"/>
          <p:cNvSpPr txBox="1"/>
          <p:nvPr/>
        </p:nvSpPr>
        <p:spPr>
          <a:xfrm>
            <a:off x="6804425" y="4224375"/>
            <a:ext cx="1738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Non-Membership</a:t>
            </a:r>
            <a:endParaRPr/>
          </a:p>
        </p:txBody>
      </p:sp>
      <p:cxnSp>
        <p:nvCxnSpPr>
          <p:cNvPr id="413" name="Google Shape;413;p59"/>
          <p:cNvCxnSpPr>
            <a:stCxn id="412" idx="1"/>
          </p:cNvCxnSpPr>
          <p:nvPr/>
        </p:nvCxnSpPr>
        <p:spPr>
          <a:xfrm rot="10800000">
            <a:off x="5979425" y="3390825"/>
            <a:ext cx="825000" cy="1034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59"/>
          <p:cNvCxnSpPr>
            <a:stCxn id="411" idx="3"/>
          </p:cNvCxnSpPr>
          <p:nvPr/>
        </p:nvCxnSpPr>
        <p:spPr>
          <a:xfrm>
            <a:off x="6279250" y="725650"/>
            <a:ext cx="1286100" cy="828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20" name="Google Shape;420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6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use a sigmoid function instead of a linear function.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21" name="Google Shape;4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50" y="1152475"/>
            <a:ext cx="50863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27" name="Google Shape;427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6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use a sigmoid function instead of a linear function.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28" name="Google Shape;4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50" y="1152475"/>
            <a:ext cx="5086350" cy="367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61"/>
          <p:cNvCxnSpPr/>
          <p:nvPr/>
        </p:nvCxnSpPr>
        <p:spPr>
          <a:xfrm>
            <a:off x="4189825" y="2882528"/>
            <a:ext cx="4393500" cy="321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61"/>
          <p:cNvSpPr txBox="1"/>
          <p:nvPr/>
        </p:nvSpPr>
        <p:spPr>
          <a:xfrm>
            <a:off x="4457700" y="1843100"/>
            <a:ext cx="92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</a:t>
            </a:r>
            <a:endParaRPr/>
          </a:p>
        </p:txBody>
      </p:sp>
      <p:sp>
        <p:nvSpPr>
          <p:cNvPr id="431" name="Google Shape;431;p61"/>
          <p:cNvSpPr txBox="1"/>
          <p:nvPr/>
        </p:nvSpPr>
        <p:spPr>
          <a:xfrm>
            <a:off x="4572000" y="3356375"/>
            <a:ext cx="92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37" name="Google Shape;43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With logistic regression we are looking binary classifications based on ratio or interval data.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 if classified 0 if not classified.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1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p(1|a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,a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,...,a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) = _________________________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1 + e</a:t>
            </a:r>
            <a:r>
              <a:rPr lang="en" baseline="30000">
                <a:solidFill>
                  <a:srgbClr val="000000"/>
                </a:solidFill>
              </a:rPr>
              <a:t>-(β</a:t>
            </a:r>
            <a:r>
              <a:rPr lang="en" sz="1000" baseline="30000">
                <a:solidFill>
                  <a:srgbClr val="000000"/>
                </a:solidFill>
              </a:rPr>
              <a:t>0</a:t>
            </a:r>
            <a:r>
              <a:rPr lang="en" baseline="30000">
                <a:solidFill>
                  <a:srgbClr val="000000"/>
                </a:solidFill>
              </a:rPr>
              <a:t> + β</a:t>
            </a:r>
            <a:r>
              <a:rPr lang="en" sz="1000" baseline="30000">
                <a:solidFill>
                  <a:srgbClr val="000000"/>
                </a:solidFill>
              </a:rPr>
              <a:t>1</a:t>
            </a:r>
            <a:r>
              <a:rPr lang="en" baseline="30000">
                <a:solidFill>
                  <a:srgbClr val="000000"/>
                </a:solidFill>
              </a:rPr>
              <a:t> * a</a:t>
            </a:r>
            <a:r>
              <a:rPr lang="en" sz="1000" baseline="30000">
                <a:solidFill>
                  <a:srgbClr val="000000"/>
                </a:solidFill>
              </a:rPr>
              <a:t>1</a:t>
            </a:r>
            <a:r>
              <a:rPr lang="en" baseline="30000">
                <a:solidFill>
                  <a:srgbClr val="000000"/>
                </a:solidFill>
              </a:rPr>
              <a:t> + β</a:t>
            </a:r>
            <a:r>
              <a:rPr lang="en" sz="1000" baseline="30000">
                <a:solidFill>
                  <a:srgbClr val="000000"/>
                </a:solidFill>
              </a:rPr>
              <a:t>2</a:t>
            </a:r>
            <a:r>
              <a:rPr lang="en" baseline="30000">
                <a:solidFill>
                  <a:srgbClr val="000000"/>
                </a:solidFill>
              </a:rPr>
              <a:t> * a</a:t>
            </a:r>
            <a:r>
              <a:rPr lang="en" sz="1000" baseline="30000">
                <a:solidFill>
                  <a:srgbClr val="000000"/>
                </a:solidFill>
              </a:rPr>
              <a:t>2</a:t>
            </a:r>
            <a:r>
              <a:rPr lang="en" baseline="30000">
                <a:solidFill>
                  <a:srgbClr val="000000"/>
                </a:solidFill>
              </a:rPr>
              <a:t> + … + β</a:t>
            </a:r>
            <a:r>
              <a:rPr lang="en" sz="1000" baseline="30000">
                <a:solidFill>
                  <a:srgbClr val="000000"/>
                </a:solidFill>
              </a:rPr>
              <a:t>n</a:t>
            </a:r>
            <a:r>
              <a:rPr lang="en" baseline="30000">
                <a:solidFill>
                  <a:srgbClr val="000000"/>
                </a:solidFill>
              </a:rPr>
              <a:t> * a</a:t>
            </a:r>
            <a:r>
              <a:rPr lang="en" sz="1000" baseline="30000">
                <a:solidFill>
                  <a:srgbClr val="000000"/>
                </a:solidFill>
              </a:rPr>
              <a:t>n</a:t>
            </a:r>
            <a:r>
              <a:rPr lang="en" baseline="30000">
                <a:solidFill>
                  <a:srgbClr val="000000"/>
                </a:solidFill>
              </a:rPr>
              <a:t>)</a:t>
            </a:r>
            <a:endParaRPr baseline="30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a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..., a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= attributes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β</a:t>
            </a:r>
            <a:r>
              <a:rPr lang="en" baseline="-25000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 β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β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..., β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= weights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1056</Words>
  <Application>Microsoft Office PowerPoint</Application>
  <PresentationFormat>On-screen Show (16:9)</PresentationFormat>
  <Paragraphs>147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CS 5402 Introduction to Data Mining  Data Mining Methods - Logistic Regression v.1.0</vt:lpstr>
      <vt:lpstr>What we are going to learn.</vt:lpstr>
      <vt:lpstr>Recalling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 - R</vt:lpstr>
      <vt:lpstr>Logistic Regression - R</vt:lpstr>
      <vt:lpstr>Logistic Regression - Python</vt:lpstr>
      <vt:lpstr>Logistic Regression - Python</vt:lpstr>
      <vt:lpstr>Logistic Regression - Python</vt:lpstr>
      <vt:lpstr>Logistic Regression - Python</vt:lpstr>
      <vt:lpstr>What we covered.</vt:lpstr>
      <vt:lpstr>What to learn more?  For Regression take CS 5204 / STAT 5346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7.4 Logistict Regression v.1.1</dc:title>
  <cp:lastModifiedBy>Koob, Perry</cp:lastModifiedBy>
  <cp:revision>6</cp:revision>
  <dcterms:modified xsi:type="dcterms:W3CDTF">2021-07-15T03:31:21Z</dcterms:modified>
</cp:coreProperties>
</file>