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303" r:id="rId25"/>
    <p:sldId id="304" r:id="rId26"/>
    <p:sldId id="279" r:id="rId27"/>
    <p:sldId id="280" r:id="rId28"/>
    <p:sldId id="281" r:id="rId29"/>
    <p:sldId id="282" r:id="rId30"/>
    <p:sldId id="283" r:id="rId31"/>
    <p:sldId id="284" r:id="rId32"/>
    <p:sldId id="285" r:id="rId33"/>
    <p:sldId id="286" r:id="rId34"/>
    <p:sldId id="287" r:id="rId35"/>
    <p:sldId id="288" r:id="rId36"/>
    <p:sldId id="305" r:id="rId37"/>
    <p:sldId id="289" r:id="rId38"/>
    <p:sldId id="306" r:id="rId39"/>
    <p:sldId id="307"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4660"/>
  </p:normalViewPr>
  <p:slideViewPr>
    <p:cSldViewPr snapToGrid="0">
      <p:cViewPr varScale="1">
        <p:scale>
          <a:sx n="142" d="100"/>
          <a:sy n="142" d="100"/>
        </p:scale>
        <p:origin x="732"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7db9b189f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7db9b189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7dbd30ea6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7dbd30ea6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7d9ef726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7d9ef726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7db553379a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7db553379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7db553379a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7db553379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7db553379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7db553379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7dacb44d7d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7dacb44d7d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edf348c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edf348c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7db553379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7db553379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7d9ef7263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7d9ef7263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d33e6a9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d33e6a9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7db553379a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7db553379a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7db9b189f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7db9b189f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7db9b189ff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7db9b189f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7db9b189ff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7db9b189ff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7db553379a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7db553379a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01198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7db553379a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7db553379a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11727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7db9b189ff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7db9b189f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7db9b189ff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7db9b189ff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7db9b189ff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7db9b189ff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7db9b189ff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7db9b189ff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dacb44d7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dacb44d7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7db9b189ff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7db9b189ff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7db9b189ff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7db9b189ff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7db9b189ff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7db9b189ff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7db9b189ff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7db9b189ff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7db9b189ff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7db9b189ff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7db9b189ff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7db9b189ff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7db9b189ff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7db9b189ff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468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7db9b189ff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7db9b189ff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7db9b189ff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7db9b189ff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25166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7db9b189ff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7db9b189ff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018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dacb44d7d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dacb44d7d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7db9b189f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7db9b189f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52ca3be3c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52ca3be3c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52ca3be3c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52ca3be3c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7eb107a71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7eb107a7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7eb38c795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7eb38c795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7eb38c795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7eb38c795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7eb38c795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7eb38c795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7eb38c795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7eb38c795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7db553379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7db553379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7e5150d1f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7e5150d1f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db553379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db553379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52ca3be3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52ca3be3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7d75223688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7d75223688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7d07518e8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6" name="Google Shape;596;g7d07518e82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dbd30ea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7dbd30ea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dbd30ea6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dbd30ea6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7dbd30ea6a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7dbd30ea6a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7dbd30ea6a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7dbd30ea6a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0" name="Google Shape;20;p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1" name="Google Shape;21;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oobp@mst.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hyperlink" Target="https://www.mathworks.com/help/stats/mnpdf.html" TargetMode="External"/><Relationship Id="rId5" Type="http://schemas.openxmlformats.org/officeDocument/2006/relationships/image" Target="../media/image13.png"/><Relationship Id="rId4" Type="http://schemas.openxmlformats.org/officeDocument/2006/relationships/hyperlink" Target="https://en.wikipedia.org/wiki/Multinomial_distribution"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en.wikipedia.org/wiki/Thomas_Baye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44575"/>
            <a:ext cx="8520600" cy="3014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dirty="0"/>
              <a:t>CS 5402 Introduction to Data Mining</a:t>
            </a:r>
            <a:endParaRPr sz="2400" dirty="0"/>
          </a:p>
          <a:p>
            <a:pPr marL="0" lvl="0" indent="0" algn="ctr" rtl="0">
              <a:lnSpc>
                <a:spcPct val="100000"/>
              </a:lnSpc>
              <a:spcBef>
                <a:spcPts val="0"/>
              </a:spcBef>
              <a:spcAft>
                <a:spcPts val="0"/>
              </a:spcAft>
              <a:buSzPts val="5200"/>
              <a:buNone/>
            </a:pPr>
            <a:br>
              <a:rPr lang="en" sz="3600" dirty="0"/>
            </a:br>
            <a:r>
              <a:rPr lang="en" sz="3600" dirty="0"/>
              <a:t>Data Mining Methods - Naive Bayes</a:t>
            </a:r>
            <a:endParaRPr sz="3600" dirty="0"/>
          </a:p>
          <a:p>
            <a:pPr marL="0" lvl="0" indent="0" algn="ctr" rtl="0">
              <a:lnSpc>
                <a:spcPct val="100000"/>
              </a:lnSpc>
              <a:spcBef>
                <a:spcPts val="0"/>
              </a:spcBef>
              <a:spcAft>
                <a:spcPts val="0"/>
              </a:spcAft>
              <a:buSzPts val="5200"/>
              <a:buNone/>
            </a:pPr>
            <a:r>
              <a:rPr lang="en" sz="3600" dirty="0"/>
              <a:t>v</a:t>
            </a:r>
            <a:r>
              <a:rPr lang="en" sz="3600"/>
              <a:t>.1.0</a:t>
            </a:r>
            <a:endParaRPr sz="3600" dirty="0"/>
          </a:p>
        </p:txBody>
      </p:sp>
      <p:sp>
        <p:nvSpPr>
          <p:cNvPr id="55" name="Google Shape;55;p13"/>
          <p:cNvSpPr txBox="1">
            <a:spLocks noGrp="1"/>
          </p:cNvSpPr>
          <p:nvPr>
            <p:ph type="subTitle" idx="1"/>
          </p:nvPr>
        </p:nvSpPr>
        <p:spPr>
          <a:xfrm>
            <a:off x="311700" y="385707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2400" dirty="0">
                <a:solidFill>
                  <a:schemeClr val="tx1"/>
                </a:solidFill>
              </a:rPr>
              <a:t>Perry B. Koob</a:t>
            </a:r>
            <a:r>
              <a:rPr lang="en" sz="2400" dirty="0"/>
              <a:t>, </a:t>
            </a:r>
            <a:r>
              <a:rPr lang="en" sz="2400" u="sng" dirty="0">
                <a:solidFill>
                  <a:schemeClr val="hlink"/>
                </a:solidFill>
                <a:hlinkClick r:id="rId3"/>
              </a:rPr>
              <a:t>koobp@mst.edu</a:t>
            </a: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Bayes Theorem</a:t>
            </a:r>
            <a:endParaRPr/>
          </a:p>
        </p:txBody>
      </p:sp>
      <p:sp>
        <p:nvSpPr>
          <p:cNvPr id="303" name="Google Shape;303;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828800" lvl="0" indent="0" algn="l" rtl="0">
              <a:spcBef>
                <a:spcPts val="0"/>
              </a:spcBef>
              <a:spcAft>
                <a:spcPts val="0"/>
              </a:spcAft>
              <a:buNone/>
            </a:pPr>
            <a:r>
              <a:rPr lang="en" dirty="0">
                <a:solidFill>
                  <a:srgbClr val="000000"/>
                </a:solidFill>
              </a:rPr>
              <a:t>					</a:t>
            </a:r>
            <a:endParaRPr dirty="0">
              <a:solidFill>
                <a:srgbClr val="000000"/>
              </a:solidFill>
            </a:endParaRPr>
          </a:p>
          <a:p>
            <a:pPr marL="1828800" lvl="0" indent="0" algn="l" rtl="0">
              <a:spcBef>
                <a:spcPts val="0"/>
              </a:spcBef>
              <a:spcAft>
                <a:spcPts val="0"/>
              </a:spcAft>
              <a:buNone/>
            </a:pPr>
            <a:endParaRPr dirty="0">
              <a:solidFill>
                <a:srgbClr val="000000"/>
              </a:solidFill>
            </a:endParaRPr>
          </a:p>
          <a:p>
            <a:pPr marL="2743200" lvl="0" indent="0" algn="l" rtl="0">
              <a:spcBef>
                <a:spcPts val="0"/>
              </a:spcBef>
              <a:spcAft>
                <a:spcPts val="0"/>
              </a:spcAft>
              <a:buNone/>
            </a:pPr>
            <a:r>
              <a:rPr lang="en" dirty="0">
                <a:solidFill>
                  <a:srgbClr val="000000"/>
                </a:solidFill>
              </a:rPr>
              <a:t>p(</a:t>
            </a:r>
            <a:r>
              <a:rPr lang="en" dirty="0">
                <a:solidFill>
                  <a:schemeClr val="dk1"/>
                </a:solidFill>
              </a:rPr>
              <a:t>B|A</a:t>
            </a:r>
            <a:r>
              <a:rPr lang="en" dirty="0">
                <a:solidFill>
                  <a:srgbClr val="000000"/>
                </a:solidFill>
              </a:rPr>
              <a:t>) * p(A)</a:t>
            </a:r>
            <a:endParaRPr dirty="0">
              <a:solidFill>
                <a:srgbClr val="000000"/>
              </a:solidFill>
            </a:endParaRPr>
          </a:p>
          <a:p>
            <a:pPr marL="914400" lvl="0" indent="457200" algn="l" rtl="0">
              <a:spcBef>
                <a:spcPts val="0"/>
              </a:spcBef>
              <a:spcAft>
                <a:spcPts val="0"/>
              </a:spcAft>
              <a:buNone/>
            </a:pPr>
            <a:r>
              <a:rPr lang="en" dirty="0">
                <a:solidFill>
                  <a:srgbClr val="000000"/>
                </a:solidFill>
              </a:rPr>
              <a:t>p(A|B) =    ------------------------ </a:t>
            </a:r>
            <a:endParaRPr dirty="0">
              <a:solidFill>
                <a:srgbClr val="000000"/>
              </a:solidFill>
            </a:endParaRPr>
          </a:p>
          <a:p>
            <a:pPr marL="1828800" lvl="0" indent="457200" algn="l" rtl="0">
              <a:spcBef>
                <a:spcPts val="0"/>
              </a:spcBef>
              <a:spcAft>
                <a:spcPts val="0"/>
              </a:spcAft>
              <a:buNone/>
            </a:pPr>
            <a:r>
              <a:rPr lang="en" dirty="0">
                <a:solidFill>
                  <a:srgbClr val="000000"/>
                </a:solidFill>
              </a:rPr>
              <a:t>	       </a:t>
            </a:r>
            <a:r>
              <a:rPr lang="en" dirty="0">
                <a:solidFill>
                  <a:schemeClr val="dk1"/>
                </a:solidFill>
              </a:rPr>
              <a:t>p(B)</a:t>
            </a:r>
            <a:endParaRPr dirty="0">
              <a:solidFill>
                <a:srgbClr val="000000"/>
              </a:solidFill>
            </a:endParaRPr>
          </a:p>
          <a:p>
            <a:pPr marL="0" lvl="0" indent="0" algn="l" rtl="0">
              <a:spcBef>
                <a:spcPts val="0"/>
              </a:spcBef>
              <a:spcAft>
                <a:spcPts val="0"/>
              </a:spcAft>
              <a:buNone/>
            </a:pPr>
            <a:endParaRPr dirty="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Bayes Theorem</a:t>
            </a:r>
            <a:endParaRPr/>
          </a:p>
        </p:txBody>
      </p:sp>
      <p:sp>
        <p:nvSpPr>
          <p:cNvPr id="309" name="Google Shape;309;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828800" lvl="0" indent="0" algn="l" rtl="0">
              <a:spcBef>
                <a:spcPts val="0"/>
              </a:spcBef>
              <a:spcAft>
                <a:spcPts val="0"/>
              </a:spcAft>
              <a:buNone/>
            </a:pPr>
            <a:r>
              <a:rPr lang="en" dirty="0">
                <a:solidFill>
                  <a:srgbClr val="000000"/>
                </a:solidFill>
              </a:rPr>
              <a:t>					</a:t>
            </a:r>
            <a:endParaRPr dirty="0">
              <a:solidFill>
                <a:srgbClr val="000000"/>
              </a:solidFill>
            </a:endParaRPr>
          </a:p>
          <a:p>
            <a:pPr marL="1828800" lvl="0" indent="0" algn="l" rtl="0">
              <a:spcBef>
                <a:spcPts val="0"/>
              </a:spcBef>
              <a:spcAft>
                <a:spcPts val="0"/>
              </a:spcAft>
              <a:buNone/>
            </a:pPr>
            <a:endParaRPr dirty="0">
              <a:solidFill>
                <a:srgbClr val="000000"/>
              </a:solidFill>
            </a:endParaRPr>
          </a:p>
          <a:p>
            <a:pPr marL="2743200" lvl="0" indent="457200" algn="l" rtl="0">
              <a:spcBef>
                <a:spcPts val="0"/>
              </a:spcBef>
              <a:spcAft>
                <a:spcPts val="0"/>
              </a:spcAft>
              <a:buNone/>
            </a:pPr>
            <a:r>
              <a:rPr lang="en" dirty="0">
                <a:solidFill>
                  <a:srgbClr val="000000"/>
                </a:solidFill>
              </a:rPr>
              <a:t>	p(</a:t>
            </a:r>
            <a:r>
              <a:rPr lang="en" dirty="0">
                <a:solidFill>
                  <a:schemeClr val="dk1"/>
                </a:solidFill>
              </a:rPr>
              <a:t>x</a:t>
            </a:r>
            <a:r>
              <a:rPr lang="en" baseline="-25000" dirty="0">
                <a:solidFill>
                  <a:schemeClr val="dk1"/>
                </a:solidFill>
              </a:rPr>
              <a:t>1</a:t>
            </a:r>
            <a:r>
              <a:rPr lang="en" dirty="0">
                <a:solidFill>
                  <a:schemeClr val="dk1"/>
                </a:solidFill>
              </a:rPr>
              <a:t>,x</a:t>
            </a:r>
            <a:r>
              <a:rPr lang="en" baseline="-25000" dirty="0">
                <a:solidFill>
                  <a:schemeClr val="dk1"/>
                </a:solidFill>
              </a:rPr>
              <a:t>2</a:t>
            </a:r>
            <a:r>
              <a:rPr lang="en" dirty="0">
                <a:solidFill>
                  <a:schemeClr val="dk1"/>
                </a:solidFill>
              </a:rPr>
              <a:t>,x</a:t>
            </a:r>
            <a:r>
              <a:rPr lang="en" baseline="-25000" dirty="0">
                <a:solidFill>
                  <a:schemeClr val="dk1"/>
                </a:solidFill>
              </a:rPr>
              <a:t>3</a:t>
            </a:r>
            <a:r>
              <a:rPr lang="en" dirty="0">
                <a:solidFill>
                  <a:schemeClr val="dk1"/>
                </a:solidFill>
              </a:rPr>
              <a:t>...x</a:t>
            </a:r>
            <a:r>
              <a:rPr lang="en" baseline="-25000" dirty="0">
                <a:solidFill>
                  <a:schemeClr val="dk1"/>
                </a:solidFill>
              </a:rPr>
              <a:t>p</a:t>
            </a:r>
            <a:r>
              <a:rPr lang="en" dirty="0">
                <a:solidFill>
                  <a:schemeClr val="dk1"/>
                </a:solidFill>
              </a:rPr>
              <a:t>|C</a:t>
            </a:r>
            <a:r>
              <a:rPr lang="en" i="1" baseline="-25000" dirty="0">
                <a:solidFill>
                  <a:schemeClr val="dk1"/>
                </a:solidFill>
              </a:rPr>
              <a:t>i</a:t>
            </a:r>
            <a:r>
              <a:rPr lang="en" dirty="0">
                <a:solidFill>
                  <a:srgbClr val="000000"/>
                </a:solidFill>
              </a:rPr>
              <a:t>) * p(</a:t>
            </a:r>
            <a:r>
              <a:rPr lang="en" dirty="0">
                <a:solidFill>
                  <a:schemeClr val="dk1"/>
                </a:solidFill>
              </a:rPr>
              <a:t>C</a:t>
            </a:r>
            <a:r>
              <a:rPr lang="en" i="1" baseline="-25000" dirty="0">
                <a:solidFill>
                  <a:schemeClr val="dk1"/>
                </a:solidFill>
              </a:rPr>
              <a:t>i</a:t>
            </a:r>
            <a:r>
              <a:rPr lang="en" dirty="0">
                <a:solidFill>
                  <a:srgbClr val="000000"/>
                </a:solidFill>
              </a:rPr>
              <a:t>)</a:t>
            </a:r>
            <a:endParaRPr dirty="0">
              <a:solidFill>
                <a:srgbClr val="000000"/>
              </a:solidFill>
            </a:endParaRPr>
          </a:p>
          <a:p>
            <a:pPr marL="914400" lvl="0" indent="457200" algn="l" rtl="0">
              <a:spcBef>
                <a:spcPts val="0"/>
              </a:spcBef>
              <a:spcAft>
                <a:spcPts val="0"/>
              </a:spcAft>
              <a:buNone/>
            </a:pPr>
            <a:r>
              <a:rPr lang="en" dirty="0">
                <a:solidFill>
                  <a:srgbClr val="000000"/>
                </a:solidFill>
              </a:rPr>
              <a:t>p(C</a:t>
            </a:r>
            <a:r>
              <a:rPr lang="en" i="1" baseline="-25000" dirty="0">
                <a:solidFill>
                  <a:srgbClr val="000000"/>
                </a:solidFill>
              </a:rPr>
              <a:t>i</a:t>
            </a:r>
            <a:r>
              <a:rPr lang="en" dirty="0">
                <a:solidFill>
                  <a:srgbClr val="000000"/>
                </a:solidFill>
              </a:rPr>
              <a:t>|x</a:t>
            </a:r>
            <a:r>
              <a:rPr lang="en" baseline="-25000" dirty="0">
                <a:solidFill>
                  <a:srgbClr val="000000"/>
                </a:solidFill>
              </a:rPr>
              <a:t>1</a:t>
            </a:r>
            <a:r>
              <a:rPr lang="en" dirty="0">
                <a:solidFill>
                  <a:srgbClr val="000000"/>
                </a:solidFill>
              </a:rPr>
              <a:t>,x</a:t>
            </a:r>
            <a:r>
              <a:rPr lang="en" baseline="-25000" dirty="0">
                <a:solidFill>
                  <a:srgbClr val="000000"/>
                </a:solidFill>
              </a:rPr>
              <a:t>2</a:t>
            </a:r>
            <a:r>
              <a:rPr lang="en" dirty="0">
                <a:solidFill>
                  <a:srgbClr val="000000"/>
                </a:solidFill>
              </a:rPr>
              <a:t>,x</a:t>
            </a:r>
            <a:r>
              <a:rPr lang="en" baseline="-25000" dirty="0">
                <a:solidFill>
                  <a:srgbClr val="000000"/>
                </a:solidFill>
              </a:rPr>
              <a:t>3</a:t>
            </a:r>
            <a:r>
              <a:rPr lang="en" dirty="0">
                <a:solidFill>
                  <a:srgbClr val="000000"/>
                </a:solidFill>
              </a:rPr>
              <a:t>...x</a:t>
            </a:r>
            <a:r>
              <a:rPr lang="en" baseline="-25000" dirty="0">
                <a:solidFill>
                  <a:srgbClr val="000000"/>
                </a:solidFill>
              </a:rPr>
              <a:t>p</a:t>
            </a:r>
            <a:r>
              <a:rPr lang="en" dirty="0">
                <a:solidFill>
                  <a:srgbClr val="000000"/>
                </a:solidFill>
              </a:rPr>
              <a:t>) =    ------------------------------------ </a:t>
            </a:r>
            <a:endParaRPr dirty="0">
              <a:solidFill>
                <a:srgbClr val="000000"/>
              </a:solidFill>
            </a:endParaRPr>
          </a:p>
          <a:p>
            <a:pPr marL="1828800" lvl="0" indent="457200" algn="l" rtl="0">
              <a:spcBef>
                <a:spcPts val="0"/>
              </a:spcBef>
              <a:spcAft>
                <a:spcPts val="0"/>
              </a:spcAft>
              <a:buNone/>
            </a:pPr>
            <a:r>
              <a:rPr lang="en" dirty="0">
                <a:solidFill>
                  <a:srgbClr val="000000"/>
                </a:solidFill>
              </a:rPr>
              <a:t>		         </a:t>
            </a:r>
            <a:r>
              <a:rPr lang="en" dirty="0">
                <a:solidFill>
                  <a:schemeClr val="dk1"/>
                </a:solidFill>
              </a:rPr>
              <a:t>p(x</a:t>
            </a:r>
            <a:r>
              <a:rPr lang="en" baseline="-25000" dirty="0">
                <a:solidFill>
                  <a:schemeClr val="dk1"/>
                </a:solidFill>
              </a:rPr>
              <a:t>1</a:t>
            </a:r>
            <a:r>
              <a:rPr lang="en" dirty="0">
                <a:solidFill>
                  <a:schemeClr val="dk1"/>
                </a:solidFill>
              </a:rPr>
              <a:t>,x</a:t>
            </a:r>
            <a:r>
              <a:rPr lang="en" baseline="-25000" dirty="0">
                <a:solidFill>
                  <a:schemeClr val="dk1"/>
                </a:solidFill>
              </a:rPr>
              <a:t>2</a:t>
            </a:r>
            <a:r>
              <a:rPr lang="en" dirty="0">
                <a:solidFill>
                  <a:schemeClr val="dk1"/>
                </a:solidFill>
              </a:rPr>
              <a:t>,x</a:t>
            </a:r>
            <a:r>
              <a:rPr lang="en" baseline="-25000" dirty="0">
                <a:solidFill>
                  <a:schemeClr val="dk1"/>
                </a:solidFill>
              </a:rPr>
              <a:t>3</a:t>
            </a:r>
            <a:r>
              <a:rPr lang="en" dirty="0">
                <a:solidFill>
                  <a:schemeClr val="dk1"/>
                </a:solidFill>
              </a:rPr>
              <a:t>...x</a:t>
            </a:r>
            <a:r>
              <a:rPr lang="en" baseline="-25000" dirty="0">
                <a:solidFill>
                  <a:schemeClr val="dk1"/>
                </a:solidFill>
              </a:rPr>
              <a:t>p</a:t>
            </a:r>
            <a:r>
              <a:rPr lang="en" dirty="0">
                <a:solidFill>
                  <a:schemeClr val="dk1"/>
                </a:solidFill>
              </a:rPr>
              <a:t>)</a:t>
            </a:r>
            <a:endParaRPr dirty="0">
              <a:solidFill>
                <a:srgbClr val="000000"/>
              </a:solidFill>
            </a:endParaRPr>
          </a:p>
          <a:p>
            <a:pPr marL="0" lvl="0" indent="0" algn="l" rtl="0">
              <a:spcBef>
                <a:spcPts val="0"/>
              </a:spcBef>
              <a:spcAft>
                <a:spcPts val="0"/>
              </a:spcAft>
              <a:buNone/>
            </a:pPr>
            <a:endParaRPr dirty="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Bayes Theorem</a:t>
            </a:r>
            <a:endParaRPr/>
          </a:p>
        </p:txBody>
      </p:sp>
      <p:sp>
        <p:nvSpPr>
          <p:cNvPr id="315" name="Google Shape;315;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828800" lvl="0" indent="0" algn="l" rtl="0">
              <a:spcBef>
                <a:spcPts val="0"/>
              </a:spcBef>
              <a:spcAft>
                <a:spcPts val="0"/>
              </a:spcAft>
              <a:buNone/>
            </a:pPr>
            <a:endParaRPr dirty="0">
              <a:solidFill>
                <a:srgbClr val="000000"/>
              </a:solidFill>
            </a:endParaRPr>
          </a:p>
          <a:p>
            <a:pPr marL="2286000" lvl="0" indent="457200" algn="l" rtl="0">
              <a:spcBef>
                <a:spcPts val="0"/>
              </a:spcBef>
              <a:spcAft>
                <a:spcPts val="0"/>
              </a:spcAft>
              <a:buNone/>
            </a:pPr>
            <a:r>
              <a:rPr lang="en" dirty="0">
                <a:solidFill>
                  <a:srgbClr val="000000"/>
                </a:solidFill>
              </a:rPr>
              <a:t>            p(</a:t>
            </a:r>
            <a:r>
              <a:rPr lang="en" dirty="0">
                <a:solidFill>
                  <a:schemeClr val="dk1"/>
                </a:solidFill>
              </a:rPr>
              <a:t>x</a:t>
            </a:r>
            <a:r>
              <a:rPr lang="en" baseline="-25000" dirty="0">
                <a:solidFill>
                  <a:schemeClr val="dk1"/>
                </a:solidFill>
              </a:rPr>
              <a:t>1</a:t>
            </a:r>
            <a:r>
              <a:rPr lang="en" dirty="0">
                <a:solidFill>
                  <a:schemeClr val="dk1"/>
                </a:solidFill>
              </a:rPr>
              <a:t>,x</a:t>
            </a:r>
            <a:r>
              <a:rPr lang="en" baseline="-25000" dirty="0">
                <a:solidFill>
                  <a:schemeClr val="dk1"/>
                </a:solidFill>
              </a:rPr>
              <a:t>2</a:t>
            </a:r>
            <a:r>
              <a:rPr lang="en" dirty="0">
                <a:solidFill>
                  <a:schemeClr val="dk1"/>
                </a:solidFill>
              </a:rPr>
              <a:t>,x</a:t>
            </a:r>
            <a:r>
              <a:rPr lang="en" baseline="-25000" dirty="0">
                <a:solidFill>
                  <a:schemeClr val="dk1"/>
                </a:solidFill>
              </a:rPr>
              <a:t>3</a:t>
            </a:r>
            <a:r>
              <a:rPr lang="en" dirty="0">
                <a:solidFill>
                  <a:schemeClr val="dk1"/>
                </a:solidFill>
              </a:rPr>
              <a:t>...x</a:t>
            </a:r>
            <a:r>
              <a:rPr lang="en" baseline="-25000" dirty="0">
                <a:solidFill>
                  <a:schemeClr val="dk1"/>
                </a:solidFill>
              </a:rPr>
              <a:t>m</a:t>
            </a:r>
            <a:r>
              <a:rPr lang="en" dirty="0">
                <a:solidFill>
                  <a:schemeClr val="dk1"/>
                </a:solidFill>
              </a:rPr>
              <a:t>|C</a:t>
            </a:r>
            <a:r>
              <a:rPr lang="en" i="1" baseline="-25000" dirty="0">
                <a:solidFill>
                  <a:schemeClr val="dk1"/>
                </a:solidFill>
              </a:rPr>
              <a:t>i</a:t>
            </a:r>
            <a:r>
              <a:rPr lang="en" dirty="0">
                <a:solidFill>
                  <a:srgbClr val="000000"/>
                </a:solidFill>
              </a:rPr>
              <a:t>) * p(</a:t>
            </a:r>
            <a:r>
              <a:rPr lang="en" dirty="0">
                <a:solidFill>
                  <a:schemeClr val="dk1"/>
                </a:solidFill>
              </a:rPr>
              <a:t>C</a:t>
            </a:r>
            <a:r>
              <a:rPr lang="en" i="1" baseline="-25000" dirty="0">
                <a:solidFill>
                  <a:schemeClr val="dk1"/>
                </a:solidFill>
              </a:rPr>
              <a:t>i</a:t>
            </a:r>
            <a:r>
              <a:rPr lang="en" dirty="0">
                <a:solidFill>
                  <a:srgbClr val="000000"/>
                </a:solidFill>
              </a:rPr>
              <a:t>)</a:t>
            </a:r>
            <a:endParaRPr dirty="0">
              <a:solidFill>
                <a:srgbClr val="000000"/>
              </a:solidFill>
            </a:endParaRPr>
          </a:p>
          <a:p>
            <a:pPr marL="0" lvl="0" indent="0" algn="l" rtl="0">
              <a:spcBef>
                <a:spcPts val="0"/>
              </a:spcBef>
              <a:spcAft>
                <a:spcPts val="0"/>
              </a:spcAft>
              <a:buNone/>
            </a:pPr>
            <a:r>
              <a:rPr lang="en" dirty="0">
                <a:solidFill>
                  <a:srgbClr val="000000"/>
                </a:solidFill>
              </a:rPr>
              <a:t>p(</a:t>
            </a:r>
            <a:r>
              <a:rPr lang="en" dirty="0">
                <a:solidFill>
                  <a:schemeClr val="dk1"/>
                </a:solidFill>
              </a:rPr>
              <a:t>C</a:t>
            </a:r>
            <a:r>
              <a:rPr lang="en" i="1" baseline="-25000" dirty="0">
                <a:solidFill>
                  <a:schemeClr val="dk1"/>
                </a:solidFill>
              </a:rPr>
              <a:t>i</a:t>
            </a:r>
            <a:r>
              <a:rPr lang="en" dirty="0">
                <a:solidFill>
                  <a:schemeClr val="dk1"/>
                </a:solidFill>
              </a:rPr>
              <a:t>|x</a:t>
            </a:r>
            <a:r>
              <a:rPr lang="en" baseline="-25000" dirty="0">
                <a:solidFill>
                  <a:schemeClr val="dk1"/>
                </a:solidFill>
              </a:rPr>
              <a:t>1</a:t>
            </a:r>
            <a:r>
              <a:rPr lang="en" dirty="0">
                <a:solidFill>
                  <a:schemeClr val="dk1"/>
                </a:solidFill>
              </a:rPr>
              <a:t>,x</a:t>
            </a:r>
            <a:r>
              <a:rPr lang="en" baseline="-25000" dirty="0">
                <a:solidFill>
                  <a:schemeClr val="dk1"/>
                </a:solidFill>
              </a:rPr>
              <a:t>2</a:t>
            </a:r>
            <a:r>
              <a:rPr lang="en" dirty="0">
                <a:solidFill>
                  <a:schemeClr val="dk1"/>
                </a:solidFill>
              </a:rPr>
              <a:t>,x</a:t>
            </a:r>
            <a:r>
              <a:rPr lang="en" baseline="-25000" dirty="0">
                <a:solidFill>
                  <a:schemeClr val="dk1"/>
                </a:solidFill>
              </a:rPr>
              <a:t>3</a:t>
            </a:r>
            <a:r>
              <a:rPr lang="en" dirty="0">
                <a:solidFill>
                  <a:schemeClr val="dk1"/>
                </a:solidFill>
              </a:rPr>
              <a:t>...x</a:t>
            </a:r>
            <a:r>
              <a:rPr lang="en" baseline="-25000" dirty="0">
                <a:solidFill>
                  <a:schemeClr val="dk1"/>
                </a:solidFill>
              </a:rPr>
              <a:t>m</a:t>
            </a:r>
            <a:r>
              <a:rPr lang="en" dirty="0">
                <a:solidFill>
                  <a:srgbClr val="000000"/>
                </a:solidFill>
              </a:rPr>
              <a:t>)  =    ----------------------------------------------------------------------</a:t>
            </a:r>
            <a:endParaRPr dirty="0">
              <a:solidFill>
                <a:srgbClr val="000000"/>
              </a:solidFill>
            </a:endParaRPr>
          </a:p>
          <a:p>
            <a:pPr marL="1828800" lvl="0" indent="0" algn="l" rtl="0">
              <a:spcBef>
                <a:spcPts val="0"/>
              </a:spcBef>
              <a:spcAft>
                <a:spcPts val="0"/>
              </a:spcAft>
              <a:buNone/>
            </a:pPr>
            <a:r>
              <a:rPr lang="en" dirty="0">
                <a:solidFill>
                  <a:srgbClr val="000000"/>
                </a:solidFill>
              </a:rPr>
              <a:t>       </a:t>
            </a:r>
            <a:r>
              <a:rPr lang="en" dirty="0">
                <a:solidFill>
                  <a:schemeClr val="dk1"/>
                </a:solidFill>
              </a:rPr>
              <a:t>p(x</a:t>
            </a:r>
            <a:r>
              <a:rPr lang="en" baseline="-25000" dirty="0">
                <a:solidFill>
                  <a:schemeClr val="dk1"/>
                </a:solidFill>
              </a:rPr>
              <a:t>1</a:t>
            </a:r>
            <a:r>
              <a:rPr lang="en" dirty="0">
                <a:solidFill>
                  <a:schemeClr val="dk1"/>
                </a:solidFill>
              </a:rPr>
              <a:t>,x</a:t>
            </a:r>
            <a:r>
              <a:rPr lang="en" baseline="-25000" dirty="0">
                <a:solidFill>
                  <a:schemeClr val="dk1"/>
                </a:solidFill>
              </a:rPr>
              <a:t>2</a:t>
            </a:r>
            <a:r>
              <a:rPr lang="en" dirty="0">
                <a:solidFill>
                  <a:schemeClr val="dk1"/>
                </a:solidFill>
              </a:rPr>
              <a:t>,x</a:t>
            </a:r>
            <a:r>
              <a:rPr lang="en" baseline="-25000" dirty="0">
                <a:solidFill>
                  <a:schemeClr val="dk1"/>
                </a:solidFill>
              </a:rPr>
              <a:t>3</a:t>
            </a:r>
            <a:r>
              <a:rPr lang="en" dirty="0">
                <a:solidFill>
                  <a:schemeClr val="dk1"/>
                </a:solidFill>
              </a:rPr>
              <a:t>...x</a:t>
            </a:r>
            <a:r>
              <a:rPr lang="en" baseline="-25000" dirty="0">
                <a:solidFill>
                  <a:schemeClr val="dk1"/>
                </a:solidFill>
              </a:rPr>
              <a:t>m</a:t>
            </a:r>
            <a:r>
              <a:rPr lang="en" dirty="0">
                <a:solidFill>
                  <a:schemeClr val="dk1"/>
                </a:solidFill>
              </a:rPr>
              <a:t>|C</a:t>
            </a:r>
            <a:r>
              <a:rPr lang="en" baseline="-25000" dirty="0">
                <a:solidFill>
                  <a:schemeClr val="dk1"/>
                </a:solidFill>
              </a:rPr>
              <a:t>1</a:t>
            </a:r>
            <a:r>
              <a:rPr lang="en" dirty="0">
                <a:solidFill>
                  <a:schemeClr val="dk1"/>
                </a:solidFill>
              </a:rPr>
              <a:t>)*</a:t>
            </a:r>
            <a:r>
              <a:rPr lang="en" dirty="0">
                <a:solidFill>
                  <a:srgbClr val="000000"/>
                </a:solidFill>
              </a:rPr>
              <a:t>p(C</a:t>
            </a:r>
            <a:r>
              <a:rPr lang="en" baseline="-25000" dirty="0">
                <a:solidFill>
                  <a:srgbClr val="000000"/>
                </a:solidFill>
              </a:rPr>
              <a:t>1</a:t>
            </a:r>
            <a:r>
              <a:rPr lang="en" dirty="0">
                <a:solidFill>
                  <a:srgbClr val="000000"/>
                </a:solidFill>
              </a:rPr>
              <a:t>)+...+ </a:t>
            </a:r>
            <a:r>
              <a:rPr lang="en" dirty="0">
                <a:solidFill>
                  <a:schemeClr val="dk1"/>
                </a:solidFill>
              </a:rPr>
              <a:t>p(x</a:t>
            </a:r>
            <a:r>
              <a:rPr lang="en" baseline="-25000" dirty="0">
                <a:solidFill>
                  <a:schemeClr val="dk1"/>
                </a:solidFill>
              </a:rPr>
              <a:t>1</a:t>
            </a:r>
            <a:r>
              <a:rPr lang="en" dirty="0">
                <a:solidFill>
                  <a:schemeClr val="dk1"/>
                </a:solidFill>
              </a:rPr>
              <a:t>,x</a:t>
            </a:r>
            <a:r>
              <a:rPr lang="en" baseline="-25000" dirty="0">
                <a:solidFill>
                  <a:schemeClr val="dk1"/>
                </a:solidFill>
              </a:rPr>
              <a:t>2</a:t>
            </a:r>
            <a:r>
              <a:rPr lang="en" dirty="0">
                <a:solidFill>
                  <a:schemeClr val="dk1"/>
                </a:solidFill>
              </a:rPr>
              <a:t>,x</a:t>
            </a:r>
            <a:r>
              <a:rPr lang="en" baseline="-25000" dirty="0">
                <a:solidFill>
                  <a:schemeClr val="dk1"/>
                </a:solidFill>
              </a:rPr>
              <a:t>3</a:t>
            </a:r>
            <a:r>
              <a:rPr lang="en" dirty="0">
                <a:solidFill>
                  <a:schemeClr val="dk1"/>
                </a:solidFill>
              </a:rPr>
              <a:t>...x</a:t>
            </a:r>
            <a:r>
              <a:rPr lang="en" baseline="-25000" dirty="0">
                <a:solidFill>
                  <a:schemeClr val="dk1"/>
                </a:solidFill>
              </a:rPr>
              <a:t>m</a:t>
            </a:r>
            <a:r>
              <a:rPr lang="en" dirty="0">
                <a:solidFill>
                  <a:schemeClr val="dk1"/>
                </a:solidFill>
              </a:rPr>
              <a:t>|C</a:t>
            </a:r>
            <a:r>
              <a:rPr lang="en" baseline="-25000" dirty="0">
                <a:solidFill>
                  <a:schemeClr val="dk1"/>
                </a:solidFill>
              </a:rPr>
              <a:t>n</a:t>
            </a:r>
            <a:r>
              <a:rPr lang="en" dirty="0">
                <a:solidFill>
                  <a:schemeClr val="dk1"/>
                </a:solidFill>
              </a:rPr>
              <a:t>)*</a:t>
            </a:r>
            <a:r>
              <a:rPr lang="en" dirty="0">
                <a:solidFill>
                  <a:srgbClr val="000000"/>
                </a:solidFill>
              </a:rPr>
              <a:t>p(C</a:t>
            </a:r>
            <a:r>
              <a:rPr lang="en" baseline="-25000" dirty="0">
                <a:solidFill>
                  <a:srgbClr val="000000"/>
                </a:solidFill>
              </a:rPr>
              <a:t>n</a:t>
            </a:r>
            <a:r>
              <a:rPr lang="en" dirty="0">
                <a:solidFill>
                  <a:srgbClr val="000000"/>
                </a:solidFill>
              </a:rPr>
              <a:t>)</a:t>
            </a:r>
            <a:endParaRPr dirty="0">
              <a:solidFill>
                <a:srgbClr val="000000"/>
              </a:solidFill>
            </a:endParaRPr>
          </a:p>
          <a:p>
            <a:pPr marL="1828800" lvl="0" indent="0" algn="l" rtl="0">
              <a:spcBef>
                <a:spcPts val="0"/>
              </a:spcBef>
              <a:spcAft>
                <a:spcPts val="0"/>
              </a:spcAft>
              <a:buNone/>
            </a:pPr>
            <a:endParaRPr dirty="0">
              <a:solidFill>
                <a:srgbClr val="000000"/>
              </a:solidFill>
            </a:endParaRPr>
          </a:p>
          <a:p>
            <a:pPr marL="457200" lvl="0" indent="0" algn="l" rtl="0">
              <a:spcBef>
                <a:spcPts val="0"/>
              </a:spcBef>
              <a:spcAft>
                <a:spcPts val="0"/>
              </a:spcAft>
              <a:buClr>
                <a:schemeClr val="dk1"/>
              </a:buClr>
              <a:buSzPts val="1100"/>
              <a:buFont typeface="Arial"/>
              <a:buNone/>
            </a:pPr>
            <a:r>
              <a:rPr lang="en" dirty="0">
                <a:solidFill>
                  <a:schemeClr val="dk1"/>
                </a:solidFill>
              </a:rPr>
              <a:t>Where C</a:t>
            </a:r>
            <a:r>
              <a:rPr lang="en" i="1" baseline="-25000" dirty="0">
                <a:solidFill>
                  <a:schemeClr val="dk1"/>
                </a:solidFill>
              </a:rPr>
              <a:t>i</a:t>
            </a:r>
            <a:r>
              <a:rPr lang="en" dirty="0">
                <a:solidFill>
                  <a:schemeClr val="dk1"/>
                </a:solidFill>
              </a:rPr>
              <a:t> is the Class value your are interested in, x</a:t>
            </a:r>
            <a:r>
              <a:rPr lang="en" i="1" baseline="-25000" dirty="0">
                <a:solidFill>
                  <a:schemeClr val="dk1"/>
                </a:solidFill>
              </a:rPr>
              <a:t>j</a:t>
            </a:r>
            <a:r>
              <a:rPr lang="en" dirty="0">
                <a:solidFill>
                  <a:schemeClr val="dk1"/>
                </a:solidFill>
              </a:rPr>
              <a:t> is the value of the attribute of your example that match the class, m is the number of attributes in you example, and n is the number  of Classes.</a:t>
            </a:r>
            <a:endParaRPr dirty="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Bayes Theorem</a:t>
            </a:r>
            <a:endParaRPr/>
          </a:p>
        </p:txBody>
      </p:sp>
      <p:sp>
        <p:nvSpPr>
          <p:cNvPr id="321" name="Google Shape;321;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828800" lvl="0" indent="0" algn="l" rtl="0">
              <a:spcBef>
                <a:spcPts val="0"/>
              </a:spcBef>
              <a:spcAft>
                <a:spcPts val="0"/>
              </a:spcAft>
              <a:buNone/>
            </a:pPr>
            <a:endParaRPr>
              <a:solidFill>
                <a:srgbClr val="000000"/>
              </a:solidFill>
            </a:endParaRPr>
          </a:p>
          <a:p>
            <a:pPr marL="2286000" lvl="0" indent="457200" algn="l" rtl="0">
              <a:spcBef>
                <a:spcPts val="0"/>
              </a:spcBef>
              <a:spcAft>
                <a:spcPts val="0"/>
              </a:spcAft>
              <a:buNone/>
            </a:pPr>
            <a:r>
              <a:rPr lang="en">
                <a:solidFill>
                  <a:srgbClr val="000000"/>
                </a:solidFill>
              </a:rPr>
              <a:t>              p(</a:t>
            </a:r>
            <a:r>
              <a:rPr lang="en">
                <a:solidFill>
                  <a:schemeClr val="dk1"/>
                </a:solidFill>
              </a:rPr>
              <a:t>x</a:t>
            </a:r>
            <a:r>
              <a:rPr lang="en" baseline="-25000">
                <a:solidFill>
                  <a:schemeClr val="dk1"/>
                </a:solidFill>
              </a:rPr>
              <a:t>1</a:t>
            </a:r>
            <a:r>
              <a:rPr lang="en">
                <a:solidFill>
                  <a:schemeClr val="dk1"/>
                </a:solidFill>
              </a:rPr>
              <a:t>,x</a:t>
            </a:r>
            <a:r>
              <a:rPr lang="en" baseline="-25000">
                <a:solidFill>
                  <a:schemeClr val="dk1"/>
                </a:solidFill>
              </a:rPr>
              <a:t>2</a:t>
            </a:r>
            <a:r>
              <a:rPr lang="en">
                <a:solidFill>
                  <a:schemeClr val="dk1"/>
                </a:solidFill>
              </a:rPr>
              <a:t>,x</a:t>
            </a:r>
            <a:r>
              <a:rPr lang="en" baseline="-25000">
                <a:solidFill>
                  <a:schemeClr val="dk1"/>
                </a:solidFill>
              </a:rPr>
              <a:t>3</a:t>
            </a:r>
            <a:r>
              <a:rPr lang="en">
                <a:solidFill>
                  <a:schemeClr val="dk1"/>
                </a:solidFill>
              </a:rPr>
              <a:t>...x</a:t>
            </a:r>
            <a:r>
              <a:rPr lang="en" baseline="-25000">
                <a:solidFill>
                  <a:schemeClr val="dk1"/>
                </a:solidFill>
              </a:rPr>
              <a:t>m</a:t>
            </a:r>
            <a:r>
              <a:rPr lang="en">
                <a:solidFill>
                  <a:schemeClr val="dk1"/>
                </a:solidFill>
              </a:rPr>
              <a:t>|C</a:t>
            </a:r>
            <a:r>
              <a:rPr lang="en" i="1" baseline="-25000">
                <a:solidFill>
                  <a:schemeClr val="dk1"/>
                </a:solidFill>
              </a:rPr>
              <a:t>i</a:t>
            </a:r>
            <a:r>
              <a:rPr lang="en">
                <a:solidFill>
                  <a:srgbClr val="000000"/>
                </a:solidFill>
              </a:rPr>
              <a:t>) * p(</a:t>
            </a:r>
            <a:r>
              <a:rPr lang="en">
                <a:solidFill>
                  <a:schemeClr val="dk1"/>
                </a:solidFill>
              </a:rPr>
              <a:t>C</a:t>
            </a:r>
            <a:r>
              <a:rPr lang="en" i="1" baseline="-25000">
                <a:solidFill>
                  <a:schemeClr val="dk1"/>
                </a:solidFill>
              </a:rPr>
              <a:t>i</a:t>
            </a:r>
            <a:r>
              <a:rPr lang="en">
                <a:solidFill>
                  <a:srgbClr val="000000"/>
                </a:solidFill>
              </a:rPr>
              <a:t>)</a:t>
            </a:r>
            <a:endParaRPr>
              <a:solidFill>
                <a:srgbClr val="000000"/>
              </a:solidFill>
            </a:endParaRPr>
          </a:p>
          <a:p>
            <a:pPr marL="0" lvl="0" indent="0" algn="l" rtl="0">
              <a:spcBef>
                <a:spcPts val="0"/>
              </a:spcBef>
              <a:spcAft>
                <a:spcPts val="0"/>
              </a:spcAft>
              <a:buNone/>
            </a:pPr>
            <a:r>
              <a:rPr lang="en">
                <a:solidFill>
                  <a:srgbClr val="000000"/>
                </a:solidFill>
              </a:rPr>
              <a:t>p(</a:t>
            </a:r>
            <a:r>
              <a:rPr lang="en">
                <a:solidFill>
                  <a:schemeClr val="dk1"/>
                </a:solidFill>
              </a:rPr>
              <a:t>C</a:t>
            </a:r>
            <a:r>
              <a:rPr lang="en" i="1" baseline="-25000">
                <a:solidFill>
                  <a:schemeClr val="dk1"/>
                </a:solidFill>
              </a:rPr>
              <a:t>i</a:t>
            </a:r>
            <a:r>
              <a:rPr lang="en">
                <a:solidFill>
                  <a:schemeClr val="dk1"/>
                </a:solidFill>
              </a:rPr>
              <a:t>|x</a:t>
            </a:r>
            <a:r>
              <a:rPr lang="en" baseline="-25000">
                <a:solidFill>
                  <a:schemeClr val="dk1"/>
                </a:solidFill>
              </a:rPr>
              <a:t>1</a:t>
            </a:r>
            <a:r>
              <a:rPr lang="en">
                <a:solidFill>
                  <a:schemeClr val="dk1"/>
                </a:solidFill>
              </a:rPr>
              <a:t>,x</a:t>
            </a:r>
            <a:r>
              <a:rPr lang="en" baseline="-25000">
                <a:solidFill>
                  <a:schemeClr val="dk1"/>
                </a:solidFill>
              </a:rPr>
              <a:t>2</a:t>
            </a:r>
            <a:r>
              <a:rPr lang="en">
                <a:solidFill>
                  <a:schemeClr val="dk1"/>
                </a:solidFill>
              </a:rPr>
              <a:t>,x</a:t>
            </a:r>
            <a:r>
              <a:rPr lang="en" baseline="-25000">
                <a:solidFill>
                  <a:schemeClr val="dk1"/>
                </a:solidFill>
              </a:rPr>
              <a:t>3</a:t>
            </a:r>
            <a:r>
              <a:rPr lang="en">
                <a:solidFill>
                  <a:schemeClr val="dk1"/>
                </a:solidFill>
              </a:rPr>
              <a:t>...x</a:t>
            </a:r>
            <a:r>
              <a:rPr lang="en" baseline="-25000">
                <a:solidFill>
                  <a:schemeClr val="dk1"/>
                </a:solidFill>
              </a:rPr>
              <a:t>m</a:t>
            </a:r>
            <a:r>
              <a:rPr lang="en">
                <a:solidFill>
                  <a:srgbClr val="000000"/>
                </a:solidFill>
              </a:rPr>
              <a:t>)  =      ----------------------------------------------------------------------</a:t>
            </a:r>
            <a:endParaRPr>
              <a:solidFill>
                <a:srgbClr val="000000"/>
              </a:solidFill>
            </a:endParaRPr>
          </a:p>
          <a:p>
            <a:pPr marL="1828800" lvl="0" indent="0" algn="l" rtl="0">
              <a:spcBef>
                <a:spcPts val="0"/>
              </a:spcBef>
              <a:spcAft>
                <a:spcPts val="0"/>
              </a:spcAft>
              <a:buNone/>
            </a:pPr>
            <a:r>
              <a:rPr lang="en">
                <a:solidFill>
                  <a:srgbClr val="000000"/>
                </a:solidFill>
              </a:rPr>
              <a:t>	</a:t>
            </a:r>
            <a:r>
              <a:rPr lang="en">
                <a:solidFill>
                  <a:schemeClr val="dk1"/>
                </a:solidFill>
              </a:rPr>
              <a:t>p(x</a:t>
            </a:r>
            <a:r>
              <a:rPr lang="en" baseline="-25000">
                <a:solidFill>
                  <a:schemeClr val="dk1"/>
                </a:solidFill>
              </a:rPr>
              <a:t>1</a:t>
            </a:r>
            <a:r>
              <a:rPr lang="en">
                <a:solidFill>
                  <a:schemeClr val="dk1"/>
                </a:solidFill>
              </a:rPr>
              <a:t>,x</a:t>
            </a:r>
            <a:r>
              <a:rPr lang="en" baseline="-25000">
                <a:solidFill>
                  <a:schemeClr val="dk1"/>
                </a:solidFill>
              </a:rPr>
              <a:t>2</a:t>
            </a:r>
            <a:r>
              <a:rPr lang="en">
                <a:solidFill>
                  <a:schemeClr val="dk1"/>
                </a:solidFill>
              </a:rPr>
              <a:t>,x</a:t>
            </a:r>
            <a:r>
              <a:rPr lang="en" baseline="-25000">
                <a:solidFill>
                  <a:schemeClr val="dk1"/>
                </a:solidFill>
              </a:rPr>
              <a:t>3</a:t>
            </a:r>
            <a:r>
              <a:rPr lang="en">
                <a:solidFill>
                  <a:schemeClr val="dk1"/>
                </a:solidFill>
              </a:rPr>
              <a:t>...x</a:t>
            </a:r>
            <a:r>
              <a:rPr lang="en" baseline="-25000">
                <a:solidFill>
                  <a:schemeClr val="dk1"/>
                </a:solidFill>
              </a:rPr>
              <a:t>m</a:t>
            </a:r>
            <a:r>
              <a:rPr lang="en">
                <a:solidFill>
                  <a:schemeClr val="dk1"/>
                </a:solidFill>
              </a:rPr>
              <a:t>|C</a:t>
            </a:r>
            <a:r>
              <a:rPr lang="en" baseline="-25000">
                <a:solidFill>
                  <a:schemeClr val="dk1"/>
                </a:solidFill>
              </a:rPr>
              <a:t>1</a:t>
            </a:r>
            <a:r>
              <a:rPr lang="en">
                <a:solidFill>
                  <a:schemeClr val="dk1"/>
                </a:solidFill>
              </a:rPr>
              <a:t>)*</a:t>
            </a:r>
            <a:r>
              <a:rPr lang="en">
                <a:solidFill>
                  <a:srgbClr val="000000"/>
                </a:solidFill>
              </a:rPr>
              <a:t>p(C</a:t>
            </a:r>
            <a:r>
              <a:rPr lang="en" baseline="-25000">
                <a:solidFill>
                  <a:srgbClr val="000000"/>
                </a:solidFill>
              </a:rPr>
              <a:t>1</a:t>
            </a:r>
            <a:r>
              <a:rPr lang="en">
                <a:solidFill>
                  <a:srgbClr val="000000"/>
                </a:solidFill>
              </a:rPr>
              <a:t>)+...+ </a:t>
            </a:r>
            <a:r>
              <a:rPr lang="en">
                <a:solidFill>
                  <a:schemeClr val="dk1"/>
                </a:solidFill>
              </a:rPr>
              <a:t>p(x</a:t>
            </a:r>
            <a:r>
              <a:rPr lang="en" baseline="-25000">
                <a:solidFill>
                  <a:schemeClr val="dk1"/>
                </a:solidFill>
              </a:rPr>
              <a:t>1</a:t>
            </a:r>
            <a:r>
              <a:rPr lang="en">
                <a:solidFill>
                  <a:schemeClr val="dk1"/>
                </a:solidFill>
              </a:rPr>
              <a:t>,x</a:t>
            </a:r>
            <a:r>
              <a:rPr lang="en" baseline="-25000">
                <a:solidFill>
                  <a:schemeClr val="dk1"/>
                </a:solidFill>
              </a:rPr>
              <a:t>2</a:t>
            </a:r>
            <a:r>
              <a:rPr lang="en">
                <a:solidFill>
                  <a:schemeClr val="dk1"/>
                </a:solidFill>
              </a:rPr>
              <a:t>,x</a:t>
            </a:r>
            <a:r>
              <a:rPr lang="en" baseline="-25000">
                <a:solidFill>
                  <a:schemeClr val="dk1"/>
                </a:solidFill>
              </a:rPr>
              <a:t>3</a:t>
            </a:r>
            <a:r>
              <a:rPr lang="en">
                <a:solidFill>
                  <a:schemeClr val="dk1"/>
                </a:solidFill>
              </a:rPr>
              <a:t>...x</a:t>
            </a:r>
            <a:r>
              <a:rPr lang="en" baseline="-25000">
                <a:solidFill>
                  <a:schemeClr val="dk1"/>
                </a:solidFill>
              </a:rPr>
              <a:t>m</a:t>
            </a:r>
            <a:r>
              <a:rPr lang="en">
                <a:solidFill>
                  <a:schemeClr val="dk1"/>
                </a:solidFill>
              </a:rPr>
              <a:t>|C</a:t>
            </a:r>
            <a:r>
              <a:rPr lang="en" baseline="-25000">
                <a:solidFill>
                  <a:schemeClr val="dk1"/>
                </a:solidFill>
              </a:rPr>
              <a:t>n</a:t>
            </a:r>
            <a:r>
              <a:rPr lang="en">
                <a:solidFill>
                  <a:schemeClr val="dk1"/>
                </a:solidFill>
              </a:rPr>
              <a:t>)*</a:t>
            </a:r>
            <a:r>
              <a:rPr lang="en">
                <a:solidFill>
                  <a:srgbClr val="000000"/>
                </a:solidFill>
              </a:rPr>
              <a:t>p(C</a:t>
            </a:r>
            <a:r>
              <a:rPr lang="en" baseline="-25000">
                <a:solidFill>
                  <a:srgbClr val="000000"/>
                </a:solidFill>
              </a:rPr>
              <a:t>n</a:t>
            </a:r>
            <a:r>
              <a:rPr lang="en">
                <a:solidFill>
                  <a:srgbClr val="000000"/>
                </a:solidFill>
              </a:rPr>
              <a:t>)</a:t>
            </a:r>
            <a:endParaRPr>
              <a:solidFill>
                <a:srgbClr val="000000"/>
              </a:solidFill>
            </a:endParaRPr>
          </a:p>
          <a:p>
            <a:pPr marL="1828800" lvl="0" indent="0" algn="l" rtl="0">
              <a:spcBef>
                <a:spcPts val="0"/>
              </a:spcBef>
              <a:spcAft>
                <a:spcPts val="0"/>
              </a:spcAft>
              <a:buNone/>
            </a:pPr>
            <a:endParaRPr>
              <a:solidFill>
                <a:srgbClr val="000000"/>
              </a:solidFill>
            </a:endParaRPr>
          </a:p>
          <a:p>
            <a:pPr marL="457200" lvl="0" indent="0" algn="l" rtl="0">
              <a:spcBef>
                <a:spcPts val="0"/>
              </a:spcBef>
              <a:spcAft>
                <a:spcPts val="0"/>
              </a:spcAft>
              <a:buNone/>
            </a:pPr>
            <a:r>
              <a:rPr lang="en">
                <a:solidFill>
                  <a:schemeClr val="dk1"/>
                </a:solidFill>
              </a:rPr>
              <a:t>Where C</a:t>
            </a:r>
            <a:r>
              <a:rPr lang="en" i="1" baseline="-25000">
                <a:solidFill>
                  <a:schemeClr val="dk1"/>
                </a:solidFill>
              </a:rPr>
              <a:t>i</a:t>
            </a:r>
            <a:r>
              <a:rPr lang="en">
                <a:solidFill>
                  <a:schemeClr val="dk1"/>
                </a:solidFill>
              </a:rPr>
              <a:t> is the Class value your are interested in, x</a:t>
            </a:r>
            <a:r>
              <a:rPr lang="en" i="1" baseline="-25000">
                <a:solidFill>
                  <a:schemeClr val="dk1"/>
                </a:solidFill>
              </a:rPr>
              <a:t>j</a:t>
            </a:r>
            <a:r>
              <a:rPr lang="en">
                <a:solidFill>
                  <a:schemeClr val="dk1"/>
                </a:solidFill>
              </a:rPr>
              <a:t> is the value of the attribute of your example that match the class, m is the number of attributes in you example, and n is the number  of Classes.</a:t>
            </a:r>
            <a:endParaRPr>
              <a:solidFill>
                <a:srgbClr val="000000"/>
              </a:solidFill>
            </a:endParaRPr>
          </a:p>
        </p:txBody>
      </p:sp>
      <p:sp>
        <p:nvSpPr>
          <p:cNvPr id="322" name="Google Shape;322;p25"/>
          <p:cNvSpPr txBox="1"/>
          <p:nvPr/>
        </p:nvSpPr>
        <p:spPr>
          <a:xfrm>
            <a:off x="3376115" y="745375"/>
            <a:ext cx="1360800" cy="40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Likelihood</a:t>
            </a:r>
            <a:endParaRPr/>
          </a:p>
        </p:txBody>
      </p:sp>
      <p:cxnSp>
        <p:nvCxnSpPr>
          <p:cNvPr id="323" name="Google Shape;323;p25"/>
          <p:cNvCxnSpPr/>
          <p:nvPr/>
        </p:nvCxnSpPr>
        <p:spPr>
          <a:xfrm flipH="1">
            <a:off x="4244190" y="1017725"/>
            <a:ext cx="135600" cy="562200"/>
          </a:xfrm>
          <a:prstGeom prst="straightConnector1">
            <a:avLst/>
          </a:prstGeom>
          <a:noFill/>
          <a:ln w="28575" cap="flat" cmpd="sng">
            <a:solidFill>
              <a:srgbClr val="00FFFF"/>
            </a:solidFill>
            <a:prstDash val="solid"/>
            <a:round/>
            <a:headEnd type="none" w="med" len="med"/>
            <a:tailEnd type="triangle" w="med" len="med"/>
          </a:ln>
        </p:spPr>
      </p:cxnSp>
      <p:sp>
        <p:nvSpPr>
          <p:cNvPr id="324" name="Google Shape;324;p25"/>
          <p:cNvSpPr txBox="1"/>
          <p:nvPr/>
        </p:nvSpPr>
        <p:spPr>
          <a:xfrm>
            <a:off x="6154573" y="745375"/>
            <a:ext cx="2156700" cy="40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Class Prior Probability</a:t>
            </a:r>
            <a:endParaRPr/>
          </a:p>
        </p:txBody>
      </p:sp>
      <p:cxnSp>
        <p:nvCxnSpPr>
          <p:cNvPr id="325" name="Google Shape;325;p25"/>
          <p:cNvCxnSpPr/>
          <p:nvPr/>
        </p:nvCxnSpPr>
        <p:spPr>
          <a:xfrm flipH="1">
            <a:off x="6101119" y="1017725"/>
            <a:ext cx="135600" cy="562200"/>
          </a:xfrm>
          <a:prstGeom prst="straightConnector1">
            <a:avLst/>
          </a:prstGeom>
          <a:noFill/>
          <a:ln w="28575" cap="flat" cmpd="sng">
            <a:solidFill>
              <a:srgbClr val="00FFFF"/>
            </a:solidFill>
            <a:prstDash val="solid"/>
            <a:round/>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Bayes Theorem - Naive Assumption</a:t>
            </a:r>
            <a:endParaRPr/>
          </a:p>
        </p:txBody>
      </p:sp>
      <p:sp>
        <p:nvSpPr>
          <p:cNvPr id="331" name="Google Shape;331;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rgbClr val="000000"/>
                </a:solidFill>
              </a:rPr>
              <a:t>Where Bayes Fails...</a:t>
            </a:r>
            <a:endParaRPr sz="3000">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The problem comes when you encounter a combination of attributes that you have not encountered before.</a:t>
            </a:r>
            <a:endParaRPr>
              <a:solidFill>
                <a:srgbClr val="000000"/>
              </a:solidFill>
            </a:endParaRPr>
          </a:p>
          <a:p>
            <a:pPr marL="0" lvl="0" indent="0" algn="l" rtl="0">
              <a:spcBef>
                <a:spcPts val="0"/>
              </a:spcBef>
              <a:spcAft>
                <a:spcPts val="0"/>
              </a:spcAft>
              <a:buNone/>
            </a:pP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Bayes Theorem - Naive Assumption</a:t>
            </a:r>
            <a:endParaRPr/>
          </a:p>
        </p:txBody>
      </p:sp>
      <p:sp>
        <p:nvSpPr>
          <p:cNvPr id="337" name="Google Shape;337;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000000"/>
              </a:solidFill>
            </a:endParaRPr>
          </a:p>
          <a:p>
            <a:pPr marL="457200" lvl="0" indent="0" algn="l" rtl="0">
              <a:spcBef>
                <a:spcPts val="0"/>
              </a:spcBef>
              <a:spcAft>
                <a:spcPts val="0"/>
              </a:spcAft>
              <a:buNone/>
            </a:pPr>
            <a:r>
              <a:rPr lang="en">
                <a:solidFill>
                  <a:srgbClr val="000000"/>
                </a:solidFill>
              </a:rPr>
              <a:t>When using the Naive Bayes Classifier, we make the “naive” assumption that each attribute is independent of another.  This is almost never the case, but we don’t care.  This declaration of independence allows us to use the product of the conditional probabilities of each attribute x</a:t>
            </a:r>
            <a:r>
              <a:rPr lang="en" i="1" baseline="-25000">
                <a:solidFill>
                  <a:srgbClr val="000000"/>
                </a:solidFill>
              </a:rPr>
              <a:t>j</a:t>
            </a:r>
            <a:r>
              <a:rPr lang="en">
                <a:solidFill>
                  <a:srgbClr val="000000"/>
                </a:solidFill>
              </a:rPr>
              <a:t> given C</a:t>
            </a:r>
            <a:r>
              <a:rPr lang="en" i="1" baseline="-25000">
                <a:solidFill>
                  <a:srgbClr val="000000"/>
                </a:solidFill>
              </a:rPr>
              <a:t>i</a:t>
            </a:r>
            <a:r>
              <a:rPr lang="en" i="1">
                <a:solidFill>
                  <a:srgbClr val="000000"/>
                </a:solidFill>
              </a:rPr>
              <a:t> </a:t>
            </a:r>
            <a:r>
              <a:rPr lang="en">
                <a:solidFill>
                  <a:srgbClr val="000000"/>
                </a:solidFill>
              </a:rPr>
              <a:t>for the likelihood value.</a:t>
            </a:r>
            <a:r>
              <a:rPr lang="en" i="1">
                <a:solidFill>
                  <a:srgbClr val="000000"/>
                </a:solidFill>
              </a:rPr>
              <a:t> </a:t>
            </a:r>
            <a:endParaRPr i="1">
              <a:solidFill>
                <a:srgbClr val="000000"/>
              </a:solidFill>
            </a:endParaRPr>
          </a:p>
          <a:p>
            <a:pPr marL="0" lvl="0" indent="457200" algn="l" rtl="0">
              <a:spcBef>
                <a:spcPts val="0"/>
              </a:spcBef>
              <a:spcAft>
                <a:spcPts val="0"/>
              </a:spcAft>
              <a:buNone/>
            </a:pPr>
            <a:endParaRPr>
              <a:solidFill>
                <a:srgbClr val="000000"/>
              </a:solidFill>
            </a:endParaRPr>
          </a:p>
          <a:p>
            <a:pPr marL="0" lvl="0" indent="457200" algn="l" rtl="0">
              <a:spcBef>
                <a:spcPts val="0"/>
              </a:spcBef>
              <a:spcAft>
                <a:spcPts val="0"/>
              </a:spcAft>
              <a:buNone/>
            </a:pPr>
            <a:r>
              <a:rPr lang="en">
                <a:solidFill>
                  <a:schemeClr val="dk1"/>
                </a:solidFill>
              </a:rPr>
              <a:t>p(x</a:t>
            </a:r>
            <a:r>
              <a:rPr lang="en" baseline="-25000">
                <a:solidFill>
                  <a:schemeClr val="dk1"/>
                </a:solidFill>
              </a:rPr>
              <a:t>1</a:t>
            </a:r>
            <a:r>
              <a:rPr lang="en">
                <a:solidFill>
                  <a:schemeClr val="dk1"/>
                </a:solidFill>
              </a:rPr>
              <a:t>,x</a:t>
            </a:r>
            <a:r>
              <a:rPr lang="en" baseline="-25000">
                <a:solidFill>
                  <a:schemeClr val="dk1"/>
                </a:solidFill>
              </a:rPr>
              <a:t>2</a:t>
            </a:r>
            <a:r>
              <a:rPr lang="en">
                <a:solidFill>
                  <a:schemeClr val="dk1"/>
                </a:solidFill>
              </a:rPr>
              <a:t>,x</a:t>
            </a:r>
            <a:r>
              <a:rPr lang="en" baseline="-25000">
                <a:solidFill>
                  <a:schemeClr val="dk1"/>
                </a:solidFill>
              </a:rPr>
              <a:t>3</a:t>
            </a:r>
            <a:r>
              <a:rPr lang="en">
                <a:solidFill>
                  <a:schemeClr val="dk1"/>
                </a:solidFill>
              </a:rPr>
              <a:t>...x</a:t>
            </a:r>
            <a:r>
              <a:rPr lang="en" baseline="-25000">
                <a:solidFill>
                  <a:schemeClr val="dk1"/>
                </a:solidFill>
              </a:rPr>
              <a:t>m</a:t>
            </a:r>
            <a:r>
              <a:rPr lang="en">
                <a:solidFill>
                  <a:schemeClr val="dk1"/>
                </a:solidFill>
              </a:rPr>
              <a:t>|C</a:t>
            </a:r>
            <a:r>
              <a:rPr lang="en" i="1" baseline="-25000">
                <a:solidFill>
                  <a:schemeClr val="dk1"/>
                </a:solidFill>
              </a:rPr>
              <a:t>i</a:t>
            </a:r>
            <a:r>
              <a:rPr lang="en">
                <a:solidFill>
                  <a:schemeClr val="dk1"/>
                </a:solidFill>
              </a:rPr>
              <a:t>)</a:t>
            </a:r>
            <a:r>
              <a:rPr lang="en">
                <a:solidFill>
                  <a:srgbClr val="000000"/>
                </a:solidFill>
              </a:rPr>
              <a:t> = </a:t>
            </a:r>
            <a:r>
              <a:rPr lang="en">
                <a:solidFill>
                  <a:schemeClr val="dk1"/>
                </a:solidFill>
              </a:rPr>
              <a:t>p(x</a:t>
            </a:r>
            <a:r>
              <a:rPr lang="en" baseline="-25000">
                <a:solidFill>
                  <a:schemeClr val="dk1"/>
                </a:solidFill>
              </a:rPr>
              <a:t>1</a:t>
            </a:r>
            <a:r>
              <a:rPr lang="en">
                <a:solidFill>
                  <a:schemeClr val="dk1"/>
                </a:solidFill>
              </a:rPr>
              <a:t>|C</a:t>
            </a:r>
            <a:r>
              <a:rPr lang="en" i="1" baseline="-25000">
                <a:solidFill>
                  <a:schemeClr val="dk1"/>
                </a:solidFill>
              </a:rPr>
              <a:t>i</a:t>
            </a:r>
            <a:r>
              <a:rPr lang="en">
                <a:solidFill>
                  <a:schemeClr val="dk1"/>
                </a:solidFill>
              </a:rPr>
              <a:t>) * p(x</a:t>
            </a:r>
            <a:r>
              <a:rPr lang="en" baseline="-25000">
                <a:solidFill>
                  <a:schemeClr val="dk1"/>
                </a:solidFill>
              </a:rPr>
              <a:t>2</a:t>
            </a:r>
            <a:r>
              <a:rPr lang="en">
                <a:solidFill>
                  <a:schemeClr val="dk1"/>
                </a:solidFill>
              </a:rPr>
              <a:t>|C</a:t>
            </a:r>
            <a:r>
              <a:rPr lang="en" i="1" baseline="-25000">
                <a:solidFill>
                  <a:schemeClr val="dk1"/>
                </a:solidFill>
              </a:rPr>
              <a:t>i</a:t>
            </a:r>
            <a:r>
              <a:rPr lang="en">
                <a:solidFill>
                  <a:schemeClr val="dk1"/>
                </a:solidFill>
              </a:rPr>
              <a:t>)*...* p(x</a:t>
            </a:r>
            <a:r>
              <a:rPr lang="en" baseline="-25000">
                <a:solidFill>
                  <a:schemeClr val="dk1"/>
                </a:solidFill>
              </a:rPr>
              <a:t>m</a:t>
            </a:r>
            <a:r>
              <a:rPr lang="en">
                <a:solidFill>
                  <a:schemeClr val="dk1"/>
                </a:solidFill>
              </a:rPr>
              <a:t>|C</a:t>
            </a:r>
            <a:r>
              <a:rPr lang="en" i="1" baseline="-25000">
                <a:solidFill>
                  <a:schemeClr val="dk1"/>
                </a:solidFill>
              </a:rPr>
              <a:t>i</a:t>
            </a:r>
            <a:r>
              <a:rPr lang="en">
                <a:solidFill>
                  <a:schemeClr val="dk1"/>
                </a:solidFill>
              </a:rPr>
              <a:t>)</a:t>
            </a:r>
            <a:r>
              <a:rPr lang="en">
                <a:solidFill>
                  <a:srgbClr val="000000"/>
                </a:solidFill>
              </a:rPr>
              <a:t> </a:t>
            </a:r>
            <a:endParaRPr>
              <a:solidFill>
                <a:srgbClr val="000000"/>
              </a:solidFill>
            </a:endParaRPr>
          </a:p>
          <a:p>
            <a:pPr marL="0" lvl="0" indent="0" algn="l" rtl="0">
              <a:spcBef>
                <a:spcPts val="0"/>
              </a:spcBef>
              <a:spcAft>
                <a:spcPts val="0"/>
              </a:spcAft>
              <a:buNone/>
            </a:pPr>
            <a:endParaRPr>
              <a:solidFill>
                <a:srgbClr val="000000"/>
              </a:solidFill>
            </a:endParaRPr>
          </a:p>
          <a:p>
            <a:pPr marL="457200" lvl="0" indent="0" algn="l" rtl="0">
              <a:spcBef>
                <a:spcPts val="0"/>
              </a:spcBef>
              <a:spcAft>
                <a:spcPts val="0"/>
              </a:spcAft>
              <a:buNone/>
            </a:pP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Naive Bayes Classifier</a:t>
            </a:r>
            <a:endParaRPr/>
          </a:p>
        </p:txBody>
      </p:sp>
      <p:sp>
        <p:nvSpPr>
          <p:cNvPr id="343" name="Google Shape;343;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Probabilistic Classifier.</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Supervised Learning.</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Naive Bayes Classifier uses all the attributes and not just 1 attribute like 1R.</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Clr>
                <a:schemeClr val="dk1"/>
              </a:buClr>
              <a:buSzPts val="1100"/>
              <a:buFont typeface="Arial"/>
              <a:buNone/>
            </a:pPr>
            <a:r>
              <a:rPr lang="en">
                <a:solidFill>
                  <a:schemeClr val="dk1"/>
                </a:solidFill>
              </a:rPr>
              <a:t>Naive Bayes takes Nominal Inputs.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It is called “Naive” because we make the fundamental assumption that each feature makes an independent and equal contribution to the outcome.</a:t>
            </a:r>
            <a:endParaRPr>
              <a:solidFill>
                <a:srgbClr val="000000"/>
              </a:solidFill>
            </a:endParaRPr>
          </a:p>
          <a:p>
            <a:pPr marL="0" lvl="0" indent="0" algn="l" rtl="0">
              <a:spcBef>
                <a:spcPts val="0"/>
              </a:spcBef>
              <a:spcAft>
                <a:spcPts val="0"/>
              </a:spcAft>
              <a:buNone/>
            </a:pP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Naive Bayes Classifier - Algorithm</a:t>
            </a:r>
            <a:endParaRPr/>
          </a:p>
        </p:txBody>
      </p:sp>
      <p:sp>
        <p:nvSpPr>
          <p:cNvPr id="349" name="Google Shape;349;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rPr>
              <a:t>For Class C, Attribute x</a:t>
            </a:r>
          </a:p>
          <a:p>
            <a:pPr marL="0" lvl="0" indent="0" algn="l" rtl="0">
              <a:spcBef>
                <a:spcPts val="0"/>
              </a:spcBef>
              <a:spcAft>
                <a:spcPts val="0"/>
              </a:spcAft>
              <a:buNone/>
            </a:pPr>
            <a:r>
              <a:rPr lang="en" dirty="0">
                <a:solidFill>
                  <a:srgbClr val="000000"/>
                </a:solidFill>
              </a:rPr>
              <a:t>      For each value </a:t>
            </a:r>
          </a:p>
          <a:p>
            <a:pPr marL="0" lvl="0" indent="0" algn="l" rtl="0">
              <a:spcBef>
                <a:spcPts val="0"/>
              </a:spcBef>
              <a:spcAft>
                <a:spcPts val="0"/>
              </a:spcAft>
              <a:buNone/>
            </a:pPr>
            <a:r>
              <a:rPr lang="en" dirty="0">
                <a:solidFill>
                  <a:srgbClr val="000000"/>
                </a:solidFill>
              </a:rPr>
              <a:t>            	Estimate individual conditional probabilities p(x</a:t>
            </a:r>
            <a:r>
              <a:rPr lang="en" i="1" baseline="-25000" dirty="0">
                <a:solidFill>
                  <a:srgbClr val="000000"/>
                </a:solidFill>
              </a:rPr>
              <a:t>j</a:t>
            </a:r>
            <a:r>
              <a:rPr lang="en" dirty="0">
                <a:solidFill>
                  <a:srgbClr val="000000"/>
                </a:solidFill>
              </a:rPr>
              <a:t> |C</a:t>
            </a:r>
            <a:r>
              <a:rPr lang="en" i="1" baseline="-25000" dirty="0">
                <a:solidFill>
                  <a:srgbClr val="000000"/>
                </a:solidFill>
              </a:rPr>
              <a:t>i</a:t>
            </a:r>
            <a:r>
              <a:rPr lang="en" dirty="0">
                <a:solidFill>
                  <a:srgbClr val="000000"/>
                </a:solidFill>
              </a:rPr>
              <a:t>)</a:t>
            </a:r>
          </a:p>
          <a:p>
            <a:pPr marL="0" lvl="0" indent="0" algn="l" rtl="0">
              <a:spcBef>
                <a:spcPts val="0"/>
              </a:spcBef>
              <a:spcAft>
                <a:spcPts val="0"/>
              </a:spcAft>
              <a:buNone/>
            </a:pPr>
            <a:r>
              <a:rPr lang="en" dirty="0">
                <a:solidFill>
                  <a:srgbClr val="000000"/>
                </a:solidFill>
              </a:rPr>
              <a:t>	Multiply these probabilities by each other to get the likelihood.</a:t>
            </a:r>
          </a:p>
          <a:p>
            <a:pPr marL="0" lvl="0" indent="0" algn="l" rtl="0">
              <a:spcBef>
                <a:spcPts val="0"/>
              </a:spcBef>
              <a:spcAft>
                <a:spcPts val="0"/>
              </a:spcAft>
              <a:buNone/>
            </a:pPr>
            <a:r>
              <a:rPr lang="en" dirty="0">
                <a:solidFill>
                  <a:srgbClr val="000000"/>
                </a:solidFill>
              </a:rPr>
              <a:t>	Multiply the Likelihood by the Class Prior Probability, which is the portion 	of records belonging to class C</a:t>
            </a:r>
            <a:r>
              <a:rPr lang="en" i="1" baseline="-25000" dirty="0">
                <a:solidFill>
                  <a:srgbClr val="000000"/>
                </a:solidFill>
              </a:rPr>
              <a:t>i</a:t>
            </a:r>
          </a:p>
          <a:p>
            <a:pPr marL="0" lvl="0" indent="0" algn="l" rtl="0">
              <a:spcBef>
                <a:spcPts val="0"/>
              </a:spcBef>
              <a:spcAft>
                <a:spcPts val="0"/>
              </a:spcAft>
              <a:buNone/>
            </a:pPr>
            <a:endParaRPr lang="en" i="1" baseline="-25000" dirty="0">
              <a:solidFill>
                <a:srgbClr val="000000"/>
              </a:solidFill>
            </a:endParaRPr>
          </a:p>
          <a:p>
            <a:pPr marL="0" lvl="0" indent="0" algn="l" rtl="0">
              <a:spcBef>
                <a:spcPts val="0"/>
              </a:spcBef>
              <a:spcAft>
                <a:spcPts val="0"/>
              </a:spcAft>
              <a:buNone/>
            </a:pPr>
            <a:r>
              <a:rPr lang="en" dirty="0">
                <a:solidFill>
                  <a:srgbClr val="000000"/>
                </a:solidFill>
              </a:rPr>
              <a:t>Estimate a probability for Class C</a:t>
            </a:r>
            <a:r>
              <a:rPr lang="en" baseline="-25000" dirty="0">
                <a:solidFill>
                  <a:srgbClr val="000000"/>
                </a:solidFill>
              </a:rPr>
              <a:t>i</a:t>
            </a:r>
            <a:r>
              <a:rPr lang="en" dirty="0">
                <a:solidFill>
                  <a:srgbClr val="000000"/>
                </a:solidFill>
              </a:rPr>
              <a:t> by taking the product of the Likelihood and Class Prior Probability for Class C</a:t>
            </a:r>
            <a:r>
              <a:rPr lang="en" i="1" baseline="-25000" dirty="0">
                <a:solidFill>
                  <a:srgbClr val="000000"/>
                </a:solidFill>
              </a:rPr>
              <a:t>i</a:t>
            </a:r>
            <a:r>
              <a:rPr lang="en" dirty="0">
                <a:solidFill>
                  <a:srgbClr val="000000"/>
                </a:solidFill>
              </a:rPr>
              <a:t> and dividing it by the sum of the</a:t>
            </a:r>
            <a:r>
              <a:rPr lang="en" dirty="0">
                <a:solidFill>
                  <a:schemeClr val="dk1"/>
                </a:solidFill>
              </a:rPr>
              <a:t> Likelihood and  Class Prior Probability for all Class</a:t>
            </a:r>
            <a:r>
              <a:rPr lang="en" dirty="0">
                <a:solidFill>
                  <a:srgbClr val="000000"/>
                </a:solidFill>
              </a:rPr>
              <a:t>.</a:t>
            </a:r>
          </a:p>
          <a:p>
            <a:pPr marL="0" lvl="0" indent="0" algn="l" rtl="0">
              <a:spcBef>
                <a:spcPts val="0"/>
              </a:spcBef>
              <a:spcAft>
                <a:spcPts val="0"/>
              </a:spcAft>
              <a:buNone/>
            </a:pPr>
            <a:endParaRPr lang="en" dirty="0">
              <a:solidFill>
                <a:srgbClr val="000000"/>
              </a:solidFill>
            </a:endParaRPr>
          </a:p>
          <a:p>
            <a:pPr marL="0" lvl="0" indent="0" algn="l" rtl="0">
              <a:spcBef>
                <a:spcPts val="0"/>
              </a:spcBef>
              <a:spcAft>
                <a:spcPts val="0"/>
              </a:spcAft>
              <a:buNone/>
            </a:pPr>
            <a:r>
              <a:rPr lang="en" dirty="0">
                <a:solidFill>
                  <a:srgbClr val="000000"/>
                </a:solidFill>
              </a:rPr>
              <a:t>Choose the class the example belongs to.</a:t>
            </a:r>
            <a:endParaRPr dirty="0">
              <a:solidFill>
                <a:srgbClr val="000000"/>
              </a:solidFill>
            </a:endParaRPr>
          </a:p>
          <a:p>
            <a:pPr marL="457200" lvl="0" indent="0" algn="l" rtl="0">
              <a:spcBef>
                <a:spcPts val="0"/>
              </a:spcBef>
              <a:spcAft>
                <a:spcPts val="0"/>
              </a:spcAft>
              <a:buNone/>
            </a:pPr>
            <a:endParaRPr dirty="0">
              <a:solidFill>
                <a:srgbClr val="000000"/>
              </a:solidFill>
            </a:endParaRPr>
          </a:p>
          <a:p>
            <a:pPr marL="457200" lvl="0" indent="0" algn="l" rtl="0">
              <a:spcBef>
                <a:spcPts val="0"/>
              </a:spcBef>
              <a:spcAft>
                <a:spcPts val="0"/>
              </a:spcAft>
              <a:buNone/>
            </a:pPr>
            <a:endParaRPr dirty="0">
              <a:solidFill>
                <a:srgbClr val="000000"/>
              </a:solidFill>
            </a:endParaRPr>
          </a:p>
          <a:p>
            <a:pPr marL="0" lvl="0" indent="0" algn="l" rtl="0">
              <a:spcBef>
                <a:spcPts val="0"/>
              </a:spcBef>
              <a:spcAft>
                <a:spcPts val="0"/>
              </a:spcAft>
              <a:buNone/>
            </a:pPr>
            <a:endParaRPr dirty="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Naive Bayes Classifier - Class Assignment Methods</a:t>
            </a:r>
            <a:endParaRPr/>
          </a:p>
        </p:txBody>
      </p:sp>
      <p:sp>
        <p:nvSpPr>
          <p:cNvPr id="355" name="Google Shape;355;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en" u="sng">
                <a:solidFill>
                  <a:schemeClr val="dk1"/>
                </a:solidFill>
              </a:rPr>
              <a:t>Most Probable Class Method</a:t>
            </a:r>
            <a:endParaRPr u="sng">
              <a:solidFill>
                <a:schemeClr val="dk1"/>
              </a:solidFill>
            </a:endParaRPr>
          </a:p>
          <a:p>
            <a:pPr marL="457200" lvl="0" indent="0" algn="ctr" rtl="0">
              <a:spcBef>
                <a:spcPts val="0"/>
              </a:spcBef>
              <a:spcAft>
                <a:spcPts val="0"/>
              </a:spcAft>
              <a:buNone/>
            </a:pPr>
            <a:r>
              <a:rPr lang="en">
                <a:solidFill>
                  <a:schemeClr val="dk1"/>
                </a:solidFill>
              </a:rPr>
              <a:t>Assign the record to the class with the highest probability.</a:t>
            </a:r>
            <a:endParaRPr>
              <a:solidFill>
                <a:schemeClr val="dk1"/>
              </a:solidFill>
            </a:endParaRPr>
          </a:p>
          <a:p>
            <a:pPr marL="457200" lvl="0" indent="0" algn="ctr" rtl="0">
              <a:spcBef>
                <a:spcPts val="0"/>
              </a:spcBef>
              <a:spcAft>
                <a:spcPts val="0"/>
              </a:spcAft>
              <a:buNone/>
            </a:pPr>
            <a:endParaRPr>
              <a:solidFill>
                <a:schemeClr val="dk1"/>
              </a:solidFill>
            </a:endParaRPr>
          </a:p>
          <a:p>
            <a:pPr marL="457200" lvl="0" indent="0" algn="ctr" rtl="0">
              <a:spcBef>
                <a:spcPts val="0"/>
              </a:spcBef>
              <a:spcAft>
                <a:spcPts val="0"/>
              </a:spcAft>
              <a:buNone/>
            </a:pPr>
            <a:r>
              <a:rPr lang="en">
                <a:solidFill>
                  <a:schemeClr val="dk1"/>
                </a:solidFill>
              </a:rPr>
              <a:t>Or </a:t>
            </a:r>
            <a:endParaRPr>
              <a:solidFill>
                <a:schemeClr val="dk1"/>
              </a:solidFill>
            </a:endParaRPr>
          </a:p>
          <a:p>
            <a:pPr marL="457200" lvl="0" indent="0" algn="ctr" rtl="0">
              <a:spcBef>
                <a:spcPts val="0"/>
              </a:spcBef>
              <a:spcAft>
                <a:spcPts val="0"/>
              </a:spcAft>
              <a:buNone/>
            </a:pPr>
            <a:endParaRPr>
              <a:solidFill>
                <a:schemeClr val="dk1"/>
              </a:solidFill>
            </a:endParaRPr>
          </a:p>
          <a:p>
            <a:pPr marL="457200" lvl="0" indent="0" algn="ctr" rtl="0">
              <a:spcBef>
                <a:spcPts val="0"/>
              </a:spcBef>
              <a:spcAft>
                <a:spcPts val="0"/>
              </a:spcAft>
              <a:buNone/>
            </a:pPr>
            <a:r>
              <a:rPr lang="en" u="sng">
                <a:solidFill>
                  <a:schemeClr val="dk1"/>
                </a:solidFill>
              </a:rPr>
              <a:t>Cut Off Probability Method</a:t>
            </a:r>
            <a:endParaRPr u="sng">
              <a:solidFill>
                <a:schemeClr val="dk1"/>
              </a:solidFill>
            </a:endParaRPr>
          </a:p>
          <a:p>
            <a:pPr marL="457200" lvl="0" indent="0" algn="ctr" rtl="0">
              <a:spcBef>
                <a:spcPts val="0"/>
              </a:spcBef>
              <a:spcAft>
                <a:spcPts val="0"/>
              </a:spcAft>
              <a:buClr>
                <a:schemeClr val="dk1"/>
              </a:buClr>
              <a:buSzPts val="1100"/>
              <a:buFont typeface="Arial"/>
              <a:buNone/>
            </a:pPr>
            <a:r>
              <a:rPr lang="en">
                <a:solidFill>
                  <a:schemeClr val="dk1"/>
                </a:solidFill>
              </a:rPr>
              <a:t>Determine a Cut Off Probability at which the example will be assigned to the Class if the probability exceeds the Cut Off Probability.</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Full and Naive Bayes Classifier</a:t>
            </a:r>
            <a:endParaRPr/>
          </a:p>
        </p:txBody>
      </p:sp>
      <p:sp>
        <p:nvSpPr>
          <p:cNvPr id="361" name="Google Shape;361;p31"/>
          <p:cNvSpPr txBox="1">
            <a:spLocks noGrp="1"/>
          </p:cNvSpPr>
          <p:nvPr>
            <p:ph type="body" idx="2"/>
          </p:nvPr>
        </p:nvSpPr>
        <p:spPr>
          <a:xfrm>
            <a:off x="3146225" y="1152475"/>
            <a:ext cx="5686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rPr>
              <a:t>Using Full and Naive Bayes on this…</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 sz="1600" dirty="0">
                <a:solidFill>
                  <a:schemeClr val="dk1"/>
                </a:solidFill>
              </a:rPr>
              <a:t>p(edible = yes |  cap size = flat, bruised = no, odor = none)</a:t>
            </a:r>
            <a:endParaRPr sz="1600" dirty="0"/>
          </a:p>
        </p:txBody>
      </p:sp>
      <p:pic>
        <p:nvPicPr>
          <p:cNvPr id="362" name="Google Shape;362;p31"/>
          <p:cNvPicPr preferRelativeResize="0"/>
          <p:nvPr/>
        </p:nvPicPr>
        <p:blipFill>
          <a:blip r:embed="rId3">
            <a:alphaModFix/>
          </a:blip>
          <a:stretch>
            <a:fillRect/>
          </a:stretch>
        </p:blipFill>
        <p:spPr>
          <a:xfrm>
            <a:off x="311700" y="1152475"/>
            <a:ext cx="2667250" cy="3695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we are going to learn.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Char char="●"/>
            </a:pPr>
            <a:r>
              <a:rPr lang="en" sz="2000">
                <a:solidFill>
                  <a:schemeClr val="dk1"/>
                </a:solidFill>
              </a:rPr>
              <a:t>Conditional Probability</a:t>
            </a:r>
            <a:endParaRPr sz="2000">
              <a:solidFill>
                <a:schemeClr val="dk1"/>
              </a:solidFill>
            </a:endParaRPr>
          </a:p>
          <a:p>
            <a:pPr marL="457200" lvl="0" indent="-355600" algn="l" rtl="0">
              <a:spcBef>
                <a:spcPts val="0"/>
              </a:spcBef>
              <a:spcAft>
                <a:spcPts val="0"/>
              </a:spcAft>
              <a:buClr>
                <a:srgbClr val="000000"/>
              </a:buClr>
              <a:buSzPts val="2000"/>
              <a:buChar char="●"/>
            </a:pPr>
            <a:r>
              <a:rPr lang="en" sz="2000">
                <a:solidFill>
                  <a:schemeClr val="dk1"/>
                </a:solidFill>
              </a:rPr>
              <a:t>Bayes Theorem</a:t>
            </a:r>
            <a:endParaRPr sz="2000">
              <a:solidFill>
                <a:schemeClr val="dk1"/>
              </a:solidFill>
            </a:endParaRPr>
          </a:p>
          <a:p>
            <a:pPr marL="457200" lvl="0" indent="-355600" algn="l" rtl="0">
              <a:spcBef>
                <a:spcPts val="0"/>
              </a:spcBef>
              <a:spcAft>
                <a:spcPts val="0"/>
              </a:spcAft>
              <a:buClr>
                <a:srgbClr val="000000"/>
              </a:buClr>
              <a:buSzPts val="2000"/>
              <a:buChar char="●"/>
            </a:pPr>
            <a:r>
              <a:rPr lang="en" sz="2000">
                <a:solidFill>
                  <a:schemeClr val="dk1"/>
                </a:solidFill>
              </a:rPr>
              <a:t>Naive Bayes</a:t>
            </a:r>
            <a:endParaRPr sz="20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Full Bayes Classifier</a:t>
            </a:r>
            <a:endParaRPr/>
          </a:p>
        </p:txBody>
      </p:sp>
      <p:sp>
        <p:nvSpPr>
          <p:cNvPr id="368" name="Google Shape;368;p32"/>
          <p:cNvSpPr txBox="1">
            <a:spLocks noGrp="1"/>
          </p:cNvSpPr>
          <p:nvPr>
            <p:ph type="body" idx="2"/>
          </p:nvPr>
        </p:nvSpPr>
        <p:spPr>
          <a:xfrm>
            <a:off x="3146225" y="1152475"/>
            <a:ext cx="5686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For Full Bayes:</a:t>
            </a:r>
            <a:endParaRPr sz="1800">
              <a:solidFill>
                <a:schemeClr val="dk1"/>
              </a:solidFill>
            </a:endParaRPr>
          </a:p>
          <a:p>
            <a:pPr marL="0" lvl="0" indent="0" algn="l" rtl="0">
              <a:spcBef>
                <a:spcPts val="0"/>
              </a:spcBef>
              <a:spcAft>
                <a:spcPts val="0"/>
              </a:spcAft>
              <a:buNone/>
            </a:pPr>
            <a:endParaRPr sz="1800">
              <a:solidFill>
                <a:schemeClr val="dk1"/>
              </a:solidFill>
            </a:endParaRPr>
          </a:p>
          <a:p>
            <a:pPr marL="1828800" lvl="0" indent="457200" algn="l" rtl="0">
              <a:spcBef>
                <a:spcPts val="0"/>
              </a:spcBef>
              <a:spcAft>
                <a:spcPts val="0"/>
              </a:spcAft>
              <a:buClr>
                <a:schemeClr val="dk1"/>
              </a:buClr>
              <a:buSzPts val="1100"/>
              <a:buFont typeface="Arial"/>
              <a:buNone/>
            </a:pPr>
            <a:r>
              <a:rPr lang="en" sz="1800">
                <a:solidFill>
                  <a:schemeClr val="dk1"/>
                </a:solidFill>
              </a:rPr>
              <a:t>p(x</a:t>
            </a:r>
            <a:r>
              <a:rPr lang="en" sz="1800" baseline="-25000">
                <a:solidFill>
                  <a:schemeClr val="dk1"/>
                </a:solidFill>
              </a:rPr>
              <a:t>1</a:t>
            </a:r>
            <a:r>
              <a:rPr lang="en" sz="1800">
                <a:solidFill>
                  <a:schemeClr val="dk1"/>
                </a:solidFill>
              </a:rPr>
              <a:t>,x</a:t>
            </a:r>
            <a:r>
              <a:rPr lang="en" sz="1800" baseline="-25000">
                <a:solidFill>
                  <a:schemeClr val="dk1"/>
                </a:solidFill>
              </a:rPr>
              <a:t>2</a:t>
            </a:r>
            <a:r>
              <a:rPr lang="en" sz="1800">
                <a:solidFill>
                  <a:schemeClr val="dk1"/>
                </a:solidFill>
              </a:rPr>
              <a:t>,x</a:t>
            </a:r>
            <a:r>
              <a:rPr lang="en" sz="1800" baseline="-25000">
                <a:solidFill>
                  <a:schemeClr val="dk1"/>
                </a:solidFill>
              </a:rPr>
              <a:t>3</a:t>
            </a:r>
            <a:r>
              <a:rPr lang="en" sz="1800">
                <a:solidFill>
                  <a:schemeClr val="dk1"/>
                </a:solidFill>
              </a:rPr>
              <a:t>...x</a:t>
            </a:r>
            <a:r>
              <a:rPr lang="en" sz="1800" baseline="-25000">
                <a:solidFill>
                  <a:schemeClr val="dk1"/>
                </a:solidFill>
              </a:rPr>
              <a:t>p</a:t>
            </a:r>
            <a:r>
              <a:rPr lang="en" sz="1800">
                <a:solidFill>
                  <a:schemeClr val="dk1"/>
                </a:solidFill>
              </a:rPr>
              <a:t>|C</a:t>
            </a:r>
            <a:r>
              <a:rPr lang="en" sz="1800" i="1" baseline="-25000">
                <a:solidFill>
                  <a:schemeClr val="dk1"/>
                </a:solidFill>
              </a:rPr>
              <a:t>i</a:t>
            </a:r>
            <a:r>
              <a:rPr lang="en" sz="1800">
                <a:solidFill>
                  <a:schemeClr val="dk1"/>
                </a:solidFill>
              </a:rPr>
              <a:t>) * p(C</a:t>
            </a:r>
            <a:r>
              <a:rPr lang="en" sz="1800" i="1" baseline="-25000">
                <a:solidFill>
                  <a:schemeClr val="dk1"/>
                </a:solidFill>
              </a:rPr>
              <a:t>i</a:t>
            </a:r>
            <a:r>
              <a:rPr lang="en"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r>
              <a:rPr lang="en" sz="1800">
                <a:solidFill>
                  <a:schemeClr val="dk1"/>
                </a:solidFill>
              </a:rPr>
              <a:t>p(C</a:t>
            </a:r>
            <a:r>
              <a:rPr lang="en" sz="1800" i="1" baseline="-25000">
                <a:solidFill>
                  <a:schemeClr val="dk1"/>
                </a:solidFill>
              </a:rPr>
              <a:t>i</a:t>
            </a:r>
            <a:r>
              <a:rPr lang="en" sz="1800">
                <a:solidFill>
                  <a:schemeClr val="dk1"/>
                </a:solidFill>
              </a:rPr>
              <a:t>|x</a:t>
            </a:r>
            <a:r>
              <a:rPr lang="en" sz="1800" baseline="-25000">
                <a:solidFill>
                  <a:schemeClr val="dk1"/>
                </a:solidFill>
              </a:rPr>
              <a:t>1</a:t>
            </a:r>
            <a:r>
              <a:rPr lang="en" sz="1800">
                <a:solidFill>
                  <a:schemeClr val="dk1"/>
                </a:solidFill>
              </a:rPr>
              <a:t>,x</a:t>
            </a:r>
            <a:r>
              <a:rPr lang="en" sz="1800" baseline="-25000">
                <a:solidFill>
                  <a:schemeClr val="dk1"/>
                </a:solidFill>
              </a:rPr>
              <a:t>2</a:t>
            </a:r>
            <a:r>
              <a:rPr lang="en" sz="1800">
                <a:solidFill>
                  <a:schemeClr val="dk1"/>
                </a:solidFill>
              </a:rPr>
              <a:t>,x</a:t>
            </a:r>
            <a:r>
              <a:rPr lang="en" sz="1800" baseline="-25000">
                <a:solidFill>
                  <a:schemeClr val="dk1"/>
                </a:solidFill>
              </a:rPr>
              <a:t>3</a:t>
            </a:r>
            <a:r>
              <a:rPr lang="en" sz="1800">
                <a:solidFill>
                  <a:schemeClr val="dk1"/>
                </a:solidFill>
              </a:rPr>
              <a:t>...x</a:t>
            </a:r>
            <a:r>
              <a:rPr lang="en" sz="1800" baseline="-25000">
                <a:solidFill>
                  <a:schemeClr val="dk1"/>
                </a:solidFill>
              </a:rPr>
              <a:t>p</a:t>
            </a:r>
            <a:r>
              <a:rPr lang="en" sz="1800">
                <a:solidFill>
                  <a:schemeClr val="dk1"/>
                </a:solidFill>
              </a:rPr>
              <a:t>) =    ------------------------------------ </a:t>
            </a:r>
            <a:endParaRPr sz="1800">
              <a:solidFill>
                <a:schemeClr val="dk1"/>
              </a:solidFill>
            </a:endParaRPr>
          </a:p>
          <a:p>
            <a:pPr marL="1828800" lvl="0" indent="457200" algn="l" rtl="0">
              <a:spcBef>
                <a:spcPts val="0"/>
              </a:spcBef>
              <a:spcAft>
                <a:spcPts val="0"/>
              </a:spcAft>
              <a:buClr>
                <a:schemeClr val="dk1"/>
              </a:buClr>
              <a:buSzPts val="1100"/>
              <a:buFont typeface="Arial"/>
              <a:buNone/>
            </a:pPr>
            <a:r>
              <a:rPr lang="en" sz="1800">
                <a:solidFill>
                  <a:schemeClr val="dk1"/>
                </a:solidFill>
              </a:rPr>
              <a:t>	p(x</a:t>
            </a:r>
            <a:r>
              <a:rPr lang="en" sz="1800" baseline="-25000">
                <a:solidFill>
                  <a:schemeClr val="dk1"/>
                </a:solidFill>
              </a:rPr>
              <a:t>1</a:t>
            </a:r>
            <a:r>
              <a:rPr lang="en" sz="1800">
                <a:solidFill>
                  <a:schemeClr val="dk1"/>
                </a:solidFill>
              </a:rPr>
              <a:t>,x</a:t>
            </a:r>
            <a:r>
              <a:rPr lang="en" sz="1800" baseline="-25000">
                <a:solidFill>
                  <a:schemeClr val="dk1"/>
                </a:solidFill>
              </a:rPr>
              <a:t>2</a:t>
            </a:r>
            <a:r>
              <a:rPr lang="en" sz="1800">
                <a:solidFill>
                  <a:schemeClr val="dk1"/>
                </a:solidFill>
              </a:rPr>
              <a:t>,x</a:t>
            </a:r>
            <a:r>
              <a:rPr lang="en" sz="1800" baseline="-25000">
                <a:solidFill>
                  <a:schemeClr val="dk1"/>
                </a:solidFill>
              </a:rPr>
              <a:t>3</a:t>
            </a:r>
            <a:r>
              <a:rPr lang="en" sz="1800">
                <a:solidFill>
                  <a:schemeClr val="dk1"/>
                </a:solidFill>
              </a:rPr>
              <a:t>...x</a:t>
            </a:r>
            <a:r>
              <a:rPr lang="en" sz="1800" baseline="-25000">
                <a:solidFill>
                  <a:schemeClr val="dk1"/>
                </a:solidFill>
              </a:rPr>
              <a:t>p</a:t>
            </a:r>
            <a:r>
              <a:rPr lang="en" sz="1800">
                <a:solidFill>
                  <a:schemeClr val="dk1"/>
                </a:solidFill>
              </a:rPr>
              <a:t>)</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 sz="1600">
                <a:solidFill>
                  <a:schemeClr val="dk1"/>
                </a:solidFill>
              </a:rPr>
              <a:t>p(edible = yes |  cap size = flat, bruised = no, odor = none)</a:t>
            </a:r>
            <a:endParaRPr sz="1600"/>
          </a:p>
        </p:txBody>
      </p:sp>
      <p:pic>
        <p:nvPicPr>
          <p:cNvPr id="369" name="Google Shape;369;p32"/>
          <p:cNvPicPr preferRelativeResize="0"/>
          <p:nvPr/>
        </p:nvPicPr>
        <p:blipFill>
          <a:blip r:embed="rId3">
            <a:alphaModFix/>
          </a:blip>
          <a:stretch>
            <a:fillRect/>
          </a:stretch>
        </p:blipFill>
        <p:spPr>
          <a:xfrm>
            <a:off x="311700" y="1152475"/>
            <a:ext cx="2667250" cy="3695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Full Bayes Classifier</a:t>
            </a:r>
            <a:endParaRPr/>
          </a:p>
        </p:txBody>
      </p:sp>
      <p:sp>
        <p:nvSpPr>
          <p:cNvPr id="375" name="Google Shape;375;p33"/>
          <p:cNvSpPr txBox="1">
            <a:spLocks noGrp="1"/>
          </p:cNvSpPr>
          <p:nvPr>
            <p:ph type="body" idx="2"/>
          </p:nvPr>
        </p:nvSpPr>
        <p:spPr>
          <a:xfrm>
            <a:off x="3146225" y="1152475"/>
            <a:ext cx="5686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rPr>
              <a:t>For Full Bayes:</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r>
              <a:rPr lang="en" sz="1200" dirty="0">
                <a:solidFill>
                  <a:schemeClr val="dk1"/>
                </a:solidFill>
              </a:rPr>
              <a:t>        p(cap size = flat, bruised = no, odor = none|edible = yes) * p(edible = yes)</a:t>
            </a:r>
            <a:endParaRPr sz="1200" dirty="0">
              <a:solidFill>
                <a:schemeClr val="dk1"/>
              </a:solidFill>
            </a:endParaRPr>
          </a:p>
          <a:p>
            <a:pPr marL="0" lvl="0" indent="0" algn="l" rtl="0">
              <a:spcBef>
                <a:spcPts val="0"/>
              </a:spcBef>
              <a:spcAft>
                <a:spcPts val="0"/>
              </a:spcAft>
              <a:buNone/>
            </a:pPr>
            <a:r>
              <a:rPr lang="en" sz="1200" dirty="0">
                <a:solidFill>
                  <a:schemeClr val="dk1"/>
                </a:solidFill>
              </a:rPr>
              <a:t>p  = ----------------------------------------------------------- ------------------------------------ </a:t>
            </a:r>
            <a:endParaRPr sz="1200" dirty="0">
              <a:solidFill>
                <a:schemeClr val="dk1"/>
              </a:solidFill>
            </a:endParaRPr>
          </a:p>
          <a:p>
            <a:pPr marL="0" lvl="0" indent="0" algn="l" rtl="0">
              <a:spcBef>
                <a:spcPts val="0"/>
              </a:spcBef>
              <a:spcAft>
                <a:spcPts val="0"/>
              </a:spcAft>
              <a:buNone/>
            </a:pPr>
            <a:r>
              <a:rPr lang="en" sz="1200" dirty="0">
                <a:solidFill>
                  <a:schemeClr val="dk1"/>
                </a:solidFill>
              </a:rPr>
              <a:t>	                 p(cap size = flat, bruised = no, odor = none)</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Clr>
                <a:schemeClr val="dk1"/>
              </a:buClr>
              <a:buSzPts val="1100"/>
              <a:buFont typeface="Arial"/>
              <a:buNone/>
            </a:pPr>
            <a:endParaRPr lang="en" sz="1200" dirty="0">
              <a:solidFill>
                <a:schemeClr val="dk1"/>
              </a:solidFill>
            </a:endParaRPr>
          </a:p>
          <a:p>
            <a:pPr marL="0" lvl="0" indent="0" algn="l" rtl="0">
              <a:spcBef>
                <a:spcPts val="0"/>
              </a:spcBef>
              <a:spcAft>
                <a:spcPts val="0"/>
              </a:spcAft>
              <a:buClr>
                <a:schemeClr val="dk1"/>
              </a:buClr>
              <a:buSzPts val="1100"/>
              <a:buFont typeface="Arial"/>
              <a:buNone/>
            </a:pPr>
            <a:endParaRPr lang="en" sz="1200" dirty="0">
              <a:solidFill>
                <a:schemeClr val="dk1"/>
              </a:solidFill>
            </a:endParaRPr>
          </a:p>
          <a:p>
            <a:pPr marL="0" lvl="0" indent="0" algn="l" rtl="0">
              <a:spcBef>
                <a:spcPts val="0"/>
              </a:spcBef>
              <a:spcAft>
                <a:spcPts val="0"/>
              </a:spcAft>
              <a:buClr>
                <a:schemeClr val="dk1"/>
              </a:buClr>
              <a:buSzPts val="1100"/>
              <a:buFont typeface="Arial"/>
              <a:buNone/>
            </a:pPr>
            <a:r>
              <a:rPr lang="en" sz="1200" dirty="0">
                <a:solidFill>
                  <a:schemeClr val="dk1"/>
                </a:solidFill>
              </a:rPr>
              <a:t>p(cap size = flat, bruised = no, odor = none|edible = yes) = 6/15 = 0.4</a:t>
            </a:r>
            <a:endParaRPr sz="1800" dirty="0">
              <a:solidFill>
                <a:schemeClr val="dk1"/>
              </a:solidFill>
            </a:endParaRPr>
          </a:p>
          <a:p>
            <a:pPr marL="0" lvl="0" indent="0" algn="l" rtl="0">
              <a:spcBef>
                <a:spcPts val="0"/>
              </a:spcBef>
              <a:spcAft>
                <a:spcPts val="0"/>
              </a:spcAft>
              <a:buNone/>
            </a:pPr>
            <a:endParaRPr sz="1600" dirty="0"/>
          </a:p>
        </p:txBody>
      </p:sp>
      <p:pic>
        <p:nvPicPr>
          <p:cNvPr id="376" name="Google Shape;376;p33"/>
          <p:cNvPicPr preferRelativeResize="0"/>
          <p:nvPr/>
        </p:nvPicPr>
        <p:blipFill>
          <a:blip r:embed="rId3">
            <a:alphaModFix/>
          </a:blip>
          <a:stretch>
            <a:fillRect/>
          </a:stretch>
        </p:blipFill>
        <p:spPr>
          <a:xfrm>
            <a:off x="311700" y="1152475"/>
            <a:ext cx="2667250" cy="3695875"/>
          </a:xfrm>
          <a:prstGeom prst="rect">
            <a:avLst/>
          </a:prstGeom>
          <a:noFill/>
          <a:ln>
            <a:noFill/>
          </a:ln>
        </p:spPr>
      </p:pic>
      <p:sp>
        <p:nvSpPr>
          <p:cNvPr id="377" name="Google Shape;377;p33"/>
          <p:cNvSpPr/>
          <p:nvPr/>
        </p:nvSpPr>
        <p:spPr>
          <a:xfrm>
            <a:off x="278600" y="1382325"/>
            <a:ext cx="2689500" cy="482100"/>
          </a:xfrm>
          <a:prstGeom prst="rect">
            <a:avLst/>
          </a:prstGeom>
          <a:noFill/>
          <a:ln w="2857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278600" y="2089650"/>
            <a:ext cx="2689500" cy="203400"/>
          </a:xfrm>
          <a:prstGeom prst="rect">
            <a:avLst/>
          </a:prstGeom>
          <a:noFill/>
          <a:ln w="2857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278600" y="2968325"/>
            <a:ext cx="2689500" cy="257100"/>
          </a:xfrm>
          <a:prstGeom prst="rect">
            <a:avLst/>
          </a:prstGeom>
          <a:noFill/>
          <a:ln w="2857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300575" y="3429225"/>
            <a:ext cx="2689500" cy="482100"/>
          </a:xfrm>
          <a:prstGeom prst="rect">
            <a:avLst/>
          </a:prstGeom>
          <a:noFill/>
          <a:ln w="2857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3555625" y="1695800"/>
            <a:ext cx="3950100" cy="482100"/>
          </a:xfrm>
          <a:prstGeom prst="rect">
            <a:avLst/>
          </a:prstGeom>
          <a:no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Full Bayes Classifier</a:t>
            </a:r>
            <a:endParaRPr/>
          </a:p>
        </p:txBody>
      </p:sp>
      <p:sp>
        <p:nvSpPr>
          <p:cNvPr id="387" name="Google Shape;387;p34"/>
          <p:cNvSpPr txBox="1">
            <a:spLocks noGrp="1"/>
          </p:cNvSpPr>
          <p:nvPr>
            <p:ph type="body" idx="2"/>
          </p:nvPr>
        </p:nvSpPr>
        <p:spPr>
          <a:xfrm>
            <a:off x="3146225" y="1152475"/>
            <a:ext cx="5686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solidFill>
                  <a:schemeClr val="dk1"/>
                </a:solidFill>
              </a:rPr>
              <a:t>For Full Bayes:</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r>
              <a:rPr lang="en" sz="1200" dirty="0">
                <a:solidFill>
                  <a:schemeClr val="dk1"/>
                </a:solidFill>
              </a:rPr>
              <a:t>        p(cap size = flat, bruised = no, odor = none|edible = yes) * p(edible = yes)</a:t>
            </a:r>
            <a:endParaRPr sz="1200" dirty="0">
              <a:solidFill>
                <a:schemeClr val="dk1"/>
              </a:solidFill>
            </a:endParaRPr>
          </a:p>
          <a:p>
            <a:pPr marL="0" lvl="0" indent="0" algn="l" rtl="0">
              <a:spcBef>
                <a:spcPts val="0"/>
              </a:spcBef>
              <a:spcAft>
                <a:spcPts val="0"/>
              </a:spcAft>
              <a:buNone/>
            </a:pPr>
            <a:r>
              <a:rPr lang="en" sz="1200" dirty="0">
                <a:solidFill>
                  <a:schemeClr val="dk1"/>
                </a:solidFill>
              </a:rPr>
              <a:t>p  = ----------------------------------------------------------------------------------------------- </a:t>
            </a:r>
            <a:endParaRPr sz="1200" dirty="0">
              <a:solidFill>
                <a:schemeClr val="dk1"/>
              </a:solidFill>
            </a:endParaRPr>
          </a:p>
          <a:p>
            <a:pPr marL="0" lvl="0" indent="0" algn="l" rtl="0">
              <a:spcBef>
                <a:spcPts val="0"/>
              </a:spcBef>
              <a:spcAft>
                <a:spcPts val="0"/>
              </a:spcAft>
              <a:buNone/>
            </a:pPr>
            <a:r>
              <a:rPr lang="en" sz="1200" dirty="0">
                <a:solidFill>
                  <a:schemeClr val="dk1"/>
                </a:solidFill>
              </a:rPr>
              <a:t>	             p(cap size = flat, bruised = no, odor = none)</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endParaRPr lang="en" sz="1200" dirty="0">
              <a:solidFill>
                <a:schemeClr val="dk1"/>
              </a:solidFill>
            </a:endParaRPr>
          </a:p>
          <a:p>
            <a:pPr marL="0" lvl="0" indent="0" algn="l" rtl="0">
              <a:spcBef>
                <a:spcPts val="0"/>
              </a:spcBef>
              <a:spcAft>
                <a:spcPts val="0"/>
              </a:spcAft>
              <a:buNone/>
            </a:pPr>
            <a:endParaRPr lang="en" sz="1200" dirty="0">
              <a:solidFill>
                <a:schemeClr val="dk1"/>
              </a:solidFill>
            </a:endParaRPr>
          </a:p>
          <a:p>
            <a:pPr marL="0" lvl="0" indent="0" algn="l" rtl="0">
              <a:spcBef>
                <a:spcPts val="0"/>
              </a:spcBef>
              <a:spcAft>
                <a:spcPts val="0"/>
              </a:spcAft>
              <a:buNone/>
            </a:pPr>
            <a:r>
              <a:rPr lang="en" sz="1200" dirty="0">
                <a:solidFill>
                  <a:schemeClr val="dk1"/>
                </a:solidFill>
              </a:rPr>
              <a:t>p(cap size = flat, bruised = no, odor = none|edible = yes) = 6/15 = 0.4</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r>
              <a:rPr lang="en" sz="1200" dirty="0">
                <a:solidFill>
                  <a:schemeClr val="dk1"/>
                </a:solidFill>
              </a:rPr>
              <a:t>p(edible = yes) = 10/15 = 0.67</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endParaRPr sz="1600" dirty="0"/>
          </a:p>
        </p:txBody>
      </p:sp>
      <p:pic>
        <p:nvPicPr>
          <p:cNvPr id="388" name="Google Shape;388;p34"/>
          <p:cNvPicPr preferRelativeResize="0"/>
          <p:nvPr/>
        </p:nvPicPr>
        <p:blipFill>
          <a:blip r:embed="rId3">
            <a:alphaModFix/>
          </a:blip>
          <a:stretch>
            <a:fillRect/>
          </a:stretch>
        </p:blipFill>
        <p:spPr>
          <a:xfrm>
            <a:off x="311700" y="1152475"/>
            <a:ext cx="2667250" cy="3695875"/>
          </a:xfrm>
          <a:prstGeom prst="rect">
            <a:avLst/>
          </a:prstGeom>
          <a:noFill/>
          <a:ln>
            <a:noFill/>
          </a:ln>
        </p:spPr>
      </p:pic>
      <p:sp>
        <p:nvSpPr>
          <p:cNvPr id="389" name="Google Shape;389;p34"/>
          <p:cNvSpPr/>
          <p:nvPr/>
        </p:nvSpPr>
        <p:spPr>
          <a:xfrm>
            <a:off x="278600" y="1382325"/>
            <a:ext cx="2689500" cy="482100"/>
          </a:xfrm>
          <a:prstGeom prst="rect">
            <a:avLst/>
          </a:prstGeom>
          <a:noFill/>
          <a:ln w="2857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278600" y="2089650"/>
            <a:ext cx="2689500" cy="203400"/>
          </a:xfrm>
          <a:prstGeom prst="rect">
            <a:avLst/>
          </a:prstGeom>
          <a:noFill/>
          <a:ln w="2857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a:off x="278600" y="2968325"/>
            <a:ext cx="2689500" cy="1600500"/>
          </a:xfrm>
          <a:prstGeom prst="rect">
            <a:avLst/>
          </a:prstGeom>
          <a:noFill/>
          <a:ln w="2857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a:off x="7381064" y="1709250"/>
            <a:ext cx="1385100" cy="482100"/>
          </a:xfrm>
          <a:prstGeom prst="rect">
            <a:avLst/>
          </a:prstGeom>
          <a:no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9" name="Google Shape;399;p35"/>
          <p:cNvSpPr txBox="1">
            <a:spLocks noGrp="1"/>
          </p:cNvSpPr>
          <p:nvPr>
            <p:ph type="body" idx="2"/>
          </p:nvPr>
        </p:nvSpPr>
        <p:spPr>
          <a:xfrm>
            <a:off x="3146225" y="1152475"/>
            <a:ext cx="5686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solidFill>
                  <a:schemeClr val="dk1"/>
                </a:solidFill>
              </a:rPr>
              <a:t>For Full Bayes:</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r>
              <a:rPr lang="en" sz="1200" dirty="0">
                <a:solidFill>
                  <a:schemeClr val="dk1"/>
                </a:solidFill>
              </a:rPr>
              <a:t>        p(cap size = flat, bruised = no, odor = none|edible = yes) * p(edible = yes)</a:t>
            </a:r>
            <a:endParaRPr sz="1200" dirty="0">
              <a:solidFill>
                <a:schemeClr val="dk1"/>
              </a:solidFill>
            </a:endParaRPr>
          </a:p>
          <a:p>
            <a:pPr marL="0" lvl="0" indent="0" algn="l" rtl="0">
              <a:spcBef>
                <a:spcPts val="0"/>
              </a:spcBef>
              <a:spcAft>
                <a:spcPts val="0"/>
              </a:spcAft>
              <a:buNone/>
            </a:pPr>
            <a:r>
              <a:rPr lang="en" sz="1200" dirty="0">
                <a:solidFill>
                  <a:schemeClr val="dk1"/>
                </a:solidFill>
              </a:rPr>
              <a:t>p  = ----------------------------------------------------------- ------------------------------------ </a:t>
            </a:r>
            <a:endParaRPr sz="1200" dirty="0">
              <a:solidFill>
                <a:schemeClr val="dk1"/>
              </a:solidFill>
            </a:endParaRPr>
          </a:p>
          <a:p>
            <a:pPr marL="0" lvl="0" indent="0" algn="l" rtl="0">
              <a:spcBef>
                <a:spcPts val="0"/>
              </a:spcBef>
              <a:spcAft>
                <a:spcPts val="0"/>
              </a:spcAft>
              <a:buNone/>
            </a:pPr>
            <a:r>
              <a:rPr lang="en" sz="1200" dirty="0">
                <a:solidFill>
                  <a:schemeClr val="dk1"/>
                </a:solidFill>
              </a:rPr>
              <a:t>	                 p(cap size = flat, bruised = no, odor = none)</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endParaRPr lang="en" sz="1200" dirty="0">
              <a:solidFill>
                <a:schemeClr val="dk1"/>
              </a:solidFill>
            </a:endParaRPr>
          </a:p>
          <a:p>
            <a:pPr marL="0" lvl="0" indent="0" algn="l" rtl="0">
              <a:spcBef>
                <a:spcPts val="0"/>
              </a:spcBef>
              <a:spcAft>
                <a:spcPts val="0"/>
              </a:spcAft>
              <a:buNone/>
            </a:pPr>
            <a:endParaRPr lang="en" sz="1200" dirty="0">
              <a:solidFill>
                <a:schemeClr val="dk1"/>
              </a:solidFill>
            </a:endParaRPr>
          </a:p>
          <a:p>
            <a:pPr marL="0" lvl="0" indent="0" algn="l" rtl="0">
              <a:spcBef>
                <a:spcPts val="0"/>
              </a:spcBef>
              <a:spcAft>
                <a:spcPts val="0"/>
              </a:spcAft>
              <a:buNone/>
            </a:pPr>
            <a:r>
              <a:rPr lang="en" sz="1200" dirty="0">
                <a:solidFill>
                  <a:schemeClr val="dk1"/>
                </a:solidFill>
              </a:rPr>
              <a:t>p(cap size = flat, bruised = no, odor = none|edible = yes) = 6/15 = 0.4</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r>
              <a:rPr lang="en" sz="1200" dirty="0">
                <a:solidFill>
                  <a:schemeClr val="dk1"/>
                </a:solidFill>
              </a:rPr>
              <a:t>p(edible = yes) = 10/15 = 0.67</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r>
              <a:rPr lang="en" sz="1200" dirty="0">
                <a:solidFill>
                  <a:schemeClr val="dk1"/>
                </a:solidFill>
              </a:rPr>
              <a:t>p(cap size = flat, bruised = no, odor = none) = 6/15 = 0.4</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r>
              <a:rPr lang="en" sz="1200" dirty="0">
                <a:solidFill>
                  <a:schemeClr val="dk1"/>
                </a:solidFill>
              </a:rPr>
              <a:t>p = (0.4 * 0.67)/(0.4) = 0.67</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endParaRPr sz="1600" dirty="0"/>
          </a:p>
        </p:txBody>
      </p:sp>
      <p:sp>
        <p:nvSpPr>
          <p:cNvPr id="397" name="Google Shape;397;p35"/>
          <p:cNvSpPr/>
          <p:nvPr/>
        </p:nvSpPr>
        <p:spPr>
          <a:xfrm>
            <a:off x="4849887" y="2238614"/>
            <a:ext cx="3022200" cy="482100"/>
          </a:xfrm>
          <a:prstGeom prst="rect">
            <a:avLst/>
          </a:prstGeom>
          <a:no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Full Bayes Classifier</a:t>
            </a:r>
            <a:endParaRPr/>
          </a:p>
        </p:txBody>
      </p:sp>
      <p:pic>
        <p:nvPicPr>
          <p:cNvPr id="400" name="Google Shape;400;p35"/>
          <p:cNvPicPr preferRelativeResize="0"/>
          <p:nvPr/>
        </p:nvPicPr>
        <p:blipFill>
          <a:blip r:embed="rId3">
            <a:alphaModFix/>
          </a:blip>
          <a:stretch>
            <a:fillRect/>
          </a:stretch>
        </p:blipFill>
        <p:spPr>
          <a:xfrm>
            <a:off x="311700" y="1152475"/>
            <a:ext cx="2667250" cy="3695875"/>
          </a:xfrm>
          <a:prstGeom prst="rect">
            <a:avLst/>
          </a:prstGeom>
          <a:noFill/>
          <a:ln>
            <a:noFill/>
          </a:ln>
        </p:spPr>
      </p:pic>
      <p:sp>
        <p:nvSpPr>
          <p:cNvPr id="401" name="Google Shape;401;p35"/>
          <p:cNvSpPr/>
          <p:nvPr/>
        </p:nvSpPr>
        <p:spPr>
          <a:xfrm>
            <a:off x="278600" y="1382325"/>
            <a:ext cx="2689500" cy="482100"/>
          </a:xfrm>
          <a:prstGeom prst="rect">
            <a:avLst/>
          </a:prstGeom>
          <a:noFill/>
          <a:ln w="2857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5"/>
          <p:cNvSpPr/>
          <p:nvPr/>
        </p:nvSpPr>
        <p:spPr>
          <a:xfrm>
            <a:off x="278600" y="2089650"/>
            <a:ext cx="2689500" cy="203400"/>
          </a:xfrm>
          <a:prstGeom prst="rect">
            <a:avLst/>
          </a:prstGeom>
          <a:noFill/>
          <a:ln w="2857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5"/>
          <p:cNvSpPr/>
          <p:nvPr/>
        </p:nvSpPr>
        <p:spPr>
          <a:xfrm>
            <a:off x="278600" y="2968325"/>
            <a:ext cx="2689500" cy="257100"/>
          </a:xfrm>
          <a:prstGeom prst="rect">
            <a:avLst/>
          </a:prstGeom>
          <a:noFill/>
          <a:ln w="2857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5"/>
          <p:cNvSpPr/>
          <p:nvPr/>
        </p:nvSpPr>
        <p:spPr>
          <a:xfrm>
            <a:off x="300575" y="3429225"/>
            <a:ext cx="2689500" cy="482100"/>
          </a:xfrm>
          <a:prstGeom prst="rect">
            <a:avLst/>
          </a:prstGeom>
          <a:noFill/>
          <a:ln w="2857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Full Bayes Classifier</a:t>
            </a:r>
            <a:endParaRPr/>
          </a:p>
        </p:txBody>
      </p:sp>
      <p:sp>
        <p:nvSpPr>
          <p:cNvPr id="368" name="Google Shape;368;p32"/>
          <p:cNvSpPr txBox="1">
            <a:spLocks noGrp="1"/>
          </p:cNvSpPr>
          <p:nvPr>
            <p:ph type="body" idx="2"/>
          </p:nvPr>
        </p:nvSpPr>
        <p:spPr>
          <a:xfrm>
            <a:off x="3146225" y="1152475"/>
            <a:ext cx="5686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rPr>
              <a:t>For Full Bayes:</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1828800" lvl="0" indent="457200" algn="l" rtl="0">
              <a:spcBef>
                <a:spcPts val="0"/>
              </a:spcBef>
              <a:spcAft>
                <a:spcPts val="0"/>
              </a:spcAft>
              <a:buClr>
                <a:schemeClr val="dk1"/>
              </a:buClr>
              <a:buSzPts val="1100"/>
              <a:buFont typeface="Arial"/>
              <a:buNone/>
            </a:pPr>
            <a:r>
              <a:rPr lang="en" sz="1800" dirty="0">
                <a:solidFill>
                  <a:schemeClr val="dk1"/>
                </a:solidFill>
              </a:rPr>
              <a:t>p(x</a:t>
            </a:r>
            <a:r>
              <a:rPr lang="en" sz="1800" baseline="-25000" dirty="0">
                <a:solidFill>
                  <a:schemeClr val="dk1"/>
                </a:solidFill>
              </a:rPr>
              <a:t>1</a:t>
            </a:r>
            <a:r>
              <a:rPr lang="en" sz="1800" dirty="0">
                <a:solidFill>
                  <a:schemeClr val="dk1"/>
                </a:solidFill>
              </a:rPr>
              <a:t>,x</a:t>
            </a:r>
            <a:r>
              <a:rPr lang="en" sz="1800" baseline="-25000" dirty="0">
                <a:solidFill>
                  <a:schemeClr val="dk1"/>
                </a:solidFill>
              </a:rPr>
              <a:t>2</a:t>
            </a:r>
            <a:r>
              <a:rPr lang="en" sz="1800" dirty="0">
                <a:solidFill>
                  <a:schemeClr val="dk1"/>
                </a:solidFill>
              </a:rPr>
              <a:t>,x</a:t>
            </a:r>
            <a:r>
              <a:rPr lang="en" sz="1800" baseline="-25000" dirty="0">
                <a:solidFill>
                  <a:schemeClr val="dk1"/>
                </a:solidFill>
              </a:rPr>
              <a:t>3</a:t>
            </a:r>
            <a:r>
              <a:rPr lang="en" sz="1800" dirty="0">
                <a:solidFill>
                  <a:schemeClr val="dk1"/>
                </a:solidFill>
              </a:rPr>
              <a:t>...x</a:t>
            </a:r>
            <a:r>
              <a:rPr lang="en" sz="1800" baseline="-25000" dirty="0">
                <a:solidFill>
                  <a:schemeClr val="dk1"/>
                </a:solidFill>
              </a:rPr>
              <a:t>p</a:t>
            </a:r>
            <a:r>
              <a:rPr lang="en" sz="1800" dirty="0">
                <a:solidFill>
                  <a:schemeClr val="dk1"/>
                </a:solidFill>
              </a:rPr>
              <a:t>|C</a:t>
            </a:r>
            <a:r>
              <a:rPr lang="en" sz="1800" i="1" baseline="-25000" dirty="0">
                <a:solidFill>
                  <a:schemeClr val="dk1"/>
                </a:solidFill>
              </a:rPr>
              <a:t>i</a:t>
            </a:r>
            <a:r>
              <a:rPr lang="en" sz="1800" dirty="0">
                <a:solidFill>
                  <a:schemeClr val="dk1"/>
                </a:solidFill>
              </a:rPr>
              <a:t>) * p(C</a:t>
            </a:r>
            <a:r>
              <a:rPr lang="en" sz="1800" i="1" baseline="-25000" dirty="0">
                <a:solidFill>
                  <a:schemeClr val="dk1"/>
                </a:solidFill>
              </a:rPr>
              <a:t>i</a:t>
            </a:r>
            <a:r>
              <a:rPr lang="en" sz="1800" dirty="0">
                <a:solidFill>
                  <a:schemeClr val="dk1"/>
                </a:solidFill>
              </a:rPr>
              <a:t>)</a:t>
            </a:r>
            <a:endParaRPr sz="1800" dirty="0">
              <a:solidFill>
                <a:schemeClr val="dk1"/>
              </a:solidFill>
            </a:endParaRPr>
          </a:p>
          <a:p>
            <a:pPr marL="0" lvl="0" indent="0" algn="l" rtl="0">
              <a:spcBef>
                <a:spcPts val="0"/>
              </a:spcBef>
              <a:spcAft>
                <a:spcPts val="0"/>
              </a:spcAft>
              <a:buClr>
                <a:schemeClr val="dk1"/>
              </a:buClr>
              <a:buSzPts val="1100"/>
              <a:buFont typeface="Arial"/>
              <a:buNone/>
            </a:pPr>
            <a:r>
              <a:rPr lang="en" sz="1800" dirty="0">
                <a:solidFill>
                  <a:schemeClr val="dk1"/>
                </a:solidFill>
              </a:rPr>
              <a:t>p(C</a:t>
            </a:r>
            <a:r>
              <a:rPr lang="en" sz="1800" i="1" baseline="-25000" dirty="0">
                <a:solidFill>
                  <a:schemeClr val="dk1"/>
                </a:solidFill>
              </a:rPr>
              <a:t>i</a:t>
            </a:r>
            <a:r>
              <a:rPr lang="en" sz="1800" dirty="0">
                <a:solidFill>
                  <a:schemeClr val="dk1"/>
                </a:solidFill>
              </a:rPr>
              <a:t>|x</a:t>
            </a:r>
            <a:r>
              <a:rPr lang="en" sz="1800" baseline="-25000" dirty="0">
                <a:solidFill>
                  <a:schemeClr val="dk1"/>
                </a:solidFill>
              </a:rPr>
              <a:t>1</a:t>
            </a:r>
            <a:r>
              <a:rPr lang="en" sz="1800" dirty="0">
                <a:solidFill>
                  <a:schemeClr val="dk1"/>
                </a:solidFill>
              </a:rPr>
              <a:t>,x</a:t>
            </a:r>
            <a:r>
              <a:rPr lang="en" sz="1800" baseline="-25000" dirty="0">
                <a:solidFill>
                  <a:schemeClr val="dk1"/>
                </a:solidFill>
              </a:rPr>
              <a:t>2</a:t>
            </a:r>
            <a:r>
              <a:rPr lang="en" sz="1800" dirty="0">
                <a:solidFill>
                  <a:schemeClr val="dk1"/>
                </a:solidFill>
              </a:rPr>
              <a:t>,x</a:t>
            </a:r>
            <a:r>
              <a:rPr lang="en" sz="1800" baseline="-25000" dirty="0">
                <a:solidFill>
                  <a:schemeClr val="dk1"/>
                </a:solidFill>
              </a:rPr>
              <a:t>3</a:t>
            </a:r>
            <a:r>
              <a:rPr lang="en" sz="1800" dirty="0">
                <a:solidFill>
                  <a:schemeClr val="dk1"/>
                </a:solidFill>
              </a:rPr>
              <a:t>...x</a:t>
            </a:r>
            <a:r>
              <a:rPr lang="en" sz="1800" baseline="-25000" dirty="0">
                <a:solidFill>
                  <a:schemeClr val="dk1"/>
                </a:solidFill>
              </a:rPr>
              <a:t>p</a:t>
            </a:r>
            <a:r>
              <a:rPr lang="en" sz="1800" dirty="0">
                <a:solidFill>
                  <a:schemeClr val="dk1"/>
                </a:solidFill>
              </a:rPr>
              <a:t>) =    ------------------------------------ </a:t>
            </a:r>
            <a:endParaRPr sz="1800" dirty="0">
              <a:solidFill>
                <a:schemeClr val="dk1"/>
              </a:solidFill>
            </a:endParaRPr>
          </a:p>
          <a:p>
            <a:pPr marL="1828800" lvl="0" indent="457200" algn="l" rtl="0">
              <a:spcBef>
                <a:spcPts val="0"/>
              </a:spcBef>
              <a:spcAft>
                <a:spcPts val="0"/>
              </a:spcAft>
              <a:buClr>
                <a:schemeClr val="dk1"/>
              </a:buClr>
              <a:buSzPts val="1100"/>
              <a:buFont typeface="Arial"/>
              <a:buNone/>
            </a:pPr>
            <a:r>
              <a:rPr lang="en" sz="1800" dirty="0">
                <a:solidFill>
                  <a:schemeClr val="dk1"/>
                </a:solidFill>
              </a:rPr>
              <a:t>	p(x</a:t>
            </a:r>
            <a:r>
              <a:rPr lang="en" sz="1800" baseline="-25000" dirty="0">
                <a:solidFill>
                  <a:schemeClr val="dk1"/>
                </a:solidFill>
              </a:rPr>
              <a:t>1</a:t>
            </a:r>
            <a:r>
              <a:rPr lang="en" sz="1800" dirty="0">
                <a:solidFill>
                  <a:schemeClr val="dk1"/>
                </a:solidFill>
              </a:rPr>
              <a:t>,x</a:t>
            </a:r>
            <a:r>
              <a:rPr lang="en" sz="1800" baseline="-25000" dirty="0">
                <a:solidFill>
                  <a:schemeClr val="dk1"/>
                </a:solidFill>
              </a:rPr>
              <a:t>2</a:t>
            </a:r>
            <a:r>
              <a:rPr lang="en" sz="1800" dirty="0">
                <a:solidFill>
                  <a:schemeClr val="dk1"/>
                </a:solidFill>
              </a:rPr>
              <a:t>,x</a:t>
            </a:r>
            <a:r>
              <a:rPr lang="en" sz="1800" baseline="-25000" dirty="0">
                <a:solidFill>
                  <a:schemeClr val="dk1"/>
                </a:solidFill>
              </a:rPr>
              <a:t>3</a:t>
            </a:r>
            <a:r>
              <a:rPr lang="en" sz="1800" dirty="0">
                <a:solidFill>
                  <a:schemeClr val="dk1"/>
                </a:solidFill>
              </a:rPr>
              <a:t>...x</a:t>
            </a:r>
            <a:r>
              <a:rPr lang="en" sz="1800" baseline="-25000" dirty="0">
                <a:solidFill>
                  <a:schemeClr val="dk1"/>
                </a:solidFill>
              </a:rPr>
              <a:t>p</a:t>
            </a:r>
            <a:r>
              <a:rPr lang="en" sz="1800" dirty="0">
                <a:solidFill>
                  <a:schemeClr val="dk1"/>
                </a:solidFill>
              </a:rPr>
              <a:t>)</a:t>
            </a:r>
            <a:endParaRPr sz="1800" dirty="0">
              <a:solidFill>
                <a:schemeClr val="dk1"/>
              </a:solidFill>
            </a:endParaRPr>
          </a:p>
          <a:p>
            <a:pPr marL="0" lvl="0" indent="0" algn="l" rtl="0">
              <a:spcBef>
                <a:spcPts val="0"/>
              </a:spcBef>
              <a:spcAft>
                <a:spcPts val="0"/>
              </a:spcAft>
              <a:buNone/>
            </a:pPr>
            <a:endParaRPr lang="en-US" sz="1800" dirty="0">
              <a:solidFill>
                <a:schemeClr val="dk1"/>
              </a:solidFill>
            </a:endParaRPr>
          </a:p>
          <a:p>
            <a:pPr marL="0" lvl="0" indent="0" algn="l" rtl="0">
              <a:spcBef>
                <a:spcPts val="0"/>
              </a:spcBef>
              <a:spcAft>
                <a:spcPts val="0"/>
              </a:spcAft>
              <a:buNone/>
            </a:pPr>
            <a:r>
              <a:rPr lang="en-US" sz="1600" dirty="0">
                <a:solidFill>
                  <a:schemeClr val="dk1"/>
                </a:solidFill>
              </a:rPr>
              <a:t>It falls apart when we don’t have corresponding data values. Like in the following case…</a:t>
            </a:r>
            <a:endParaRPr sz="1600" dirty="0">
              <a:solidFill>
                <a:schemeClr val="dk1"/>
              </a:solidFill>
            </a:endParaRPr>
          </a:p>
          <a:p>
            <a:pPr marL="0" lvl="0" indent="0" algn="l" rtl="0">
              <a:spcBef>
                <a:spcPts val="0"/>
              </a:spcBef>
              <a:spcAft>
                <a:spcPts val="0"/>
              </a:spcAft>
              <a:buNone/>
            </a:pPr>
            <a:endParaRPr lang="en-US" sz="1600" dirty="0">
              <a:solidFill>
                <a:schemeClr val="dk1"/>
              </a:solidFill>
            </a:endParaRPr>
          </a:p>
          <a:p>
            <a:pPr marL="0" indent="0">
              <a:buNone/>
            </a:pPr>
            <a:r>
              <a:rPr lang="en-US" sz="1600" dirty="0">
                <a:solidFill>
                  <a:schemeClr val="dk1"/>
                </a:solidFill>
              </a:rPr>
              <a:t>p(edible = no | cap size = flat, bruised = no, odor = none)</a:t>
            </a:r>
            <a:endParaRPr lang="en-US" sz="1600" dirty="0"/>
          </a:p>
          <a:p>
            <a:pPr marL="0" lvl="0" indent="0" algn="ctr" rtl="0">
              <a:spcBef>
                <a:spcPts val="0"/>
              </a:spcBef>
              <a:spcAft>
                <a:spcPts val="0"/>
              </a:spcAft>
              <a:buNone/>
            </a:pPr>
            <a:r>
              <a:rPr lang="en-US" sz="1600" dirty="0">
                <a:solidFill>
                  <a:schemeClr val="dk1"/>
                </a:solidFill>
              </a:rPr>
              <a:t>or</a:t>
            </a:r>
            <a:endParaRPr sz="1600" dirty="0">
              <a:solidFill>
                <a:schemeClr val="dk1"/>
              </a:solidFill>
            </a:endParaRPr>
          </a:p>
          <a:p>
            <a:pPr marL="0" lvl="0" indent="0" algn="l" rtl="0">
              <a:spcBef>
                <a:spcPts val="0"/>
              </a:spcBef>
              <a:spcAft>
                <a:spcPts val="0"/>
              </a:spcAft>
              <a:buNone/>
            </a:pPr>
            <a:r>
              <a:rPr lang="en" sz="1600" dirty="0">
                <a:solidFill>
                  <a:schemeClr val="dk1"/>
                </a:solidFill>
              </a:rPr>
              <a:t>p(edible = yes |  cap size = flat, bruised = yes, odor = none)</a:t>
            </a:r>
          </a:p>
        </p:txBody>
      </p:sp>
      <p:pic>
        <p:nvPicPr>
          <p:cNvPr id="369" name="Google Shape;369;p32"/>
          <p:cNvPicPr preferRelativeResize="0"/>
          <p:nvPr/>
        </p:nvPicPr>
        <p:blipFill>
          <a:blip r:embed="rId3">
            <a:alphaModFix/>
          </a:blip>
          <a:stretch>
            <a:fillRect/>
          </a:stretch>
        </p:blipFill>
        <p:spPr>
          <a:xfrm>
            <a:off x="311700" y="1152475"/>
            <a:ext cx="2667250" cy="3695875"/>
          </a:xfrm>
          <a:prstGeom prst="rect">
            <a:avLst/>
          </a:prstGeom>
          <a:noFill/>
          <a:ln>
            <a:noFill/>
          </a:ln>
        </p:spPr>
      </p:pic>
    </p:spTree>
    <p:extLst>
      <p:ext uri="{BB962C8B-B14F-4D97-AF65-F5344CB8AC3E}">
        <p14:creationId xmlns:p14="http://schemas.microsoft.com/office/powerpoint/2010/main" val="3712698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Naive Bayes Classifier</a:t>
            </a:r>
            <a:endParaRPr dirty="0"/>
          </a:p>
        </p:txBody>
      </p:sp>
      <p:sp>
        <p:nvSpPr>
          <p:cNvPr id="368" name="Google Shape;368;p32"/>
          <p:cNvSpPr txBox="1">
            <a:spLocks noGrp="1"/>
          </p:cNvSpPr>
          <p:nvPr>
            <p:ph type="body" idx="2"/>
          </p:nvPr>
        </p:nvSpPr>
        <p:spPr>
          <a:xfrm>
            <a:off x="3146225" y="1152475"/>
            <a:ext cx="5686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rPr>
              <a:t>For Naive Bayes:</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1828800" lvl="0" indent="457200">
              <a:buClr>
                <a:schemeClr val="dk1"/>
              </a:buClr>
              <a:buSzPts val="1100"/>
              <a:buNone/>
            </a:pPr>
            <a:r>
              <a:rPr lang="en" sz="1800" dirty="0">
                <a:solidFill>
                  <a:schemeClr val="dk1"/>
                </a:solidFill>
              </a:rPr>
              <a:t>p(x</a:t>
            </a:r>
            <a:r>
              <a:rPr lang="en" sz="1800" baseline="-25000" dirty="0">
                <a:solidFill>
                  <a:schemeClr val="dk1"/>
                </a:solidFill>
              </a:rPr>
              <a:t>1</a:t>
            </a:r>
            <a:r>
              <a:rPr lang="en" sz="1800" dirty="0">
                <a:solidFill>
                  <a:schemeClr val="dk1"/>
                </a:solidFill>
              </a:rPr>
              <a:t>|C</a:t>
            </a:r>
            <a:r>
              <a:rPr lang="en" sz="1800" i="1" baseline="-25000" dirty="0">
                <a:solidFill>
                  <a:schemeClr val="dk1"/>
                </a:solidFill>
              </a:rPr>
              <a:t>i</a:t>
            </a:r>
            <a:r>
              <a:rPr lang="en" sz="1800" dirty="0">
                <a:solidFill>
                  <a:schemeClr val="dk1"/>
                </a:solidFill>
              </a:rPr>
              <a:t>) *…* p(x</a:t>
            </a:r>
            <a:r>
              <a:rPr lang="en" sz="1800" baseline="-25000" dirty="0">
                <a:solidFill>
                  <a:schemeClr val="dk1"/>
                </a:solidFill>
              </a:rPr>
              <a:t>n</a:t>
            </a:r>
            <a:r>
              <a:rPr lang="en" sz="1800" dirty="0">
                <a:solidFill>
                  <a:schemeClr val="dk1"/>
                </a:solidFill>
              </a:rPr>
              <a:t>|C</a:t>
            </a:r>
            <a:r>
              <a:rPr lang="en" sz="1800" i="1" baseline="-25000" dirty="0">
                <a:solidFill>
                  <a:schemeClr val="dk1"/>
                </a:solidFill>
              </a:rPr>
              <a:t>i</a:t>
            </a:r>
            <a:r>
              <a:rPr lang="en" sz="1800" dirty="0">
                <a:solidFill>
                  <a:schemeClr val="dk1"/>
                </a:solidFill>
              </a:rPr>
              <a:t>) * p(C</a:t>
            </a:r>
            <a:r>
              <a:rPr lang="en" sz="1800" i="1" baseline="-25000" dirty="0">
                <a:solidFill>
                  <a:schemeClr val="dk1"/>
                </a:solidFill>
              </a:rPr>
              <a:t>i</a:t>
            </a:r>
            <a:r>
              <a:rPr lang="en" sz="1800" dirty="0">
                <a:solidFill>
                  <a:schemeClr val="dk1"/>
                </a:solidFill>
              </a:rPr>
              <a:t>)</a:t>
            </a:r>
            <a:endParaRPr sz="1800" dirty="0">
              <a:solidFill>
                <a:schemeClr val="dk1"/>
              </a:solidFill>
            </a:endParaRPr>
          </a:p>
          <a:p>
            <a:pPr marL="0" lvl="0" indent="0" algn="l" rtl="0">
              <a:spcBef>
                <a:spcPts val="0"/>
              </a:spcBef>
              <a:spcAft>
                <a:spcPts val="0"/>
              </a:spcAft>
              <a:buClr>
                <a:schemeClr val="dk1"/>
              </a:buClr>
              <a:buSzPts val="1100"/>
              <a:buFont typeface="Arial"/>
              <a:buNone/>
            </a:pPr>
            <a:r>
              <a:rPr lang="en" sz="1800" dirty="0">
                <a:solidFill>
                  <a:schemeClr val="dk1"/>
                </a:solidFill>
              </a:rPr>
              <a:t>p(C</a:t>
            </a:r>
            <a:r>
              <a:rPr lang="en" sz="1800" i="1" baseline="-25000" dirty="0">
                <a:solidFill>
                  <a:schemeClr val="dk1"/>
                </a:solidFill>
              </a:rPr>
              <a:t>i</a:t>
            </a:r>
            <a:r>
              <a:rPr lang="en" sz="1800" dirty="0">
                <a:solidFill>
                  <a:schemeClr val="dk1"/>
                </a:solidFill>
              </a:rPr>
              <a:t>|x</a:t>
            </a:r>
            <a:r>
              <a:rPr lang="en" sz="1800" baseline="-25000" dirty="0">
                <a:solidFill>
                  <a:schemeClr val="dk1"/>
                </a:solidFill>
              </a:rPr>
              <a:t>1</a:t>
            </a:r>
            <a:r>
              <a:rPr lang="en" sz="1800" dirty="0">
                <a:solidFill>
                  <a:schemeClr val="dk1"/>
                </a:solidFill>
              </a:rPr>
              <a:t>,x</a:t>
            </a:r>
            <a:r>
              <a:rPr lang="en" sz="1800" baseline="-25000" dirty="0">
                <a:solidFill>
                  <a:schemeClr val="dk1"/>
                </a:solidFill>
              </a:rPr>
              <a:t>2</a:t>
            </a:r>
            <a:r>
              <a:rPr lang="en" sz="1800" dirty="0">
                <a:solidFill>
                  <a:schemeClr val="dk1"/>
                </a:solidFill>
              </a:rPr>
              <a:t>,x</a:t>
            </a:r>
            <a:r>
              <a:rPr lang="en" sz="1800" baseline="-25000" dirty="0">
                <a:solidFill>
                  <a:schemeClr val="dk1"/>
                </a:solidFill>
              </a:rPr>
              <a:t>3</a:t>
            </a:r>
            <a:r>
              <a:rPr lang="en" sz="1800" dirty="0">
                <a:solidFill>
                  <a:schemeClr val="dk1"/>
                </a:solidFill>
              </a:rPr>
              <a:t>...x</a:t>
            </a:r>
            <a:r>
              <a:rPr lang="en" sz="1800" baseline="-25000" dirty="0">
                <a:solidFill>
                  <a:schemeClr val="dk1"/>
                </a:solidFill>
              </a:rPr>
              <a:t>p</a:t>
            </a:r>
            <a:r>
              <a:rPr lang="en" sz="1800" dirty="0">
                <a:solidFill>
                  <a:schemeClr val="dk1"/>
                </a:solidFill>
              </a:rPr>
              <a:t>) =    ------------------------------------ </a:t>
            </a:r>
            <a:endParaRPr sz="1800" dirty="0">
              <a:solidFill>
                <a:schemeClr val="dk1"/>
              </a:solidFill>
            </a:endParaRPr>
          </a:p>
          <a:p>
            <a:pPr marL="1828800" lvl="0" indent="457200">
              <a:buClr>
                <a:schemeClr val="dk1"/>
              </a:buClr>
              <a:buSzPts val="1100"/>
              <a:buNone/>
            </a:pPr>
            <a:r>
              <a:rPr lang="en" sz="1800" dirty="0">
                <a:solidFill>
                  <a:schemeClr val="dk1"/>
                </a:solidFill>
              </a:rPr>
              <a:t>p(x</a:t>
            </a:r>
            <a:r>
              <a:rPr lang="en" sz="1800" baseline="-25000" dirty="0">
                <a:solidFill>
                  <a:schemeClr val="dk1"/>
                </a:solidFill>
              </a:rPr>
              <a:t>1</a:t>
            </a:r>
            <a:r>
              <a:rPr lang="en" sz="1800" dirty="0">
                <a:solidFill>
                  <a:schemeClr val="dk1"/>
                </a:solidFill>
              </a:rPr>
              <a:t>)*p(x</a:t>
            </a:r>
            <a:r>
              <a:rPr lang="en" sz="1800" baseline="-25000" dirty="0">
                <a:solidFill>
                  <a:schemeClr val="dk1"/>
                </a:solidFill>
              </a:rPr>
              <a:t>2</a:t>
            </a:r>
            <a:r>
              <a:rPr lang="en" sz="1800" dirty="0">
                <a:solidFill>
                  <a:schemeClr val="dk1"/>
                </a:solidFill>
              </a:rPr>
              <a:t>)*p(x</a:t>
            </a:r>
            <a:r>
              <a:rPr lang="en" sz="1800" baseline="-25000" dirty="0">
                <a:solidFill>
                  <a:schemeClr val="dk1"/>
                </a:solidFill>
              </a:rPr>
              <a:t>3</a:t>
            </a:r>
            <a:r>
              <a:rPr lang="en" sz="1800" dirty="0">
                <a:solidFill>
                  <a:schemeClr val="dk1"/>
                </a:solidFill>
              </a:rPr>
              <a:t>)*…*p(x</a:t>
            </a:r>
            <a:r>
              <a:rPr lang="en" sz="1800" baseline="-25000" dirty="0">
                <a:solidFill>
                  <a:schemeClr val="dk1"/>
                </a:solidFill>
              </a:rPr>
              <a:t>p</a:t>
            </a:r>
            <a:r>
              <a:rPr lang="en" sz="1800" dirty="0">
                <a:solidFill>
                  <a:schemeClr val="dk1"/>
                </a:solidFill>
              </a:rPr>
              <a:t>)</a:t>
            </a:r>
            <a:endParaRPr sz="1800" dirty="0">
              <a:solidFill>
                <a:schemeClr val="dk1"/>
              </a:solidFill>
            </a:endParaRPr>
          </a:p>
          <a:p>
            <a:pPr marL="0" lvl="0" indent="0" algn="l" rtl="0">
              <a:spcBef>
                <a:spcPts val="0"/>
              </a:spcBef>
              <a:spcAft>
                <a:spcPts val="0"/>
              </a:spcAft>
              <a:buNone/>
            </a:pPr>
            <a:endParaRPr lang="en-US" sz="1800" dirty="0">
              <a:solidFill>
                <a:schemeClr val="dk1"/>
              </a:solidFill>
            </a:endParaRPr>
          </a:p>
          <a:p>
            <a:pPr marL="0" lvl="0" indent="0" algn="l" rtl="0">
              <a:spcBef>
                <a:spcPts val="0"/>
              </a:spcBef>
              <a:spcAft>
                <a:spcPts val="0"/>
              </a:spcAft>
              <a:buNone/>
            </a:pPr>
            <a:r>
              <a:rPr lang="en-US" sz="1800" dirty="0">
                <a:solidFill>
                  <a:schemeClr val="dk1"/>
                </a:solidFill>
              </a:rPr>
              <a:t>We use the Naive assumption that each attribute is independent. </a:t>
            </a:r>
            <a:endParaRPr sz="1600" dirty="0"/>
          </a:p>
        </p:txBody>
      </p:sp>
      <p:pic>
        <p:nvPicPr>
          <p:cNvPr id="369" name="Google Shape;369;p32"/>
          <p:cNvPicPr preferRelativeResize="0"/>
          <p:nvPr/>
        </p:nvPicPr>
        <p:blipFill>
          <a:blip r:embed="rId3">
            <a:alphaModFix/>
          </a:blip>
          <a:stretch>
            <a:fillRect/>
          </a:stretch>
        </p:blipFill>
        <p:spPr>
          <a:xfrm>
            <a:off x="311700" y="1152475"/>
            <a:ext cx="2667250" cy="3695875"/>
          </a:xfrm>
          <a:prstGeom prst="rect">
            <a:avLst/>
          </a:prstGeom>
          <a:noFill/>
          <a:ln>
            <a:noFill/>
          </a:ln>
        </p:spPr>
      </p:pic>
    </p:spTree>
    <p:extLst>
      <p:ext uri="{BB962C8B-B14F-4D97-AF65-F5344CB8AC3E}">
        <p14:creationId xmlns:p14="http://schemas.microsoft.com/office/powerpoint/2010/main" val="2566433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Naive Bayes Classifier</a:t>
            </a:r>
            <a:endParaRPr/>
          </a:p>
        </p:txBody>
      </p:sp>
      <p:pic>
        <p:nvPicPr>
          <p:cNvPr id="410" name="Google Shape;410;p36"/>
          <p:cNvPicPr preferRelativeResize="0"/>
          <p:nvPr/>
        </p:nvPicPr>
        <p:blipFill>
          <a:blip r:embed="rId3">
            <a:alphaModFix/>
          </a:blip>
          <a:stretch>
            <a:fillRect/>
          </a:stretch>
        </p:blipFill>
        <p:spPr>
          <a:xfrm>
            <a:off x="311700" y="1152475"/>
            <a:ext cx="2667250" cy="3695875"/>
          </a:xfrm>
          <a:prstGeom prst="rect">
            <a:avLst/>
          </a:prstGeom>
          <a:noFill/>
          <a:ln>
            <a:noFill/>
          </a:ln>
        </p:spPr>
      </p:pic>
      <p:sp>
        <p:nvSpPr>
          <p:cNvPr id="411" name="Google Shape;411;p36"/>
          <p:cNvSpPr txBox="1"/>
          <p:nvPr/>
        </p:nvSpPr>
        <p:spPr>
          <a:xfrm>
            <a:off x="3203975" y="1152475"/>
            <a:ext cx="56283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412" name="Google Shape;412;p36"/>
          <p:cNvPicPr preferRelativeResize="0"/>
          <p:nvPr/>
        </p:nvPicPr>
        <p:blipFill>
          <a:blip r:embed="rId4">
            <a:alphaModFix/>
          </a:blip>
          <a:stretch>
            <a:fillRect/>
          </a:stretch>
        </p:blipFill>
        <p:spPr>
          <a:xfrm>
            <a:off x="2978950" y="3316525"/>
            <a:ext cx="6000750" cy="1531825"/>
          </a:xfrm>
          <a:prstGeom prst="rect">
            <a:avLst/>
          </a:prstGeom>
          <a:noFill/>
          <a:ln>
            <a:noFill/>
          </a:ln>
        </p:spPr>
      </p:pic>
      <p:sp>
        <p:nvSpPr>
          <p:cNvPr id="413" name="Google Shape;413;p36"/>
          <p:cNvSpPr txBox="1"/>
          <p:nvPr/>
        </p:nvSpPr>
        <p:spPr>
          <a:xfrm>
            <a:off x="3128975" y="1152475"/>
            <a:ext cx="58506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For the Naive Bayes Classifier we need to get the frequency counts.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Naive Bayes Classifier</a:t>
            </a:r>
            <a:endParaRPr/>
          </a:p>
        </p:txBody>
      </p:sp>
      <p:pic>
        <p:nvPicPr>
          <p:cNvPr id="419" name="Google Shape;419;p37"/>
          <p:cNvPicPr preferRelativeResize="0"/>
          <p:nvPr/>
        </p:nvPicPr>
        <p:blipFill>
          <a:blip r:embed="rId3">
            <a:alphaModFix/>
          </a:blip>
          <a:stretch>
            <a:fillRect/>
          </a:stretch>
        </p:blipFill>
        <p:spPr>
          <a:xfrm>
            <a:off x="311700" y="1152475"/>
            <a:ext cx="2667250" cy="3695875"/>
          </a:xfrm>
          <a:prstGeom prst="rect">
            <a:avLst/>
          </a:prstGeom>
          <a:noFill/>
          <a:ln>
            <a:noFill/>
          </a:ln>
        </p:spPr>
      </p:pic>
      <p:sp>
        <p:nvSpPr>
          <p:cNvPr id="420" name="Google Shape;420;p37"/>
          <p:cNvSpPr txBox="1"/>
          <p:nvPr/>
        </p:nvSpPr>
        <p:spPr>
          <a:xfrm>
            <a:off x="3203975" y="1152475"/>
            <a:ext cx="56283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1" name="Google Shape;421;p37"/>
          <p:cNvSpPr txBox="1"/>
          <p:nvPr/>
        </p:nvSpPr>
        <p:spPr>
          <a:xfrm>
            <a:off x="3128975" y="1152475"/>
            <a:ext cx="58506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For the counts, get the probabilities.</a:t>
            </a:r>
            <a:endParaRPr/>
          </a:p>
        </p:txBody>
      </p:sp>
      <p:pic>
        <p:nvPicPr>
          <p:cNvPr id="422" name="Google Shape;422;p37"/>
          <p:cNvPicPr preferRelativeResize="0"/>
          <p:nvPr/>
        </p:nvPicPr>
        <p:blipFill>
          <a:blip r:embed="rId4">
            <a:alphaModFix/>
          </a:blip>
          <a:stretch>
            <a:fillRect/>
          </a:stretch>
        </p:blipFill>
        <p:spPr>
          <a:xfrm>
            <a:off x="3128975" y="2308252"/>
            <a:ext cx="5700951" cy="254009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Naive Bayes Classifier</a:t>
            </a:r>
            <a:endParaRPr/>
          </a:p>
        </p:txBody>
      </p:sp>
      <p:pic>
        <p:nvPicPr>
          <p:cNvPr id="428" name="Google Shape;428;p38"/>
          <p:cNvPicPr preferRelativeResize="0"/>
          <p:nvPr/>
        </p:nvPicPr>
        <p:blipFill>
          <a:blip r:embed="rId3">
            <a:alphaModFix/>
          </a:blip>
          <a:stretch>
            <a:fillRect/>
          </a:stretch>
        </p:blipFill>
        <p:spPr>
          <a:xfrm>
            <a:off x="311700" y="1152475"/>
            <a:ext cx="2667250" cy="3695875"/>
          </a:xfrm>
          <a:prstGeom prst="rect">
            <a:avLst/>
          </a:prstGeom>
          <a:noFill/>
          <a:ln>
            <a:noFill/>
          </a:ln>
        </p:spPr>
      </p:pic>
      <p:sp>
        <p:nvSpPr>
          <p:cNvPr id="429" name="Google Shape;429;p38"/>
          <p:cNvSpPr txBox="1"/>
          <p:nvPr/>
        </p:nvSpPr>
        <p:spPr>
          <a:xfrm>
            <a:off x="3203975" y="1152475"/>
            <a:ext cx="56283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0" name="Google Shape;430;p38"/>
          <p:cNvSpPr txBox="1"/>
          <p:nvPr/>
        </p:nvSpPr>
        <p:spPr>
          <a:xfrm>
            <a:off x="3128975" y="1152475"/>
            <a:ext cx="58506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For the counts, get the probabilities.</a:t>
            </a:r>
            <a:endParaRPr/>
          </a:p>
        </p:txBody>
      </p:sp>
      <p:pic>
        <p:nvPicPr>
          <p:cNvPr id="431" name="Google Shape;431;p38"/>
          <p:cNvPicPr preferRelativeResize="0"/>
          <p:nvPr/>
        </p:nvPicPr>
        <p:blipFill>
          <a:blip r:embed="rId4">
            <a:alphaModFix/>
          </a:blip>
          <a:stretch>
            <a:fillRect/>
          </a:stretch>
        </p:blipFill>
        <p:spPr>
          <a:xfrm>
            <a:off x="3128975" y="2308252"/>
            <a:ext cx="5700951" cy="2540097"/>
          </a:xfrm>
          <a:prstGeom prst="rect">
            <a:avLst/>
          </a:prstGeom>
          <a:noFill/>
          <a:ln>
            <a:noFill/>
          </a:ln>
        </p:spPr>
      </p:pic>
      <p:sp>
        <p:nvSpPr>
          <p:cNvPr id="432" name="Google Shape;432;p38"/>
          <p:cNvSpPr txBox="1"/>
          <p:nvPr/>
        </p:nvSpPr>
        <p:spPr>
          <a:xfrm>
            <a:off x="3129000" y="2007225"/>
            <a:ext cx="5539800" cy="40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p(cap-shape = flat | Class = edible)</a:t>
            </a:r>
            <a:endParaRPr/>
          </a:p>
        </p:txBody>
      </p:sp>
      <p:cxnSp>
        <p:nvCxnSpPr>
          <p:cNvPr id="433" name="Google Shape;433;p38"/>
          <p:cNvCxnSpPr/>
          <p:nvPr/>
        </p:nvCxnSpPr>
        <p:spPr>
          <a:xfrm flipH="1">
            <a:off x="4179125" y="2293150"/>
            <a:ext cx="1521600" cy="1468200"/>
          </a:xfrm>
          <a:prstGeom prst="straightConnector1">
            <a:avLst/>
          </a:prstGeom>
          <a:noFill/>
          <a:ln w="28575" cap="flat" cmpd="sng">
            <a:solidFill>
              <a:srgbClr val="00FFFF"/>
            </a:solidFill>
            <a:prstDash val="solid"/>
            <a:round/>
            <a:headEnd type="none" w="med" len="med"/>
            <a:tailEnd type="triangl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Naive Bayes Classifier</a:t>
            </a:r>
            <a:endParaRPr/>
          </a:p>
        </p:txBody>
      </p:sp>
      <p:pic>
        <p:nvPicPr>
          <p:cNvPr id="439" name="Google Shape;439;p39"/>
          <p:cNvPicPr preferRelativeResize="0"/>
          <p:nvPr/>
        </p:nvPicPr>
        <p:blipFill>
          <a:blip r:embed="rId3">
            <a:alphaModFix/>
          </a:blip>
          <a:stretch>
            <a:fillRect/>
          </a:stretch>
        </p:blipFill>
        <p:spPr>
          <a:xfrm>
            <a:off x="311700" y="1152475"/>
            <a:ext cx="2667250" cy="3695875"/>
          </a:xfrm>
          <a:prstGeom prst="rect">
            <a:avLst/>
          </a:prstGeom>
          <a:noFill/>
          <a:ln>
            <a:noFill/>
          </a:ln>
        </p:spPr>
      </p:pic>
      <p:sp>
        <p:nvSpPr>
          <p:cNvPr id="440" name="Google Shape;440;p39"/>
          <p:cNvSpPr txBox="1"/>
          <p:nvPr/>
        </p:nvSpPr>
        <p:spPr>
          <a:xfrm>
            <a:off x="3203975" y="1152475"/>
            <a:ext cx="56283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1" name="Google Shape;441;p39"/>
          <p:cNvSpPr txBox="1"/>
          <p:nvPr/>
        </p:nvSpPr>
        <p:spPr>
          <a:xfrm>
            <a:off x="3128975" y="1152475"/>
            <a:ext cx="58506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For the counts, get the probabilities.</a:t>
            </a:r>
            <a:endParaRPr/>
          </a:p>
        </p:txBody>
      </p:sp>
      <p:pic>
        <p:nvPicPr>
          <p:cNvPr id="442" name="Google Shape;442;p39"/>
          <p:cNvPicPr preferRelativeResize="0"/>
          <p:nvPr/>
        </p:nvPicPr>
        <p:blipFill>
          <a:blip r:embed="rId4">
            <a:alphaModFix/>
          </a:blip>
          <a:stretch>
            <a:fillRect/>
          </a:stretch>
        </p:blipFill>
        <p:spPr>
          <a:xfrm>
            <a:off x="3128975" y="2308252"/>
            <a:ext cx="5700951" cy="2540097"/>
          </a:xfrm>
          <a:prstGeom prst="rect">
            <a:avLst/>
          </a:prstGeom>
          <a:noFill/>
          <a:ln>
            <a:noFill/>
          </a:ln>
        </p:spPr>
      </p:pic>
      <p:sp>
        <p:nvSpPr>
          <p:cNvPr id="443" name="Google Shape;443;p39"/>
          <p:cNvSpPr txBox="1"/>
          <p:nvPr/>
        </p:nvSpPr>
        <p:spPr>
          <a:xfrm>
            <a:off x="3129000" y="2007225"/>
            <a:ext cx="5539800" cy="40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p(cap-shape = flat | Class = inedible)</a:t>
            </a:r>
            <a:endParaRPr/>
          </a:p>
        </p:txBody>
      </p:sp>
      <p:cxnSp>
        <p:nvCxnSpPr>
          <p:cNvPr id="444" name="Google Shape;444;p39"/>
          <p:cNvCxnSpPr/>
          <p:nvPr/>
        </p:nvCxnSpPr>
        <p:spPr>
          <a:xfrm flipH="1">
            <a:off x="4661225" y="2293150"/>
            <a:ext cx="1039500" cy="1467900"/>
          </a:xfrm>
          <a:prstGeom prst="straightConnector1">
            <a:avLst/>
          </a:prstGeom>
          <a:noFill/>
          <a:ln w="28575" cap="flat" cmpd="sng">
            <a:solidFill>
              <a:srgbClr val="00FFFF"/>
            </a:solidFill>
            <a:prstDash val="solid"/>
            <a:round/>
            <a:headEnd type="none" w="med" len="med"/>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Conditional Probability</a:t>
            </a:r>
            <a:endParaRPr/>
          </a:p>
        </p:txBody>
      </p:sp>
      <p:sp>
        <p:nvSpPr>
          <p:cNvPr id="67" name="Google Shape;67;p15"/>
          <p:cNvSpPr/>
          <p:nvPr/>
        </p:nvSpPr>
        <p:spPr>
          <a:xfrm>
            <a:off x="2711050" y="3046159"/>
            <a:ext cx="605400" cy="573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3724842" y="4140942"/>
            <a:ext cx="656100" cy="573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knobbed</a:t>
            </a:r>
            <a:endParaRPr sz="600"/>
          </a:p>
        </p:txBody>
      </p:sp>
      <p:sp>
        <p:nvSpPr>
          <p:cNvPr id="69" name="Google Shape;69;p15"/>
          <p:cNvSpPr/>
          <p:nvPr/>
        </p:nvSpPr>
        <p:spPr>
          <a:xfrm>
            <a:off x="3750198" y="3037400"/>
            <a:ext cx="605400" cy="573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convex</a:t>
            </a:r>
            <a:endParaRPr sz="600"/>
          </a:p>
        </p:txBody>
      </p:sp>
      <p:sp>
        <p:nvSpPr>
          <p:cNvPr id="70" name="Google Shape;70;p15"/>
          <p:cNvSpPr/>
          <p:nvPr/>
        </p:nvSpPr>
        <p:spPr>
          <a:xfrm>
            <a:off x="3750198" y="1977596"/>
            <a:ext cx="605400" cy="573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flat</a:t>
            </a:r>
            <a:endParaRPr sz="600"/>
          </a:p>
        </p:txBody>
      </p:sp>
      <p:cxnSp>
        <p:nvCxnSpPr>
          <p:cNvPr id="71" name="Google Shape;71;p15"/>
          <p:cNvCxnSpPr>
            <a:stCxn id="67" idx="6"/>
            <a:endCxn id="70" idx="3"/>
          </p:cNvCxnSpPr>
          <p:nvPr/>
        </p:nvCxnSpPr>
        <p:spPr>
          <a:xfrm rot="10800000" flipH="1">
            <a:off x="3316450" y="2467159"/>
            <a:ext cx="522300" cy="865800"/>
          </a:xfrm>
          <a:prstGeom prst="straightConnector1">
            <a:avLst/>
          </a:prstGeom>
          <a:noFill/>
          <a:ln w="28575" cap="flat" cmpd="sng">
            <a:solidFill>
              <a:srgbClr val="FF9900"/>
            </a:solidFill>
            <a:prstDash val="solid"/>
            <a:round/>
            <a:headEnd type="none" w="med" len="med"/>
            <a:tailEnd type="triangle" w="med" len="med"/>
          </a:ln>
        </p:spPr>
      </p:cxnSp>
      <p:cxnSp>
        <p:nvCxnSpPr>
          <p:cNvPr id="72" name="Google Shape;72;p15"/>
          <p:cNvCxnSpPr>
            <a:stCxn id="67" idx="6"/>
            <a:endCxn id="69" idx="2"/>
          </p:cNvCxnSpPr>
          <p:nvPr/>
        </p:nvCxnSpPr>
        <p:spPr>
          <a:xfrm rot="10800000" flipH="1">
            <a:off x="3316450" y="3324259"/>
            <a:ext cx="433800" cy="8700"/>
          </a:xfrm>
          <a:prstGeom prst="straightConnector1">
            <a:avLst/>
          </a:prstGeom>
          <a:noFill/>
          <a:ln w="28575" cap="flat" cmpd="sng">
            <a:solidFill>
              <a:srgbClr val="FF9900"/>
            </a:solidFill>
            <a:prstDash val="solid"/>
            <a:round/>
            <a:headEnd type="none" w="med" len="med"/>
            <a:tailEnd type="triangle" w="med" len="med"/>
          </a:ln>
        </p:spPr>
      </p:cxnSp>
      <p:cxnSp>
        <p:nvCxnSpPr>
          <p:cNvPr id="73" name="Google Shape;73;p15"/>
          <p:cNvCxnSpPr>
            <a:stCxn id="67" idx="6"/>
            <a:endCxn id="68" idx="2"/>
          </p:cNvCxnSpPr>
          <p:nvPr/>
        </p:nvCxnSpPr>
        <p:spPr>
          <a:xfrm>
            <a:off x="3316450" y="3332959"/>
            <a:ext cx="408300" cy="1094700"/>
          </a:xfrm>
          <a:prstGeom prst="straightConnector1">
            <a:avLst/>
          </a:prstGeom>
          <a:noFill/>
          <a:ln w="28575" cap="flat" cmpd="sng">
            <a:solidFill>
              <a:srgbClr val="FF9900"/>
            </a:solidFill>
            <a:prstDash val="solid"/>
            <a:round/>
            <a:headEnd type="none" w="med" len="med"/>
            <a:tailEnd type="triangle" w="med" len="med"/>
          </a:ln>
        </p:spPr>
      </p:cxnSp>
      <p:cxnSp>
        <p:nvCxnSpPr>
          <p:cNvPr id="74" name="Google Shape;74;p15"/>
          <p:cNvCxnSpPr>
            <a:stCxn id="70" idx="6"/>
            <a:endCxn id="75" idx="2"/>
          </p:cNvCxnSpPr>
          <p:nvPr/>
        </p:nvCxnSpPr>
        <p:spPr>
          <a:xfrm rot="10800000" flipH="1">
            <a:off x="4355598" y="1944896"/>
            <a:ext cx="394500" cy="319500"/>
          </a:xfrm>
          <a:prstGeom prst="straightConnector1">
            <a:avLst/>
          </a:prstGeom>
          <a:noFill/>
          <a:ln w="28575" cap="flat" cmpd="sng">
            <a:solidFill>
              <a:srgbClr val="FF9900"/>
            </a:solidFill>
            <a:prstDash val="solid"/>
            <a:round/>
            <a:headEnd type="none" w="med" len="med"/>
            <a:tailEnd type="triangle" w="med" len="med"/>
          </a:ln>
        </p:spPr>
      </p:cxnSp>
      <p:cxnSp>
        <p:nvCxnSpPr>
          <p:cNvPr id="76" name="Google Shape;76;p15"/>
          <p:cNvCxnSpPr>
            <a:stCxn id="70" idx="6"/>
            <a:endCxn id="77" idx="2"/>
          </p:cNvCxnSpPr>
          <p:nvPr/>
        </p:nvCxnSpPr>
        <p:spPr>
          <a:xfrm>
            <a:off x="4355598" y="2264396"/>
            <a:ext cx="394500" cy="247800"/>
          </a:xfrm>
          <a:prstGeom prst="straightConnector1">
            <a:avLst/>
          </a:prstGeom>
          <a:noFill/>
          <a:ln w="28575" cap="flat" cmpd="sng">
            <a:solidFill>
              <a:srgbClr val="FF9900"/>
            </a:solidFill>
            <a:prstDash val="solid"/>
            <a:round/>
            <a:headEnd type="none" w="med" len="med"/>
            <a:tailEnd type="triangle" w="med" len="med"/>
          </a:ln>
        </p:spPr>
      </p:cxnSp>
      <p:sp>
        <p:nvSpPr>
          <p:cNvPr id="75" name="Google Shape;75;p15"/>
          <p:cNvSpPr/>
          <p:nvPr/>
        </p:nvSpPr>
        <p:spPr>
          <a:xfrm>
            <a:off x="4749957" y="1682777"/>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bruised</a:t>
            </a:r>
            <a:endParaRPr sz="600"/>
          </a:p>
        </p:txBody>
      </p:sp>
      <p:sp>
        <p:nvSpPr>
          <p:cNvPr id="78" name="Google Shape;78;p15"/>
          <p:cNvSpPr/>
          <p:nvPr/>
        </p:nvSpPr>
        <p:spPr>
          <a:xfrm>
            <a:off x="7378886" y="407057"/>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no odor</a:t>
            </a:r>
            <a:endParaRPr sz="600"/>
          </a:p>
        </p:txBody>
      </p:sp>
      <p:cxnSp>
        <p:nvCxnSpPr>
          <p:cNvPr id="79" name="Google Shape;79;p15"/>
          <p:cNvCxnSpPr>
            <a:stCxn id="75" idx="6"/>
            <a:endCxn id="78" idx="2"/>
          </p:cNvCxnSpPr>
          <p:nvPr/>
        </p:nvCxnSpPr>
        <p:spPr>
          <a:xfrm rot="10800000" flipH="1">
            <a:off x="5355357" y="669377"/>
            <a:ext cx="2023500" cy="1275600"/>
          </a:xfrm>
          <a:prstGeom prst="straightConnector1">
            <a:avLst/>
          </a:prstGeom>
          <a:noFill/>
          <a:ln w="28575" cap="flat" cmpd="sng">
            <a:solidFill>
              <a:srgbClr val="FF9900"/>
            </a:solidFill>
            <a:prstDash val="solid"/>
            <a:round/>
            <a:headEnd type="none" w="med" len="med"/>
            <a:tailEnd type="triangle" w="med" len="med"/>
          </a:ln>
        </p:spPr>
      </p:cxnSp>
      <p:sp>
        <p:nvSpPr>
          <p:cNvPr id="80" name="Google Shape;80;p15"/>
          <p:cNvSpPr/>
          <p:nvPr/>
        </p:nvSpPr>
        <p:spPr>
          <a:xfrm>
            <a:off x="7378886" y="1450273"/>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pungent</a:t>
            </a:r>
            <a:endParaRPr sz="600"/>
          </a:p>
        </p:txBody>
      </p:sp>
      <p:sp>
        <p:nvSpPr>
          <p:cNvPr id="81" name="Google Shape;81;p15"/>
          <p:cNvSpPr/>
          <p:nvPr/>
        </p:nvSpPr>
        <p:spPr>
          <a:xfrm>
            <a:off x="7378886" y="2203408"/>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foul</a:t>
            </a:r>
            <a:endParaRPr sz="600"/>
          </a:p>
        </p:txBody>
      </p:sp>
      <p:sp>
        <p:nvSpPr>
          <p:cNvPr id="82" name="Google Shape;82;p15"/>
          <p:cNvSpPr/>
          <p:nvPr/>
        </p:nvSpPr>
        <p:spPr>
          <a:xfrm>
            <a:off x="7378886" y="2883838"/>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anise</a:t>
            </a:r>
            <a:endParaRPr sz="600"/>
          </a:p>
        </p:txBody>
      </p:sp>
      <p:sp>
        <p:nvSpPr>
          <p:cNvPr id="83" name="Google Shape;83;p15"/>
          <p:cNvSpPr/>
          <p:nvPr/>
        </p:nvSpPr>
        <p:spPr>
          <a:xfrm>
            <a:off x="7378886" y="3590514"/>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fishy</a:t>
            </a:r>
            <a:endParaRPr sz="600"/>
          </a:p>
        </p:txBody>
      </p:sp>
      <p:cxnSp>
        <p:nvCxnSpPr>
          <p:cNvPr id="84" name="Google Shape;84;p15"/>
          <p:cNvCxnSpPr>
            <a:stCxn id="75" idx="6"/>
            <a:endCxn id="80" idx="2"/>
          </p:cNvCxnSpPr>
          <p:nvPr/>
        </p:nvCxnSpPr>
        <p:spPr>
          <a:xfrm rot="10800000" flipH="1">
            <a:off x="5355357" y="1712477"/>
            <a:ext cx="2023500" cy="232500"/>
          </a:xfrm>
          <a:prstGeom prst="straightConnector1">
            <a:avLst/>
          </a:prstGeom>
          <a:noFill/>
          <a:ln w="28575" cap="flat" cmpd="sng">
            <a:solidFill>
              <a:srgbClr val="FF9900"/>
            </a:solidFill>
            <a:prstDash val="solid"/>
            <a:round/>
            <a:headEnd type="none" w="med" len="med"/>
            <a:tailEnd type="triangle" w="med" len="med"/>
          </a:ln>
        </p:spPr>
      </p:cxnSp>
      <p:cxnSp>
        <p:nvCxnSpPr>
          <p:cNvPr id="85" name="Google Shape;85;p15"/>
          <p:cNvCxnSpPr>
            <a:stCxn id="75" idx="6"/>
            <a:endCxn id="81" idx="2"/>
          </p:cNvCxnSpPr>
          <p:nvPr/>
        </p:nvCxnSpPr>
        <p:spPr>
          <a:xfrm>
            <a:off x="5355357" y="1944977"/>
            <a:ext cx="2023500" cy="520500"/>
          </a:xfrm>
          <a:prstGeom prst="straightConnector1">
            <a:avLst/>
          </a:prstGeom>
          <a:noFill/>
          <a:ln w="28575" cap="flat" cmpd="sng">
            <a:solidFill>
              <a:srgbClr val="FF9900"/>
            </a:solidFill>
            <a:prstDash val="solid"/>
            <a:round/>
            <a:headEnd type="none" w="med" len="med"/>
            <a:tailEnd type="triangle" w="med" len="med"/>
          </a:ln>
        </p:spPr>
      </p:cxnSp>
      <p:cxnSp>
        <p:nvCxnSpPr>
          <p:cNvPr id="86" name="Google Shape;86;p15"/>
          <p:cNvCxnSpPr>
            <a:stCxn id="75" idx="6"/>
            <a:endCxn id="82" idx="2"/>
          </p:cNvCxnSpPr>
          <p:nvPr/>
        </p:nvCxnSpPr>
        <p:spPr>
          <a:xfrm>
            <a:off x="5355357" y="1944977"/>
            <a:ext cx="2023500" cy="1201200"/>
          </a:xfrm>
          <a:prstGeom prst="straightConnector1">
            <a:avLst/>
          </a:prstGeom>
          <a:noFill/>
          <a:ln w="28575" cap="flat" cmpd="sng">
            <a:solidFill>
              <a:srgbClr val="FF9900"/>
            </a:solidFill>
            <a:prstDash val="solid"/>
            <a:round/>
            <a:headEnd type="none" w="med" len="med"/>
            <a:tailEnd type="triangle" w="med" len="med"/>
          </a:ln>
        </p:spPr>
      </p:cxnSp>
      <p:cxnSp>
        <p:nvCxnSpPr>
          <p:cNvPr id="87" name="Google Shape;87;p15"/>
          <p:cNvCxnSpPr>
            <a:stCxn id="75" idx="6"/>
            <a:endCxn id="83" idx="2"/>
          </p:cNvCxnSpPr>
          <p:nvPr/>
        </p:nvCxnSpPr>
        <p:spPr>
          <a:xfrm>
            <a:off x="5355357" y="1944977"/>
            <a:ext cx="2023500" cy="1907700"/>
          </a:xfrm>
          <a:prstGeom prst="straightConnector1">
            <a:avLst/>
          </a:prstGeom>
          <a:noFill/>
          <a:ln w="28575" cap="flat" cmpd="sng">
            <a:solidFill>
              <a:srgbClr val="FF9900"/>
            </a:solidFill>
            <a:prstDash val="solid"/>
            <a:round/>
            <a:headEnd type="none" w="med" len="med"/>
            <a:tailEnd type="triangle" w="med" len="med"/>
          </a:ln>
        </p:spPr>
      </p:cxnSp>
      <p:sp>
        <p:nvSpPr>
          <p:cNvPr id="77" name="Google Shape;77;p15"/>
          <p:cNvSpPr/>
          <p:nvPr/>
        </p:nvSpPr>
        <p:spPr>
          <a:xfrm>
            <a:off x="4749957" y="2249944"/>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no bruise</a:t>
            </a:r>
            <a:endParaRPr sz="600"/>
          </a:p>
        </p:txBody>
      </p:sp>
      <p:sp>
        <p:nvSpPr>
          <p:cNvPr id="88" name="Google Shape;88;p15"/>
          <p:cNvSpPr/>
          <p:nvPr/>
        </p:nvSpPr>
        <p:spPr>
          <a:xfrm>
            <a:off x="8438556" y="107150"/>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edible</a:t>
            </a:r>
            <a:endParaRPr sz="600"/>
          </a:p>
        </p:txBody>
      </p:sp>
      <p:sp>
        <p:nvSpPr>
          <p:cNvPr id="89" name="Google Shape;89;p15"/>
          <p:cNvSpPr/>
          <p:nvPr/>
        </p:nvSpPr>
        <p:spPr>
          <a:xfrm>
            <a:off x="8438556" y="660571"/>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inedible</a:t>
            </a:r>
            <a:endParaRPr sz="600"/>
          </a:p>
        </p:txBody>
      </p:sp>
      <p:cxnSp>
        <p:nvCxnSpPr>
          <p:cNvPr id="90" name="Google Shape;90;p15"/>
          <p:cNvCxnSpPr>
            <a:stCxn id="78" idx="6"/>
            <a:endCxn id="88" idx="2"/>
          </p:cNvCxnSpPr>
          <p:nvPr/>
        </p:nvCxnSpPr>
        <p:spPr>
          <a:xfrm rot="10800000" flipH="1">
            <a:off x="7984286" y="369257"/>
            <a:ext cx="454200" cy="300000"/>
          </a:xfrm>
          <a:prstGeom prst="straightConnector1">
            <a:avLst/>
          </a:prstGeom>
          <a:noFill/>
          <a:ln w="28575" cap="flat" cmpd="sng">
            <a:solidFill>
              <a:srgbClr val="FF9900"/>
            </a:solidFill>
            <a:prstDash val="solid"/>
            <a:round/>
            <a:headEnd type="none" w="med" len="med"/>
            <a:tailEnd type="triangle" w="med" len="med"/>
          </a:ln>
        </p:spPr>
      </p:cxnSp>
      <p:cxnSp>
        <p:nvCxnSpPr>
          <p:cNvPr id="91" name="Google Shape;91;p15"/>
          <p:cNvCxnSpPr>
            <a:stCxn id="78" idx="6"/>
            <a:endCxn id="89" idx="2"/>
          </p:cNvCxnSpPr>
          <p:nvPr/>
        </p:nvCxnSpPr>
        <p:spPr>
          <a:xfrm>
            <a:off x="7984286" y="669257"/>
            <a:ext cx="454200" cy="253500"/>
          </a:xfrm>
          <a:prstGeom prst="straightConnector1">
            <a:avLst/>
          </a:prstGeom>
          <a:noFill/>
          <a:ln w="28575" cap="flat" cmpd="sng">
            <a:solidFill>
              <a:srgbClr val="FF9900"/>
            </a:solidFill>
            <a:prstDash val="solid"/>
            <a:round/>
            <a:headEnd type="none" w="med" len="med"/>
            <a:tailEnd type="triangle" w="med" len="med"/>
          </a:ln>
        </p:spPr>
      </p:cxnSp>
      <p:sp>
        <p:nvSpPr>
          <p:cNvPr id="92" name="Google Shape;92;p15"/>
          <p:cNvSpPr/>
          <p:nvPr/>
        </p:nvSpPr>
        <p:spPr>
          <a:xfrm>
            <a:off x="8438509" y="1217815"/>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edible</a:t>
            </a:r>
            <a:endParaRPr sz="600"/>
          </a:p>
        </p:txBody>
      </p:sp>
      <p:sp>
        <p:nvSpPr>
          <p:cNvPr id="93" name="Google Shape;93;p15"/>
          <p:cNvSpPr/>
          <p:nvPr/>
        </p:nvSpPr>
        <p:spPr>
          <a:xfrm>
            <a:off x="8438556" y="1776179"/>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inedible</a:t>
            </a:r>
            <a:endParaRPr sz="600"/>
          </a:p>
        </p:txBody>
      </p:sp>
      <p:cxnSp>
        <p:nvCxnSpPr>
          <p:cNvPr id="94" name="Google Shape;94;p15"/>
          <p:cNvCxnSpPr>
            <a:stCxn id="80" idx="6"/>
            <a:endCxn id="92" idx="2"/>
          </p:cNvCxnSpPr>
          <p:nvPr/>
        </p:nvCxnSpPr>
        <p:spPr>
          <a:xfrm rot="10800000" flipH="1">
            <a:off x="7984286" y="1479973"/>
            <a:ext cx="454200" cy="232500"/>
          </a:xfrm>
          <a:prstGeom prst="straightConnector1">
            <a:avLst/>
          </a:prstGeom>
          <a:noFill/>
          <a:ln w="28575" cap="flat" cmpd="sng">
            <a:solidFill>
              <a:srgbClr val="FF9900"/>
            </a:solidFill>
            <a:prstDash val="solid"/>
            <a:round/>
            <a:headEnd type="none" w="med" len="med"/>
            <a:tailEnd type="triangle" w="med" len="med"/>
          </a:ln>
        </p:spPr>
      </p:cxnSp>
      <p:cxnSp>
        <p:nvCxnSpPr>
          <p:cNvPr id="95" name="Google Shape;95;p15"/>
          <p:cNvCxnSpPr>
            <a:stCxn id="80" idx="6"/>
            <a:endCxn id="93" idx="2"/>
          </p:cNvCxnSpPr>
          <p:nvPr/>
        </p:nvCxnSpPr>
        <p:spPr>
          <a:xfrm>
            <a:off x="7984286" y="1712473"/>
            <a:ext cx="454200" cy="325800"/>
          </a:xfrm>
          <a:prstGeom prst="straightConnector1">
            <a:avLst/>
          </a:prstGeom>
          <a:noFill/>
          <a:ln w="28575" cap="flat" cmpd="sng">
            <a:solidFill>
              <a:srgbClr val="FF9900"/>
            </a:solidFill>
            <a:prstDash val="solid"/>
            <a:round/>
            <a:headEnd type="none" w="med" len="med"/>
            <a:tailEnd type="triangle" w="med" len="med"/>
          </a:ln>
        </p:spPr>
      </p:cxnSp>
      <p:sp>
        <p:nvSpPr>
          <p:cNvPr id="96" name="Google Shape;96;p15"/>
          <p:cNvSpPr/>
          <p:nvPr/>
        </p:nvSpPr>
        <p:spPr>
          <a:xfrm>
            <a:off x="4749957" y="2817099"/>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bruised</a:t>
            </a:r>
            <a:endParaRPr sz="600"/>
          </a:p>
        </p:txBody>
      </p:sp>
      <p:sp>
        <p:nvSpPr>
          <p:cNvPr id="97" name="Google Shape;97;p15"/>
          <p:cNvSpPr/>
          <p:nvPr/>
        </p:nvSpPr>
        <p:spPr>
          <a:xfrm>
            <a:off x="4749957" y="3384254"/>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no bruise</a:t>
            </a:r>
            <a:endParaRPr sz="600"/>
          </a:p>
        </p:txBody>
      </p:sp>
      <p:sp>
        <p:nvSpPr>
          <p:cNvPr id="98" name="Google Shape;98;p15"/>
          <p:cNvSpPr/>
          <p:nvPr/>
        </p:nvSpPr>
        <p:spPr>
          <a:xfrm>
            <a:off x="4749957" y="3955502"/>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bruised</a:t>
            </a:r>
            <a:endParaRPr sz="600"/>
          </a:p>
        </p:txBody>
      </p:sp>
      <p:sp>
        <p:nvSpPr>
          <p:cNvPr id="99" name="Google Shape;99;p15"/>
          <p:cNvSpPr/>
          <p:nvPr/>
        </p:nvSpPr>
        <p:spPr>
          <a:xfrm>
            <a:off x="4749957" y="4522657"/>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no bruise</a:t>
            </a:r>
            <a:endParaRPr sz="600"/>
          </a:p>
        </p:txBody>
      </p:sp>
      <p:cxnSp>
        <p:nvCxnSpPr>
          <p:cNvPr id="100" name="Google Shape;100;p15"/>
          <p:cNvCxnSpPr>
            <a:stCxn id="69" idx="6"/>
            <a:endCxn id="96" idx="2"/>
          </p:cNvCxnSpPr>
          <p:nvPr/>
        </p:nvCxnSpPr>
        <p:spPr>
          <a:xfrm rot="10800000" flipH="1">
            <a:off x="4355598" y="3079400"/>
            <a:ext cx="394500" cy="244800"/>
          </a:xfrm>
          <a:prstGeom prst="straightConnector1">
            <a:avLst/>
          </a:prstGeom>
          <a:noFill/>
          <a:ln w="28575" cap="flat" cmpd="sng">
            <a:solidFill>
              <a:srgbClr val="FF9900"/>
            </a:solidFill>
            <a:prstDash val="solid"/>
            <a:round/>
            <a:headEnd type="none" w="med" len="med"/>
            <a:tailEnd type="triangle" w="med" len="med"/>
          </a:ln>
        </p:spPr>
      </p:cxnSp>
      <p:cxnSp>
        <p:nvCxnSpPr>
          <p:cNvPr id="101" name="Google Shape;101;p15"/>
          <p:cNvCxnSpPr>
            <a:stCxn id="69" idx="6"/>
            <a:endCxn id="97" idx="2"/>
          </p:cNvCxnSpPr>
          <p:nvPr/>
        </p:nvCxnSpPr>
        <p:spPr>
          <a:xfrm>
            <a:off x="4355598" y="3324200"/>
            <a:ext cx="394500" cy="322200"/>
          </a:xfrm>
          <a:prstGeom prst="straightConnector1">
            <a:avLst/>
          </a:prstGeom>
          <a:noFill/>
          <a:ln w="28575" cap="flat" cmpd="sng">
            <a:solidFill>
              <a:srgbClr val="FF9900"/>
            </a:solidFill>
            <a:prstDash val="solid"/>
            <a:round/>
            <a:headEnd type="none" w="med" len="med"/>
            <a:tailEnd type="triangle" w="med" len="med"/>
          </a:ln>
        </p:spPr>
      </p:cxnSp>
      <p:cxnSp>
        <p:nvCxnSpPr>
          <p:cNvPr id="102" name="Google Shape;102;p15"/>
          <p:cNvCxnSpPr>
            <a:stCxn id="68" idx="6"/>
            <a:endCxn id="98" idx="2"/>
          </p:cNvCxnSpPr>
          <p:nvPr/>
        </p:nvCxnSpPr>
        <p:spPr>
          <a:xfrm rot="10800000" flipH="1">
            <a:off x="4380942" y="4217742"/>
            <a:ext cx="369000" cy="210000"/>
          </a:xfrm>
          <a:prstGeom prst="straightConnector1">
            <a:avLst/>
          </a:prstGeom>
          <a:noFill/>
          <a:ln w="28575" cap="flat" cmpd="sng">
            <a:solidFill>
              <a:srgbClr val="FF9900"/>
            </a:solidFill>
            <a:prstDash val="solid"/>
            <a:round/>
            <a:headEnd type="none" w="med" len="med"/>
            <a:tailEnd type="triangle" w="med" len="med"/>
          </a:ln>
        </p:spPr>
      </p:cxnSp>
      <p:cxnSp>
        <p:nvCxnSpPr>
          <p:cNvPr id="103" name="Google Shape;103;p15"/>
          <p:cNvCxnSpPr>
            <a:stCxn id="68" idx="6"/>
            <a:endCxn id="99" idx="2"/>
          </p:cNvCxnSpPr>
          <p:nvPr/>
        </p:nvCxnSpPr>
        <p:spPr>
          <a:xfrm>
            <a:off x="4380942" y="4427742"/>
            <a:ext cx="369000" cy="357000"/>
          </a:xfrm>
          <a:prstGeom prst="straightConnector1">
            <a:avLst/>
          </a:prstGeom>
          <a:noFill/>
          <a:ln w="28575" cap="flat" cmpd="sng">
            <a:solidFill>
              <a:srgbClr val="FF9900"/>
            </a:solidFill>
            <a:prstDash val="solid"/>
            <a:round/>
            <a:headEnd type="none" w="med" len="med"/>
            <a:tailEnd type="triangle" w="med" len="med"/>
          </a:ln>
        </p:spPr>
      </p:cxnSp>
      <p:cxnSp>
        <p:nvCxnSpPr>
          <p:cNvPr id="104" name="Google Shape;104;p15"/>
          <p:cNvCxnSpPr>
            <a:stCxn id="81" idx="6"/>
          </p:cNvCxnSpPr>
          <p:nvPr/>
        </p:nvCxnSpPr>
        <p:spPr>
          <a:xfrm>
            <a:off x="7984286" y="2465608"/>
            <a:ext cx="167400" cy="300"/>
          </a:xfrm>
          <a:prstGeom prst="straightConnector1">
            <a:avLst/>
          </a:prstGeom>
          <a:noFill/>
          <a:ln w="38100" cap="flat" cmpd="sng">
            <a:solidFill>
              <a:srgbClr val="00FFFF"/>
            </a:solidFill>
            <a:prstDash val="solid"/>
            <a:round/>
            <a:headEnd type="none" w="med" len="med"/>
            <a:tailEnd type="triangle" w="med" len="med"/>
          </a:ln>
        </p:spPr>
      </p:cxnSp>
      <p:cxnSp>
        <p:nvCxnSpPr>
          <p:cNvPr id="105" name="Google Shape;105;p15"/>
          <p:cNvCxnSpPr>
            <a:stCxn id="82" idx="6"/>
          </p:cNvCxnSpPr>
          <p:nvPr/>
        </p:nvCxnSpPr>
        <p:spPr>
          <a:xfrm>
            <a:off x="7984286" y="3146038"/>
            <a:ext cx="157200" cy="7500"/>
          </a:xfrm>
          <a:prstGeom prst="straightConnector1">
            <a:avLst/>
          </a:prstGeom>
          <a:noFill/>
          <a:ln w="38100" cap="flat" cmpd="sng">
            <a:solidFill>
              <a:srgbClr val="00FFFF"/>
            </a:solidFill>
            <a:prstDash val="solid"/>
            <a:round/>
            <a:headEnd type="none" w="med" len="med"/>
            <a:tailEnd type="triangle" w="med" len="med"/>
          </a:ln>
        </p:spPr>
      </p:cxnSp>
      <p:cxnSp>
        <p:nvCxnSpPr>
          <p:cNvPr id="106" name="Google Shape;106;p15"/>
          <p:cNvCxnSpPr>
            <a:stCxn id="83" idx="6"/>
          </p:cNvCxnSpPr>
          <p:nvPr/>
        </p:nvCxnSpPr>
        <p:spPr>
          <a:xfrm>
            <a:off x="7984286" y="3852714"/>
            <a:ext cx="167100" cy="16200"/>
          </a:xfrm>
          <a:prstGeom prst="straightConnector1">
            <a:avLst/>
          </a:prstGeom>
          <a:noFill/>
          <a:ln w="38100" cap="flat" cmpd="sng">
            <a:solidFill>
              <a:srgbClr val="00FFFF"/>
            </a:solidFill>
            <a:prstDash val="solid"/>
            <a:round/>
            <a:headEnd type="none" w="med" len="med"/>
            <a:tailEnd type="triangle" w="med" len="med"/>
          </a:ln>
        </p:spPr>
      </p:cxnSp>
      <p:cxnSp>
        <p:nvCxnSpPr>
          <p:cNvPr id="107" name="Google Shape;107;p15"/>
          <p:cNvCxnSpPr>
            <a:stCxn id="77" idx="6"/>
          </p:cNvCxnSpPr>
          <p:nvPr/>
        </p:nvCxnSpPr>
        <p:spPr>
          <a:xfrm>
            <a:off x="5355357" y="2512144"/>
            <a:ext cx="181200" cy="6000"/>
          </a:xfrm>
          <a:prstGeom prst="straightConnector1">
            <a:avLst/>
          </a:prstGeom>
          <a:noFill/>
          <a:ln w="38100" cap="flat" cmpd="sng">
            <a:solidFill>
              <a:srgbClr val="00FFFF"/>
            </a:solidFill>
            <a:prstDash val="solid"/>
            <a:round/>
            <a:headEnd type="none" w="med" len="med"/>
            <a:tailEnd type="triangle" w="med" len="med"/>
          </a:ln>
        </p:spPr>
      </p:cxnSp>
      <p:cxnSp>
        <p:nvCxnSpPr>
          <p:cNvPr id="108" name="Google Shape;108;p15"/>
          <p:cNvCxnSpPr>
            <a:stCxn id="96" idx="6"/>
          </p:cNvCxnSpPr>
          <p:nvPr/>
        </p:nvCxnSpPr>
        <p:spPr>
          <a:xfrm>
            <a:off x="5355357" y="3079299"/>
            <a:ext cx="181200" cy="3300"/>
          </a:xfrm>
          <a:prstGeom prst="straightConnector1">
            <a:avLst/>
          </a:prstGeom>
          <a:noFill/>
          <a:ln w="38100" cap="flat" cmpd="sng">
            <a:solidFill>
              <a:srgbClr val="00FFFF"/>
            </a:solidFill>
            <a:prstDash val="solid"/>
            <a:round/>
            <a:headEnd type="none" w="med" len="med"/>
            <a:tailEnd type="triangle" w="med" len="med"/>
          </a:ln>
        </p:spPr>
      </p:cxnSp>
      <p:cxnSp>
        <p:nvCxnSpPr>
          <p:cNvPr id="109" name="Google Shape;109;p15"/>
          <p:cNvCxnSpPr/>
          <p:nvPr/>
        </p:nvCxnSpPr>
        <p:spPr>
          <a:xfrm>
            <a:off x="5355510" y="3643455"/>
            <a:ext cx="162300" cy="300"/>
          </a:xfrm>
          <a:prstGeom prst="straightConnector1">
            <a:avLst/>
          </a:prstGeom>
          <a:noFill/>
          <a:ln w="38100" cap="flat" cmpd="sng">
            <a:solidFill>
              <a:srgbClr val="00FFFF"/>
            </a:solidFill>
            <a:prstDash val="solid"/>
            <a:round/>
            <a:headEnd type="none" w="med" len="med"/>
            <a:tailEnd type="triangle" w="med" len="med"/>
          </a:ln>
        </p:spPr>
      </p:cxnSp>
      <p:cxnSp>
        <p:nvCxnSpPr>
          <p:cNvPr id="110" name="Google Shape;110;p15"/>
          <p:cNvCxnSpPr>
            <a:stCxn id="98" idx="6"/>
          </p:cNvCxnSpPr>
          <p:nvPr/>
        </p:nvCxnSpPr>
        <p:spPr>
          <a:xfrm rot="10800000" flipH="1">
            <a:off x="5355357" y="4215902"/>
            <a:ext cx="162300" cy="1800"/>
          </a:xfrm>
          <a:prstGeom prst="straightConnector1">
            <a:avLst/>
          </a:prstGeom>
          <a:noFill/>
          <a:ln w="38100" cap="flat" cmpd="sng">
            <a:solidFill>
              <a:srgbClr val="00FFFF"/>
            </a:solidFill>
            <a:prstDash val="solid"/>
            <a:round/>
            <a:headEnd type="none" w="med" len="med"/>
            <a:tailEnd type="triangle" w="med" len="med"/>
          </a:ln>
        </p:spPr>
      </p:cxnSp>
      <p:cxnSp>
        <p:nvCxnSpPr>
          <p:cNvPr id="111" name="Google Shape;111;p15"/>
          <p:cNvCxnSpPr>
            <a:stCxn id="99" idx="6"/>
          </p:cNvCxnSpPr>
          <p:nvPr/>
        </p:nvCxnSpPr>
        <p:spPr>
          <a:xfrm>
            <a:off x="5355357" y="4784857"/>
            <a:ext cx="171900" cy="5400"/>
          </a:xfrm>
          <a:prstGeom prst="straightConnector1">
            <a:avLst/>
          </a:prstGeom>
          <a:noFill/>
          <a:ln w="38100" cap="flat" cmpd="sng">
            <a:solidFill>
              <a:srgbClr val="00FFFF"/>
            </a:solidFill>
            <a:prstDash val="solid"/>
            <a:round/>
            <a:headEnd type="none" w="med" len="med"/>
            <a:tailEnd type="triangle"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Naive Bayes Classifier</a:t>
            </a:r>
            <a:endParaRPr/>
          </a:p>
        </p:txBody>
      </p:sp>
      <p:pic>
        <p:nvPicPr>
          <p:cNvPr id="450" name="Google Shape;450;p40"/>
          <p:cNvPicPr preferRelativeResize="0"/>
          <p:nvPr/>
        </p:nvPicPr>
        <p:blipFill>
          <a:blip r:embed="rId3">
            <a:alphaModFix/>
          </a:blip>
          <a:stretch>
            <a:fillRect/>
          </a:stretch>
        </p:blipFill>
        <p:spPr>
          <a:xfrm>
            <a:off x="311700" y="1152475"/>
            <a:ext cx="2667250" cy="3695875"/>
          </a:xfrm>
          <a:prstGeom prst="rect">
            <a:avLst/>
          </a:prstGeom>
          <a:noFill/>
          <a:ln>
            <a:noFill/>
          </a:ln>
        </p:spPr>
      </p:pic>
      <p:sp>
        <p:nvSpPr>
          <p:cNvPr id="451" name="Google Shape;451;p40"/>
          <p:cNvSpPr txBox="1"/>
          <p:nvPr/>
        </p:nvSpPr>
        <p:spPr>
          <a:xfrm>
            <a:off x="3203975" y="1152475"/>
            <a:ext cx="56283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2" name="Google Shape;452;p40"/>
          <p:cNvSpPr txBox="1"/>
          <p:nvPr/>
        </p:nvSpPr>
        <p:spPr>
          <a:xfrm>
            <a:off x="3128975" y="1152475"/>
            <a:ext cx="58506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For the counts, get the probabilities.</a:t>
            </a:r>
            <a:endParaRPr/>
          </a:p>
        </p:txBody>
      </p:sp>
      <p:pic>
        <p:nvPicPr>
          <p:cNvPr id="453" name="Google Shape;453;p40"/>
          <p:cNvPicPr preferRelativeResize="0"/>
          <p:nvPr/>
        </p:nvPicPr>
        <p:blipFill>
          <a:blip r:embed="rId4">
            <a:alphaModFix/>
          </a:blip>
          <a:stretch>
            <a:fillRect/>
          </a:stretch>
        </p:blipFill>
        <p:spPr>
          <a:xfrm>
            <a:off x="3128975" y="2308252"/>
            <a:ext cx="5700951" cy="2540097"/>
          </a:xfrm>
          <a:prstGeom prst="rect">
            <a:avLst/>
          </a:prstGeom>
          <a:noFill/>
          <a:ln>
            <a:noFill/>
          </a:ln>
        </p:spPr>
      </p:pic>
      <p:sp>
        <p:nvSpPr>
          <p:cNvPr id="454" name="Google Shape;454;p40"/>
          <p:cNvSpPr txBox="1"/>
          <p:nvPr/>
        </p:nvSpPr>
        <p:spPr>
          <a:xfrm>
            <a:off x="7211625" y="2007225"/>
            <a:ext cx="1714500" cy="40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p(Class = inedible)</a:t>
            </a:r>
            <a:endParaRPr/>
          </a:p>
        </p:txBody>
      </p:sp>
      <p:cxnSp>
        <p:nvCxnSpPr>
          <p:cNvPr id="455" name="Google Shape;455;p40"/>
          <p:cNvCxnSpPr/>
          <p:nvPr/>
        </p:nvCxnSpPr>
        <p:spPr>
          <a:xfrm>
            <a:off x="7436650" y="2303850"/>
            <a:ext cx="825000" cy="1489500"/>
          </a:xfrm>
          <a:prstGeom prst="straightConnector1">
            <a:avLst/>
          </a:prstGeom>
          <a:noFill/>
          <a:ln w="28575" cap="flat" cmpd="sng">
            <a:solidFill>
              <a:srgbClr val="00FFFF"/>
            </a:solidFill>
            <a:prstDash val="solid"/>
            <a:round/>
            <a:headEnd type="none" w="med" len="med"/>
            <a:tailEnd type="triangle" w="med" len="med"/>
          </a:ln>
        </p:spPr>
      </p:cxnSp>
      <p:sp>
        <p:nvSpPr>
          <p:cNvPr id="456" name="Google Shape;456;p40"/>
          <p:cNvSpPr txBox="1"/>
          <p:nvPr/>
        </p:nvSpPr>
        <p:spPr>
          <a:xfrm>
            <a:off x="6303200" y="1570250"/>
            <a:ext cx="1714500" cy="40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p(Class = edible)</a:t>
            </a:r>
            <a:endParaRPr/>
          </a:p>
        </p:txBody>
      </p:sp>
      <p:cxnSp>
        <p:nvCxnSpPr>
          <p:cNvPr id="457" name="Google Shape;457;p40"/>
          <p:cNvCxnSpPr/>
          <p:nvPr/>
        </p:nvCxnSpPr>
        <p:spPr>
          <a:xfrm>
            <a:off x="6528225" y="1866875"/>
            <a:ext cx="1337100" cy="1862100"/>
          </a:xfrm>
          <a:prstGeom prst="straightConnector1">
            <a:avLst/>
          </a:prstGeom>
          <a:noFill/>
          <a:ln w="28575" cap="flat" cmpd="sng">
            <a:solidFill>
              <a:srgbClr val="00FFFF"/>
            </a:solidFill>
            <a:prstDash val="solid"/>
            <a:round/>
            <a:headEnd type="none" w="med" len="med"/>
            <a:tailEnd type="triangl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Naive Bayes Classifier</a:t>
            </a:r>
            <a:endParaRPr/>
          </a:p>
        </p:txBody>
      </p:sp>
      <p:sp>
        <p:nvSpPr>
          <p:cNvPr id="463" name="Google Shape;463;p41"/>
          <p:cNvSpPr txBox="1"/>
          <p:nvPr/>
        </p:nvSpPr>
        <p:spPr>
          <a:xfrm>
            <a:off x="311700" y="1152477"/>
            <a:ext cx="8742900" cy="1155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Likelihood edible = p(flat|edible) * p(no|edible) * p(none|edible)</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Likelihood inedible  = p(flat|inedible) * p(no|inedible) * p(none|inedible)</a:t>
            </a:r>
            <a:endParaRPr dirty="0">
              <a:solidFill>
                <a:schemeClr val="dk1"/>
              </a:solidFill>
            </a:endParaRPr>
          </a:p>
          <a:p>
            <a:pPr marL="0" lvl="0" indent="0" algn="l" rtl="0">
              <a:lnSpc>
                <a:spcPct val="115000"/>
              </a:lnSpc>
              <a:spcBef>
                <a:spcPts val="0"/>
              </a:spcBef>
              <a:spcAft>
                <a:spcPts val="0"/>
              </a:spcAft>
              <a:buNone/>
            </a:pPr>
            <a:endParaRPr dirty="0">
              <a:solidFill>
                <a:schemeClr val="dk1"/>
              </a:solidFill>
            </a:endParaRPr>
          </a:p>
          <a:p>
            <a:pPr>
              <a:lnSpc>
                <a:spcPct val="115000"/>
              </a:lnSpc>
              <a:buClr>
                <a:schemeClr val="dk1"/>
              </a:buClr>
              <a:buSzPts val="1100"/>
            </a:pPr>
            <a:r>
              <a:rPr lang="en" dirty="0">
                <a:solidFill>
                  <a:schemeClr val="dk1"/>
                </a:solidFill>
              </a:rPr>
              <a:t>p = (Likelihood edible * p(edible)) / (Likelihood edible </a:t>
            </a:r>
            <a:r>
              <a:rPr lang="en-US" dirty="0">
                <a:solidFill>
                  <a:schemeClr val="dk1"/>
                </a:solidFill>
              </a:rPr>
              <a:t>* p(edible) + </a:t>
            </a:r>
            <a:r>
              <a:rPr lang="en" dirty="0">
                <a:solidFill>
                  <a:schemeClr val="dk1"/>
                </a:solidFill>
              </a:rPr>
              <a:t>Likelihood inedible </a:t>
            </a:r>
            <a:r>
              <a:rPr lang="en-US" dirty="0">
                <a:solidFill>
                  <a:schemeClr val="dk1"/>
                </a:solidFill>
              </a:rPr>
              <a:t>* p(inedible)</a:t>
            </a:r>
            <a:r>
              <a:rPr lang="en" dirty="0">
                <a:solidFill>
                  <a:schemeClr val="dk1"/>
                </a:solidFill>
              </a:rPr>
              <a:t>)</a:t>
            </a:r>
            <a:endParaRPr dirty="0">
              <a:solidFill>
                <a:schemeClr val="dk1"/>
              </a:solidFill>
            </a:endParaRPr>
          </a:p>
        </p:txBody>
      </p:sp>
      <p:pic>
        <p:nvPicPr>
          <p:cNvPr id="464" name="Google Shape;464;p41"/>
          <p:cNvPicPr preferRelativeResize="0"/>
          <p:nvPr/>
        </p:nvPicPr>
        <p:blipFill>
          <a:blip r:embed="rId3">
            <a:alphaModFix/>
          </a:blip>
          <a:stretch>
            <a:fillRect/>
          </a:stretch>
        </p:blipFill>
        <p:spPr>
          <a:xfrm>
            <a:off x="1832675" y="2308377"/>
            <a:ext cx="5700951" cy="254009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Naive Bayes Classifier</a:t>
            </a:r>
            <a:endParaRPr/>
          </a:p>
        </p:txBody>
      </p:sp>
      <p:sp>
        <p:nvSpPr>
          <p:cNvPr id="470" name="Google Shape;470;p42"/>
          <p:cNvSpPr txBox="1"/>
          <p:nvPr/>
        </p:nvSpPr>
        <p:spPr>
          <a:xfrm>
            <a:off x="3203975" y="1152475"/>
            <a:ext cx="56283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1" name="Google Shape;471;p42"/>
          <p:cNvSpPr txBox="1"/>
          <p:nvPr/>
        </p:nvSpPr>
        <p:spPr>
          <a:xfrm>
            <a:off x="311700" y="1152475"/>
            <a:ext cx="8742900" cy="1155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dk1"/>
                </a:solidFill>
              </a:rPr>
              <a:t>Likelihood edible = p(flat|edible) * p(no|edible) * p(none|edible) = (0.60 *0.70 * 0.90 ) = 0.38</a:t>
            </a:r>
            <a:endParaRPr dirty="0">
              <a:solidFill>
                <a:schemeClr val="dk1"/>
              </a:solidFill>
            </a:endParaRPr>
          </a:p>
          <a:p>
            <a:pPr marL="0" lvl="0" indent="0" algn="l" rtl="0">
              <a:lnSpc>
                <a:spcPct val="115000"/>
              </a:lnSpc>
              <a:spcBef>
                <a:spcPts val="0"/>
              </a:spcBef>
              <a:spcAft>
                <a:spcPts val="0"/>
              </a:spcAft>
              <a:buNone/>
            </a:pPr>
            <a:r>
              <a:rPr lang="en" dirty="0">
                <a:solidFill>
                  <a:schemeClr val="dk1"/>
                </a:solidFill>
              </a:rPr>
              <a:t>Likelihood inedible  = p(flat|inedible) * p(no|inedible) * p(none|inedible) = (0.20 * 0.80) = 0.16</a:t>
            </a:r>
            <a:endParaRPr dirty="0">
              <a:solidFill>
                <a:schemeClr val="dk1"/>
              </a:solidFill>
            </a:endParaRPr>
          </a:p>
          <a:p>
            <a:pPr marL="0" lvl="0" indent="0" algn="l" rtl="0">
              <a:lnSpc>
                <a:spcPct val="115000"/>
              </a:lnSpc>
              <a:spcBef>
                <a:spcPts val="0"/>
              </a:spcBef>
              <a:spcAft>
                <a:spcPts val="0"/>
              </a:spcAft>
              <a:buNone/>
            </a:pPr>
            <a:endParaRPr dirty="0">
              <a:solidFill>
                <a:schemeClr val="dk1"/>
              </a:solidFill>
            </a:endParaRPr>
          </a:p>
          <a:p>
            <a:pPr>
              <a:lnSpc>
                <a:spcPct val="115000"/>
              </a:lnSpc>
              <a:buClr>
                <a:schemeClr val="dk1"/>
              </a:buClr>
              <a:buSzPts val="1100"/>
            </a:pPr>
            <a:r>
              <a:rPr lang="en-US" dirty="0">
                <a:solidFill>
                  <a:schemeClr val="dk1"/>
                </a:solidFill>
              </a:rPr>
              <a:t>p = (Likelihood edible * p(edible)) / (Likelihood edible * p(edible) + Likelihood inedible * p(inedible))</a:t>
            </a:r>
          </a:p>
          <a:p>
            <a:pPr marL="0" lvl="0" indent="0" algn="l" rtl="0">
              <a:lnSpc>
                <a:spcPct val="115000"/>
              </a:lnSpc>
              <a:spcBef>
                <a:spcPts val="0"/>
              </a:spcBef>
              <a:spcAft>
                <a:spcPts val="0"/>
              </a:spcAft>
              <a:buNone/>
            </a:pPr>
            <a:endParaRPr dirty="0">
              <a:solidFill>
                <a:schemeClr val="dk1"/>
              </a:solidFill>
            </a:endParaRPr>
          </a:p>
        </p:txBody>
      </p:sp>
      <p:pic>
        <p:nvPicPr>
          <p:cNvPr id="472" name="Google Shape;472;p42"/>
          <p:cNvPicPr preferRelativeResize="0"/>
          <p:nvPr/>
        </p:nvPicPr>
        <p:blipFill>
          <a:blip r:embed="rId3">
            <a:alphaModFix/>
          </a:blip>
          <a:stretch>
            <a:fillRect/>
          </a:stretch>
        </p:blipFill>
        <p:spPr>
          <a:xfrm>
            <a:off x="1721525" y="2308252"/>
            <a:ext cx="5700951" cy="254009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Naive Bayes Classifier</a:t>
            </a:r>
            <a:endParaRPr/>
          </a:p>
        </p:txBody>
      </p:sp>
      <p:sp>
        <p:nvSpPr>
          <p:cNvPr id="478" name="Google Shape;478;p43"/>
          <p:cNvSpPr txBox="1"/>
          <p:nvPr/>
        </p:nvSpPr>
        <p:spPr>
          <a:xfrm>
            <a:off x="3203975" y="1152475"/>
            <a:ext cx="56283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9" name="Google Shape;479;p43"/>
          <p:cNvSpPr txBox="1"/>
          <p:nvPr/>
        </p:nvSpPr>
        <p:spPr>
          <a:xfrm>
            <a:off x="311700" y="1152475"/>
            <a:ext cx="8742900" cy="1155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dk1"/>
                </a:solidFill>
              </a:rPr>
              <a:t>Likelihood edible = p(flat|edible) * p(no|edible) * p(none|edible) = (0.60 *0.70 * 0.90 ) = 0.38</a:t>
            </a:r>
            <a:endParaRPr dirty="0">
              <a:solidFill>
                <a:schemeClr val="dk1"/>
              </a:solidFill>
            </a:endParaRPr>
          </a:p>
          <a:p>
            <a:pPr marL="0" lvl="0" indent="0" algn="l" rtl="0">
              <a:lnSpc>
                <a:spcPct val="115000"/>
              </a:lnSpc>
              <a:spcBef>
                <a:spcPts val="0"/>
              </a:spcBef>
              <a:spcAft>
                <a:spcPts val="0"/>
              </a:spcAft>
              <a:buNone/>
            </a:pPr>
            <a:r>
              <a:rPr lang="en" dirty="0">
                <a:solidFill>
                  <a:schemeClr val="dk1"/>
                </a:solidFill>
              </a:rPr>
              <a:t>Likelihood inedible  = p(flat|inedible) * p(no|inedible) * p(none|inedible) = (0.20 * 0.80) = 0.16</a:t>
            </a:r>
            <a:endParaRPr dirty="0">
              <a:solidFill>
                <a:schemeClr val="dk1"/>
              </a:solidFill>
            </a:endParaRPr>
          </a:p>
          <a:p>
            <a:pPr marL="0" lvl="0" indent="0" algn="l" rtl="0">
              <a:lnSpc>
                <a:spcPct val="115000"/>
              </a:lnSpc>
              <a:spcBef>
                <a:spcPts val="0"/>
              </a:spcBef>
              <a:spcAft>
                <a:spcPts val="0"/>
              </a:spcAft>
              <a:buNone/>
            </a:pPr>
            <a:endParaRPr dirty="0">
              <a:solidFill>
                <a:schemeClr val="dk1"/>
              </a:solidFill>
            </a:endParaRPr>
          </a:p>
          <a:p>
            <a:pPr>
              <a:lnSpc>
                <a:spcPct val="115000"/>
              </a:lnSpc>
              <a:buClr>
                <a:schemeClr val="dk1"/>
              </a:buClr>
              <a:buSzPts val="1100"/>
            </a:pPr>
            <a:r>
              <a:rPr lang="en-US" dirty="0">
                <a:solidFill>
                  <a:schemeClr val="dk1"/>
                </a:solidFill>
              </a:rPr>
              <a:t>p = (Likelihood edible * p(edible)) / (Likelihood edible * p(edible) + Likelihood inedible * p(inedible))</a:t>
            </a:r>
          </a:p>
          <a:p>
            <a:pPr marL="0" lvl="0" indent="0" algn="l" rtl="0">
              <a:lnSpc>
                <a:spcPct val="115000"/>
              </a:lnSpc>
              <a:spcBef>
                <a:spcPts val="0"/>
              </a:spcBef>
              <a:spcAft>
                <a:spcPts val="0"/>
              </a:spcAft>
              <a:buNone/>
            </a:pPr>
            <a:endParaRPr dirty="0">
              <a:solidFill>
                <a:schemeClr val="dk1"/>
              </a:solidFill>
            </a:endParaRPr>
          </a:p>
          <a:p>
            <a:pPr marL="0" lvl="0" indent="0" algn="l" rtl="0">
              <a:lnSpc>
                <a:spcPct val="115000"/>
              </a:lnSpc>
              <a:spcBef>
                <a:spcPts val="0"/>
              </a:spcBef>
              <a:spcAft>
                <a:spcPts val="0"/>
              </a:spcAft>
              <a:buNone/>
            </a:pPr>
            <a:endParaRPr dirty="0">
              <a:solidFill>
                <a:schemeClr val="dk1"/>
              </a:solidFill>
            </a:endParaRPr>
          </a:p>
        </p:txBody>
      </p:sp>
      <p:pic>
        <p:nvPicPr>
          <p:cNvPr id="480" name="Google Shape;480;p43"/>
          <p:cNvPicPr preferRelativeResize="0"/>
          <p:nvPr/>
        </p:nvPicPr>
        <p:blipFill>
          <a:blip r:embed="rId3">
            <a:alphaModFix/>
          </a:blip>
          <a:stretch>
            <a:fillRect/>
          </a:stretch>
        </p:blipFill>
        <p:spPr>
          <a:xfrm>
            <a:off x="1721525" y="2308252"/>
            <a:ext cx="5700951" cy="2540097"/>
          </a:xfrm>
          <a:prstGeom prst="rect">
            <a:avLst/>
          </a:prstGeom>
          <a:noFill/>
          <a:ln>
            <a:noFill/>
          </a:ln>
        </p:spPr>
      </p:pic>
      <p:sp>
        <p:nvSpPr>
          <p:cNvPr id="481" name="Google Shape;481;p43"/>
          <p:cNvSpPr txBox="1"/>
          <p:nvPr/>
        </p:nvSpPr>
        <p:spPr>
          <a:xfrm>
            <a:off x="7422475" y="2640725"/>
            <a:ext cx="1721400" cy="1300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Missing Values are handled by not being included in the Likelihood calculations.</a:t>
            </a:r>
            <a:endParaRPr sz="1200"/>
          </a:p>
        </p:txBody>
      </p:sp>
      <p:cxnSp>
        <p:nvCxnSpPr>
          <p:cNvPr id="482" name="Google Shape;482;p43"/>
          <p:cNvCxnSpPr/>
          <p:nvPr/>
        </p:nvCxnSpPr>
        <p:spPr>
          <a:xfrm rot="10800000">
            <a:off x="5732825" y="1772700"/>
            <a:ext cx="2100300" cy="921600"/>
          </a:xfrm>
          <a:prstGeom prst="straightConnector1">
            <a:avLst/>
          </a:prstGeom>
          <a:noFill/>
          <a:ln w="28575" cap="flat" cmpd="sng">
            <a:solidFill>
              <a:srgbClr val="00FFFF"/>
            </a:solidFill>
            <a:prstDash val="solid"/>
            <a:round/>
            <a:headEnd type="none" w="med" len="med"/>
            <a:tailEnd type="triangle" w="med" len="med"/>
          </a:ln>
        </p:spPr>
      </p:cxnSp>
      <p:cxnSp>
        <p:nvCxnSpPr>
          <p:cNvPr id="483" name="Google Shape;483;p43"/>
          <p:cNvCxnSpPr/>
          <p:nvPr/>
        </p:nvCxnSpPr>
        <p:spPr>
          <a:xfrm rot="10800000">
            <a:off x="7136525" y="1644150"/>
            <a:ext cx="696600" cy="1071600"/>
          </a:xfrm>
          <a:prstGeom prst="straightConnector1">
            <a:avLst/>
          </a:prstGeom>
          <a:noFill/>
          <a:ln w="28575" cap="flat" cmpd="sng">
            <a:solidFill>
              <a:srgbClr val="00FFFF"/>
            </a:solidFill>
            <a:prstDash val="solid"/>
            <a:round/>
            <a:headEnd type="none" w="med" len="med"/>
            <a:tailEnd type="triangle" w="med" len="med"/>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Naive Bayes Classifier</a:t>
            </a:r>
            <a:endParaRPr dirty="0"/>
          </a:p>
        </p:txBody>
      </p:sp>
      <p:sp>
        <p:nvSpPr>
          <p:cNvPr id="489" name="Google Shape;489;p44"/>
          <p:cNvSpPr txBox="1"/>
          <p:nvPr/>
        </p:nvSpPr>
        <p:spPr>
          <a:xfrm>
            <a:off x="3203975" y="1152475"/>
            <a:ext cx="56283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0" name="Google Shape;490;p44"/>
          <p:cNvSpPr txBox="1"/>
          <p:nvPr/>
        </p:nvSpPr>
        <p:spPr>
          <a:xfrm>
            <a:off x="311700" y="1152475"/>
            <a:ext cx="8742900" cy="1155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dk1"/>
                </a:solidFill>
              </a:rPr>
              <a:t>Likelihood edible = = 0.38			Likelihood inedible  = = 0.16</a:t>
            </a:r>
            <a:endParaRPr dirty="0">
              <a:solidFill>
                <a:schemeClr val="dk1"/>
              </a:solidFill>
            </a:endParaRPr>
          </a:p>
          <a:p>
            <a:pPr marL="0" lvl="0" indent="0" algn="l" rtl="0">
              <a:lnSpc>
                <a:spcPct val="115000"/>
              </a:lnSpc>
              <a:spcBef>
                <a:spcPts val="0"/>
              </a:spcBef>
              <a:spcAft>
                <a:spcPts val="0"/>
              </a:spcAft>
              <a:buNone/>
            </a:pPr>
            <a:endParaRPr dirty="0">
              <a:solidFill>
                <a:schemeClr val="dk1"/>
              </a:solidFill>
            </a:endParaRPr>
          </a:p>
          <a:p>
            <a:pPr>
              <a:lnSpc>
                <a:spcPct val="115000"/>
              </a:lnSpc>
            </a:pPr>
            <a:r>
              <a:rPr lang="en" dirty="0">
                <a:solidFill>
                  <a:schemeClr val="dk1"/>
                </a:solidFill>
              </a:rPr>
              <a:t>p = </a:t>
            </a:r>
            <a:r>
              <a:rPr lang="en-US" dirty="0">
                <a:solidFill>
                  <a:schemeClr val="dk1"/>
                </a:solidFill>
              </a:rPr>
              <a:t> (Likelihood edible * p(edible)) / (p(flat) * p(no) * p(none))</a:t>
            </a:r>
            <a:r>
              <a:rPr lang="en" dirty="0">
                <a:solidFill>
                  <a:schemeClr val="dk1"/>
                </a:solidFill>
              </a:rPr>
              <a:t>=</a:t>
            </a:r>
            <a:endParaRPr dirty="0">
              <a:solidFill>
                <a:schemeClr val="dk1"/>
              </a:solidFill>
            </a:endParaRPr>
          </a:p>
          <a:p>
            <a:pPr marL="0" lvl="0" indent="0" algn="l" rtl="0">
              <a:lnSpc>
                <a:spcPct val="115000"/>
              </a:lnSpc>
              <a:spcBef>
                <a:spcPts val="0"/>
              </a:spcBef>
              <a:spcAft>
                <a:spcPts val="0"/>
              </a:spcAft>
              <a:buNone/>
            </a:pPr>
            <a:r>
              <a:rPr lang="en" dirty="0">
                <a:solidFill>
                  <a:schemeClr val="dk1"/>
                </a:solidFill>
              </a:rPr>
              <a:t>       ( 0.38 * 0.67) / ((( 0.38 * 0.67) + (0.16 * 0.33)) = .252 / (.252 + .053) = 0.252 / 0.305 = 0.825</a:t>
            </a:r>
            <a:endParaRPr dirty="0">
              <a:solidFill>
                <a:schemeClr val="dk1"/>
              </a:solidFill>
            </a:endParaRPr>
          </a:p>
          <a:p>
            <a:pPr marL="0" lvl="0" indent="0" algn="l" rtl="0">
              <a:lnSpc>
                <a:spcPct val="115000"/>
              </a:lnSpc>
              <a:spcBef>
                <a:spcPts val="0"/>
              </a:spcBef>
              <a:spcAft>
                <a:spcPts val="0"/>
              </a:spcAft>
              <a:buNone/>
            </a:pPr>
            <a:endParaRPr dirty="0">
              <a:solidFill>
                <a:schemeClr val="dk1"/>
              </a:solidFill>
            </a:endParaRPr>
          </a:p>
        </p:txBody>
      </p:sp>
      <p:pic>
        <p:nvPicPr>
          <p:cNvPr id="491" name="Google Shape;491;p44"/>
          <p:cNvPicPr preferRelativeResize="0"/>
          <p:nvPr/>
        </p:nvPicPr>
        <p:blipFill>
          <a:blip r:embed="rId3">
            <a:alphaModFix/>
          </a:blip>
          <a:stretch>
            <a:fillRect/>
          </a:stretch>
        </p:blipFill>
        <p:spPr>
          <a:xfrm>
            <a:off x="1721525" y="2308252"/>
            <a:ext cx="5700951" cy="254009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Naive Bayes Classifier - Cut Off Probability</a:t>
            </a:r>
            <a:endParaRPr/>
          </a:p>
        </p:txBody>
      </p:sp>
      <p:sp>
        <p:nvSpPr>
          <p:cNvPr id="497" name="Google Shape;497;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Clr>
                <a:schemeClr val="dk1"/>
              </a:buClr>
              <a:buSzPts val="1100"/>
              <a:buFont typeface="Arial"/>
              <a:buNone/>
            </a:pPr>
            <a:r>
              <a:rPr lang="en" dirty="0">
                <a:solidFill>
                  <a:schemeClr val="dk1"/>
                </a:solidFill>
              </a:rPr>
              <a:t>p(edible = yes |  cap size = flat, bruised = no, odor = none) = 0.825</a:t>
            </a:r>
            <a:endParaRPr dirty="0">
              <a:solidFill>
                <a:schemeClr val="dk1"/>
              </a:solidFill>
            </a:endParaRPr>
          </a:p>
          <a:p>
            <a:pPr marL="0" lvl="0" indent="0" algn="l" rtl="0">
              <a:spcBef>
                <a:spcPts val="0"/>
              </a:spcBef>
              <a:spcAft>
                <a:spcPts val="0"/>
              </a:spcAft>
              <a:buNone/>
            </a:pPr>
            <a:endParaRPr dirty="0">
              <a:solidFill>
                <a:srgbClr val="000000"/>
              </a:solidFill>
            </a:endParaRPr>
          </a:p>
          <a:p>
            <a:pPr marL="0" lvl="0" indent="0" algn="l" rtl="0">
              <a:spcBef>
                <a:spcPts val="0"/>
              </a:spcBef>
              <a:spcAft>
                <a:spcPts val="0"/>
              </a:spcAft>
              <a:buNone/>
            </a:pPr>
            <a:r>
              <a:rPr lang="en" dirty="0">
                <a:solidFill>
                  <a:srgbClr val="000000"/>
                </a:solidFill>
              </a:rPr>
              <a:t>If we were using the Cut Off Probability Method, we would compare 0.825 to our Cut Off Probability Method. If our Cut Off Probability Method is 0.75, we would classify the example as Edible.</a:t>
            </a:r>
            <a:endParaRPr dirty="0">
              <a:solidFill>
                <a:srgbClr val="000000"/>
              </a:solidFill>
            </a:endParaRPr>
          </a:p>
          <a:p>
            <a:pPr marL="0" lvl="0" indent="0" algn="l" rtl="0">
              <a:spcBef>
                <a:spcPts val="0"/>
              </a:spcBef>
              <a:spcAft>
                <a:spcPts val="0"/>
              </a:spcAft>
              <a:buNone/>
            </a:pPr>
            <a:endParaRPr dirty="0">
              <a:solidFill>
                <a:srgbClr val="000000"/>
              </a:solidFill>
            </a:endParaRPr>
          </a:p>
          <a:p>
            <a:pPr marL="0" lvl="0" indent="0" algn="l" rtl="0">
              <a:spcBef>
                <a:spcPts val="0"/>
              </a:spcBef>
              <a:spcAft>
                <a:spcPts val="0"/>
              </a:spcAft>
              <a:buNone/>
            </a:pPr>
            <a:endParaRPr dirty="0">
              <a:solidFill>
                <a:srgbClr val="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Naive Bayes Classifier - Cut Off Probability</a:t>
            </a:r>
            <a:endParaRPr/>
          </a:p>
        </p:txBody>
      </p:sp>
      <p:sp>
        <p:nvSpPr>
          <p:cNvPr id="497" name="Google Shape;497;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Clr>
                <a:schemeClr val="dk1"/>
              </a:buClr>
              <a:buSzPts val="1100"/>
              <a:buFont typeface="Arial"/>
              <a:buNone/>
            </a:pPr>
            <a:r>
              <a:rPr lang="en" dirty="0">
                <a:solidFill>
                  <a:schemeClr val="dk1"/>
                </a:solidFill>
              </a:rPr>
              <a:t>p(edible = yes |  cap size = flat, bruised = no, odor = none) = 0.825</a:t>
            </a:r>
            <a:endParaRPr dirty="0">
              <a:solidFill>
                <a:schemeClr val="dk1"/>
              </a:solidFill>
            </a:endParaRPr>
          </a:p>
          <a:p>
            <a:pPr marL="0" lvl="0" indent="0" algn="l" rtl="0">
              <a:spcBef>
                <a:spcPts val="0"/>
              </a:spcBef>
              <a:spcAft>
                <a:spcPts val="0"/>
              </a:spcAft>
              <a:buNone/>
            </a:pPr>
            <a:endParaRPr dirty="0">
              <a:solidFill>
                <a:srgbClr val="000000"/>
              </a:solidFill>
            </a:endParaRPr>
          </a:p>
          <a:p>
            <a:pPr marL="0" lvl="0" indent="0" algn="l" rtl="0">
              <a:spcBef>
                <a:spcPts val="0"/>
              </a:spcBef>
              <a:spcAft>
                <a:spcPts val="0"/>
              </a:spcAft>
              <a:buNone/>
            </a:pPr>
            <a:r>
              <a:rPr lang="en" dirty="0">
                <a:solidFill>
                  <a:srgbClr val="000000"/>
                </a:solidFill>
              </a:rPr>
              <a:t>If we were using the Cut Off Probability Method, we would compare 0.825 to our Cut Off Probability Method. If our Cut Off Probability Method is 0.75, we would classify the example as Edible.</a:t>
            </a:r>
          </a:p>
          <a:p>
            <a:pPr marL="0" lvl="0" indent="0" algn="l" rtl="0">
              <a:spcBef>
                <a:spcPts val="0"/>
              </a:spcBef>
              <a:spcAft>
                <a:spcPts val="0"/>
              </a:spcAft>
              <a:buNone/>
            </a:pPr>
            <a:endParaRPr lang="en" dirty="0">
              <a:solidFill>
                <a:srgbClr val="000000"/>
              </a:solidFill>
            </a:endParaRPr>
          </a:p>
          <a:p>
            <a:pPr marL="0" lvl="0" indent="0" algn="l" rtl="0">
              <a:spcBef>
                <a:spcPts val="0"/>
              </a:spcBef>
              <a:spcAft>
                <a:spcPts val="0"/>
              </a:spcAft>
              <a:buNone/>
            </a:pPr>
            <a:r>
              <a:rPr lang="en" dirty="0">
                <a:solidFill>
                  <a:schemeClr val="dk1"/>
                </a:solidFill>
              </a:rPr>
              <a:t>p(edible = yes |  cap size = flat, bruised = no, odor = none) &gt; Cut Off</a:t>
            </a:r>
          </a:p>
          <a:p>
            <a:pPr marL="0" lvl="0" indent="0" algn="l" rtl="0">
              <a:spcBef>
                <a:spcPts val="0"/>
              </a:spcBef>
              <a:spcAft>
                <a:spcPts val="0"/>
              </a:spcAft>
              <a:buNone/>
            </a:pPr>
            <a:r>
              <a:rPr lang="en" dirty="0">
                <a:solidFill>
                  <a:schemeClr val="dk1"/>
                </a:solidFill>
              </a:rPr>
              <a:t>					            0.825 &gt; 0.75 				</a:t>
            </a:r>
            <a:endParaRPr dirty="0">
              <a:solidFill>
                <a:srgbClr val="000000"/>
              </a:solidFill>
            </a:endParaRPr>
          </a:p>
          <a:p>
            <a:pPr marL="0" lvl="0" indent="0" algn="l" rtl="0">
              <a:spcBef>
                <a:spcPts val="0"/>
              </a:spcBef>
              <a:spcAft>
                <a:spcPts val="0"/>
              </a:spcAft>
              <a:buNone/>
            </a:pPr>
            <a:endParaRPr dirty="0">
              <a:solidFill>
                <a:srgbClr val="000000"/>
              </a:solidFill>
            </a:endParaRPr>
          </a:p>
          <a:p>
            <a:pPr marL="0" lvl="0" indent="0" algn="l" rtl="0">
              <a:spcBef>
                <a:spcPts val="0"/>
              </a:spcBef>
              <a:spcAft>
                <a:spcPts val="0"/>
              </a:spcAft>
              <a:buNone/>
            </a:pPr>
            <a:endParaRPr dirty="0">
              <a:solidFill>
                <a:srgbClr val="000000"/>
              </a:solidFill>
            </a:endParaRPr>
          </a:p>
        </p:txBody>
      </p:sp>
    </p:spTree>
    <p:extLst>
      <p:ext uri="{BB962C8B-B14F-4D97-AF65-F5344CB8AC3E}">
        <p14:creationId xmlns:p14="http://schemas.microsoft.com/office/powerpoint/2010/main" val="25379393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Naive Bayes Classifier - Most Probable Class </a:t>
            </a:r>
            <a:endParaRPr/>
          </a:p>
        </p:txBody>
      </p:sp>
      <p:sp>
        <p:nvSpPr>
          <p:cNvPr id="503" name="Google Shape;503;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dirty="0">
                <a:solidFill>
                  <a:schemeClr val="dk1"/>
                </a:solidFill>
              </a:rPr>
              <a:t>p(edible = yes |  cap size = flat, bruised = no, odor = none) = 0.825</a:t>
            </a:r>
            <a:endParaRPr dirty="0">
              <a:solidFill>
                <a:schemeClr val="dk1"/>
              </a:solidFill>
            </a:endParaRPr>
          </a:p>
          <a:p>
            <a:pPr marL="0" lvl="0" indent="0" algn="l" rtl="0">
              <a:spcBef>
                <a:spcPts val="0"/>
              </a:spcBef>
              <a:spcAft>
                <a:spcPts val="0"/>
              </a:spcAft>
              <a:buNone/>
            </a:pPr>
            <a:endParaRPr dirty="0">
              <a:solidFill>
                <a:srgbClr val="000000"/>
              </a:solidFill>
            </a:endParaRPr>
          </a:p>
          <a:p>
            <a:pPr marL="0" lvl="0" indent="0" algn="l" rtl="0">
              <a:spcBef>
                <a:spcPts val="0"/>
              </a:spcBef>
              <a:spcAft>
                <a:spcPts val="0"/>
              </a:spcAft>
              <a:buNone/>
            </a:pPr>
            <a:r>
              <a:rPr lang="en" dirty="0">
                <a:solidFill>
                  <a:srgbClr val="000000"/>
                </a:solidFill>
              </a:rPr>
              <a:t>If we were using the Most Probable Class, we would compare 0.825 the probability of the other classes.</a:t>
            </a:r>
            <a:endParaRPr dirty="0">
              <a:solidFill>
                <a:srgbClr val="000000"/>
              </a:solidFill>
            </a:endParaRPr>
          </a:p>
          <a:p>
            <a:pPr marL="0" lvl="0" indent="0" algn="l" rtl="0">
              <a:spcBef>
                <a:spcPts val="0"/>
              </a:spcBef>
              <a:spcAft>
                <a:spcPts val="0"/>
              </a:spcAft>
              <a:buNone/>
            </a:pPr>
            <a:endParaRPr dirty="0">
              <a:solidFill>
                <a:srgbClr val="000000"/>
              </a:solidFill>
            </a:endParaRPr>
          </a:p>
          <a:p>
            <a:pPr marL="457200" lvl="0" indent="0" algn="l" rtl="0">
              <a:spcBef>
                <a:spcPts val="0"/>
              </a:spcBef>
              <a:spcAft>
                <a:spcPts val="0"/>
              </a:spcAft>
              <a:buClr>
                <a:schemeClr val="dk1"/>
              </a:buClr>
              <a:buSzPts val="1100"/>
              <a:buFont typeface="Arial"/>
              <a:buNone/>
            </a:pPr>
            <a:r>
              <a:rPr lang="en" dirty="0">
                <a:solidFill>
                  <a:schemeClr val="dk1"/>
                </a:solidFill>
              </a:rPr>
              <a:t>p(edible = yes |  cap size = flat, bruised = no, odor = none) = 0.825</a:t>
            </a:r>
            <a:endParaRPr dirty="0">
              <a:solidFill>
                <a:srgbClr val="000000"/>
              </a:solidFill>
            </a:endParaRPr>
          </a:p>
          <a:p>
            <a:pPr marL="457200" lvl="0" indent="0" algn="l" rtl="0">
              <a:spcBef>
                <a:spcPts val="0"/>
              </a:spcBef>
              <a:spcAft>
                <a:spcPts val="0"/>
              </a:spcAft>
              <a:buNone/>
            </a:pPr>
            <a:r>
              <a:rPr lang="en" dirty="0">
                <a:solidFill>
                  <a:schemeClr val="dk1"/>
                </a:solidFill>
              </a:rPr>
              <a:t>p(edible = no |  cap size = flat, bruised = no, odor = none) = 0.175</a:t>
            </a:r>
            <a:endParaRPr dirty="0">
              <a:solidFill>
                <a:schemeClr val="dk1"/>
              </a:solidFill>
            </a:endParaRPr>
          </a:p>
          <a:p>
            <a:pPr marL="45720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endParaRPr dirty="0">
              <a:solidFill>
                <a:srgbClr val="00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Naive Bayes Classifier - Most Probable Class </a:t>
            </a:r>
            <a:endParaRPr/>
          </a:p>
        </p:txBody>
      </p:sp>
      <p:sp>
        <p:nvSpPr>
          <p:cNvPr id="503" name="Google Shape;503;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dirty="0">
                <a:solidFill>
                  <a:schemeClr val="dk1"/>
                </a:solidFill>
              </a:rPr>
              <a:t>p(edible = yes |  cap size = flat, bruised = no, odor = none) = 0.825</a:t>
            </a:r>
            <a:endParaRPr dirty="0">
              <a:solidFill>
                <a:schemeClr val="dk1"/>
              </a:solidFill>
            </a:endParaRPr>
          </a:p>
          <a:p>
            <a:pPr marL="0" lvl="0" indent="0" algn="l" rtl="0">
              <a:spcBef>
                <a:spcPts val="0"/>
              </a:spcBef>
              <a:spcAft>
                <a:spcPts val="0"/>
              </a:spcAft>
              <a:buNone/>
            </a:pPr>
            <a:endParaRPr dirty="0">
              <a:solidFill>
                <a:srgbClr val="000000"/>
              </a:solidFill>
            </a:endParaRPr>
          </a:p>
          <a:p>
            <a:pPr marL="0" lvl="0" indent="0" algn="l" rtl="0">
              <a:spcBef>
                <a:spcPts val="0"/>
              </a:spcBef>
              <a:spcAft>
                <a:spcPts val="0"/>
              </a:spcAft>
              <a:buNone/>
            </a:pPr>
            <a:r>
              <a:rPr lang="en" dirty="0">
                <a:solidFill>
                  <a:srgbClr val="000000"/>
                </a:solidFill>
              </a:rPr>
              <a:t>If we were using the Most Probable Class, we would compare 0.825 the probability of the other classes.</a:t>
            </a:r>
            <a:endParaRPr dirty="0">
              <a:solidFill>
                <a:srgbClr val="000000"/>
              </a:solidFill>
            </a:endParaRPr>
          </a:p>
          <a:p>
            <a:pPr marL="0" lvl="0" indent="0" algn="l" rtl="0">
              <a:spcBef>
                <a:spcPts val="0"/>
              </a:spcBef>
              <a:spcAft>
                <a:spcPts val="0"/>
              </a:spcAft>
              <a:buNone/>
            </a:pPr>
            <a:endParaRPr dirty="0">
              <a:solidFill>
                <a:srgbClr val="000000"/>
              </a:solidFill>
            </a:endParaRPr>
          </a:p>
          <a:p>
            <a:pPr marL="457200" lvl="0" indent="0" algn="l" rtl="0">
              <a:spcBef>
                <a:spcPts val="0"/>
              </a:spcBef>
              <a:spcAft>
                <a:spcPts val="0"/>
              </a:spcAft>
              <a:buClr>
                <a:schemeClr val="dk1"/>
              </a:buClr>
              <a:buSzPts val="1100"/>
              <a:buFont typeface="Arial"/>
              <a:buNone/>
            </a:pPr>
            <a:r>
              <a:rPr lang="en" dirty="0">
                <a:solidFill>
                  <a:schemeClr val="dk1"/>
                </a:solidFill>
              </a:rPr>
              <a:t>p(edible = yes |  cap size = flat, bruised = no, odor = none) = 0.825</a:t>
            </a:r>
            <a:endParaRPr dirty="0">
              <a:solidFill>
                <a:srgbClr val="000000"/>
              </a:solidFill>
            </a:endParaRPr>
          </a:p>
          <a:p>
            <a:pPr marL="457200" lvl="0" indent="0" algn="l" rtl="0">
              <a:spcBef>
                <a:spcPts val="0"/>
              </a:spcBef>
              <a:spcAft>
                <a:spcPts val="0"/>
              </a:spcAft>
              <a:buNone/>
            </a:pPr>
            <a:r>
              <a:rPr lang="en" dirty="0">
                <a:solidFill>
                  <a:schemeClr val="dk1"/>
                </a:solidFill>
              </a:rPr>
              <a:t>p(edible = no |  cap size = flat, bruised = no, odor = none) = 0.175</a:t>
            </a:r>
            <a:endParaRPr dirty="0">
              <a:solidFill>
                <a:schemeClr val="dk1"/>
              </a:solidFill>
            </a:endParaRPr>
          </a:p>
          <a:p>
            <a:pPr marL="457200" lvl="0" indent="0" algn="l" rtl="0">
              <a:spcBef>
                <a:spcPts val="0"/>
              </a:spcBef>
              <a:spcAft>
                <a:spcPts val="0"/>
              </a:spcAft>
              <a:buNone/>
            </a:pPr>
            <a:endParaRPr dirty="0">
              <a:solidFill>
                <a:schemeClr val="dk1"/>
              </a:solidFill>
            </a:endParaRPr>
          </a:p>
          <a:p>
            <a:pPr marL="457200" lvl="0" indent="0" algn="l" rtl="0">
              <a:spcBef>
                <a:spcPts val="0"/>
              </a:spcBef>
              <a:spcAft>
                <a:spcPts val="0"/>
              </a:spcAft>
              <a:buClr>
                <a:schemeClr val="dk1"/>
              </a:buClr>
              <a:buSzPts val="1100"/>
              <a:buFont typeface="Arial"/>
              <a:buNone/>
            </a:pPr>
            <a:r>
              <a:rPr lang="en" dirty="0">
                <a:solidFill>
                  <a:schemeClr val="dk1"/>
                </a:solidFill>
              </a:rPr>
              <a:t>So we would classify this example as Edible.</a:t>
            </a:r>
            <a:endParaRPr dirty="0">
              <a:solidFill>
                <a:schemeClr val="dk1"/>
              </a:solidFill>
            </a:endParaRPr>
          </a:p>
          <a:p>
            <a:pPr marL="0" lvl="0" indent="0" algn="l" rtl="0">
              <a:spcBef>
                <a:spcPts val="0"/>
              </a:spcBef>
              <a:spcAft>
                <a:spcPts val="0"/>
              </a:spcAft>
              <a:buNone/>
            </a:pPr>
            <a:endParaRPr dirty="0">
              <a:solidFill>
                <a:srgbClr val="000000"/>
              </a:solidFill>
            </a:endParaRPr>
          </a:p>
        </p:txBody>
      </p:sp>
      <p:sp>
        <p:nvSpPr>
          <p:cNvPr id="2" name="TextBox 1">
            <a:extLst>
              <a:ext uri="{FF2B5EF4-FFF2-40B4-BE49-F238E27FC236}">
                <a16:creationId xmlns:a16="http://schemas.microsoft.com/office/drawing/2014/main" id="{7D07BF37-87DC-4558-B3B4-47E1FDA9A2AA}"/>
              </a:ext>
            </a:extLst>
          </p:cNvPr>
          <p:cNvSpPr txBox="1"/>
          <p:nvPr/>
        </p:nvSpPr>
        <p:spPr>
          <a:xfrm>
            <a:off x="7765676" y="3580280"/>
            <a:ext cx="914400" cy="307777"/>
          </a:xfrm>
          <a:prstGeom prst="rect">
            <a:avLst/>
          </a:prstGeom>
          <a:noFill/>
        </p:spPr>
        <p:txBody>
          <a:bodyPr wrap="square" rtlCol="0">
            <a:spAutoFit/>
          </a:bodyPr>
          <a:lstStyle/>
          <a:p>
            <a:r>
              <a:rPr lang="en-US" dirty="0">
                <a:solidFill>
                  <a:srgbClr val="FF0000"/>
                </a:solidFill>
              </a:rPr>
              <a:t>Winner!</a:t>
            </a:r>
          </a:p>
        </p:txBody>
      </p:sp>
      <p:cxnSp>
        <p:nvCxnSpPr>
          <p:cNvPr id="4" name="Straight Arrow Connector 3">
            <a:extLst>
              <a:ext uri="{FF2B5EF4-FFF2-40B4-BE49-F238E27FC236}">
                <a16:creationId xmlns:a16="http://schemas.microsoft.com/office/drawing/2014/main" id="{977EDDF3-DD8B-401C-9668-F792FF8A9FDF}"/>
              </a:ext>
            </a:extLst>
          </p:cNvPr>
          <p:cNvCxnSpPr>
            <a:cxnSpLocks/>
          </p:cNvCxnSpPr>
          <p:nvPr/>
        </p:nvCxnSpPr>
        <p:spPr>
          <a:xfrm flipH="1" flipV="1">
            <a:off x="7604310" y="3034169"/>
            <a:ext cx="618566" cy="616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07081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Naive Bayes Classifier - Most Probable Class </a:t>
            </a:r>
            <a:endParaRPr/>
          </a:p>
        </p:txBody>
      </p:sp>
      <p:sp>
        <p:nvSpPr>
          <p:cNvPr id="503" name="Google Shape;503;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dirty="0">
                <a:solidFill>
                  <a:schemeClr val="dk1"/>
                </a:solidFill>
              </a:rPr>
              <a:t>p(edible = yes |  cap size = flat, bruised = no, odor = none) = 0.825</a:t>
            </a:r>
            <a:endParaRPr dirty="0">
              <a:solidFill>
                <a:schemeClr val="dk1"/>
              </a:solidFill>
            </a:endParaRPr>
          </a:p>
          <a:p>
            <a:pPr marL="0" lvl="0" indent="0" algn="l" rtl="0">
              <a:spcBef>
                <a:spcPts val="0"/>
              </a:spcBef>
              <a:spcAft>
                <a:spcPts val="0"/>
              </a:spcAft>
              <a:buNone/>
            </a:pPr>
            <a:endParaRPr dirty="0">
              <a:solidFill>
                <a:srgbClr val="000000"/>
              </a:solidFill>
            </a:endParaRPr>
          </a:p>
          <a:p>
            <a:pPr marL="0" lvl="0" indent="0" algn="l" rtl="0">
              <a:spcBef>
                <a:spcPts val="0"/>
              </a:spcBef>
              <a:spcAft>
                <a:spcPts val="0"/>
              </a:spcAft>
              <a:buNone/>
            </a:pPr>
            <a:r>
              <a:rPr lang="en" dirty="0">
                <a:solidFill>
                  <a:srgbClr val="000000"/>
                </a:solidFill>
              </a:rPr>
              <a:t>If we were using the Most Probable Class, we would compare 0.825 the probability of the other classes.</a:t>
            </a:r>
            <a:endParaRPr dirty="0">
              <a:solidFill>
                <a:srgbClr val="000000"/>
              </a:solidFill>
            </a:endParaRPr>
          </a:p>
          <a:p>
            <a:pPr marL="0" lvl="0" indent="0" algn="l" rtl="0">
              <a:spcBef>
                <a:spcPts val="0"/>
              </a:spcBef>
              <a:spcAft>
                <a:spcPts val="0"/>
              </a:spcAft>
              <a:buNone/>
            </a:pPr>
            <a:endParaRPr dirty="0">
              <a:solidFill>
                <a:srgbClr val="000000"/>
              </a:solidFill>
            </a:endParaRPr>
          </a:p>
          <a:p>
            <a:pPr marL="457200" lvl="0" indent="0" algn="l" rtl="0">
              <a:spcBef>
                <a:spcPts val="0"/>
              </a:spcBef>
              <a:spcAft>
                <a:spcPts val="0"/>
              </a:spcAft>
              <a:buClr>
                <a:schemeClr val="dk1"/>
              </a:buClr>
              <a:buSzPts val="1100"/>
              <a:buFont typeface="Arial"/>
              <a:buNone/>
            </a:pPr>
            <a:r>
              <a:rPr lang="en" dirty="0">
                <a:solidFill>
                  <a:schemeClr val="dk1"/>
                </a:solidFill>
              </a:rPr>
              <a:t>p(edible = yes |  cap size = flat, bruised = no, odor = none) = 0.825</a:t>
            </a:r>
            <a:endParaRPr dirty="0">
              <a:solidFill>
                <a:srgbClr val="000000"/>
              </a:solidFill>
            </a:endParaRPr>
          </a:p>
          <a:p>
            <a:pPr marL="457200" lvl="0" indent="0" algn="l" rtl="0">
              <a:spcBef>
                <a:spcPts val="0"/>
              </a:spcBef>
              <a:spcAft>
                <a:spcPts val="0"/>
              </a:spcAft>
              <a:buNone/>
            </a:pPr>
            <a:r>
              <a:rPr lang="en" dirty="0">
                <a:solidFill>
                  <a:schemeClr val="dk1"/>
                </a:solidFill>
              </a:rPr>
              <a:t>p(edible = no |  cap size = flat, bruised = no, odor = none) = 0.175</a:t>
            </a:r>
            <a:endParaRPr dirty="0">
              <a:solidFill>
                <a:schemeClr val="dk1"/>
              </a:solidFill>
            </a:endParaRPr>
          </a:p>
          <a:p>
            <a:pPr marL="457200" lvl="0" indent="0" algn="l" rtl="0">
              <a:spcBef>
                <a:spcPts val="0"/>
              </a:spcBef>
              <a:spcAft>
                <a:spcPts val="0"/>
              </a:spcAft>
              <a:buNone/>
            </a:pPr>
            <a:endParaRPr dirty="0">
              <a:solidFill>
                <a:schemeClr val="dk1"/>
              </a:solidFill>
            </a:endParaRPr>
          </a:p>
          <a:p>
            <a:pPr marL="457200" lvl="0" indent="0" algn="l" rtl="0">
              <a:spcBef>
                <a:spcPts val="0"/>
              </a:spcBef>
              <a:spcAft>
                <a:spcPts val="0"/>
              </a:spcAft>
              <a:buClr>
                <a:schemeClr val="dk1"/>
              </a:buClr>
              <a:buSzPts val="1100"/>
              <a:buFont typeface="Arial"/>
              <a:buNone/>
            </a:pPr>
            <a:r>
              <a:rPr lang="en" dirty="0">
                <a:solidFill>
                  <a:schemeClr val="dk1"/>
                </a:solidFill>
              </a:rPr>
              <a:t>So we would classify this example as Edible.</a:t>
            </a:r>
          </a:p>
          <a:p>
            <a:pPr marL="457200" lvl="0" indent="0" algn="l" rtl="0">
              <a:spcBef>
                <a:spcPts val="0"/>
              </a:spcBef>
              <a:spcAft>
                <a:spcPts val="0"/>
              </a:spcAft>
              <a:buClr>
                <a:schemeClr val="dk1"/>
              </a:buClr>
              <a:buSzPts val="1100"/>
              <a:buFont typeface="Arial"/>
              <a:buNone/>
            </a:pPr>
            <a:endParaRPr lang="en" dirty="0">
              <a:solidFill>
                <a:schemeClr val="dk1"/>
              </a:solidFill>
            </a:endParaRPr>
          </a:p>
          <a:p>
            <a:pPr marL="457200" lvl="0" indent="0" algn="l" rtl="0">
              <a:spcBef>
                <a:spcPts val="0"/>
              </a:spcBef>
              <a:spcAft>
                <a:spcPts val="0"/>
              </a:spcAft>
              <a:buClr>
                <a:schemeClr val="dk1"/>
              </a:buClr>
              <a:buSzPts val="1100"/>
              <a:buFont typeface="Arial"/>
              <a:buNone/>
            </a:pPr>
            <a:r>
              <a:rPr lang="en" dirty="0">
                <a:solidFill>
                  <a:schemeClr val="dk1"/>
                </a:solidFill>
              </a:rPr>
              <a:t>Works with multiple classes.</a:t>
            </a:r>
            <a:endParaRPr dirty="0">
              <a:solidFill>
                <a:schemeClr val="dk1"/>
              </a:solidFill>
            </a:endParaRPr>
          </a:p>
          <a:p>
            <a:pPr marL="0" lvl="0" indent="0" algn="l" rtl="0">
              <a:spcBef>
                <a:spcPts val="0"/>
              </a:spcBef>
              <a:spcAft>
                <a:spcPts val="0"/>
              </a:spcAft>
              <a:buNone/>
            </a:pPr>
            <a:endParaRPr dirty="0">
              <a:solidFill>
                <a:srgbClr val="000000"/>
              </a:solidFill>
            </a:endParaRPr>
          </a:p>
        </p:txBody>
      </p:sp>
      <p:sp>
        <p:nvSpPr>
          <p:cNvPr id="2" name="TextBox 1">
            <a:extLst>
              <a:ext uri="{FF2B5EF4-FFF2-40B4-BE49-F238E27FC236}">
                <a16:creationId xmlns:a16="http://schemas.microsoft.com/office/drawing/2014/main" id="{7D07BF37-87DC-4558-B3B4-47E1FDA9A2AA}"/>
              </a:ext>
            </a:extLst>
          </p:cNvPr>
          <p:cNvSpPr txBox="1"/>
          <p:nvPr/>
        </p:nvSpPr>
        <p:spPr>
          <a:xfrm>
            <a:off x="7765676" y="3580280"/>
            <a:ext cx="914400" cy="307777"/>
          </a:xfrm>
          <a:prstGeom prst="rect">
            <a:avLst/>
          </a:prstGeom>
          <a:noFill/>
        </p:spPr>
        <p:txBody>
          <a:bodyPr wrap="square" rtlCol="0">
            <a:spAutoFit/>
          </a:bodyPr>
          <a:lstStyle/>
          <a:p>
            <a:r>
              <a:rPr lang="en-US" dirty="0">
                <a:solidFill>
                  <a:srgbClr val="FF0000"/>
                </a:solidFill>
              </a:rPr>
              <a:t>Winner!</a:t>
            </a:r>
          </a:p>
        </p:txBody>
      </p:sp>
      <p:cxnSp>
        <p:nvCxnSpPr>
          <p:cNvPr id="4" name="Straight Arrow Connector 3">
            <a:extLst>
              <a:ext uri="{FF2B5EF4-FFF2-40B4-BE49-F238E27FC236}">
                <a16:creationId xmlns:a16="http://schemas.microsoft.com/office/drawing/2014/main" id="{977EDDF3-DD8B-401C-9668-F792FF8A9FDF}"/>
              </a:ext>
            </a:extLst>
          </p:cNvPr>
          <p:cNvCxnSpPr>
            <a:cxnSpLocks/>
          </p:cNvCxnSpPr>
          <p:nvPr/>
        </p:nvCxnSpPr>
        <p:spPr>
          <a:xfrm flipH="1" flipV="1">
            <a:off x="7604310" y="3034169"/>
            <a:ext cx="618566" cy="616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761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Conditional Probability</a:t>
            </a:r>
            <a:endParaRPr/>
          </a:p>
        </p:txBody>
      </p:sp>
      <p:sp>
        <p:nvSpPr>
          <p:cNvPr id="117" name="Google Shape;11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828800" lvl="0" indent="0" algn="l" rtl="0">
              <a:spcBef>
                <a:spcPts val="0"/>
              </a:spcBef>
              <a:spcAft>
                <a:spcPts val="0"/>
              </a:spcAft>
              <a:buNone/>
            </a:pPr>
            <a:endParaRPr dirty="0">
              <a:solidFill>
                <a:srgbClr val="000000"/>
              </a:solidFill>
            </a:endParaRPr>
          </a:p>
          <a:p>
            <a:pPr marL="1828800" lvl="0" indent="457200" algn="l" rtl="0">
              <a:spcBef>
                <a:spcPts val="0"/>
              </a:spcBef>
              <a:spcAft>
                <a:spcPts val="0"/>
              </a:spcAft>
              <a:buNone/>
            </a:pPr>
            <a:r>
              <a:rPr lang="en" dirty="0">
                <a:solidFill>
                  <a:srgbClr val="000000"/>
                </a:solidFill>
              </a:rPr>
              <a:t>		p(C</a:t>
            </a:r>
            <a:r>
              <a:rPr lang="en" i="1" baseline="-25000" dirty="0">
                <a:solidFill>
                  <a:srgbClr val="000000"/>
                </a:solidFill>
              </a:rPr>
              <a:t>i</a:t>
            </a:r>
            <a:r>
              <a:rPr lang="en" dirty="0">
                <a:solidFill>
                  <a:srgbClr val="000000"/>
                </a:solidFill>
              </a:rPr>
              <a:t>|x</a:t>
            </a:r>
            <a:r>
              <a:rPr lang="en" baseline="-25000" dirty="0">
                <a:solidFill>
                  <a:srgbClr val="000000"/>
                </a:solidFill>
              </a:rPr>
              <a:t>1</a:t>
            </a:r>
            <a:r>
              <a:rPr lang="en" dirty="0">
                <a:solidFill>
                  <a:srgbClr val="000000"/>
                </a:solidFill>
              </a:rPr>
              <a:t>,x</a:t>
            </a:r>
            <a:r>
              <a:rPr lang="en" baseline="-25000" dirty="0">
                <a:solidFill>
                  <a:srgbClr val="000000"/>
                </a:solidFill>
              </a:rPr>
              <a:t>2</a:t>
            </a:r>
            <a:r>
              <a:rPr lang="en" dirty="0">
                <a:solidFill>
                  <a:srgbClr val="000000"/>
                </a:solidFill>
              </a:rPr>
              <a:t>,x</a:t>
            </a:r>
            <a:r>
              <a:rPr lang="en" baseline="-25000" dirty="0">
                <a:solidFill>
                  <a:srgbClr val="000000"/>
                </a:solidFill>
              </a:rPr>
              <a:t>3</a:t>
            </a:r>
            <a:r>
              <a:rPr lang="en" dirty="0">
                <a:solidFill>
                  <a:srgbClr val="000000"/>
                </a:solidFill>
              </a:rPr>
              <a:t>...x</a:t>
            </a:r>
            <a:r>
              <a:rPr lang="en" baseline="-25000" dirty="0">
                <a:solidFill>
                  <a:srgbClr val="000000"/>
                </a:solidFill>
              </a:rPr>
              <a:t>m</a:t>
            </a:r>
            <a:r>
              <a:rPr lang="en" dirty="0">
                <a:solidFill>
                  <a:srgbClr val="000000"/>
                </a:solidFill>
              </a:rPr>
              <a:t>) </a:t>
            </a:r>
            <a:endParaRPr dirty="0">
              <a:solidFill>
                <a:srgbClr val="000000"/>
              </a:solidFill>
            </a:endParaRPr>
          </a:p>
          <a:p>
            <a:pPr marL="1828800" lvl="0" indent="0" algn="l" rtl="0">
              <a:spcBef>
                <a:spcPts val="0"/>
              </a:spcBef>
              <a:spcAft>
                <a:spcPts val="0"/>
              </a:spcAft>
              <a:buNone/>
            </a:pPr>
            <a:endParaRPr dirty="0">
              <a:solidFill>
                <a:srgbClr val="000000"/>
              </a:solidFill>
            </a:endParaRPr>
          </a:p>
          <a:p>
            <a:pPr marL="457200" lvl="0" indent="0" algn="l" rtl="0">
              <a:spcBef>
                <a:spcPts val="0"/>
              </a:spcBef>
              <a:spcAft>
                <a:spcPts val="0"/>
              </a:spcAft>
              <a:buNone/>
            </a:pPr>
            <a:r>
              <a:rPr lang="en" dirty="0">
                <a:solidFill>
                  <a:srgbClr val="000000"/>
                </a:solidFill>
              </a:rPr>
              <a:t>Where C</a:t>
            </a:r>
            <a:r>
              <a:rPr lang="en" i="1" baseline="-25000" dirty="0">
                <a:solidFill>
                  <a:srgbClr val="000000"/>
                </a:solidFill>
              </a:rPr>
              <a:t>i</a:t>
            </a:r>
            <a:r>
              <a:rPr lang="en" dirty="0">
                <a:solidFill>
                  <a:srgbClr val="000000"/>
                </a:solidFill>
              </a:rPr>
              <a:t> is the Class value your are interested in, x</a:t>
            </a:r>
            <a:r>
              <a:rPr lang="en" i="1" baseline="-25000" dirty="0">
                <a:solidFill>
                  <a:srgbClr val="000000"/>
                </a:solidFill>
              </a:rPr>
              <a:t>j</a:t>
            </a:r>
            <a:r>
              <a:rPr lang="en" dirty="0">
                <a:solidFill>
                  <a:srgbClr val="000000"/>
                </a:solidFill>
              </a:rPr>
              <a:t> is the value of the attribute of your example, and m is the number of attributes in your example.</a:t>
            </a:r>
            <a:endParaRPr dirty="0">
              <a:solidFill>
                <a:srgbClr val="000000"/>
              </a:solidFill>
            </a:endParaRPr>
          </a:p>
          <a:p>
            <a:pPr marL="457200" lvl="0" indent="0" algn="l" rtl="0">
              <a:spcBef>
                <a:spcPts val="0"/>
              </a:spcBef>
              <a:spcAft>
                <a:spcPts val="0"/>
              </a:spcAft>
              <a:buNone/>
            </a:pPr>
            <a:endParaRPr dirty="0">
              <a:solidFill>
                <a:srgbClr val="000000"/>
              </a:solidFill>
            </a:endParaRPr>
          </a:p>
          <a:p>
            <a:pPr marL="457200" lvl="0" indent="0" algn="l" rtl="0">
              <a:spcBef>
                <a:spcPts val="0"/>
              </a:spcBef>
              <a:spcAft>
                <a:spcPts val="0"/>
              </a:spcAft>
              <a:buNone/>
            </a:pPr>
            <a:r>
              <a:rPr lang="en" dirty="0">
                <a:solidFill>
                  <a:srgbClr val="000000"/>
                </a:solidFill>
              </a:rPr>
              <a:t>Example:</a:t>
            </a:r>
            <a:endParaRPr dirty="0">
              <a:solidFill>
                <a:srgbClr val="000000"/>
              </a:solidFill>
            </a:endParaRPr>
          </a:p>
          <a:p>
            <a:pPr marL="457200" lvl="0" indent="0" algn="l" rtl="0">
              <a:spcBef>
                <a:spcPts val="0"/>
              </a:spcBef>
              <a:spcAft>
                <a:spcPts val="0"/>
              </a:spcAft>
              <a:buNone/>
            </a:pPr>
            <a:r>
              <a:rPr lang="en" dirty="0">
                <a:solidFill>
                  <a:srgbClr val="000000"/>
                </a:solidFill>
              </a:rPr>
              <a:t>p(edible = yes |  cap size = flat, bruised = no, odor = none)</a:t>
            </a:r>
            <a:endParaRPr dirty="0">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Bayes Classifier when no data is present?</a:t>
            </a:r>
            <a:endParaRPr/>
          </a:p>
        </p:txBody>
      </p:sp>
      <p:sp>
        <p:nvSpPr>
          <p:cNvPr id="509" name="Google Shape;509;p47"/>
          <p:cNvSpPr txBox="1">
            <a:spLocks noGrp="1"/>
          </p:cNvSpPr>
          <p:nvPr>
            <p:ph type="body" idx="2"/>
          </p:nvPr>
        </p:nvSpPr>
        <p:spPr>
          <a:xfrm>
            <a:off x="3146225" y="1152475"/>
            <a:ext cx="5686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What happens if we wanted to know </a:t>
            </a:r>
            <a:endParaRPr dirty="0">
              <a:solidFill>
                <a:schemeClr val="dk1"/>
              </a:solidFill>
            </a:endParaRPr>
          </a:p>
          <a:p>
            <a:pPr marL="0" lvl="0" indent="0" algn="l" rtl="0">
              <a:spcBef>
                <a:spcPts val="0"/>
              </a:spcBef>
              <a:spcAft>
                <a:spcPts val="0"/>
              </a:spcAft>
              <a:buNone/>
            </a:pPr>
            <a:r>
              <a:rPr lang="en" dirty="0">
                <a:solidFill>
                  <a:schemeClr val="dk1"/>
                </a:solidFill>
              </a:rPr>
              <a:t>p(edible = yes |  cap size = flat, bruised = yes, odor = none) ?</a:t>
            </a:r>
            <a:endParaRPr dirty="0">
              <a:solidFill>
                <a:schemeClr val="dk1"/>
              </a:solidFill>
            </a:endParaRPr>
          </a:p>
          <a:p>
            <a:pPr marL="0" lvl="0" indent="0" algn="l" rtl="0">
              <a:spcBef>
                <a:spcPts val="0"/>
              </a:spcBef>
              <a:spcAft>
                <a:spcPts val="0"/>
              </a:spcAft>
              <a:buNone/>
            </a:pPr>
            <a:endParaRPr dirty="0">
              <a:solidFill>
                <a:schemeClr val="dk1"/>
              </a:solidFill>
            </a:endParaRPr>
          </a:p>
          <a:p>
            <a:pPr marL="457200" lvl="0" indent="457200" algn="l" rtl="0">
              <a:spcBef>
                <a:spcPts val="0"/>
              </a:spcBef>
              <a:spcAft>
                <a:spcPts val="0"/>
              </a:spcAft>
              <a:buNone/>
            </a:pPr>
            <a:r>
              <a:rPr lang="en" dirty="0">
                <a:solidFill>
                  <a:schemeClr val="dk1"/>
                </a:solidFill>
              </a:rPr>
              <a:t>p(A|B) = ( p(B|A) * p(A) ) / p(B)</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solidFill>
                  <a:schemeClr val="dk1"/>
                </a:solidFill>
              </a:rPr>
              <a:t>If we were using Full Bayes, the p = ( 0 *  0.67 ) / (0)  =  Undefined</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solidFill>
                  <a:schemeClr val="dk1"/>
                </a:solidFill>
              </a:rPr>
              <a:t>If we were using Naive Bayes, the  p = 0.89</a:t>
            </a:r>
            <a:endParaRPr dirty="0">
              <a:solidFill>
                <a:schemeClr val="dk1"/>
              </a:solidFill>
            </a:endParaRPr>
          </a:p>
        </p:txBody>
      </p:sp>
      <p:pic>
        <p:nvPicPr>
          <p:cNvPr id="510" name="Google Shape;510;p47"/>
          <p:cNvPicPr preferRelativeResize="0"/>
          <p:nvPr/>
        </p:nvPicPr>
        <p:blipFill>
          <a:blip r:embed="rId3">
            <a:alphaModFix/>
          </a:blip>
          <a:stretch>
            <a:fillRect/>
          </a:stretch>
        </p:blipFill>
        <p:spPr>
          <a:xfrm>
            <a:off x="311700" y="1152475"/>
            <a:ext cx="2667250" cy="36958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Bayes Classifier when using Interval or Ratio data</a:t>
            </a:r>
            <a:endParaRPr/>
          </a:p>
        </p:txBody>
      </p:sp>
      <p:sp>
        <p:nvSpPr>
          <p:cNvPr id="516" name="Google Shape;516;p48"/>
          <p:cNvSpPr txBox="1">
            <a:spLocks noGrp="1"/>
          </p:cNvSpPr>
          <p:nvPr>
            <p:ph type="body" idx="2"/>
          </p:nvPr>
        </p:nvSpPr>
        <p:spPr>
          <a:xfrm>
            <a:off x="3146225" y="1152475"/>
            <a:ext cx="5686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When we use Naive Bayes Classifiers on Interval or Ratio attribute, x, we assume that x is normally distributed and use a Probability Density Function for Normally distributed data to determine the probabilities of P(x|C).</a:t>
            </a:r>
            <a:endParaRPr sz="1800">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p(x|C) = p(</a:t>
            </a:r>
            <a:r>
              <a:rPr lang="en" sz="1800">
                <a:solidFill>
                  <a:schemeClr val="dk1"/>
                </a:solidFill>
              </a:rPr>
              <a:t>x</a:t>
            </a:r>
            <a:r>
              <a:rPr lang="en">
                <a:solidFill>
                  <a:schemeClr val="dk1"/>
                </a:solidFill>
              </a:rPr>
              <a: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pic>
        <p:nvPicPr>
          <p:cNvPr id="517" name="Google Shape;517;p48"/>
          <p:cNvPicPr preferRelativeResize="0"/>
          <p:nvPr/>
        </p:nvPicPr>
        <p:blipFill>
          <a:blip r:embed="rId3">
            <a:alphaModFix/>
          </a:blip>
          <a:stretch>
            <a:fillRect/>
          </a:stretch>
        </p:blipFill>
        <p:spPr>
          <a:xfrm>
            <a:off x="311700" y="1152475"/>
            <a:ext cx="2667250" cy="3695875"/>
          </a:xfrm>
          <a:prstGeom prst="rect">
            <a:avLst/>
          </a:prstGeom>
          <a:noFill/>
          <a:ln>
            <a:noFill/>
          </a:ln>
        </p:spPr>
      </p:pic>
      <p:pic>
        <p:nvPicPr>
          <p:cNvPr id="518" name="Google Shape;518;p48"/>
          <p:cNvPicPr preferRelativeResize="0"/>
          <p:nvPr/>
        </p:nvPicPr>
        <p:blipFill>
          <a:blip r:embed="rId4">
            <a:alphaModFix/>
          </a:blip>
          <a:stretch>
            <a:fillRect/>
          </a:stretch>
        </p:blipFill>
        <p:spPr>
          <a:xfrm>
            <a:off x="4571988" y="3008675"/>
            <a:ext cx="2543175" cy="9906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Bayes Classifier when using Interval or Ratio data</a:t>
            </a:r>
            <a:endParaRPr/>
          </a:p>
        </p:txBody>
      </p:sp>
      <p:sp>
        <p:nvSpPr>
          <p:cNvPr id="524" name="Google Shape;524;p49"/>
          <p:cNvSpPr txBox="1">
            <a:spLocks noGrp="1"/>
          </p:cNvSpPr>
          <p:nvPr>
            <p:ph type="body" idx="2"/>
          </p:nvPr>
        </p:nvSpPr>
        <p:spPr>
          <a:xfrm>
            <a:off x="3146225" y="1152475"/>
            <a:ext cx="5686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For each Class value we calculate the sample mean 𝜇 and the sample standard deviation 𝜎.</a:t>
            </a:r>
            <a:endParaRPr sz="1800">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pic>
        <p:nvPicPr>
          <p:cNvPr id="525" name="Google Shape;525;p49"/>
          <p:cNvPicPr preferRelativeResize="0"/>
          <p:nvPr/>
        </p:nvPicPr>
        <p:blipFill>
          <a:blip r:embed="rId3">
            <a:alphaModFix/>
          </a:blip>
          <a:stretch>
            <a:fillRect/>
          </a:stretch>
        </p:blipFill>
        <p:spPr>
          <a:xfrm>
            <a:off x="311700" y="1152475"/>
            <a:ext cx="2667250" cy="3695875"/>
          </a:xfrm>
          <a:prstGeom prst="rect">
            <a:avLst/>
          </a:prstGeom>
          <a:noFill/>
          <a:ln>
            <a:noFill/>
          </a:ln>
        </p:spPr>
      </p:pic>
      <p:pic>
        <p:nvPicPr>
          <p:cNvPr id="526" name="Google Shape;526;p49"/>
          <p:cNvPicPr preferRelativeResize="0"/>
          <p:nvPr/>
        </p:nvPicPr>
        <p:blipFill>
          <a:blip r:embed="rId4">
            <a:alphaModFix/>
          </a:blip>
          <a:stretch>
            <a:fillRect/>
          </a:stretch>
        </p:blipFill>
        <p:spPr>
          <a:xfrm>
            <a:off x="3717521" y="2621875"/>
            <a:ext cx="4543600" cy="2044300"/>
          </a:xfrm>
          <a:prstGeom prst="rect">
            <a:avLst/>
          </a:prstGeom>
          <a:noFill/>
          <a:ln>
            <a:noFill/>
          </a:ln>
        </p:spPr>
      </p:pic>
      <p:sp>
        <p:nvSpPr>
          <p:cNvPr id="527" name="Google Shape;527;p49"/>
          <p:cNvSpPr txBox="1"/>
          <p:nvPr/>
        </p:nvSpPr>
        <p:spPr>
          <a:xfrm>
            <a:off x="517800" y="4848350"/>
            <a:ext cx="8626200" cy="310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800"/>
              <a:t>https://courses.lumenlearning.com/suny-natural-resources-biometrics/chapter/chapter-1-descriptive-statistics-and-the-normal-distribution/</a:t>
            </a:r>
            <a:endParaRPr sz="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Multiclass Naive Bayes</a:t>
            </a:r>
            <a:endParaRPr/>
          </a:p>
        </p:txBody>
      </p:sp>
      <p:sp>
        <p:nvSpPr>
          <p:cNvPr id="533" name="Google Shape;533;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534" name="Google Shape;534;p50"/>
          <p:cNvPicPr preferRelativeResize="0"/>
          <p:nvPr/>
        </p:nvPicPr>
        <p:blipFill>
          <a:blip r:embed="rId3">
            <a:alphaModFix/>
          </a:blip>
          <a:stretch>
            <a:fillRect/>
          </a:stretch>
        </p:blipFill>
        <p:spPr>
          <a:xfrm>
            <a:off x="311700" y="1017725"/>
            <a:ext cx="4369118" cy="40862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Multiclass Naive Bayes</a:t>
            </a:r>
            <a:endParaRPr dirty="0"/>
          </a:p>
        </p:txBody>
      </p:sp>
      <p:sp>
        <p:nvSpPr>
          <p:cNvPr id="540" name="Google Shape;540;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pic>
        <p:nvPicPr>
          <p:cNvPr id="541" name="Google Shape;541;p51"/>
          <p:cNvPicPr preferRelativeResize="0"/>
          <p:nvPr/>
        </p:nvPicPr>
        <p:blipFill>
          <a:blip r:embed="rId3">
            <a:alphaModFix/>
          </a:blip>
          <a:stretch>
            <a:fillRect/>
          </a:stretch>
        </p:blipFill>
        <p:spPr>
          <a:xfrm>
            <a:off x="118075" y="21438"/>
            <a:ext cx="3727784" cy="3690500"/>
          </a:xfrm>
          <a:prstGeom prst="rect">
            <a:avLst/>
          </a:prstGeom>
          <a:noFill/>
          <a:ln>
            <a:noFill/>
          </a:ln>
        </p:spPr>
      </p:pic>
      <p:pic>
        <p:nvPicPr>
          <p:cNvPr id="542" name="Google Shape;542;p51"/>
          <p:cNvPicPr preferRelativeResize="0"/>
          <p:nvPr/>
        </p:nvPicPr>
        <p:blipFill>
          <a:blip r:embed="rId4">
            <a:alphaModFix/>
          </a:blip>
          <a:stretch>
            <a:fillRect/>
          </a:stretch>
        </p:blipFill>
        <p:spPr>
          <a:xfrm>
            <a:off x="118075" y="3779313"/>
            <a:ext cx="8907849" cy="12155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Multiclass Naive Bayes</a:t>
            </a:r>
            <a:endParaRPr/>
          </a:p>
        </p:txBody>
      </p:sp>
      <p:sp>
        <p:nvSpPr>
          <p:cNvPr id="548" name="Google Shape;548;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549" name="Google Shape;549;p52"/>
          <p:cNvPicPr preferRelativeResize="0"/>
          <p:nvPr/>
        </p:nvPicPr>
        <p:blipFill>
          <a:blip r:embed="rId3">
            <a:alphaModFix/>
          </a:blip>
          <a:stretch>
            <a:fillRect/>
          </a:stretch>
        </p:blipFill>
        <p:spPr>
          <a:xfrm>
            <a:off x="118075" y="1963963"/>
            <a:ext cx="8907849" cy="1215575"/>
          </a:xfrm>
          <a:prstGeom prst="rect">
            <a:avLst/>
          </a:prstGeom>
          <a:noFill/>
          <a:ln>
            <a:noFill/>
          </a:ln>
        </p:spPr>
      </p:pic>
      <p:sp>
        <p:nvSpPr>
          <p:cNvPr id="550" name="Google Shape;550;p52"/>
          <p:cNvSpPr txBox="1"/>
          <p:nvPr/>
        </p:nvSpPr>
        <p:spPr>
          <a:xfrm>
            <a:off x="1475900" y="3837325"/>
            <a:ext cx="4250700" cy="4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p(non_recom|parents = pretentious)</a:t>
            </a:r>
            <a:endParaRPr/>
          </a:p>
        </p:txBody>
      </p:sp>
      <p:cxnSp>
        <p:nvCxnSpPr>
          <p:cNvPr id="551" name="Google Shape;551;p52"/>
          <p:cNvCxnSpPr/>
          <p:nvPr/>
        </p:nvCxnSpPr>
        <p:spPr>
          <a:xfrm rot="10800000">
            <a:off x="1630925" y="3032850"/>
            <a:ext cx="951900" cy="870900"/>
          </a:xfrm>
          <a:prstGeom prst="straightConnector1">
            <a:avLst/>
          </a:prstGeom>
          <a:noFill/>
          <a:ln w="28575" cap="flat" cmpd="sng">
            <a:solidFill>
              <a:srgbClr val="00FFFF"/>
            </a:solidFill>
            <a:prstDash val="solid"/>
            <a:round/>
            <a:headEnd type="none" w="med" len="med"/>
            <a:tailEnd type="triangle" w="med" len="med"/>
          </a:ln>
        </p:spPr>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Multiclass Naive Bayes</a:t>
            </a:r>
            <a:endParaRPr/>
          </a:p>
        </p:txBody>
      </p:sp>
      <p:pic>
        <p:nvPicPr>
          <p:cNvPr id="557" name="Google Shape;557;p53"/>
          <p:cNvPicPr preferRelativeResize="0"/>
          <p:nvPr/>
        </p:nvPicPr>
        <p:blipFill>
          <a:blip r:embed="rId3">
            <a:alphaModFix/>
          </a:blip>
          <a:stretch>
            <a:fillRect/>
          </a:stretch>
        </p:blipFill>
        <p:spPr>
          <a:xfrm>
            <a:off x="152399" y="1017725"/>
            <a:ext cx="8839201" cy="2395671"/>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Multiclass Naive Bayes</a:t>
            </a:r>
            <a:endParaRPr/>
          </a:p>
        </p:txBody>
      </p:sp>
      <p:pic>
        <p:nvPicPr>
          <p:cNvPr id="563" name="Google Shape;563;p54"/>
          <p:cNvPicPr preferRelativeResize="0"/>
          <p:nvPr/>
        </p:nvPicPr>
        <p:blipFill>
          <a:blip r:embed="rId3">
            <a:alphaModFix/>
          </a:blip>
          <a:stretch>
            <a:fillRect/>
          </a:stretch>
        </p:blipFill>
        <p:spPr>
          <a:xfrm>
            <a:off x="152399" y="1040368"/>
            <a:ext cx="8839201" cy="2395671"/>
          </a:xfrm>
          <a:prstGeom prst="rect">
            <a:avLst/>
          </a:prstGeom>
          <a:noFill/>
          <a:ln>
            <a:noFill/>
          </a:ln>
        </p:spPr>
      </p:pic>
      <p:pic>
        <p:nvPicPr>
          <p:cNvPr id="564" name="Google Shape;564;p54"/>
          <p:cNvPicPr preferRelativeResize="0"/>
          <p:nvPr/>
        </p:nvPicPr>
        <p:blipFill>
          <a:blip r:embed="rId4">
            <a:alphaModFix/>
          </a:blip>
          <a:stretch>
            <a:fillRect/>
          </a:stretch>
        </p:blipFill>
        <p:spPr>
          <a:xfrm>
            <a:off x="639450" y="4502996"/>
            <a:ext cx="7153275" cy="5905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Naive Bayes Classifier - Spam Filters</a:t>
            </a:r>
            <a:endParaRPr/>
          </a:p>
        </p:txBody>
      </p:sp>
      <p:sp>
        <p:nvSpPr>
          <p:cNvPr id="570" name="Google Shape;570;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Full Bayes and Naive Bayes Classifiers are used as Spam filters since 1990’s.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 Spam filter that has been implemented with Naive Bayes Classifiers would use a selection of words from an email messages as attributes.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Individuals can training their spam filters by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marking Spam messages that make it through</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the filter as Spam.</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pic>
        <p:nvPicPr>
          <p:cNvPr id="571" name="Google Shape;571;p55"/>
          <p:cNvPicPr preferRelativeResize="0"/>
          <p:nvPr/>
        </p:nvPicPr>
        <p:blipFill>
          <a:blip r:embed="rId3">
            <a:alphaModFix/>
          </a:blip>
          <a:stretch>
            <a:fillRect/>
          </a:stretch>
        </p:blipFill>
        <p:spPr>
          <a:xfrm>
            <a:off x="5288400" y="2499200"/>
            <a:ext cx="3329125" cy="24840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Naive Bayes Classifier - Documents</a:t>
            </a:r>
            <a:endParaRPr/>
          </a:p>
        </p:txBody>
      </p:sp>
      <p:sp>
        <p:nvSpPr>
          <p:cNvPr id="577" name="Google Shape;577;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For Naive Bayes Classifiers when working with documents, the attributes are the words in the document.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For each word, P(x|C), you can record them as a binary value marking whether the word is in the document of not.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Conditional Probability</a:t>
            </a:r>
            <a:endParaRPr/>
          </a:p>
        </p:txBody>
      </p:sp>
      <p:sp>
        <p:nvSpPr>
          <p:cNvPr id="123" name="Google Shape;12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828800" lvl="0" indent="0" algn="l" rtl="0">
              <a:spcBef>
                <a:spcPts val="0"/>
              </a:spcBef>
              <a:spcAft>
                <a:spcPts val="0"/>
              </a:spcAft>
              <a:buNone/>
            </a:pPr>
            <a:endParaRPr dirty="0">
              <a:solidFill>
                <a:srgbClr val="000000"/>
              </a:solidFill>
            </a:endParaRPr>
          </a:p>
          <a:p>
            <a:pPr marL="1828800" lvl="0" indent="457200" algn="l" rtl="0">
              <a:spcBef>
                <a:spcPts val="0"/>
              </a:spcBef>
              <a:spcAft>
                <a:spcPts val="0"/>
              </a:spcAft>
              <a:buNone/>
            </a:pPr>
            <a:r>
              <a:rPr lang="en" dirty="0">
                <a:solidFill>
                  <a:srgbClr val="000000"/>
                </a:solidFill>
              </a:rPr>
              <a:t>		p(C</a:t>
            </a:r>
            <a:r>
              <a:rPr lang="en" i="1" baseline="-25000" dirty="0">
                <a:solidFill>
                  <a:srgbClr val="000000"/>
                </a:solidFill>
              </a:rPr>
              <a:t>i</a:t>
            </a:r>
            <a:r>
              <a:rPr lang="en" dirty="0">
                <a:solidFill>
                  <a:srgbClr val="000000"/>
                </a:solidFill>
              </a:rPr>
              <a:t>|x</a:t>
            </a:r>
            <a:r>
              <a:rPr lang="en" baseline="-25000" dirty="0">
                <a:solidFill>
                  <a:srgbClr val="000000"/>
                </a:solidFill>
              </a:rPr>
              <a:t>1</a:t>
            </a:r>
            <a:r>
              <a:rPr lang="en" dirty="0">
                <a:solidFill>
                  <a:srgbClr val="000000"/>
                </a:solidFill>
              </a:rPr>
              <a:t>,x</a:t>
            </a:r>
            <a:r>
              <a:rPr lang="en" baseline="-25000" dirty="0">
                <a:solidFill>
                  <a:srgbClr val="000000"/>
                </a:solidFill>
              </a:rPr>
              <a:t>2</a:t>
            </a:r>
            <a:r>
              <a:rPr lang="en" dirty="0">
                <a:solidFill>
                  <a:srgbClr val="000000"/>
                </a:solidFill>
              </a:rPr>
              <a:t>,x</a:t>
            </a:r>
            <a:r>
              <a:rPr lang="en" baseline="-25000" dirty="0">
                <a:solidFill>
                  <a:srgbClr val="000000"/>
                </a:solidFill>
              </a:rPr>
              <a:t>3</a:t>
            </a:r>
            <a:r>
              <a:rPr lang="en" dirty="0">
                <a:solidFill>
                  <a:srgbClr val="000000"/>
                </a:solidFill>
              </a:rPr>
              <a:t>...x</a:t>
            </a:r>
            <a:r>
              <a:rPr lang="en" baseline="-25000" dirty="0">
                <a:solidFill>
                  <a:srgbClr val="000000"/>
                </a:solidFill>
              </a:rPr>
              <a:t>p</a:t>
            </a:r>
            <a:r>
              <a:rPr lang="en" dirty="0">
                <a:solidFill>
                  <a:srgbClr val="000000"/>
                </a:solidFill>
              </a:rPr>
              <a:t>) </a:t>
            </a:r>
            <a:endParaRPr dirty="0">
              <a:solidFill>
                <a:srgbClr val="000000"/>
              </a:solidFill>
            </a:endParaRPr>
          </a:p>
          <a:p>
            <a:pPr marL="1828800" lvl="0" indent="0" algn="l" rtl="0">
              <a:spcBef>
                <a:spcPts val="0"/>
              </a:spcBef>
              <a:spcAft>
                <a:spcPts val="0"/>
              </a:spcAft>
              <a:buNone/>
            </a:pPr>
            <a:endParaRPr dirty="0">
              <a:solidFill>
                <a:srgbClr val="000000"/>
              </a:solidFill>
            </a:endParaRPr>
          </a:p>
          <a:p>
            <a:pPr marL="457200" lvl="0" indent="0" algn="l" rtl="0">
              <a:spcBef>
                <a:spcPts val="0"/>
              </a:spcBef>
              <a:spcAft>
                <a:spcPts val="0"/>
              </a:spcAft>
              <a:buNone/>
            </a:pPr>
            <a:r>
              <a:rPr lang="en" dirty="0">
                <a:solidFill>
                  <a:srgbClr val="000000"/>
                </a:solidFill>
              </a:rPr>
              <a:t>Where C</a:t>
            </a:r>
            <a:r>
              <a:rPr lang="en" i="1" baseline="-25000" dirty="0">
                <a:solidFill>
                  <a:srgbClr val="000000"/>
                </a:solidFill>
              </a:rPr>
              <a:t>i</a:t>
            </a:r>
            <a:r>
              <a:rPr lang="en" dirty="0">
                <a:solidFill>
                  <a:srgbClr val="000000"/>
                </a:solidFill>
              </a:rPr>
              <a:t> is the Class value your are interested in, x</a:t>
            </a:r>
            <a:r>
              <a:rPr lang="en" i="1" baseline="-25000" dirty="0">
                <a:solidFill>
                  <a:srgbClr val="000000"/>
                </a:solidFill>
              </a:rPr>
              <a:t>i</a:t>
            </a:r>
            <a:r>
              <a:rPr lang="en" dirty="0">
                <a:solidFill>
                  <a:srgbClr val="000000"/>
                </a:solidFill>
              </a:rPr>
              <a:t> is the value of the attribute of your example, and p is the number of attributes in your example.</a:t>
            </a:r>
            <a:endParaRPr dirty="0">
              <a:solidFill>
                <a:srgbClr val="000000"/>
              </a:solidFill>
            </a:endParaRPr>
          </a:p>
          <a:p>
            <a:pPr marL="457200" lvl="0" indent="0" algn="l" rtl="0">
              <a:spcBef>
                <a:spcPts val="0"/>
              </a:spcBef>
              <a:spcAft>
                <a:spcPts val="0"/>
              </a:spcAft>
              <a:buNone/>
            </a:pPr>
            <a:endParaRPr dirty="0">
              <a:solidFill>
                <a:srgbClr val="000000"/>
              </a:solidFill>
            </a:endParaRPr>
          </a:p>
          <a:p>
            <a:pPr marL="457200" lvl="0" indent="0" algn="l" rtl="0">
              <a:spcBef>
                <a:spcPts val="0"/>
              </a:spcBef>
              <a:spcAft>
                <a:spcPts val="0"/>
              </a:spcAft>
              <a:buNone/>
            </a:pPr>
            <a:r>
              <a:rPr lang="en" dirty="0">
                <a:solidFill>
                  <a:srgbClr val="000000"/>
                </a:solidFill>
              </a:rPr>
              <a:t>Example:</a:t>
            </a:r>
            <a:endParaRPr dirty="0">
              <a:solidFill>
                <a:srgbClr val="000000"/>
              </a:solidFill>
            </a:endParaRPr>
          </a:p>
          <a:p>
            <a:pPr marL="457200" lvl="0" indent="0" algn="l" rtl="0">
              <a:spcBef>
                <a:spcPts val="0"/>
              </a:spcBef>
              <a:spcAft>
                <a:spcPts val="0"/>
              </a:spcAft>
              <a:buNone/>
            </a:pPr>
            <a:r>
              <a:rPr lang="en" dirty="0">
                <a:solidFill>
                  <a:srgbClr val="000000"/>
                </a:solidFill>
              </a:rPr>
              <a:t>p(edible = yes |  cap size = flat, bruised = no, odor = none)</a:t>
            </a:r>
            <a:endParaRPr dirty="0">
              <a:solidFill>
                <a:srgbClr val="000000"/>
              </a:solidFill>
            </a:endParaRPr>
          </a:p>
        </p:txBody>
      </p:sp>
      <p:sp>
        <p:nvSpPr>
          <p:cNvPr id="124" name="Google Shape;124;p17"/>
          <p:cNvSpPr txBox="1"/>
          <p:nvPr/>
        </p:nvSpPr>
        <p:spPr>
          <a:xfrm>
            <a:off x="2219400" y="1100675"/>
            <a:ext cx="1360800" cy="40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Probability of</a:t>
            </a:r>
            <a:endParaRPr/>
          </a:p>
        </p:txBody>
      </p:sp>
      <p:sp>
        <p:nvSpPr>
          <p:cNvPr id="125" name="Google Shape;125;p17"/>
          <p:cNvSpPr txBox="1"/>
          <p:nvPr/>
        </p:nvSpPr>
        <p:spPr>
          <a:xfrm>
            <a:off x="5017300" y="745375"/>
            <a:ext cx="1360800" cy="40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Given events</a:t>
            </a:r>
            <a:endParaRPr/>
          </a:p>
        </p:txBody>
      </p:sp>
      <p:cxnSp>
        <p:nvCxnSpPr>
          <p:cNvPr id="126" name="Google Shape;126;p17"/>
          <p:cNvCxnSpPr/>
          <p:nvPr/>
        </p:nvCxnSpPr>
        <p:spPr>
          <a:xfrm>
            <a:off x="3302000" y="1361475"/>
            <a:ext cx="620100" cy="218400"/>
          </a:xfrm>
          <a:prstGeom prst="straightConnector1">
            <a:avLst/>
          </a:prstGeom>
          <a:noFill/>
          <a:ln w="28575" cap="flat" cmpd="sng">
            <a:solidFill>
              <a:srgbClr val="00FFFF"/>
            </a:solidFill>
            <a:prstDash val="solid"/>
            <a:round/>
            <a:headEnd type="none" w="med" len="med"/>
            <a:tailEnd type="triangle" w="med" len="med"/>
          </a:ln>
        </p:spPr>
      </p:cxnSp>
      <p:cxnSp>
        <p:nvCxnSpPr>
          <p:cNvPr id="127" name="Google Shape;127;p17"/>
          <p:cNvCxnSpPr/>
          <p:nvPr/>
        </p:nvCxnSpPr>
        <p:spPr>
          <a:xfrm flipH="1">
            <a:off x="4682700" y="1017725"/>
            <a:ext cx="384600" cy="573000"/>
          </a:xfrm>
          <a:prstGeom prst="straightConnector1">
            <a:avLst/>
          </a:prstGeom>
          <a:noFill/>
          <a:ln w="28575" cap="flat" cmpd="sng">
            <a:solidFill>
              <a:srgbClr val="00FFFF"/>
            </a:solidFill>
            <a:prstDash val="solid"/>
            <a:round/>
            <a:headEnd type="none" w="med" len="med"/>
            <a:tailEnd type="triangle" w="med" len="med"/>
          </a:ln>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Naive Bayes Classifier - Documents</a:t>
            </a:r>
            <a:endParaRPr/>
          </a:p>
        </p:txBody>
      </p:sp>
      <p:sp>
        <p:nvSpPr>
          <p:cNvPr id="583" name="Google Shape;583;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Or you can get a word frequency count and treat the words as if they were Multinomially distributed and use the Multinomial Probability Mass Function to the probabilities of p(x|C).</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p(x|C) = p(x) =	</a:t>
            </a:r>
            <a:endParaRPr>
              <a:solidFill>
                <a:schemeClr val="dk1"/>
              </a:solidFill>
            </a:endParaRPr>
          </a:p>
        </p:txBody>
      </p:sp>
      <p:pic>
        <p:nvPicPr>
          <p:cNvPr id="584" name="Google Shape;584;p57"/>
          <p:cNvPicPr preferRelativeResize="0"/>
          <p:nvPr/>
        </p:nvPicPr>
        <p:blipFill>
          <a:blip r:embed="rId3">
            <a:alphaModFix/>
          </a:blip>
          <a:stretch>
            <a:fillRect/>
          </a:stretch>
        </p:blipFill>
        <p:spPr>
          <a:xfrm>
            <a:off x="1989800" y="2221413"/>
            <a:ext cx="2952750" cy="866775"/>
          </a:xfrm>
          <a:prstGeom prst="rect">
            <a:avLst/>
          </a:prstGeom>
          <a:noFill/>
          <a:ln>
            <a:noFill/>
          </a:ln>
        </p:spPr>
      </p:pic>
      <p:sp>
        <p:nvSpPr>
          <p:cNvPr id="585" name="Google Shape;585;p57"/>
          <p:cNvSpPr txBox="1"/>
          <p:nvPr/>
        </p:nvSpPr>
        <p:spPr>
          <a:xfrm>
            <a:off x="0" y="4833300"/>
            <a:ext cx="3412500" cy="310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100" u="sng">
                <a:solidFill>
                  <a:schemeClr val="hlink"/>
                </a:solidFill>
                <a:hlinkClick r:id="rId4"/>
              </a:rPr>
              <a:t>https://en.wikipedia.org/wiki/Multinomial_distribution</a:t>
            </a:r>
            <a:endParaRPr/>
          </a:p>
        </p:txBody>
      </p:sp>
      <p:pic>
        <p:nvPicPr>
          <p:cNvPr id="586" name="Google Shape;586;p57"/>
          <p:cNvPicPr preferRelativeResize="0"/>
          <p:nvPr/>
        </p:nvPicPr>
        <p:blipFill>
          <a:blip r:embed="rId5">
            <a:alphaModFix/>
          </a:blip>
          <a:stretch>
            <a:fillRect/>
          </a:stretch>
        </p:blipFill>
        <p:spPr>
          <a:xfrm>
            <a:off x="5031750" y="1878025"/>
            <a:ext cx="3988400" cy="2991300"/>
          </a:xfrm>
          <a:prstGeom prst="rect">
            <a:avLst/>
          </a:prstGeom>
          <a:noFill/>
          <a:ln>
            <a:noFill/>
          </a:ln>
        </p:spPr>
      </p:pic>
      <p:sp>
        <p:nvSpPr>
          <p:cNvPr id="587" name="Google Shape;587;p57"/>
          <p:cNvSpPr txBox="1"/>
          <p:nvPr/>
        </p:nvSpPr>
        <p:spPr>
          <a:xfrm>
            <a:off x="4816450" y="4833300"/>
            <a:ext cx="4327500" cy="310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100" u="sng">
                <a:solidFill>
                  <a:schemeClr val="hlink"/>
                </a:solidFill>
                <a:hlinkClick r:id="rId6"/>
              </a:rPr>
              <a:t>https://www.mathworks.com/help/stats/mnpdf.html</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we covered.</a:t>
            </a:r>
            <a:endParaRPr/>
          </a:p>
        </p:txBody>
      </p:sp>
      <p:sp>
        <p:nvSpPr>
          <p:cNvPr id="593" name="Google Shape;593;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Char char="●"/>
            </a:pPr>
            <a:r>
              <a:rPr lang="en" sz="2000">
                <a:solidFill>
                  <a:schemeClr val="dk1"/>
                </a:solidFill>
              </a:rPr>
              <a:t>Conditional Probability</a:t>
            </a:r>
            <a:endParaRPr sz="2000">
              <a:solidFill>
                <a:schemeClr val="dk1"/>
              </a:solidFill>
            </a:endParaRPr>
          </a:p>
          <a:p>
            <a:pPr marL="457200" lvl="0" indent="-355600" algn="l" rtl="0">
              <a:spcBef>
                <a:spcPts val="0"/>
              </a:spcBef>
              <a:spcAft>
                <a:spcPts val="0"/>
              </a:spcAft>
              <a:buClr>
                <a:srgbClr val="000000"/>
              </a:buClr>
              <a:buSzPts val="2000"/>
              <a:buChar char="●"/>
            </a:pPr>
            <a:r>
              <a:rPr lang="en" sz="2000">
                <a:solidFill>
                  <a:schemeClr val="dk1"/>
                </a:solidFill>
              </a:rPr>
              <a:t>Bayes Theorem</a:t>
            </a:r>
            <a:endParaRPr sz="2000">
              <a:solidFill>
                <a:schemeClr val="dk1"/>
              </a:solidFill>
            </a:endParaRPr>
          </a:p>
          <a:p>
            <a:pPr marL="457200" lvl="0" indent="-355600" algn="l" rtl="0">
              <a:spcBef>
                <a:spcPts val="0"/>
              </a:spcBef>
              <a:spcAft>
                <a:spcPts val="0"/>
              </a:spcAft>
              <a:buClr>
                <a:srgbClr val="000000"/>
              </a:buClr>
              <a:buSzPts val="2000"/>
              <a:buChar char="●"/>
            </a:pPr>
            <a:r>
              <a:rPr lang="en" sz="2000">
                <a:solidFill>
                  <a:srgbClr val="000000"/>
                </a:solidFill>
              </a:rPr>
              <a:t>Naive Bayes</a:t>
            </a:r>
            <a:endParaRPr sz="2000">
              <a:solidFill>
                <a:srgbClr val="00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5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References</a:t>
            </a:r>
            <a:endParaRPr/>
          </a:p>
        </p:txBody>
      </p:sp>
      <p:sp>
        <p:nvSpPr>
          <p:cNvPr id="599" name="Google Shape;599;p5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800"/>
              <a:buNone/>
            </a:pPr>
            <a:r>
              <a:rPr lang="en">
                <a:solidFill>
                  <a:schemeClr val="dk1"/>
                </a:solidFill>
              </a:rPr>
              <a:t>Sahami, M., Dumais, S., Heckerman, D., &amp; Horvitz, E. (1998, July). A Bayesian approach to filtering junk e-mail. In Learning for Text Categorization: Papers from the 1998 workshop (Vol. 62, pp. 98-105).</a:t>
            </a:r>
            <a:endParaRPr>
              <a:solidFill>
                <a:schemeClr val="dk1"/>
              </a:solidFill>
            </a:endParaRPr>
          </a:p>
          <a:p>
            <a:pPr marL="0" lvl="0" indent="0" algn="l" rtl="0">
              <a:lnSpc>
                <a:spcPct val="115000"/>
              </a:lnSpc>
              <a:spcBef>
                <a:spcPts val="1600"/>
              </a:spcBef>
              <a:spcAft>
                <a:spcPts val="0"/>
              </a:spcAft>
              <a:buSzPts val="1800"/>
              <a:buNone/>
            </a:pPr>
            <a:r>
              <a:rPr lang="en">
                <a:solidFill>
                  <a:schemeClr val="dk1"/>
                </a:solidFill>
              </a:rPr>
              <a:t>Shmueli, G., Bruce, P. C., Yahav, I., Patel, N. R., &amp; Lichtendahl Jr, K. C. (2017). Data mining for business analytics: concepts, techniques, and applications in R. John Wiley &amp; Sons.</a:t>
            </a:r>
            <a:endParaRPr>
              <a:solidFill>
                <a:schemeClr val="dk1"/>
              </a:solidFill>
            </a:endParaRPr>
          </a:p>
          <a:p>
            <a:pPr marL="0" lvl="0" indent="0" algn="l" rtl="0">
              <a:lnSpc>
                <a:spcPct val="115000"/>
              </a:lnSpc>
              <a:spcBef>
                <a:spcPts val="1600"/>
              </a:spcBef>
              <a:spcAft>
                <a:spcPts val="1600"/>
              </a:spcAft>
              <a:buSzPts val="1800"/>
              <a:buNone/>
            </a:pPr>
            <a:r>
              <a:rPr lang="en">
                <a:solidFill>
                  <a:schemeClr val="dk1"/>
                </a:solidFill>
              </a:rPr>
              <a:t>Witten, I. H., Frank, E., Hall, M. A., &amp; Pal, C. J. (2016). Data Mining: Practical Machine Learning Tools and Techniques.</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Bayes Theorem</a:t>
            </a:r>
            <a:endParaRPr/>
          </a:p>
        </p:txBody>
      </p:sp>
      <p:sp>
        <p:nvSpPr>
          <p:cNvPr id="133" name="Google Shape;133;p18"/>
          <p:cNvSpPr txBox="1">
            <a:spLocks noGrp="1"/>
          </p:cNvSpPr>
          <p:nvPr>
            <p:ph type="body" idx="1"/>
          </p:nvPr>
        </p:nvSpPr>
        <p:spPr>
          <a:xfrm>
            <a:off x="311700" y="1152475"/>
            <a:ext cx="5584500" cy="334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1"/>
                </a:solidFill>
              </a:rPr>
              <a:t>Thomas Bayes</a:t>
            </a:r>
            <a:endParaRPr dirty="0">
              <a:solidFill>
                <a:schemeClr val="tx1"/>
              </a:solidFill>
            </a:endParaRPr>
          </a:p>
          <a:p>
            <a:pPr marL="0" lvl="0" indent="0" algn="l" rtl="0">
              <a:spcBef>
                <a:spcPts val="0"/>
              </a:spcBef>
              <a:spcAft>
                <a:spcPts val="0"/>
              </a:spcAft>
              <a:buNone/>
            </a:pPr>
            <a:r>
              <a:rPr lang="en" dirty="0">
                <a:solidFill>
                  <a:schemeClr val="tx1"/>
                </a:solidFill>
              </a:rPr>
              <a:t>Born 1701 in London, England</a:t>
            </a:r>
            <a:endParaRPr dirty="0">
              <a:solidFill>
                <a:schemeClr val="tx1"/>
              </a:solidFill>
            </a:endParaRPr>
          </a:p>
          <a:p>
            <a:pPr marL="0" lvl="0" indent="0" algn="l" rtl="0">
              <a:spcBef>
                <a:spcPts val="0"/>
              </a:spcBef>
              <a:spcAft>
                <a:spcPts val="0"/>
              </a:spcAft>
              <a:buNone/>
            </a:pPr>
            <a:endParaRPr dirty="0">
              <a:solidFill>
                <a:schemeClr val="tx1"/>
              </a:solidFill>
            </a:endParaRPr>
          </a:p>
          <a:p>
            <a:pPr marL="0" lvl="0" indent="0" algn="l" rtl="0">
              <a:spcBef>
                <a:spcPts val="0"/>
              </a:spcBef>
              <a:spcAft>
                <a:spcPts val="0"/>
              </a:spcAft>
              <a:buNone/>
            </a:pPr>
            <a:r>
              <a:rPr lang="en" dirty="0">
                <a:solidFill>
                  <a:schemeClr val="tx1"/>
                </a:solidFill>
              </a:rPr>
              <a:t>Wrote</a:t>
            </a:r>
            <a:endParaRPr dirty="0">
              <a:solidFill>
                <a:schemeClr val="tx1"/>
              </a:solidFill>
            </a:endParaRPr>
          </a:p>
          <a:p>
            <a:pPr marL="0" lvl="0" indent="0" algn="l" rtl="0">
              <a:spcBef>
                <a:spcPts val="0"/>
              </a:spcBef>
              <a:spcAft>
                <a:spcPts val="0"/>
              </a:spcAft>
              <a:buNone/>
            </a:pPr>
            <a:r>
              <a:rPr lang="en" dirty="0">
                <a:solidFill>
                  <a:schemeClr val="tx1"/>
                </a:solidFill>
              </a:rPr>
              <a:t>"An Essay towards solving a Problem in the Doctrine of Chances"</a:t>
            </a:r>
            <a:endParaRPr dirty="0">
              <a:solidFill>
                <a:schemeClr val="tx1"/>
              </a:solidFill>
            </a:endParaRPr>
          </a:p>
          <a:p>
            <a:pPr marL="0" lvl="0" indent="0" algn="l" rtl="0">
              <a:spcBef>
                <a:spcPts val="0"/>
              </a:spcBef>
              <a:spcAft>
                <a:spcPts val="0"/>
              </a:spcAft>
              <a:buNone/>
            </a:pPr>
            <a:endParaRPr dirty="0">
              <a:solidFill>
                <a:schemeClr val="tx1"/>
              </a:solidFill>
            </a:endParaRPr>
          </a:p>
          <a:p>
            <a:pPr marL="0" lvl="0" indent="0" algn="l" rtl="0">
              <a:spcBef>
                <a:spcPts val="0"/>
              </a:spcBef>
              <a:spcAft>
                <a:spcPts val="0"/>
              </a:spcAft>
              <a:buClr>
                <a:schemeClr val="dk1"/>
              </a:buClr>
              <a:buSzPts val="1100"/>
              <a:buFont typeface="Arial"/>
              <a:buNone/>
            </a:pPr>
            <a:r>
              <a:rPr lang="en" dirty="0">
                <a:solidFill>
                  <a:schemeClr val="tx1"/>
                </a:solidFill>
              </a:rPr>
              <a:t>The essay proposes a solution to a problem of inverse probability.</a:t>
            </a:r>
            <a:endParaRPr dirty="0">
              <a:solidFill>
                <a:schemeClr val="tx1"/>
              </a:solidFill>
            </a:endParaRPr>
          </a:p>
        </p:txBody>
      </p:sp>
      <p:pic>
        <p:nvPicPr>
          <p:cNvPr id="134" name="Google Shape;134;p18"/>
          <p:cNvPicPr preferRelativeResize="0"/>
          <p:nvPr/>
        </p:nvPicPr>
        <p:blipFill>
          <a:blip r:embed="rId3">
            <a:alphaModFix/>
          </a:blip>
          <a:stretch>
            <a:fillRect/>
          </a:stretch>
        </p:blipFill>
        <p:spPr>
          <a:xfrm>
            <a:off x="5896204" y="1152479"/>
            <a:ext cx="2936087" cy="3144875"/>
          </a:xfrm>
          <a:prstGeom prst="rect">
            <a:avLst/>
          </a:prstGeom>
          <a:noFill/>
          <a:ln>
            <a:noFill/>
          </a:ln>
        </p:spPr>
      </p:pic>
      <p:sp>
        <p:nvSpPr>
          <p:cNvPr id="135" name="Google Shape;135;p18"/>
          <p:cNvSpPr txBox="1"/>
          <p:nvPr/>
        </p:nvSpPr>
        <p:spPr>
          <a:xfrm>
            <a:off x="0" y="4833300"/>
            <a:ext cx="6906300" cy="31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4"/>
              </a:rPr>
              <a:t>https://en.wikipedia.org/wiki/Thomas_Bayes</a:t>
            </a: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Bayes Theorem - Inverse Probability</a:t>
            </a:r>
            <a:endParaRPr/>
          </a:p>
        </p:txBody>
      </p:sp>
      <p:sp>
        <p:nvSpPr>
          <p:cNvPr id="141" name="Google Shape;141;p19"/>
          <p:cNvSpPr/>
          <p:nvPr/>
        </p:nvSpPr>
        <p:spPr>
          <a:xfrm>
            <a:off x="2711050" y="3046159"/>
            <a:ext cx="605400" cy="573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9"/>
          <p:cNvSpPr/>
          <p:nvPr/>
        </p:nvSpPr>
        <p:spPr>
          <a:xfrm>
            <a:off x="3724842" y="4140942"/>
            <a:ext cx="656100" cy="573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knobbed</a:t>
            </a:r>
            <a:endParaRPr sz="600"/>
          </a:p>
        </p:txBody>
      </p:sp>
      <p:sp>
        <p:nvSpPr>
          <p:cNvPr id="143" name="Google Shape;143;p19"/>
          <p:cNvSpPr/>
          <p:nvPr/>
        </p:nvSpPr>
        <p:spPr>
          <a:xfrm>
            <a:off x="3750198" y="3037400"/>
            <a:ext cx="605400" cy="573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convex</a:t>
            </a:r>
            <a:endParaRPr sz="600"/>
          </a:p>
        </p:txBody>
      </p:sp>
      <p:sp>
        <p:nvSpPr>
          <p:cNvPr id="144" name="Google Shape;144;p19"/>
          <p:cNvSpPr/>
          <p:nvPr/>
        </p:nvSpPr>
        <p:spPr>
          <a:xfrm>
            <a:off x="3750198" y="1977596"/>
            <a:ext cx="605400" cy="573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flat</a:t>
            </a:r>
            <a:endParaRPr sz="600"/>
          </a:p>
        </p:txBody>
      </p:sp>
      <p:cxnSp>
        <p:nvCxnSpPr>
          <p:cNvPr id="145" name="Google Shape;145;p19"/>
          <p:cNvCxnSpPr>
            <a:stCxn id="141" idx="6"/>
            <a:endCxn id="144" idx="3"/>
          </p:cNvCxnSpPr>
          <p:nvPr/>
        </p:nvCxnSpPr>
        <p:spPr>
          <a:xfrm rot="10800000" flipH="1">
            <a:off x="3316450" y="2467159"/>
            <a:ext cx="522300" cy="865800"/>
          </a:xfrm>
          <a:prstGeom prst="straightConnector1">
            <a:avLst/>
          </a:prstGeom>
          <a:noFill/>
          <a:ln w="28575" cap="flat" cmpd="sng">
            <a:solidFill>
              <a:srgbClr val="FF9900"/>
            </a:solidFill>
            <a:prstDash val="solid"/>
            <a:round/>
            <a:headEnd type="none" w="med" len="med"/>
            <a:tailEnd type="triangle" w="med" len="med"/>
          </a:ln>
        </p:spPr>
      </p:cxnSp>
      <p:cxnSp>
        <p:nvCxnSpPr>
          <p:cNvPr id="146" name="Google Shape;146;p19"/>
          <p:cNvCxnSpPr>
            <a:stCxn id="141" idx="6"/>
            <a:endCxn id="143" idx="2"/>
          </p:cNvCxnSpPr>
          <p:nvPr/>
        </p:nvCxnSpPr>
        <p:spPr>
          <a:xfrm rot="10800000" flipH="1">
            <a:off x="3316450" y="3324259"/>
            <a:ext cx="433800" cy="8700"/>
          </a:xfrm>
          <a:prstGeom prst="straightConnector1">
            <a:avLst/>
          </a:prstGeom>
          <a:noFill/>
          <a:ln w="28575" cap="flat" cmpd="sng">
            <a:solidFill>
              <a:srgbClr val="FF9900"/>
            </a:solidFill>
            <a:prstDash val="solid"/>
            <a:round/>
            <a:headEnd type="none" w="med" len="med"/>
            <a:tailEnd type="triangle" w="med" len="med"/>
          </a:ln>
        </p:spPr>
      </p:cxnSp>
      <p:cxnSp>
        <p:nvCxnSpPr>
          <p:cNvPr id="147" name="Google Shape;147;p19"/>
          <p:cNvCxnSpPr>
            <a:stCxn id="141" idx="6"/>
            <a:endCxn id="142" idx="2"/>
          </p:cNvCxnSpPr>
          <p:nvPr/>
        </p:nvCxnSpPr>
        <p:spPr>
          <a:xfrm>
            <a:off x="3316450" y="3332959"/>
            <a:ext cx="408300" cy="1094700"/>
          </a:xfrm>
          <a:prstGeom prst="straightConnector1">
            <a:avLst/>
          </a:prstGeom>
          <a:noFill/>
          <a:ln w="28575" cap="flat" cmpd="sng">
            <a:solidFill>
              <a:srgbClr val="FF9900"/>
            </a:solidFill>
            <a:prstDash val="solid"/>
            <a:round/>
            <a:headEnd type="none" w="med" len="med"/>
            <a:tailEnd type="triangle" w="med" len="med"/>
          </a:ln>
        </p:spPr>
      </p:cxnSp>
      <p:cxnSp>
        <p:nvCxnSpPr>
          <p:cNvPr id="148" name="Google Shape;148;p19"/>
          <p:cNvCxnSpPr>
            <a:stCxn id="144" idx="6"/>
            <a:endCxn id="149" idx="2"/>
          </p:cNvCxnSpPr>
          <p:nvPr/>
        </p:nvCxnSpPr>
        <p:spPr>
          <a:xfrm rot="10800000" flipH="1">
            <a:off x="4355598" y="1944896"/>
            <a:ext cx="394500" cy="319500"/>
          </a:xfrm>
          <a:prstGeom prst="straightConnector1">
            <a:avLst/>
          </a:prstGeom>
          <a:noFill/>
          <a:ln w="28575" cap="flat" cmpd="sng">
            <a:solidFill>
              <a:srgbClr val="FF9900"/>
            </a:solidFill>
            <a:prstDash val="solid"/>
            <a:round/>
            <a:headEnd type="none" w="med" len="med"/>
            <a:tailEnd type="triangle" w="med" len="med"/>
          </a:ln>
        </p:spPr>
      </p:cxnSp>
      <p:cxnSp>
        <p:nvCxnSpPr>
          <p:cNvPr id="150" name="Google Shape;150;p19"/>
          <p:cNvCxnSpPr>
            <a:stCxn id="144" idx="6"/>
            <a:endCxn id="151" idx="2"/>
          </p:cNvCxnSpPr>
          <p:nvPr/>
        </p:nvCxnSpPr>
        <p:spPr>
          <a:xfrm>
            <a:off x="4355598" y="2264396"/>
            <a:ext cx="394500" cy="247800"/>
          </a:xfrm>
          <a:prstGeom prst="straightConnector1">
            <a:avLst/>
          </a:prstGeom>
          <a:noFill/>
          <a:ln w="28575" cap="flat" cmpd="sng">
            <a:solidFill>
              <a:srgbClr val="FF9900"/>
            </a:solidFill>
            <a:prstDash val="solid"/>
            <a:round/>
            <a:headEnd type="none" w="med" len="med"/>
            <a:tailEnd type="triangle" w="med" len="med"/>
          </a:ln>
        </p:spPr>
      </p:cxnSp>
      <p:sp>
        <p:nvSpPr>
          <p:cNvPr id="149" name="Google Shape;149;p19"/>
          <p:cNvSpPr/>
          <p:nvPr/>
        </p:nvSpPr>
        <p:spPr>
          <a:xfrm>
            <a:off x="4749957" y="1682777"/>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bruised</a:t>
            </a:r>
            <a:endParaRPr sz="600"/>
          </a:p>
        </p:txBody>
      </p:sp>
      <p:sp>
        <p:nvSpPr>
          <p:cNvPr id="152" name="Google Shape;152;p19"/>
          <p:cNvSpPr/>
          <p:nvPr/>
        </p:nvSpPr>
        <p:spPr>
          <a:xfrm>
            <a:off x="7378886" y="407057"/>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no odor</a:t>
            </a:r>
            <a:endParaRPr sz="600"/>
          </a:p>
        </p:txBody>
      </p:sp>
      <p:cxnSp>
        <p:nvCxnSpPr>
          <p:cNvPr id="153" name="Google Shape;153;p19"/>
          <p:cNvCxnSpPr>
            <a:stCxn id="149" idx="6"/>
            <a:endCxn id="152" idx="2"/>
          </p:cNvCxnSpPr>
          <p:nvPr/>
        </p:nvCxnSpPr>
        <p:spPr>
          <a:xfrm rot="10800000" flipH="1">
            <a:off x="5355357" y="669377"/>
            <a:ext cx="2023500" cy="1275600"/>
          </a:xfrm>
          <a:prstGeom prst="straightConnector1">
            <a:avLst/>
          </a:prstGeom>
          <a:noFill/>
          <a:ln w="28575" cap="flat" cmpd="sng">
            <a:solidFill>
              <a:srgbClr val="FF9900"/>
            </a:solidFill>
            <a:prstDash val="solid"/>
            <a:round/>
            <a:headEnd type="none" w="med" len="med"/>
            <a:tailEnd type="triangle" w="med" len="med"/>
          </a:ln>
        </p:spPr>
      </p:cxnSp>
      <p:sp>
        <p:nvSpPr>
          <p:cNvPr id="154" name="Google Shape;154;p19"/>
          <p:cNvSpPr/>
          <p:nvPr/>
        </p:nvSpPr>
        <p:spPr>
          <a:xfrm>
            <a:off x="7378886" y="1450273"/>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pungent</a:t>
            </a:r>
            <a:endParaRPr sz="600"/>
          </a:p>
        </p:txBody>
      </p:sp>
      <p:sp>
        <p:nvSpPr>
          <p:cNvPr id="155" name="Google Shape;155;p19"/>
          <p:cNvSpPr/>
          <p:nvPr/>
        </p:nvSpPr>
        <p:spPr>
          <a:xfrm>
            <a:off x="7378886" y="2203408"/>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foul</a:t>
            </a:r>
            <a:endParaRPr sz="600"/>
          </a:p>
        </p:txBody>
      </p:sp>
      <p:sp>
        <p:nvSpPr>
          <p:cNvPr id="156" name="Google Shape;156;p19"/>
          <p:cNvSpPr/>
          <p:nvPr/>
        </p:nvSpPr>
        <p:spPr>
          <a:xfrm>
            <a:off x="7378886" y="2883838"/>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anise</a:t>
            </a:r>
            <a:endParaRPr sz="600"/>
          </a:p>
        </p:txBody>
      </p:sp>
      <p:sp>
        <p:nvSpPr>
          <p:cNvPr id="157" name="Google Shape;157;p19"/>
          <p:cNvSpPr/>
          <p:nvPr/>
        </p:nvSpPr>
        <p:spPr>
          <a:xfrm>
            <a:off x="7378886" y="3590514"/>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fishy</a:t>
            </a:r>
            <a:endParaRPr sz="600"/>
          </a:p>
        </p:txBody>
      </p:sp>
      <p:cxnSp>
        <p:nvCxnSpPr>
          <p:cNvPr id="158" name="Google Shape;158;p19"/>
          <p:cNvCxnSpPr>
            <a:stCxn id="149" idx="6"/>
            <a:endCxn id="154" idx="2"/>
          </p:cNvCxnSpPr>
          <p:nvPr/>
        </p:nvCxnSpPr>
        <p:spPr>
          <a:xfrm rot="10800000" flipH="1">
            <a:off x="5355357" y="1712477"/>
            <a:ext cx="2023500" cy="232500"/>
          </a:xfrm>
          <a:prstGeom prst="straightConnector1">
            <a:avLst/>
          </a:prstGeom>
          <a:noFill/>
          <a:ln w="28575" cap="flat" cmpd="sng">
            <a:solidFill>
              <a:srgbClr val="FF9900"/>
            </a:solidFill>
            <a:prstDash val="solid"/>
            <a:round/>
            <a:headEnd type="none" w="med" len="med"/>
            <a:tailEnd type="triangle" w="med" len="med"/>
          </a:ln>
        </p:spPr>
      </p:cxnSp>
      <p:cxnSp>
        <p:nvCxnSpPr>
          <p:cNvPr id="159" name="Google Shape;159;p19"/>
          <p:cNvCxnSpPr>
            <a:stCxn id="149" idx="6"/>
            <a:endCxn id="155" idx="2"/>
          </p:cNvCxnSpPr>
          <p:nvPr/>
        </p:nvCxnSpPr>
        <p:spPr>
          <a:xfrm>
            <a:off x="5355357" y="1944977"/>
            <a:ext cx="2023500" cy="520500"/>
          </a:xfrm>
          <a:prstGeom prst="straightConnector1">
            <a:avLst/>
          </a:prstGeom>
          <a:noFill/>
          <a:ln w="28575" cap="flat" cmpd="sng">
            <a:solidFill>
              <a:srgbClr val="FF9900"/>
            </a:solidFill>
            <a:prstDash val="solid"/>
            <a:round/>
            <a:headEnd type="none" w="med" len="med"/>
            <a:tailEnd type="triangle" w="med" len="med"/>
          </a:ln>
        </p:spPr>
      </p:cxnSp>
      <p:cxnSp>
        <p:nvCxnSpPr>
          <p:cNvPr id="160" name="Google Shape;160;p19"/>
          <p:cNvCxnSpPr>
            <a:stCxn id="149" idx="6"/>
            <a:endCxn id="156" idx="2"/>
          </p:cNvCxnSpPr>
          <p:nvPr/>
        </p:nvCxnSpPr>
        <p:spPr>
          <a:xfrm>
            <a:off x="5355357" y="1944977"/>
            <a:ext cx="2023500" cy="1201200"/>
          </a:xfrm>
          <a:prstGeom prst="straightConnector1">
            <a:avLst/>
          </a:prstGeom>
          <a:noFill/>
          <a:ln w="28575" cap="flat" cmpd="sng">
            <a:solidFill>
              <a:srgbClr val="FF9900"/>
            </a:solidFill>
            <a:prstDash val="solid"/>
            <a:round/>
            <a:headEnd type="none" w="med" len="med"/>
            <a:tailEnd type="triangle" w="med" len="med"/>
          </a:ln>
        </p:spPr>
      </p:cxnSp>
      <p:cxnSp>
        <p:nvCxnSpPr>
          <p:cNvPr id="161" name="Google Shape;161;p19"/>
          <p:cNvCxnSpPr>
            <a:stCxn id="149" idx="6"/>
            <a:endCxn id="157" idx="2"/>
          </p:cNvCxnSpPr>
          <p:nvPr/>
        </p:nvCxnSpPr>
        <p:spPr>
          <a:xfrm>
            <a:off x="5355357" y="1944977"/>
            <a:ext cx="2023500" cy="1907700"/>
          </a:xfrm>
          <a:prstGeom prst="straightConnector1">
            <a:avLst/>
          </a:prstGeom>
          <a:noFill/>
          <a:ln w="28575" cap="flat" cmpd="sng">
            <a:solidFill>
              <a:srgbClr val="FF9900"/>
            </a:solidFill>
            <a:prstDash val="solid"/>
            <a:round/>
            <a:headEnd type="none" w="med" len="med"/>
            <a:tailEnd type="triangle" w="med" len="med"/>
          </a:ln>
        </p:spPr>
      </p:cxnSp>
      <p:sp>
        <p:nvSpPr>
          <p:cNvPr id="151" name="Google Shape;151;p19"/>
          <p:cNvSpPr/>
          <p:nvPr/>
        </p:nvSpPr>
        <p:spPr>
          <a:xfrm>
            <a:off x="4749957" y="2249944"/>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no bruise</a:t>
            </a:r>
            <a:endParaRPr sz="600"/>
          </a:p>
        </p:txBody>
      </p:sp>
      <p:sp>
        <p:nvSpPr>
          <p:cNvPr id="162" name="Google Shape;162;p19"/>
          <p:cNvSpPr/>
          <p:nvPr/>
        </p:nvSpPr>
        <p:spPr>
          <a:xfrm>
            <a:off x="8438556" y="107150"/>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edible</a:t>
            </a:r>
            <a:endParaRPr sz="600"/>
          </a:p>
        </p:txBody>
      </p:sp>
      <p:sp>
        <p:nvSpPr>
          <p:cNvPr id="163" name="Google Shape;163;p19"/>
          <p:cNvSpPr/>
          <p:nvPr/>
        </p:nvSpPr>
        <p:spPr>
          <a:xfrm>
            <a:off x="8438556" y="660571"/>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inedible</a:t>
            </a:r>
            <a:endParaRPr sz="600"/>
          </a:p>
        </p:txBody>
      </p:sp>
      <p:cxnSp>
        <p:nvCxnSpPr>
          <p:cNvPr id="164" name="Google Shape;164;p19"/>
          <p:cNvCxnSpPr>
            <a:stCxn id="152" idx="6"/>
            <a:endCxn id="162" idx="2"/>
          </p:cNvCxnSpPr>
          <p:nvPr/>
        </p:nvCxnSpPr>
        <p:spPr>
          <a:xfrm rot="10800000" flipH="1">
            <a:off x="7984286" y="369257"/>
            <a:ext cx="454200" cy="300000"/>
          </a:xfrm>
          <a:prstGeom prst="straightConnector1">
            <a:avLst/>
          </a:prstGeom>
          <a:noFill/>
          <a:ln w="28575" cap="flat" cmpd="sng">
            <a:solidFill>
              <a:srgbClr val="FF9900"/>
            </a:solidFill>
            <a:prstDash val="solid"/>
            <a:round/>
            <a:headEnd type="none" w="med" len="med"/>
            <a:tailEnd type="triangle" w="med" len="med"/>
          </a:ln>
        </p:spPr>
      </p:cxnSp>
      <p:cxnSp>
        <p:nvCxnSpPr>
          <p:cNvPr id="165" name="Google Shape;165;p19"/>
          <p:cNvCxnSpPr>
            <a:stCxn id="152" idx="6"/>
            <a:endCxn id="163" idx="2"/>
          </p:cNvCxnSpPr>
          <p:nvPr/>
        </p:nvCxnSpPr>
        <p:spPr>
          <a:xfrm>
            <a:off x="7984286" y="669257"/>
            <a:ext cx="454200" cy="253500"/>
          </a:xfrm>
          <a:prstGeom prst="straightConnector1">
            <a:avLst/>
          </a:prstGeom>
          <a:noFill/>
          <a:ln w="28575" cap="flat" cmpd="sng">
            <a:solidFill>
              <a:srgbClr val="FF9900"/>
            </a:solidFill>
            <a:prstDash val="solid"/>
            <a:round/>
            <a:headEnd type="none" w="med" len="med"/>
            <a:tailEnd type="triangle" w="med" len="med"/>
          </a:ln>
        </p:spPr>
      </p:cxnSp>
      <p:sp>
        <p:nvSpPr>
          <p:cNvPr id="166" name="Google Shape;166;p19"/>
          <p:cNvSpPr/>
          <p:nvPr/>
        </p:nvSpPr>
        <p:spPr>
          <a:xfrm>
            <a:off x="8438509" y="1217815"/>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edible</a:t>
            </a:r>
            <a:endParaRPr sz="600"/>
          </a:p>
        </p:txBody>
      </p:sp>
      <p:sp>
        <p:nvSpPr>
          <p:cNvPr id="167" name="Google Shape;167;p19"/>
          <p:cNvSpPr/>
          <p:nvPr/>
        </p:nvSpPr>
        <p:spPr>
          <a:xfrm>
            <a:off x="8438556" y="1776179"/>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inedible</a:t>
            </a:r>
            <a:endParaRPr sz="600"/>
          </a:p>
        </p:txBody>
      </p:sp>
      <p:cxnSp>
        <p:nvCxnSpPr>
          <p:cNvPr id="168" name="Google Shape;168;p19"/>
          <p:cNvCxnSpPr>
            <a:stCxn id="154" idx="6"/>
            <a:endCxn id="166" idx="2"/>
          </p:cNvCxnSpPr>
          <p:nvPr/>
        </p:nvCxnSpPr>
        <p:spPr>
          <a:xfrm rot="10800000" flipH="1">
            <a:off x="7984286" y="1479973"/>
            <a:ext cx="454200" cy="232500"/>
          </a:xfrm>
          <a:prstGeom prst="straightConnector1">
            <a:avLst/>
          </a:prstGeom>
          <a:noFill/>
          <a:ln w="28575" cap="flat" cmpd="sng">
            <a:solidFill>
              <a:srgbClr val="FF9900"/>
            </a:solidFill>
            <a:prstDash val="solid"/>
            <a:round/>
            <a:headEnd type="none" w="med" len="med"/>
            <a:tailEnd type="triangle" w="med" len="med"/>
          </a:ln>
        </p:spPr>
      </p:cxnSp>
      <p:cxnSp>
        <p:nvCxnSpPr>
          <p:cNvPr id="169" name="Google Shape;169;p19"/>
          <p:cNvCxnSpPr>
            <a:stCxn id="154" idx="6"/>
            <a:endCxn id="167" idx="2"/>
          </p:cNvCxnSpPr>
          <p:nvPr/>
        </p:nvCxnSpPr>
        <p:spPr>
          <a:xfrm>
            <a:off x="7984286" y="1712473"/>
            <a:ext cx="454200" cy="325800"/>
          </a:xfrm>
          <a:prstGeom prst="straightConnector1">
            <a:avLst/>
          </a:prstGeom>
          <a:noFill/>
          <a:ln w="28575" cap="flat" cmpd="sng">
            <a:solidFill>
              <a:srgbClr val="FF9900"/>
            </a:solidFill>
            <a:prstDash val="solid"/>
            <a:round/>
            <a:headEnd type="none" w="med" len="med"/>
            <a:tailEnd type="triangle" w="med" len="med"/>
          </a:ln>
        </p:spPr>
      </p:cxnSp>
      <p:sp>
        <p:nvSpPr>
          <p:cNvPr id="170" name="Google Shape;170;p19"/>
          <p:cNvSpPr/>
          <p:nvPr/>
        </p:nvSpPr>
        <p:spPr>
          <a:xfrm>
            <a:off x="4749957" y="2817099"/>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bruised</a:t>
            </a:r>
            <a:endParaRPr sz="600"/>
          </a:p>
        </p:txBody>
      </p:sp>
      <p:sp>
        <p:nvSpPr>
          <p:cNvPr id="171" name="Google Shape;171;p19"/>
          <p:cNvSpPr/>
          <p:nvPr/>
        </p:nvSpPr>
        <p:spPr>
          <a:xfrm>
            <a:off x="4749957" y="3384254"/>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no bruise</a:t>
            </a:r>
            <a:endParaRPr sz="600"/>
          </a:p>
        </p:txBody>
      </p:sp>
      <p:sp>
        <p:nvSpPr>
          <p:cNvPr id="172" name="Google Shape;172;p19"/>
          <p:cNvSpPr/>
          <p:nvPr/>
        </p:nvSpPr>
        <p:spPr>
          <a:xfrm>
            <a:off x="4749957" y="3955502"/>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bruised</a:t>
            </a:r>
            <a:endParaRPr sz="600"/>
          </a:p>
        </p:txBody>
      </p:sp>
      <p:sp>
        <p:nvSpPr>
          <p:cNvPr id="173" name="Google Shape;173;p19"/>
          <p:cNvSpPr/>
          <p:nvPr/>
        </p:nvSpPr>
        <p:spPr>
          <a:xfrm>
            <a:off x="4749957" y="4522657"/>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no bruise</a:t>
            </a:r>
            <a:endParaRPr sz="600"/>
          </a:p>
        </p:txBody>
      </p:sp>
      <p:cxnSp>
        <p:nvCxnSpPr>
          <p:cNvPr id="174" name="Google Shape;174;p19"/>
          <p:cNvCxnSpPr>
            <a:stCxn id="143" idx="6"/>
            <a:endCxn id="170" idx="2"/>
          </p:cNvCxnSpPr>
          <p:nvPr/>
        </p:nvCxnSpPr>
        <p:spPr>
          <a:xfrm rot="10800000" flipH="1">
            <a:off x="4355598" y="3079400"/>
            <a:ext cx="394500" cy="244800"/>
          </a:xfrm>
          <a:prstGeom prst="straightConnector1">
            <a:avLst/>
          </a:prstGeom>
          <a:noFill/>
          <a:ln w="28575" cap="flat" cmpd="sng">
            <a:solidFill>
              <a:srgbClr val="FF9900"/>
            </a:solidFill>
            <a:prstDash val="solid"/>
            <a:round/>
            <a:headEnd type="none" w="med" len="med"/>
            <a:tailEnd type="triangle" w="med" len="med"/>
          </a:ln>
        </p:spPr>
      </p:cxnSp>
      <p:cxnSp>
        <p:nvCxnSpPr>
          <p:cNvPr id="175" name="Google Shape;175;p19"/>
          <p:cNvCxnSpPr>
            <a:stCxn id="143" idx="6"/>
            <a:endCxn id="171" idx="2"/>
          </p:cNvCxnSpPr>
          <p:nvPr/>
        </p:nvCxnSpPr>
        <p:spPr>
          <a:xfrm>
            <a:off x="4355598" y="3324200"/>
            <a:ext cx="394500" cy="322200"/>
          </a:xfrm>
          <a:prstGeom prst="straightConnector1">
            <a:avLst/>
          </a:prstGeom>
          <a:noFill/>
          <a:ln w="28575" cap="flat" cmpd="sng">
            <a:solidFill>
              <a:srgbClr val="FF9900"/>
            </a:solidFill>
            <a:prstDash val="solid"/>
            <a:round/>
            <a:headEnd type="none" w="med" len="med"/>
            <a:tailEnd type="triangle" w="med" len="med"/>
          </a:ln>
        </p:spPr>
      </p:cxnSp>
      <p:cxnSp>
        <p:nvCxnSpPr>
          <p:cNvPr id="176" name="Google Shape;176;p19"/>
          <p:cNvCxnSpPr>
            <a:stCxn id="142" idx="6"/>
            <a:endCxn id="172" idx="2"/>
          </p:cNvCxnSpPr>
          <p:nvPr/>
        </p:nvCxnSpPr>
        <p:spPr>
          <a:xfrm rot="10800000" flipH="1">
            <a:off x="4380942" y="4217742"/>
            <a:ext cx="369000" cy="210000"/>
          </a:xfrm>
          <a:prstGeom prst="straightConnector1">
            <a:avLst/>
          </a:prstGeom>
          <a:noFill/>
          <a:ln w="28575" cap="flat" cmpd="sng">
            <a:solidFill>
              <a:srgbClr val="FF9900"/>
            </a:solidFill>
            <a:prstDash val="solid"/>
            <a:round/>
            <a:headEnd type="none" w="med" len="med"/>
            <a:tailEnd type="triangle" w="med" len="med"/>
          </a:ln>
        </p:spPr>
      </p:cxnSp>
      <p:cxnSp>
        <p:nvCxnSpPr>
          <p:cNvPr id="177" name="Google Shape;177;p19"/>
          <p:cNvCxnSpPr>
            <a:stCxn id="142" idx="6"/>
            <a:endCxn id="173" idx="2"/>
          </p:cNvCxnSpPr>
          <p:nvPr/>
        </p:nvCxnSpPr>
        <p:spPr>
          <a:xfrm>
            <a:off x="4380942" y="4427742"/>
            <a:ext cx="369000" cy="357000"/>
          </a:xfrm>
          <a:prstGeom prst="straightConnector1">
            <a:avLst/>
          </a:prstGeom>
          <a:noFill/>
          <a:ln w="28575" cap="flat" cmpd="sng">
            <a:solidFill>
              <a:srgbClr val="FF9900"/>
            </a:solidFill>
            <a:prstDash val="solid"/>
            <a:round/>
            <a:headEnd type="none" w="med" len="med"/>
            <a:tailEnd type="triangle" w="med" len="med"/>
          </a:ln>
        </p:spPr>
      </p:cxnSp>
      <p:cxnSp>
        <p:nvCxnSpPr>
          <p:cNvPr id="178" name="Google Shape;178;p19"/>
          <p:cNvCxnSpPr>
            <a:stCxn id="155" idx="6"/>
          </p:cNvCxnSpPr>
          <p:nvPr/>
        </p:nvCxnSpPr>
        <p:spPr>
          <a:xfrm>
            <a:off x="7984286" y="2465608"/>
            <a:ext cx="167400" cy="300"/>
          </a:xfrm>
          <a:prstGeom prst="straightConnector1">
            <a:avLst/>
          </a:prstGeom>
          <a:noFill/>
          <a:ln w="38100" cap="flat" cmpd="sng">
            <a:solidFill>
              <a:srgbClr val="00FFFF"/>
            </a:solidFill>
            <a:prstDash val="solid"/>
            <a:round/>
            <a:headEnd type="none" w="med" len="med"/>
            <a:tailEnd type="triangle" w="med" len="med"/>
          </a:ln>
        </p:spPr>
      </p:cxnSp>
      <p:cxnSp>
        <p:nvCxnSpPr>
          <p:cNvPr id="179" name="Google Shape;179;p19"/>
          <p:cNvCxnSpPr>
            <a:stCxn id="156" idx="6"/>
          </p:cNvCxnSpPr>
          <p:nvPr/>
        </p:nvCxnSpPr>
        <p:spPr>
          <a:xfrm>
            <a:off x="7984286" y="3146038"/>
            <a:ext cx="157200" cy="7500"/>
          </a:xfrm>
          <a:prstGeom prst="straightConnector1">
            <a:avLst/>
          </a:prstGeom>
          <a:noFill/>
          <a:ln w="38100" cap="flat" cmpd="sng">
            <a:solidFill>
              <a:srgbClr val="00FFFF"/>
            </a:solidFill>
            <a:prstDash val="solid"/>
            <a:round/>
            <a:headEnd type="none" w="med" len="med"/>
            <a:tailEnd type="triangle" w="med" len="med"/>
          </a:ln>
        </p:spPr>
      </p:cxnSp>
      <p:cxnSp>
        <p:nvCxnSpPr>
          <p:cNvPr id="180" name="Google Shape;180;p19"/>
          <p:cNvCxnSpPr>
            <a:stCxn id="157" idx="6"/>
          </p:cNvCxnSpPr>
          <p:nvPr/>
        </p:nvCxnSpPr>
        <p:spPr>
          <a:xfrm>
            <a:off x="7984286" y="3852714"/>
            <a:ext cx="167100" cy="16200"/>
          </a:xfrm>
          <a:prstGeom prst="straightConnector1">
            <a:avLst/>
          </a:prstGeom>
          <a:noFill/>
          <a:ln w="38100" cap="flat" cmpd="sng">
            <a:solidFill>
              <a:srgbClr val="00FFFF"/>
            </a:solidFill>
            <a:prstDash val="solid"/>
            <a:round/>
            <a:headEnd type="none" w="med" len="med"/>
            <a:tailEnd type="triangle" w="med" len="med"/>
          </a:ln>
        </p:spPr>
      </p:cxnSp>
      <p:cxnSp>
        <p:nvCxnSpPr>
          <p:cNvPr id="181" name="Google Shape;181;p19"/>
          <p:cNvCxnSpPr>
            <a:stCxn id="151" idx="6"/>
          </p:cNvCxnSpPr>
          <p:nvPr/>
        </p:nvCxnSpPr>
        <p:spPr>
          <a:xfrm>
            <a:off x="5355357" y="2512144"/>
            <a:ext cx="181200" cy="6000"/>
          </a:xfrm>
          <a:prstGeom prst="straightConnector1">
            <a:avLst/>
          </a:prstGeom>
          <a:noFill/>
          <a:ln w="38100" cap="flat" cmpd="sng">
            <a:solidFill>
              <a:srgbClr val="00FFFF"/>
            </a:solidFill>
            <a:prstDash val="solid"/>
            <a:round/>
            <a:headEnd type="none" w="med" len="med"/>
            <a:tailEnd type="triangle" w="med" len="med"/>
          </a:ln>
        </p:spPr>
      </p:cxnSp>
      <p:cxnSp>
        <p:nvCxnSpPr>
          <p:cNvPr id="182" name="Google Shape;182;p19"/>
          <p:cNvCxnSpPr>
            <a:stCxn id="170" idx="6"/>
          </p:cNvCxnSpPr>
          <p:nvPr/>
        </p:nvCxnSpPr>
        <p:spPr>
          <a:xfrm>
            <a:off x="5355357" y="3079299"/>
            <a:ext cx="181200" cy="3300"/>
          </a:xfrm>
          <a:prstGeom prst="straightConnector1">
            <a:avLst/>
          </a:prstGeom>
          <a:noFill/>
          <a:ln w="38100" cap="flat" cmpd="sng">
            <a:solidFill>
              <a:srgbClr val="00FFFF"/>
            </a:solidFill>
            <a:prstDash val="solid"/>
            <a:round/>
            <a:headEnd type="none" w="med" len="med"/>
            <a:tailEnd type="triangle" w="med" len="med"/>
          </a:ln>
        </p:spPr>
      </p:cxnSp>
      <p:cxnSp>
        <p:nvCxnSpPr>
          <p:cNvPr id="183" name="Google Shape;183;p19"/>
          <p:cNvCxnSpPr/>
          <p:nvPr/>
        </p:nvCxnSpPr>
        <p:spPr>
          <a:xfrm>
            <a:off x="5355510" y="3643455"/>
            <a:ext cx="162300" cy="300"/>
          </a:xfrm>
          <a:prstGeom prst="straightConnector1">
            <a:avLst/>
          </a:prstGeom>
          <a:noFill/>
          <a:ln w="38100" cap="flat" cmpd="sng">
            <a:solidFill>
              <a:srgbClr val="00FFFF"/>
            </a:solidFill>
            <a:prstDash val="solid"/>
            <a:round/>
            <a:headEnd type="none" w="med" len="med"/>
            <a:tailEnd type="triangle" w="med" len="med"/>
          </a:ln>
        </p:spPr>
      </p:cxnSp>
      <p:cxnSp>
        <p:nvCxnSpPr>
          <p:cNvPr id="184" name="Google Shape;184;p19"/>
          <p:cNvCxnSpPr>
            <a:stCxn id="172" idx="6"/>
          </p:cNvCxnSpPr>
          <p:nvPr/>
        </p:nvCxnSpPr>
        <p:spPr>
          <a:xfrm rot="10800000" flipH="1">
            <a:off x="5355357" y="4215902"/>
            <a:ext cx="162300" cy="1800"/>
          </a:xfrm>
          <a:prstGeom prst="straightConnector1">
            <a:avLst/>
          </a:prstGeom>
          <a:noFill/>
          <a:ln w="38100" cap="flat" cmpd="sng">
            <a:solidFill>
              <a:srgbClr val="00FFFF"/>
            </a:solidFill>
            <a:prstDash val="solid"/>
            <a:round/>
            <a:headEnd type="none" w="med" len="med"/>
            <a:tailEnd type="triangle" w="med" len="med"/>
          </a:ln>
        </p:spPr>
      </p:cxnSp>
      <p:cxnSp>
        <p:nvCxnSpPr>
          <p:cNvPr id="185" name="Google Shape;185;p19"/>
          <p:cNvCxnSpPr>
            <a:stCxn id="173" idx="6"/>
          </p:cNvCxnSpPr>
          <p:nvPr/>
        </p:nvCxnSpPr>
        <p:spPr>
          <a:xfrm>
            <a:off x="5355357" y="4784857"/>
            <a:ext cx="171900" cy="5400"/>
          </a:xfrm>
          <a:prstGeom prst="straightConnector1">
            <a:avLst/>
          </a:prstGeom>
          <a:noFill/>
          <a:ln w="38100" cap="flat" cmpd="sng">
            <a:solidFill>
              <a:srgbClr val="00FFFF"/>
            </a:solidFill>
            <a:prstDash val="solid"/>
            <a:round/>
            <a:headEnd type="none" w="med" len="med"/>
            <a:tailEnd type="triangle" w="med" len="med"/>
          </a:ln>
        </p:spPr>
      </p:cxnSp>
      <p:cxnSp>
        <p:nvCxnSpPr>
          <p:cNvPr id="186" name="Google Shape;186;p19"/>
          <p:cNvCxnSpPr/>
          <p:nvPr/>
        </p:nvCxnSpPr>
        <p:spPr>
          <a:xfrm>
            <a:off x="1717500" y="2414200"/>
            <a:ext cx="943500" cy="665100"/>
          </a:xfrm>
          <a:prstGeom prst="straightConnector1">
            <a:avLst/>
          </a:prstGeom>
          <a:noFill/>
          <a:ln w="28575" cap="flat" cmpd="sng">
            <a:solidFill>
              <a:srgbClr val="00FFFF"/>
            </a:solidFill>
            <a:prstDash val="solid"/>
            <a:round/>
            <a:headEnd type="none" w="med" len="med"/>
            <a:tailEnd type="triangle" w="med" len="med"/>
          </a:ln>
        </p:spPr>
      </p:cxnSp>
      <p:sp>
        <p:nvSpPr>
          <p:cNvPr id="187" name="Google Shape;187;p19"/>
          <p:cNvSpPr txBox="1"/>
          <p:nvPr/>
        </p:nvSpPr>
        <p:spPr>
          <a:xfrm>
            <a:off x="668550" y="2004150"/>
            <a:ext cx="1736700" cy="52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“Urn” of unknown</a:t>
            </a:r>
            <a:endParaRPr/>
          </a:p>
          <a:p>
            <a:pPr marL="0" lvl="0" indent="0" algn="l" rtl="0">
              <a:spcBef>
                <a:spcPts val="0"/>
              </a:spcBef>
              <a:spcAft>
                <a:spcPts val="0"/>
              </a:spcAft>
              <a:buNone/>
            </a:pPr>
            <a:r>
              <a:rPr lang="en"/>
              <a:t>contents.</a:t>
            </a:r>
            <a:endParaRPr/>
          </a:p>
        </p:txBody>
      </p:sp>
      <p:sp>
        <p:nvSpPr>
          <p:cNvPr id="188" name="Google Shape;188;p19"/>
          <p:cNvSpPr txBox="1"/>
          <p:nvPr/>
        </p:nvSpPr>
        <p:spPr>
          <a:xfrm>
            <a:off x="1828150" y="1335975"/>
            <a:ext cx="1488300" cy="52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Observations.</a:t>
            </a:r>
            <a:endParaRPr/>
          </a:p>
        </p:txBody>
      </p:sp>
      <p:cxnSp>
        <p:nvCxnSpPr>
          <p:cNvPr id="189" name="Google Shape;189;p19"/>
          <p:cNvCxnSpPr/>
          <p:nvPr/>
        </p:nvCxnSpPr>
        <p:spPr>
          <a:xfrm>
            <a:off x="3105850" y="1542825"/>
            <a:ext cx="462300" cy="247200"/>
          </a:xfrm>
          <a:prstGeom prst="straightConnector1">
            <a:avLst/>
          </a:prstGeom>
          <a:noFill/>
          <a:ln w="28575" cap="flat" cmpd="sng">
            <a:solidFill>
              <a:srgbClr val="00FFFF"/>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Bayes Theorem - Inverse Probability</a:t>
            </a:r>
            <a:endParaRPr/>
          </a:p>
        </p:txBody>
      </p:sp>
      <p:sp>
        <p:nvSpPr>
          <p:cNvPr id="195" name="Google Shape;195;p20"/>
          <p:cNvSpPr/>
          <p:nvPr/>
        </p:nvSpPr>
        <p:spPr>
          <a:xfrm>
            <a:off x="2711050" y="3046159"/>
            <a:ext cx="605400" cy="573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p:cNvSpPr/>
          <p:nvPr/>
        </p:nvSpPr>
        <p:spPr>
          <a:xfrm>
            <a:off x="3724842" y="4140942"/>
            <a:ext cx="656100" cy="573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knobbed</a:t>
            </a:r>
            <a:endParaRPr sz="600"/>
          </a:p>
        </p:txBody>
      </p:sp>
      <p:sp>
        <p:nvSpPr>
          <p:cNvPr id="197" name="Google Shape;197;p20"/>
          <p:cNvSpPr/>
          <p:nvPr/>
        </p:nvSpPr>
        <p:spPr>
          <a:xfrm>
            <a:off x="3750198" y="3037400"/>
            <a:ext cx="605400" cy="573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convex</a:t>
            </a:r>
            <a:endParaRPr sz="600"/>
          </a:p>
        </p:txBody>
      </p:sp>
      <p:sp>
        <p:nvSpPr>
          <p:cNvPr id="198" name="Google Shape;198;p20"/>
          <p:cNvSpPr/>
          <p:nvPr/>
        </p:nvSpPr>
        <p:spPr>
          <a:xfrm>
            <a:off x="3750198" y="1977596"/>
            <a:ext cx="605400" cy="573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flat</a:t>
            </a:r>
            <a:endParaRPr sz="600"/>
          </a:p>
        </p:txBody>
      </p:sp>
      <p:cxnSp>
        <p:nvCxnSpPr>
          <p:cNvPr id="199" name="Google Shape;199;p20"/>
          <p:cNvCxnSpPr>
            <a:stCxn id="195" idx="6"/>
            <a:endCxn id="198" idx="3"/>
          </p:cNvCxnSpPr>
          <p:nvPr/>
        </p:nvCxnSpPr>
        <p:spPr>
          <a:xfrm rot="10800000" flipH="1">
            <a:off x="3316450" y="2467159"/>
            <a:ext cx="522300" cy="865800"/>
          </a:xfrm>
          <a:prstGeom prst="straightConnector1">
            <a:avLst/>
          </a:prstGeom>
          <a:noFill/>
          <a:ln w="28575" cap="flat" cmpd="sng">
            <a:solidFill>
              <a:srgbClr val="FF9900"/>
            </a:solidFill>
            <a:prstDash val="solid"/>
            <a:round/>
            <a:headEnd type="none" w="med" len="med"/>
            <a:tailEnd type="triangle" w="med" len="med"/>
          </a:ln>
        </p:spPr>
      </p:cxnSp>
      <p:cxnSp>
        <p:nvCxnSpPr>
          <p:cNvPr id="200" name="Google Shape;200;p20"/>
          <p:cNvCxnSpPr>
            <a:stCxn id="195" idx="6"/>
            <a:endCxn id="197" idx="2"/>
          </p:cNvCxnSpPr>
          <p:nvPr/>
        </p:nvCxnSpPr>
        <p:spPr>
          <a:xfrm rot="10800000" flipH="1">
            <a:off x="3316450" y="3324259"/>
            <a:ext cx="433800" cy="8700"/>
          </a:xfrm>
          <a:prstGeom prst="straightConnector1">
            <a:avLst/>
          </a:prstGeom>
          <a:noFill/>
          <a:ln w="28575" cap="flat" cmpd="sng">
            <a:solidFill>
              <a:srgbClr val="FF9900"/>
            </a:solidFill>
            <a:prstDash val="solid"/>
            <a:round/>
            <a:headEnd type="none" w="med" len="med"/>
            <a:tailEnd type="triangle" w="med" len="med"/>
          </a:ln>
        </p:spPr>
      </p:cxnSp>
      <p:cxnSp>
        <p:nvCxnSpPr>
          <p:cNvPr id="201" name="Google Shape;201;p20"/>
          <p:cNvCxnSpPr>
            <a:stCxn id="195" idx="6"/>
            <a:endCxn id="196" idx="2"/>
          </p:cNvCxnSpPr>
          <p:nvPr/>
        </p:nvCxnSpPr>
        <p:spPr>
          <a:xfrm>
            <a:off x="3316450" y="3332959"/>
            <a:ext cx="408300" cy="1094700"/>
          </a:xfrm>
          <a:prstGeom prst="straightConnector1">
            <a:avLst/>
          </a:prstGeom>
          <a:noFill/>
          <a:ln w="28575" cap="flat" cmpd="sng">
            <a:solidFill>
              <a:srgbClr val="FF9900"/>
            </a:solidFill>
            <a:prstDash val="solid"/>
            <a:round/>
            <a:headEnd type="none" w="med" len="med"/>
            <a:tailEnd type="triangle" w="med" len="med"/>
          </a:ln>
        </p:spPr>
      </p:cxnSp>
      <p:cxnSp>
        <p:nvCxnSpPr>
          <p:cNvPr id="202" name="Google Shape;202;p20"/>
          <p:cNvCxnSpPr>
            <a:stCxn id="198" idx="6"/>
            <a:endCxn id="203" idx="2"/>
          </p:cNvCxnSpPr>
          <p:nvPr/>
        </p:nvCxnSpPr>
        <p:spPr>
          <a:xfrm rot="10800000" flipH="1">
            <a:off x="4355598" y="1944896"/>
            <a:ext cx="394500" cy="319500"/>
          </a:xfrm>
          <a:prstGeom prst="straightConnector1">
            <a:avLst/>
          </a:prstGeom>
          <a:noFill/>
          <a:ln w="28575" cap="flat" cmpd="sng">
            <a:solidFill>
              <a:srgbClr val="FF9900"/>
            </a:solidFill>
            <a:prstDash val="solid"/>
            <a:round/>
            <a:headEnd type="none" w="med" len="med"/>
            <a:tailEnd type="triangle" w="med" len="med"/>
          </a:ln>
        </p:spPr>
      </p:cxnSp>
      <p:cxnSp>
        <p:nvCxnSpPr>
          <p:cNvPr id="204" name="Google Shape;204;p20"/>
          <p:cNvCxnSpPr>
            <a:stCxn id="198" idx="6"/>
            <a:endCxn id="205" idx="2"/>
          </p:cNvCxnSpPr>
          <p:nvPr/>
        </p:nvCxnSpPr>
        <p:spPr>
          <a:xfrm>
            <a:off x="4355598" y="2264396"/>
            <a:ext cx="394500" cy="247800"/>
          </a:xfrm>
          <a:prstGeom prst="straightConnector1">
            <a:avLst/>
          </a:prstGeom>
          <a:noFill/>
          <a:ln w="28575" cap="flat" cmpd="sng">
            <a:solidFill>
              <a:srgbClr val="FF9900"/>
            </a:solidFill>
            <a:prstDash val="solid"/>
            <a:round/>
            <a:headEnd type="none" w="med" len="med"/>
            <a:tailEnd type="triangle" w="med" len="med"/>
          </a:ln>
        </p:spPr>
      </p:cxnSp>
      <p:sp>
        <p:nvSpPr>
          <p:cNvPr id="203" name="Google Shape;203;p20"/>
          <p:cNvSpPr/>
          <p:nvPr/>
        </p:nvSpPr>
        <p:spPr>
          <a:xfrm>
            <a:off x="4749957" y="1682777"/>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bruised</a:t>
            </a:r>
            <a:endParaRPr sz="600"/>
          </a:p>
        </p:txBody>
      </p:sp>
      <p:sp>
        <p:nvSpPr>
          <p:cNvPr id="206" name="Google Shape;206;p20"/>
          <p:cNvSpPr/>
          <p:nvPr/>
        </p:nvSpPr>
        <p:spPr>
          <a:xfrm>
            <a:off x="7378886" y="407057"/>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no odor</a:t>
            </a:r>
            <a:endParaRPr sz="600"/>
          </a:p>
        </p:txBody>
      </p:sp>
      <p:cxnSp>
        <p:nvCxnSpPr>
          <p:cNvPr id="207" name="Google Shape;207;p20"/>
          <p:cNvCxnSpPr>
            <a:stCxn id="203" idx="6"/>
            <a:endCxn id="206" idx="2"/>
          </p:cNvCxnSpPr>
          <p:nvPr/>
        </p:nvCxnSpPr>
        <p:spPr>
          <a:xfrm rot="10800000" flipH="1">
            <a:off x="5355357" y="669377"/>
            <a:ext cx="2023500" cy="1275600"/>
          </a:xfrm>
          <a:prstGeom prst="straightConnector1">
            <a:avLst/>
          </a:prstGeom>
          <a:noFill/>
          <a:ln w="28575" cap="flat" cmpd="sng">
            <a:solidFill>
              <a:srgbClr val="FF9900"/>
            </a:solidFill>
            <a:prstDash val="solid"/>
            <a:round/>
            <a:headEnd type="none" w="med" len="med"/>
            <a:tailEnd type="triangle" w="med" len="med"/>
          </a:ln>
        </p:spPr>
      </p:cxnSp>
      <p:sp>
        <p:nvSpPr>
          <p:cNvPr id="208" name="Google Shape;208;p20"/>
          <p:cNvSpPr/>
          <p:nvPr/>
        </p:nvSpPr>
        <p:spPr>
          <a:xfrm>
            <a:off x="7378886" y="1450273"/>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pungent</a:t>
            </a:r>
            <a:endParaRPr sz="600"/>
          </a:p>
        </p:txBody>
      </p:sp>
      <p:sp>
        <p:nvSpPr>
          <p:cNvPr id="209" name="Google Shape;209;p20"/>
          <p:cNvSpPr/>
          <p:nvPr/>
        </p:nvSpPr>
        <p:spPr>
          <a:xfrm>
            <a:off x="7378886" y="2203408"/>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foul</a:t>
            </a:r>
            <a:endParaRPr sz="600"/>
          </a:p>
        </p:txBody>
      </p:sp>
      <p:sp>
        <p:nvSpPr>
          <p:cNvPr id="210" name="Google Shape;210;p20"/>
          <p:cNvSpPr/>
          <p:nvPr/>
        </p:nvSpPr>
        <p:spPr>
          <a:xfrm>
            <a:off x="7378886" y="2883838"/>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anise</a:t>
            </a:r>
            <a:endParaRPr sz="600"/>
          </a:p>
        </p:txBody>
      </p:sp>
      <p:sp>
        <p:nvSpPr>
          <p:cNvPr id="211" name="Google Shape;211;p20"/>
          <p:cNvSpPr/>
          <p:nvPr/>
        </p:nvSpPr>
        <p:spPr>
          <a:xfrm>
            <a:off x="7378886" y="3590514"/>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fishy</a:t>
            </a:r>
            <a:endParaRPr sz="600"/>
          </a:p>
        </p:txBody>
      </p:sp>
      <p:cxnSp>
        <p:nvCxnSpPr>
          <p:cNvPr id="212" name="Google Shape;212;p20"/>
          <p:cNvCxnSpPr>
            <a:stCxn id="203" idx="6"/>
            <a:endCxn id="208" idx="2"/>
          </p:cNvCxnSpPr>
          <p:nvPr/>
        </p:nvCxnSpPr>
        <p:spPr>
          <a:xfrm rot="10800000" flipH="1">
            <a:off x="5355357" y="1712477"/>
            <a:ext cx="2023500" cy="232500"/>
          </a:xfrm>
          <a:prstGeom prst="straightConnector1">
            <a:avLst/>
          </a:prstGeom>
          <a:noFill/>
          <a:ln w="28575" cap="flat" cmpd="sng">
            <a:solidFill>
              <a:srgbClr val="FF9900"/>
            </a:solidFill>
            <a:prstDash val="solid"/>
            <a:round/>
            <a:headEnd type="none" w="med" len="med"/>
            <a:tailEnd type="triangle" w="med" len="med"/>
          </a:ln>
        </p:spPr>
      </p:cxnSp>
      <p:cxnSp>
        <p:nvCxnSpPr>
          <p:cNvPr id="213" name="Google Shape;213;p20"/>
          <p:cNvCxnSpPr>
            <a:stCxn id="203" idx="6"/>
            <a:endCxn id="209" idx="2"/>
          </p:cNvCxnSpPr>
          <p:nvPr/>
        </p:nvCxnSpPr>
        <p:spPr>
          <a:xfrm>
            <a:off x="5355357" y="1944977"/>
            <a:ext cx="2023500" cy="520500"/>
          </a:xfrm>
          <a:prstGeom prst="straightConnector1">
            <a:avLst/>
          </a:prstGeom>
          <a:noFill/>
          <a:ln w="28575" cap="flat" cmpd="sng">
            <a:solidFill>
              <a:srgbClr val="FF9900"/>
            </a:solidFill>
            <a:prstDash val="solid"/>
            <a:round/>
            <a:headEnd type="none" w="med" len="med"/>
            <a:tailEnd type="triangle" w="med" len="med"/>
          </a:ln>
        </p:spPr>
      </p:cxnSp>
      <p:cxnSp>
        <p:nvCxnSpPr>
          <p:cNvPr id="214" name="Google Shape;214;p20"/>
          <p:cNvCxnSpPr>
            <a:stCxn id="203" idx="6"/>
            <a:endCxn id="210" idx="2"/>
          </p:cNvCxnSpPr>
          <p:nvPr/>
        </p:nvCxnSpPr>
        <p:spPr>
          <a:xfrm>
            <a:off x="5355357" y="1944977"/>
            <a:ext cx="2023500" cy="1201200"/>
          </a:xfrm>
          <a:prstGeom prst="straightConnector1">
            <a:avLst/>
          </a:prstGeom>
          <a:noFill/>
          <a:ln w="28575" cap="flat" cmpd="sng">
            <a:solidFill>
              <a:srgbClr val="FF9900"/>
            </a:solidFill>
            <a:prstDash val="solid"/>
            <a:round/>
            <a:headEnd type="none" w="med" len="med"/>
            <a:tailEnd type="triangle" w="med" len="med"/>
          </a:ln>
        </p:spPr>
      </p:cxnSp>
      <p:cxnSp>
        <p:nvCxnSpPr>
          <p:cNvPr id="215" name="Google Shape;215;p20"/>
          <p:cNvCxnSpPr>
            <a:stCxn id="203" idx="6"/>
            <a:endCxn id="211" idx="2"/>
          </p:cNvCxnSpPr>
          <p:nvPr/>
        </p:nvCxnSpPr>
        <p:spPr>
          <a:xfrm>
            <a:off x="5355357" y="1944977"/>
            <a:ext cx="2023500" cy="1907700"/>
          </a:xfrm>
          <a:prstGeom prst="straightConnector1">
            <a:avLst/>
          </a:prstGeom>
          <a:noFill/>
          <a:ln w="28575" cap="flat" cmpd="sng">
            <a:solidFill>
              <a:srgbClr val="FF9900"/>
            </a:solidFill>
            <a:prstDash val="solid"/>
            <a:round/>
            <a:headEnd type="none" w="med" len="med"/>
            <a:tailEnd type="triangle" w="med" len="med"/>
          </a:ln>
        </p:spPr>
      </p:cxnSp>
      <p:sp>
        <p:nvSpPr>
          <p:cNvPr id="205" name="Google Shape;205;p20"/>
          <p:cNvSpPr/>
          <p:nvPr/>
        </p:nvSpPr>
        <p:spPr>
          <a:xfrm>
            <a:off x="4749957" y="2249944"/>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no bruise</a:t>
            </a:r>
            <a:endParaRPr sz="600"/>
          </a:p>
        </p:txBody>
      </p:sp>
      <p:sp>
        <p:nvSpPr>
          <p:cNvPr id="216" name="Google Shape;216;p20"/>
          <p:cNvSpPr/>
          <p:nvPr/>
        </p:nvSpPr>
        <p:spPr>
          <a:xfrm>
            <a:off x="8438556" y="107150"/>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edible</a:t>
            </a:r>
            <a:endParaRPr sz="600"/>
          </a:p>
        </p:txBody>
      </p:sp>
      <p:sp>
        <p:nvSpPr>
          <p:cNvPr id="217" name="Google Shape;217;p20"/>
          <p:cNvSpPr/>
          <p:nvPr/>
        </p:nvSpPr>
        <p:spPr>
          <a:xfrm>
            <a:off x="8438556" y="660571"/>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inedible</a:t>
            </a:r>
            <a:endParaRPr sz="600"/>
          </a:p>
        </p:txBody>
      </p:sp>
      <p:cxnSp>
        <p:nvCxnSpPr>
          <p:cNvPr id="218" name="Google Shape;218;p20"/>
          <p:cNvCxnSpPr>
            <a:stCxn id="206" idx="6"/>
            <a:endCxn id="216" idx="2"/>
          </p:cNvCxnSpPr>
          <p:nvPr/>
        </p:nvCxnSpPr>
        <p:spPr>
          <a:xfrm rot="10800000" flipH="1">
            <a:off x="7984286" y="369257"/>
            <a:ext cx="454200" cy="300000"/>
          </a:xfrm>
          <a:prstGeom prst="straightConnector1">
            <a:avLst/>
          </a:prstGeom>
          <a:noFill/>
          <a:ln w="28575" cap="flat" cmpd="sng">
            <a:solidFill>
              <a:srgbClr val="FF9900"/>
            </a:solidFill>
            <a:prstDash val="solid"/>
            <a:round/>
            <a:headEnd type="none" w="med" len="med"/>
            <a:tailEnd type="triangle" w="med" len="med"/>
          </a:ln>
        </p:spPr>
      </p:cxnSp>
      <p:cxnSp>
        <p:nvCxnSpPr>
          <p:cNvPr id="219" name="Google Shape;219;p20"/>
          <p:cNvCxnSpPr>
            <a:stCxn id="206" idx="6"/>
            <a:endCxn id="217" idx="2"/>
          </p:cNvCxnSpPr>
          <p:nvPr/>
        </p:nvCxnSpPr>
        <p:spPr>
          <a:xfrm>
            <a:off x="7984286" y="669257"/>
            <a:ext cx="454200" cy="253500"/>
          </a:xfrm>
          <a:prstGeom prst="straightConnector1">
            <a:avLst/>
          </a:prstGeom>
          <a:noFill/>
          <a:ln w="28575" cap="flat" cmpd="sng">
            <a:solidFill>
              <a:srgbClr val="FF9900"/>
            </a:solidFill>
            <a:prstDash val="solid"/>
            <a:round/>
            <a:headEnd type="none" w="med" len="med"/>
            <a:tailEnd type="triangle" w="med" len="med"/>
          </a:ln>
        </p:spPr>
      </p:cxnSp>
      <p:sp>
        <p:nvSpPr>
          <p:cNvPr id="220" name="Google Shape;220;p20"/>
          <p:cNvSpPr/>
          <p:nvPr/>
        </p:nvSpPr>
        <p:spPr>
          <a:xfrm>
            <a:off x="8438509" y="1217815"/>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edible</a:t>
            </a:r>
            <a:endParaRPr sz="600"/>
          </a:p>
        </p:txBody>
      </p:sp>
      <p:sp>
        <p:nvSpPr>
          <p:cNvPr id="221" name="Google Shape;221;p20"/>
          <p:cNvSpPr/>
          <p:nvPr/>
        </p:nvSpPr>
        <p:spPr>
          <a:xfrm>
            <a:off x="8438556" y="1776179"/>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inedible</a:t>
            </a:r>
            <a:endParaRPr sz="600"/>
          </a:p>
        </p:txBody>
      </p:sp>
      <p:cxnSp>
        <p:nvCxnSpPr>
          <p:cNvPr id="222" name="Google Shape;222;p20"/>
          <p:cNvCxnSpPr>
            <a:stCxn id="208" idx="6"/>
            <a:endCxn id="220" idx="2"/>
          </p:cNvCxnSpPr>
          <p:nvPr/>
        </p:nvCxnSpPr>
        <p:spPr>
          <a:xfrm rot="10800000" flipH="1">
            <a:off x="7984286" y="1479973"/>
            <a:ext cx="454200" cy="232500"/>
          </a:xfrm>
          <a:prstGeom prst="straightConnector1">
            <a:avLst/>
          </a:prstGeom>
          <a:noFill/>
          <a:ln w="28575" cap="flat" cmpd="sng">
            <a:solidFill>
              <a:srgbClr val="FF9900"/>
            </a:solidFill>
            <a:prstDash val="solid"/>
            <a:round/>
            <a:headEnd type="none" w="med" len="med"/>
            <a:tailEnd type="triangle" w="med" len="med"/>
          </a:ln>
        </p:spPr>
      </p:cxnSp>
      <p:cxnSp>
        <p:nvCxnSpPr>
          <p:cNvPr id="223" name="Google Shape;223;p20"/>
          <p:cNvCxnSpPr>
            <a:stCxn id="208" idx="6"/>
            <a:endCxn id="221" idx="2"/>
          </p:cNvCxnSpPr>
          <p:nvPr/>
        </p:nvCxnSpPr>
        <p:spPr>
          <a:xfrm>
            <a:off x="7984286" y="1712473"/>
            <a:ext cx="454200" cy="325800"/>
          </a:xfrm>
          <a:prstGeom prst="straightConnector1">
            <a:avLst/>
          </a:prstGeom>
          <a:noFill/>
          <a:ln w="28575" cap="flat" cmpd="sng">
            <a:solidFill>
              <a:srgbClr val="FF9900"/>
            </a:solidFill>
            <a:prstDash val="solid"/>
            <a:round/>
            <a:headEnd type="none" w="med" len="med"/>
            <a:tailEnd type="triangle" w="med" len="med"/>
          </a:ln>
        </p:spPr>
      </p:cxnSp>
      <p:sp>
        <p:nvSpPr>
          <p:cNvPr id="224" name="Google Shape;224;p20"/>
          <p:cNvSpPr/>
          <p:nvPr/>
        </p:nvSpPr>
        <p:spPr>
          <a:xfrm>
            <a:off x="4749957" y="2817099"/>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bruised</a:t>
            </a:r>
            <a:endParaRPr sz="600"/>
          </a:p>
        </p:txBody>
      </p:sp>
      <p:sp>
        <p:nvSpPr>
          <p:cNvPr id="225" name="Google Shape;225;p20"/>
          <p:cNvSpPr/>
          <p:nvPr/>
        </p:nvSpPr>
        <p:spPr>
          <a:xfrm>
            <a:off x="4749957" y="3384254"/>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no bruise</a:t>
            </a:r>
            <a:endParaRPr sz="600"/>
          </a:p>
        </p:txBody>
      </p:sp>
      <p:sp>
        <p:nvSpPr>
          <p:cNvPr id="226" name="Google Shape;226;p20"/>
          <p:cNvSpPr/>
          <p:nvPr/>
        </p:nvSpPr>
        <p:spPr>
          <a:xfrm>
            <a:off x="4749957" y="3955502"/>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bruised</a:t>
            </a:r>
            <a:endParaRPr sz="600"/>
          </a:p>
        </p:txBody>
      </p:sp>
      <p:sp>
        <p:nvSpPr>
          <p:cNvPr id="227" name="Google Shape;227;p20"/>
          <p:cNvSpPr/>
          <p:nvPr/>
        </p:nvSpPr>
        <p:spPr>
          <a:xfrm>
            <a:off x="4749957" y="4522657"/>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no bruise</a:t>
            </a:r>
            <a:endParaRPr sz="600"/>
          </a:p>
        </p:txBody>
      </p:sp>
      <p:cxnSp>
        <p:nvCxnSpPr>
          <p:cNvPr id="228" name="Google Shape;228;p20"/>
          <p:cNvCxnSpPr>
            <a:stCxn id="197" idx="6"/>
            <a:endCxn id="224" idx="2"/>
          </p:cNvCxnSpPr>
          <p:nvPr/>
        </p:nvCxnSpPr>
        <p:spPr>
          <a:xfrm rot="10800000" flipH="1">
            <a:off x="4355598" y="3079400"/>
            <a:ext cx="394500" cy="244800"/>
          </a:xfrm>
          <a:prstGeom prst="straightConnector1">
            <a:avLst/>
          </a:prstGeom>
          <a:noFill/>
          <a:ln w="28575" cap="flat" cmpd="sng">
            <a:solidFill>
              <a:srgbClr val="FF9900"/>
            </a:solidFill>
            <a:prstDash val="solid"/>
            <a:round/>
            <a:headEnd type="none" w="med" len="med"/>
            <a:tailEnd type="triangle" w="med" len="med"/>
          </a:ln>
        </p:spPr>
      </p:cxnSp>
      <p:cxnSp>
        <p:nvCxnSpPr>
          <p:cNvPr id="229" name="Google Shape;229;p20"/>
          <p:cNvCxnSpPr>
            <a:stCxn id="197" idx="6"/>
            <a:endCxn id="225" idx="2"/>
          </p:cNvCxnSpPr>
          <p:nvPr/>
        </p:nvCxnSpPr>
        <p:spPr>
          <a:xfrm>
            <a:off x="4355598" y="3324200"/>
            <a:ext cx="394500" cy="322200"/>
          </a:xfrm>
          <a:prstGeom prst="straightConnector1">
            <a:avLst/>
          </a:prstGeom>
          <a:noFill/>
          <a:ln w="28575" cap="flat" cmpd="sng">
            <a:solidFill>
              <a:srgbClr val="FF9900"/>
            </a:solidFill>
            <a:prstDash val="solid"/>
            <a:round/>
            <a:headEnd type="none" w="med" len="med"/>
            <a:tailEnd type="triangle" w="med" len="med"/>
          </a:ln>
        </p:spPr>
      </p:cxnSp>
      <p:cxnSp>
        <p:nvCxnSpPr>
          <p:cNvPr id="230" name="Google Shape;230;p20"/>
          <p:cNvCxnSpPr>
            <a:stCxn id="196" idx="6"/>
            <a:endCxn id="226" idx="2"/>
          </p:cNvCxnSpPr>
          <p:nvPr/>
        </p:nvCxnSpPr>
        <p:spPr>
          <a:xfrm rot="10800000" flipH="1">
            <a:off x="4380942" y="4217742"/>
            <a:ext cx="369000" cy="210000"/>
          </a:xfrm>
          <a:prstGeom prst="straightConnector1">
            <a:avLst/>
          </a:prstGeom>
          <a:noFill/>
          <a:ln w="28575" cap="flat" cmpd="sng">
            <a:solidFill>
              <a:srgbClr val="FF9900"/>
            </a:solidFill>
            <a:prstDash val="solid"/>
            <a:round/>
            <a:headEnd type="none" w="med" len="med"/>
            <a:tailEnd type="triangle" w="med" len="med"/>
          </a:ln>
        </p:spPr>
      </p:cxnSp>
      <p:cxnSp>
        <p:nvCxnSpPr>
          <p:cNvPr id="231" name="Google Shape;231;p20"/>
          <p:cNvCxnSpPr>
            <a:stCxn id="196" idx="6"/>
            <a:endCxn id="227" idx="2"/>
          </p:cNvCxnSpPr>
          <p:nvPr/>
        </p:nvCxnSpPr>
        <p:spPr>
          <a:xfrm>
            <a:off x="4380942" y="4427742"/>
            <a:ext cx="369000" cy="357000"/>
          </a:xfrm>
          <a:prstGeom prst="straightConnector1">
            <a:avLst/>
          </a:prstGeom>
          <a:noFill/>
          <a:ln w="28575" cap="flat" cmpd="sng">
            <a:solidFill>
              <a:srgbClr val="FF9900"/>
            </a:solidFill>
            <a:prstDash val="solid"/>
            <a:round/>
            <a:headEnd type="none" w="med" len="med"/>
            <a:tailEnd type="triangle" w="med" len="med"/>
          </a:ln>
        </p:spPr>
      </p:cxnSp>
      <p:cxnSp>
        <p:nvCxnSpPr>
          <p:cNvPr id="232" name="Google Shape;232;p20"/>
          <p:cNvCxnSpPr>
            <a:stCxn id="209" idx="6"/>
          </p:cNvCxnSpPr>
          <p:nvPr/>
        </p:nvCxnSpPr>
        <p:spPr>
          <a:xfrm>
            <a:off x="7984286" y="2465608"/>
            <a:ext cx="167400" cy="300"/>
          </a:xfrm>
          <a:prstGeom prst="straightConnector1">
            <a:avLst/>
          </a:prstGeom>
          <a:noFill/>
          <a:ln w="38100" cap="flat" cmpd="sng">
            <a:solidFill>
              <a:srgbClr val="00FFFF"/>
            </a:solidFill>
            <a:prstDash val="solid"/>
            <a:round/>
            <a:headEnd type="none" w="med" len="med"/>
            <a:tailEnd type="triangle" w="med" len="med"/>
          </a:ln>
        </p:spPr>
      </p:cxnSp>
      <p:cxnSp>
        <p:nvCxnSpPr>
          <p:cNvPr id="233" name="Google Shape;233;p20"/>
          <p:cNvCxnSpPr>
            <a:stCxn id="210" idx="6"/>
          </p:cNvCxnSpPr>
          <p:nvPr/>
        </p:nvCxnSpPr>
        <p:spPr>
          <a:xfrm>
            <a:off x="7984286" y="3146038"/>
            <a:ext cx="157200" cy="7500"/>
          </a:xfrm>
          <a:prstGeom prst="straightConnector1">
            <a:avLst/>
          </a:prstGeom>
          <a:noFill/>
          <a:ln w="38100" cap="flat" cmpd="sng">
            <a:solidFill>
              <a:srgbClr val="00FFFF"/>
            </a:solidFill>
            <a:prstDash val="solid"/>
            <a:round/>
            <a:headEnd type="none" w="med" len="med"/>
            <a:tailEnd type="triangle" w="med" len="med"/>
          </a:ln>
        </p:spPr>
      </p:cxnSp>
      <p:cxnSp>
        <p:nvCxnSpPr>
          <p:cNvPr id="234" name="Google Shape;234;p20"/>
          <p:cNvCxnSpPr>
            <a:stCxn id="211" idx="6"/>
          </p:cNvCxnSpPr>
          <p:nvPr/>
        </p:nvCxnSpPr>
        <p:spPr>
          <a:xfrm>
            <a:off x="7984286" y="3852714"/>
            <a:ext cx="167100" cy="16200"/>
          </a:xfrm>
          <a:prstGeom prst="straightConnector1">
            <a:avLst/>
          </a:prstGeom>
          <a:noFill/>
          <a:ln w="38100" cap="flat" cmpd="sng">
            <a:solidFill>
              <a:srgbClr val="00FFFF"/>
            </a:solidFill>
            <a:prstDash val="solid"/>
            <a:round/>
            <a:headEnd type="none" w="med" len="med"/>
            <a:tailEnd type="triangle" w="med" len="med"/>
          </a:ln>
        </p:spPr>
      </p:cxnSp>
      <p:cxnSp>
        <p:nvCxnSpPr>
          <p:cNvPr id="235" name="Google Shape;235;p20"/>
          <p:cNvCxnSpPr>
            <a:stCxn id="205" idx="6"/>
          </p:cNvCxnSpPr>
          <p:nvPr/>
        </p:nvCxnSpPr>
        <p:spPr>
          <a:xfrm>
            <a:off x="5355357" y="2512144"/>
            <a:ext cx="181200" cy="6000"/>
          </a:xfrm>
          <a:prstGeom prst="straightConnector1">
            <a:avLst/>
          </a:prstGeom>
          <a:noFill/>
          <a:ln w="38100" cap="flat" cmpd="sng">
            <a:solidFill>
              <a:srgbClr val="00FFFF"/>
            </a:solidFill>
            <a:prstDash val="solid"/>
            <a:round/>
            <a:headEnd type="none" w="med" len="med"/>
            <a:tailEnd type="triangle" w="med" len="med"/>
          </a:ln>
        </p:spPr>
      </p:cxnSp>
      <p:cxnSp>
        <p:nvCxnSpPr>
          <p:cNvPr id="236" name="Google Shape;236;p20"/>
          <p:cNvCxnSpPr>
            <a:stCxn id="224" idx="6"/>
          </p:cNvCxnSpPr>
          <p:nvPr/>
        </p:nvCxnSpPr>
        <p:spPr>
          <a:xfrm>
            <a:off x="5355357" y="3079299"/>
            <a:ext cx="181200" cy="3300"/>
          </a:xfrm>
          <a:prstGeom prst="straightConnector1">
            <a:avLst/>
          </a:prstGeom>
          <a:noFill/>
          <a:ln w="38100" cap="flat" cmpd="sng">
            <a:solidFill>
              <a:srgbClr val="00FFFF"/>
            </a:solidFill>
            <a:prstDash val="solid"/>
            <a:round/>
            <a:headEnd type="none" w="med" len="med"/>
            <a:tailEnd type="triangle" w="med" len="med"/>
          </a:ln>
        </p:spPr>
      </p:cxnSp>
      <p:cxnSp>
        <p:nvCxnSpPr>
          <p:cNvPr id="237" name="Google Shape;237;p20"/>
          <p:cNvCxnSpPr/>
          <p:nvPr/>
        </p:nvCxnSpPr>
        <p:spPr>
          <a:xfrm>
            <a:off x="5355510" y="3643455"/>
            <a:ext cx="162300" cy="300"/>
          </a:xfrm>
          <a:prstGeom prst="straightConnector1">
            <a:avLst/>
          </a:prstGeom>
          <a:noFill/>
          <a:ln w="38100" cap="flat" cmpd="sng">
            <a:solidFill>
              <a:srgbClr val="00FFFF"/>
            </a:solidFill>
            <a:prstDash val="solid"/>
            <a:round/>
            <a:headEnd type="none" w="med" len="med"/>
            <a:tailEnd type="triangle" w="med" len="med"/>
          </a:ln>
        </p:spPr>
      </p:cxnSp>
      <p:cxnSp>
        <p:nvCxnSpPr>
          <p:cNvPr id="238" name="Google Shape;238;p20"/>
          <p:cNvCxnSpPr>
            <a:stCxn id="226" idx="6"/>
          </p:cNvCxnSpPr>
          <p:nvPr/>
        </p:nvCxnSpPr>
        <p:spPr>
          <a:xfrm rot="10800000" flipH="1">
            <a:off x="5355357" y="4215902"/>
            <a:ext cx="162300" cy="1800"/>
          </a:xfrm>
          <a:prstGeom prst="straightConnector1">
            <a:avLst/>
          </a:prstGeom>
          <a:noFill/>
          <a:ln w="38100" cap="flat" cmpd="sng">
            <a:solidFill>
              <a:srgbClr val="00FFFF"/>
            </a:solidFill>
            <a:prstDash val="solid"/>
            <a:round/>
            <a:headEnd type="none" w="med" len="med"/>
            <a:tailEnd type="triangle" w="med" len="med"/>
          </a:ln>
        </p:spPr>
      </p:cxnSp>
      <p:cxnSp>
        <p:nvCxnSpPr>
          <p:cNvPr id="239" name="Google Shape;239;p20"/>
          <p:cNvCxnSpPr>
            <a:stCxn id="227" idx="6"/>
          </p:cNvCxnSpPr>
          <p:nvPr/>
        </p:nvCxnSpPr>
        <p:spPr>
          <a:xfrm>
            <a:off x="5355357" y="4784857"/>
            <a:ext cx="171900" cy="5400"/>
          </a:xfrm>
          <a:prstGeom prst="straightConnector1">
            <a:avLst/>
          </a:prstGeom>
          <a:noFill/>
          <a:ln w="38100" cap="flat" cmpd="sng">
            <a:solidFill>
              <a:srgbClr val="00FFFF"/>
            </a:solidFill>
            <a:prstDash val="solid"/>
            <a:round/>
            <a:headEnd type="none" w="med" len="med"/>
            <a:tailEnd type="triangle" w="med" len="med"/>
          </a:ln>
        </p:spPr>
      </p:cxnSp>
      <p:cxnSp>
        <p:nvCxnSpPr>
          <p:cNvPr id="240" name="Google Shape;240;p20"/>
          <p:cNvCxnSpPr/>
          <p:nvPr/>
        </p:nvCxnSpPr>
        <p:spPr>
          <a:xfrm>
            <a:off x="1717500" y="2414200"/>
            <a:ext cx="943500" cy="665100"/>
          </a:xfrm>
          <a:prstGeom prst="straightConnector1">
            <a:avLst/>
          </a:prstGeom>
          <a:noFill/>
          <a:ln w="28575" cap="flat" cmpd="sng">
            <a:solidFill>
              <a:srgbClr val="00FFFF"/>
            </a:solidFill>
            <a:prstDash val="solid"/>
            <a:round/>
            <a:headEnd type="none" w="med" len="med"/>
            <a:tailEnd type="triangle" w="med" len="med"/>
          </a:ln>
        </p:spPr>
      </p:cxnSp>
      <p:sp>
        <p:nvSpPr>
          <p:cNvPr id="241" name="Google Shape;241;p20"/>
          <p:cNvSpPr txBox="1"/>
          <p:nvPr/>
        </p:nvSpPr>
        <p:spPr>
          <a:xfrm>
            <a:off x="384250" y="1944975"/>
            <a:ext cx="1488300" cy="52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The World of Mushrooms.</a:t>
            </a:r>
            <a:endParaRPr/>
          </a:p>
        </p:txBody>
      </p:sp>
      <p:sp>
        <p:nvSpPr>
          <p:cNvPr id="242" name="Google Shape;242;p20"/>
          <p:cNvSpPr txBox="1"/>
          <p:nvPr/>
        </p:nvSpPr>
        <p:spPr>
          <a:xfrm>
            <a:off x="1872550" y="1221100"/>
            <a:ext cx="1488300" cy="52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Mushrooms we have data on.</a:t>
            </a:r>
            <a:endParaRPr/>
          </a:p>
        </p:txBody>
      </p:sp>
      <p:cxnSp>
        <p:nvCxnSpPr>
          <p:cNvPr id="243" name="Google Shape;243;p20"/>
          <p:cNvCxnSpPr/>
          <p:nvPr/>
        </p:nvCxnSpPr>
        <p:spPr>
          <a:xfrm>
            <a:off x="3105850" y="1542825"/>
            <a:ext cx="462300" cy="247200"/>
          </a:xfrm>
          <a:prstGeom prst="straightConnector1">
            <a:avLst/>
          </a:prstGeom>
          <a:noFill/>
          <a:ln w="28575" cap="flat" cmpd="sng">
            <a:solidFill>
              <a:srgbClr val="00FFFF"/>
            </a:solidFill>
            <a:prstDash val="solid"/>
            <a:round/>
            <a:headEnd type="none" w="med" len="med"/>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Bayes Theorem - Inverse Probability</a:t>
            </a:r>
            <a:endParaRPr/>
          </a:p>
        </p:txBody>
      </p:sp>
      <p:sp>
        <p:nvSpPr>
          <p:cNvPr id="249" name="Google Shape;249;p21"/>
          <p:cNvSpPr/>
          <p:nvPr/>
        </p:nvSpPr>
        <p:spPr>
          <a:xfrm>
            <a:off x="2711050" y="3046159"/>
            <a:ext cx="605400" cy="573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a:off x="3724842" y="4140942"/>
            <a:ext cx="656100" cy="573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knobbed</a:t>
            </a:r>
            <a:endParaRPr sz="600"/>
          </a:p>
        </p:txBody>
      </p:sp>
      <p:sp>
        <p:nvSpPr>
          <p:cNvPr id="251" name="Google Shape;251;p21"/>
          <p:cNvSpPr/>
          <p:nvPr/>
        </p:nvSpPr>
        <p:spPr>
          <a:xfrm>
            <a:off x="3750198" y="3037400"/>
            <a:ext cx="605400" cy="573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convex</a:t>
            </a:r>
            <a:endParaRPr sz="600"/>
          </a:p>
        </p:txBody>
      </p:sp>
      <p:sp>
        <p:nvSpPr>
          <p:cNvPr id="252" name="Google Shape;252;p21"/>
          <p:cNvSpPr/>
          <p:nvPr/>
        </p:nvSpPr>
        <p:spPr>
          <a:xfrm>
            <a:off x="3750198" y="1977596"/>
            <a:ext cx="605400" cy="573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flat</a:t>
            </a:r>
            <a:endParaRPr sz="600"/>
          </a:p>
        </p:txBody>
      </p:sp>
      <p:cxnSp>
        <p:nvCxnSpPr>
          <p:cNvPr id="253" name="Google Shape;253;p21"/>
          <p:cNvCxnSpPr>
            <a:stCxn id="249" idx="6"/>
            <a:endCxn id="252" idx="3"/>
          </p:cNvCxnSpPr>
          <p:nvPr/>
        </p:nvCxnSpPr>
        <p:spPr>
          <a:xfrm rot="10800000" flipH="1">
            <a:off x="3316450" y="2467159"/>
            <a:ext cx="522300" cy="865800"/>
          </a:xfrm>
          <a:prstGeom prst="straightConnector1">
            <a:avLst/>
          </a:prstGeom>
          <a:noFill/>
          <a:ln w="28575" cap="flat" cmpd="sng">
            <a:solidFill>
              <a:srgbClr val="FF9900"/>
            </a:solidFill>
            <a:prstDash val="solid"/>
            <a:round/>
            <a:headEnd type="none" w="med" len="med"/>
            <a:tailEnd type="triangle" w="med" len="med"/>
          </a:ln>
        </p:spPr>
      </p:cxnSp>
      <p:cxnSp>
        <p:nvCxnSpPr>
          <p:cNvPr id="254" name="Google Shape;254;p21"/>
          <p:cNvCxnSpPr>
            <a:stCxn id="249" idx="6"/>
            <a:endCxn id="251" idx="2"/>
          </p:cNvCxnSpPr>
          <p:nvPr/>
        </p:nvCxnSpPr>
        <p:spPr>
          <a:xfrm rot="10800000" flipH="1">
            <a:off x="3316450" y="3324259"/>
            <a:ext cx="433800" cy="8700"/>
          </a:xfrm>
          <a:prstGeom prst="straightConnector1">
            <a:avLst/>
          </a:prstGeom>
          <a:noFill/>
          <a:ln w="28575" cap="flat" cmpd="sng">
            <a:solidFill>
              <a:srgbClr val="FF9900"/>
            </a:solidFill>
            <a:prstDash val="solid"/>
            <a:round/>
            <a:headEnd type="none" w="med" len="med"/>
            <a:tailEnd type="triangle" w="med" len="med"/>
          </a:ln>
        </p:spPr>
      </p:cxnSp>
      <p:cxnSp>
        <p:nvCxnSpPr>
          <p:cNvPr id="255" name="Google Shape;255;p21"/>
          <p:cNvCxnSpPr>
            <a:stCxn id="249" idx="6"/>
            <a:endCxn id="250" idx="2"/>
          </p:cNvCxnSpPr>
          <p:nvPr/>
        </p:nvCxnSpPr>
        <p:spPr>
          <a:xfrm>
            <a:off x="3316450" y="3332959"/>
            <a:ext cx="408300" cy="1094700"/>
          </a:xfrm>
          <a:prstGeom prst="straightConnector1">
            <a:avLst/>
          </a:prstGeom>
          <a:noFill/>
          <a:ln w="28575" cap="flat" cmpd="sng">
            <a:solidFill>
              <a:srgbClr val="FF9900"/>
            </a:solidFill>
            <a:prstDash val="solid"/>
            <a:round/>
            <a:headEnd type="none" w="med" len="med"/>
            <a:tailEnd type="triangle" w="med" len="med"/>
          </a:ln>
        </p:spPr>
      </p:cxnSp>
      <p:cxnSp>
        <p:nvCxnSpPr>
          <p:cNvPr id="256" name="Google Shape;256;p21"/>
          <p:cNvCxnSpPr>
            <a:stCxn id="252" idx="6"/>
            <a:endCxn id="257" idx="2"/>
          </p:cNvCxnSpPr>
          <p:nvPr/>
        </p:nvCxnSpPr>
        <p:spPr>
          <a:xfrm rot="10800000" flipH="1">
            <a:off x="4355598" y="1944896"/>
            <a:ext cx="394500" cy="319500"/>
          </a:xfrm>
          <a:prstGeom prst="straightConnector1">
            <a:avLst/>
          </a:prstGeom>
          <a:noFill/>
          <a:ln w="28575" cap="flat" cmpd="sng">
            <a:solidFill>
              <a:srgbClr val="FF9900"/>
            </a:solidFill>
            <a:prstDash val="solid"/>
            <a:round/>
            <a:headEnd type="none" w="med" len="med"/>
            <a:tailEnd type="triangle" w="med" len="med"/>
          </a:ln>
        </p:spPr>
      </p:cxnSp>
      <p:cxnSp>
        <p:nvCxnSpPr>
          <p:cNvPr id="258" name="Google Shape;258;p21"/>
          <p:cNvCxnSpPr>
            <a:stCxn id="252" idx="6"/>
            <a:endCxn id="259" idx="2"/>
          </p:cNvCxnSpPr>
          <p:nvPr/>
        </p:nvCxnSpPr>
        <p:spPr>
          <a:xfrm>
            <a:off x="4355598" y="2264396"/>
            <a:ext cx="394500" cy="247800"/>
          </a:xfrm>
          <a:prstGeom prst="straightConnector1">
            <a:avLst/>
          </a:prstGeom>
          <a:noFill/>
          <a:ln w="28575" cap="flat" cmpd="sng">
            <a:solidFill>
              <a:srgbClr val="FF9900"/>
            </a:solidFill>
            <a:prstDash val="solid"/>
            <a:round/>
            <a:headEnd type="none" w="med" len="med"/>
            <a:tailEnd type="triangle" w="med" len="med"/>
          </a:ln>
        </p:spPr>
      </p:cxnSp>
      <p:sp>
        <p:nvSpPr>
          <p:cNvPr id="257" name="Google Shape;257;p21"/>
          <p:cNvSpPr/>
          <p:nvPr/>
        </p:nvSpPr>
        <p:spPr>
          <a:xfrm>
            <a:off x="4749957" y="1682777"/>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bruised</a:t>
            </a:r>
            <a:endParaRPr sz="600"/>
          </a:p>
        </p:txBody>
      </p:sp>
      <p:sp>
        <p:nvSpPr>
          <p:cNvPr id="260" name="Google Shape;260;p21"/>
          <p:cNvSpPr/>
          <p:nvPr/>
        </p:nvSpPr>
        <p:spPr>
          <a:xfrm>
            <a:off x="7378886" y="407057"/>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no odor</a:t>
            </a:r>
            <a:endParaRPr sz="600"/>
          </a:p>
        </p:txBody>
      </p:sp>
      <p:cxnSp>
        <p:nvCxnSpPr>
          <p:cNvPr id="261" name="Google Shape;261;p21"/>
          <p:cNvCxnSpPr>
            <a:stCxn id="257" idx="6"/>
            <a:endCxn id="260" idx="2"/>
          </p:cNvCxnSpPr>
          <p:nvPr/>
        </p:nvCxnSpPr>
        <p:spPr>
          <a:xfrm rot="10800000" flipH="1">
            <a:off x="5355357" y="669377"/>
            <a:ext cx="2023500" cy="1275600"/>
          </a:xfrm>
          <a:prstGeom prst="straightConnector1">
            <a:avLst/>
          </a:prstGeom>
          <a:noFill/>
          <a:ln w="28575" cap="flat" cmpd="sng">
            <a:solidFill>
              <a:srgbClr val="FF9900"/>
            </a:solidFill>
            <a:prstDash val="solid"/>
            <a:round/>
            <a:headEnd type="none" w="med" len="med"/>
            <a:tailEnd type="triangle" w="med" len="med"/>
          </a:ln>
        </p:spPr>
      </p:cxnSp>
      <p:sp>
        <p:nvSpPr>
          <p:cNvPr id="262" name="Google Shape;262;p21"/>
          <p:cNvSpPr/>
          <p:nvPr/>
        </p:nvSpPr>
        <p:spPr>
          <a:xfrm>
            <a:off x="7378886" y="1450273"/>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pungent</a:t>
            </a:r>
            <a:endParaRPr sz="600"/>
          </a:p>
        </p:txBody>
      </p:sp>
      <p:sp>
        <p:nvSpPr>
          <p:cNvPr id="263" name="Google Shape;263;p21"/>
          <p:cNvSpPr/>
          <p:nvPr/>
        </p:nvSpPr>
        <p:spPr>
          <a:xfrm>
            <a:off x="7378886" y="2203408"/>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foul</a:t>
            </a:r>
            <a:endParaRPr sz="600"/>
          </a:p>
        </p:txBody>
      </p:sp>
      <p:sp>
        <p:nvSpPr>
          <p:cNvPr id="264" name="Google Shape;264;p21"/>
          <p:cNvSpPr/>
          <p:nvPr/>
        </p:nvSpPr>
        <p:spPr>
          <a:xfrm>
            <a:off x="7378886" y="2883838"/>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anise</a:t>
            </a:r>
            <a:endParaRPr sz="600"/>
          </a:p>
        </p:txBody>
      </p:sp>
      <p:sp>
        <p:nvSpPr>
          <p:cNvPr id="265" name="Google Shape;265;p21"/>
          <p:cNvSpPr/>
          <p:nvPr/>
        </p:nvSpPr>
        <p:spPr>
          <a:xfrm>
            <a:off x="7378886" y="3590514"/>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fishy</a:t>
            </a:r>
            <a:endParaRPr sz="600"/>
          </a:p>
        </p:txBody>
      </p:sp>
      <p:cxnSp>
        <p:nvCxnSpPr>
          <p:cNvPr id="266" name="Google Shape;266;p21"/>
          <p:cNvCxnSpPr>
            <a:stCxn id="257" idx="6"/>
            <a:endCxn id="262" idx="2"/>
          </p:cNvCxnSpPr>
          <p:nvPr/>
        </p:nvCxnSpPr>
        <p:spPr>
          <a:xfrm rot="10800000" flipH="1">
            <a:off x="5355357" y="1712477"/>
            <a:ext cx="2023500" cy="232500"/>
          </a:xfrm>
          <a:prstGeom prst="straightConnector1">
            <a:avLst/>
          </a:prstGeom>
          <a:noFill/>
          <a:ln w="28575" cap="flat" cmpd="sng">
            <a:solidFill>
              <a:srgbClr val="FF9900"/>
            </a:solidFill>
            <a:prstDash val="solid"/>
            <a:round/>
            <a:headEnd type="none" w="med" len="med"/>
            <a:tailEnd type="triangle" w="med" len="med"/>
          </a:ln>
        </p:spPr>
      </p:cxnSp>
      <p:cxnSp>
        <p:nvCxnSpPr>
          <p:cNvPr id="267" name="Google Shape;267;p21"/>
          <p:cNvCxnSpPr>
            <a:stCxn id="257" idx="6"/>
            <a:endCxn id="263" idx="2"/>
          </p:cNvCxnSpPr>
          <p:nvPr/>
        </p:nvCxnSpPr>
        <p:spPr>
          <a:xfrm>
            <a:off x="5355357" y="1944977"/>
            <a:ext cx="2023500" cy="520500"/>
          </a:xfrm>
          <a:prstGeom prst="straightConnector1">
            <a:avLst/>
          </a:prstGeom>
          <a:noFill/>
          <a:ln w="28575" cap="flat" cmpd="sng">
            <a:solidFill>
              <a:srgbClr val="FF9900"/>
            </a:solidFill>
            <a:prstDash val="solid"/>
            <a:round/>
            <a:headEnd type="none" w="med" len="med"/>
            <a:tailEnd type="triangle" w="med" len="med"/>
          </a:ln>
        </p:spPr>
      </p:cxnSp>
      <p:cxnSp>
        <p:nvCxnSpPr>
          <p:cNvPr id="268" name="Google Shape;268;p21"/>
          <p:cNvCxnSpPr>
            <a:stCxn id="257" idx="6"/>
            <a:endCxn id="264" idx="2"/>
          </p:cNvCxnSpPr>
          <p:nvPr/>
        </p:nvCxnSpPr>
        <p:spPr>
          <a:xfrm>
            <a:off x="5355357" y="1944977"/>
            <a:ext cx="2023500" cy="1201200"/>
          </a:xfrm>
          <a:prstGeom prst="straightConnector1">
            <a:avLst/>
          </a:prstGeom>
          <a:noFill/>
          <a:ln w="28575" cap="flat" cmpd="sng">
            <a:solidFill>
              <a:srgbClr val="FF9900"/>
            </a:solidFill>
            <a:prstDash val="solid"/>
            <a:round/>
            <a:headEnd type="none" w="med" len="med"/>
            <a:tailEnd type="triangle" w="med" len="med"/>
          </a:ln>
        </p:spPr>
      </p:cxnSp>
      <p:cxnSp>
        <p:nvCxnSpPr>
          <p:cNvPr id="269" name="Google Shape;269;p21"/>
          <p:cNvCxnSpPr>
            <a:stCxn id="257" idx="6"/>
            <a:endCxn id="265" idx="2"/>
          </p:cNvCxnSpPr>
          <p:nvPr/>
        </p:nvCxnSpPr>
        <p:spPr>
          <a:xfrm>
            <a:off x="5355357" y="1944977"/>
            <a:ext cx="2023500" cy="1907700"/>
          </a:xfrm>
          <a:prstGeom prst="straightConnector1">
            <a:avLst/>
          </a:prstGeom>
          <a:noFill/>
          <a:ln w="28575" cap="flat" cmpd="sng">
            <a:solidFill>
              <a:srgbClr val="FF9900"/>
            </a:solidFill>
            <a:prstDash val="solid"/>
            <a:round/>
            <a:headEnd type="none" w="med" len="med"/>
            <a:tailEnd type="triangle" w="med" len="med"/>
          </a:ln>
        </p:spPr>
      </p:cxnSp>
      <p:sp>
        <p:nvSpPr>
          <p:cNvPr id="259" name="Google Shape;259;p21"/>
          <p:cNvSpPr/>
          <p:nvPr/>
        </p:nvSpPr>
        <p:spPr>
          <a:xfrm>
            <a:off x="4749957" y="2249944"/>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no bruise</a:t>
            </a:r>
            <a:endParaRPr sz="600"/>
          </a:p>
        </p:txBody>
      </p:sp>
      <p:sp>
        <p:nvSpPr>
          <p:cNvPr id="270" name="Google Shape;270;p21"/>
          <p:cNvSpPr/>
          <p:nvPr/>
        </p:nvSpPr>
        <p:spPr>
          <a:xfrm>
            <a:off x="8438556" y="107150"/>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edible</a:t>
            </a:r>
            <a:endParaRPr sz="600"/>
          </a:p>
        </p:txBody>
      </p:sp>
      <p:sp>
        <p:nvSpPr>
          <p:cNvPr id="271" name="Google Shape;271;p21"/>
          <p:cNvSpPr/>
          <p:nvPr/>
        </p:nvSpPr>
        <p:spPr>
          <a:xfrm>
            <a:off x="8438556" y="660571"/>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inedible</a:t>
            </a:r>
            <a:endParaRPr sz="600"/>
          </a:p>
        </p:txBody>
      </p:sp>
      <p:cxnSp>
        <p:nvCxnSpPr>
          <p:cNvPr id="272" name="Google Shape;272;p21"/>
          <p:cNvCxnSpPr>
            <a:stCxn id="260" idx="6"/>
            <a:endCxn id="270" idx="2"/>
          </p:cNvCxnSpPr>
          <p:nvPr/>
        </p:nvCxnSpPr>
        <p:spPr>
          <a:xfrm rot="10800000" flipH="1">
            <a:off x="7984286" y="369257"/>
            <a:ext cx="454200" cy="300000"/>
          </a:xfrm>
          <a:prstGeom prst="straightConnector1">
            <a:avLst/>
          </a:prstGeom>
          <a:noFill/>
          <a:ln w="28575" cap="flat" cmpd="sng">
            <a:solidFill>
              <a:srgbClr val="FF9900"/>
            </a:solidFill>
            <a:prstDash val="solid"/>
            <a:round/>
            <a:headEnd type="none" w="med" len="med"/>
            <a:tailEnd type="triangle" w="med" len="med"/>
          </a:ln>
        </p:spPr>
      </p:cxnSp>
      <p:cxnSp>
        <p:nvCxnSpPr>
          <p:cNvPr id="273" name="Google Shape;273;p21"/>
          <p:cNvCxnSpPr>
            <a:stCxn id="260" idx="6"/>
            <a:endCxn id="271" idx="2"/>
          </p:cNvCxnSpPr>
          <p:nvPr/>
        </p:nvCxnSpPr>
        <p:spPr>
          <a:xfrm>
            <a:off x="7984286" y="669257"/>
            <a:ext cx="454200" cy="253500"/>
          </a:xfrm>
          <a:prstGeom prst="straightConnector1">
            <a:avLst/>
          </a:prstGeom>
          <a:noFill/>
          <a:ln w="28575" cap="flat" cmpd="sng">
            <a:solidFill>
              <a:srgbClr val="FF9900"/>
            </a:solidFill>
            <a:prstDash val="solid"/>
            <a:round/>
            <a:headEnd type="none" w="med" len="med"/>
            <a:tailEnd type="triangle" w="med" len="med"/>
          </a:ln>
        </p:spPr>
      </p:cxnSp>
      <p:sp>
        <p:nvSpPr>
          <p:cNvPr id="274" name="Google Shape;274;p21"/>
          <p:cNvSpPr/>
          <p:nvPr/>
        </p:nvSpPr>
        <p:spPr>
          <a:xfrm>
            <a:off x="8438509" y="1217815"/>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edible</a:t>
            </a:r>
            <a:endParaRPr sz="600"/>
          </a:p>
        </p:txBody>
      </p:sp>
      <p:sp>
        <p:nvSpPr>
          <p:cNvPr id="275" name="Google Shape;275;p21"/>
          <p:cNvSpPr/>
          <p:nvPr/>
        </p:nvSpPr>
        <p:spPr>
          <a:xfrm>
            <a:off x="8438556" y="1776179"/>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inedible</a:t>
            </a:r>
            <a:endParaRPr sz="600"/>
          </a:p>
        </p:txBody>
      </p:sp>
      <p:cxnSp>
        <p:nvCxnSpPr>
          <p:cNvPr id="276" name="Google Shape;276;p21"/>
          <p:cNvCxnSpPr>
            <a:stCxn id="262" idx="6"/>
            <a:endCxn id="274" idx="2"/>
          </p:cNvCxnSpPr>
          <p:nvPr/>
        </p:nvCxnSpPr>
        <p:spPr>
          <a:xfrm rot="10800000" flipH="1">
            <a:off x="7984286" y="1479973"/>
            <a:ext cx="454200" cy="232500"/>
          </a:xfrm>
          <a:prstGeom prst="straightConnector1">
            <a:avLst/>
          </a:prstGeom>
          <a:noFill/>
          <a:ln w="28575" cap="flat" cmpd="sng">
            <a:solidFill>
              <a:srgbClr val="FF9900"/>
            </a:solidFill>
            <a:prstDash val="solid"/>
            <a:round/>
            <a:headEnd type="none" w="med" len="med"/>
            <a:tailEnd type="triangle" w="med" len="med"/>
          </a:ln>
        </p:spPr>
      </p:cxnSp>
      <p:cxnSp>
        <p:nvCxnSpPr>
          <p:cNvPr id="277" name="Google Shape;277;p21"/>
          <p:cNvCxnSpPr>
            <a:stCxn id="262" idx="6"/>
            <a:endCxn id="275" idx="2"/>
          </p:cNvCxnSpPr>
          <p:nvPr/>
        </p:nvCxnSpPr>
        <p:spPr>
          <a:xfrm>
            <a:off x="7984286" y="1712473"/>
            <a:ext cx="454200" cy="325800"/>
          </a:xfrm>
          <a:prstGeom prst="straightConnector1">
            <a:avLst/>
          </a:prstGeom>
          <a:noFill/>
          <a:ln w="28575" cap="flat" cmpd="sng">
            <a:solidFill>
              <a:srgbClr val="FF9900"/>
            </a:solidFill>
            <a:prstDash val="solid"/>
            <a:round/>
            <a:headEnd type="none" w="med" len="med"/>
            <a:tailEnd type="triangle" w="med" len="med"/>
          </a:ln>
        </p:spPr>
      </p:cxnSp>
      <p:sp>
        <p:nvSpPr>
          <p:cNvPr id="278" name="Google Shape;278;p21"/>
          <p:cNvSpPr/>
          <p:nvPr/>
        </p:nvSpPr>
        <p:spPr>
          <a:xfrm>
            <a:off x="4749957" y="2817099"/>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bruised</a:t>
            </a:r>
            <a:endParaRPr sz="600"/>
          </a:p>
        </p:txBody>
      </p:sp>
      <p:sp>
        <p:nvSpPr>
          <p:cNvPr id="279" name="Google Shape;279;p21"/>
          <p:cNvSpPr/>
          <p:nvPr/>
        </p:nvSpPr>
        <p:spPr>
          <a:xfrm>
            <a:off x="4749957" y="3384254"/>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no bruise</a:t>
            </a:r>
            <a:endParaRPr sz="600"/>
          </a:p>
        </p:txBody>
      </p:sp>
      <p:sp>
        <p:nvSpPr>
          <p:cNvPr id="280" name="Google Shape;280;p21"/>
          <p:cNvSpPr/>
          <p:nvPr/>
        </p:nvSpPr>
        <p:spPr>
          <a:xfrm>
            <a:off x="4749957" y="3955502"/>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bruised</a:t>
            </a:r>
            <a:endParaRPr sz="600"/>
          </a:p>
        </p:txBody>
      </p:sp>
      <p:sp>
        <p:nvSpPr>
          <p:cNvPr id="281" name="Google Shape;281;p21"/>
          <p:cNvSpPr/>
          <p:nvPr/>
        </p:nvSpPr>
        <p:spPr>
          <a:xfrm>
            <a:off x="4749957" y="4522657"/>
            <a:ext cx="605400" cy="524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600"/>
              <a:t>no bruise</a:t>
            </a:r>
            <a:endParaRPr sz="600"/>
          </a:p>
        </p:txBody>
      </p:sp>
      <p:cxnSp>
        <p:nvCxnSpPr>
          <p:cNvPr id="282" name="Google Shape;282;p21"/>
          <p:cNvCxnSpPr>
            <a:stCxn id="251" idx="6"/>
            <a:endCxn id="278" idx="2"/>
          </p:cNvCxnSpPr>
          <p:nvPr/>
        </p:nvCxnSpPr>
        <p:spPr>
          <a:xfrm rot="10800000" flipH="1">
            <a:off x="4355598" y="3079400"/>
            <a:ext cx="394500" cy="244800"/>
          </a:xfrm>
          <a:prstGeom prst="straightConnector1">
            <a:avLst/>
          </a:prstGeom>
          <a:noFill/>
          <a:ln w="28575" cap="flat" cmpd="sng">
            <a:solidFill>
              <a:srgbClr val="FF9900"/>
            </a:solidFill>
            <a:prstDash val="solid"/>
            <a:round/>
            <a:headEnd type="none" w="med" len="med"/>
            <a:tailEnd type="triangle" w="med" len="med"/>
          </a:ln>
        </p:spPr>
      </p:cxnSp>
      <p:cxnSp>
        <p:nvCxnSpPr>
          <p:cNvPr id="283" name="Google Shape;283;p21"/>
          <p:cNvCxnSpPr>
            <a:stCxn id="251" idx="6"/>
            <a:endCxn id="279" idx="2"/>
          </p:cNvCxnSpPr>
          <p:nvPr/>
        </p:nvCxnSpPr>
        <p:spPr>
          <a:xfrm>
            <a:off x="4355598" y="3324200"/>
            <a:ext cx="394500" cy="322200"/>
          </a:xfrm>
          <a:prstGeom prst="straightConnector1">
            <a:avLst/>
          </a:prstGeom>
          <a:noFill/>
          <a:ln w="28575" cap="flat" cmpd="sng">
            <a:solidFill>
              <a:srgbClr val="FF9900"/>
            </a:solidFill>
            <a:prstDash val="solid"/>
            <a:round/>
            <a:headEnd type="none" w="med" len="med"/>
            <a:tailEnd type="triangle" w="med" len="med"/>
          </a:ln>
        </p:spPr>
      </p:cxnSp>
      <p:cxnSp>
        <p:nvCxnSpPr>
          <p:cNvPr id="284" name="Google Shape;284;p21"/>
          <p:cNvCxnSpPr>
            <a:stCxn id="250" idx="6"/>
            <a:endCxn id="280" idx="2"/>
          </p:cNvCxnSpPr>
          <p:nvPr/>
        </p:nvCxnSpPr>
        <p:spPr>
          <a:xfrm rot="10800000" flipH="1">
            <a:off x="4380942" y="4217742"/>
            <a:ext cx="369000" cy="210000"/>
          </a:xfrm>
          <a:prstGeom prst="straightConnector1">
            <a:avLst/>
          </a:prstGeom>
          <a:noFill/>
          <a:ln w="28575" cap="flat" cmpd="sng">
            <a:solidFill>
              <a:srgbClr val="FF9900"/>
            </a:solidFill>
            <a:prstDash val="solid"/>
            <a:round/>
            <a:headEnd type="none" w="med" len="med"/>
            <a:tailEnd type="triangle" w="med" len="med"/>
          </a:ln>
        </p:spPr>
      </p:cxnSp>
      <p:cxnSp>
        <p:nvCxnSpPr>
          <p:cNvPr id="285" name="Google Shape;285;p21"/>
          <p:cNvCxnSpPr>
            <a:stCxn id="250" idx="6"/>
            <a:endCxn id="281" idx="2"/>
          </p:cNvCxnSpPr>
          <p:nvPr/>
        </p:nvCxnSpPr>
        <p:spPr>
          <a:xfrm>
            <a:off x="4380942" y="4427742"/>
            <a:ext cx="369000" cy="357000"/>
          </a:xfrm>
          <a:prstGeom prst="straightConnector1">
            <a:avLst/>
          </a:prstGeom>
          <a:noFill/>
          <a:ln w="28575" cap="flat" cmpd="sng">
            <a:solidFill>
              <a:srgbClr val="FF9900"/>
            </a:solidFill>
            <a:prstDash val="solid"/>
            <a:round/>
            <a:headEnd type="none" w="med" len="med"/>
            <a:tailEnd type="triangle" w="med" len="med"/>
          </a:ln>
        </p:spPr>
      </p:cxnSp>
      <p:cxnSp>
        <p:nvCxnSpPr>
          <p:cNvPr id="286" name="Google Shape;286;p21"/>
          <p:cNvCxnSpPr>
            <a:stCxn id="263" idx="6"/>
          </p:cNvCxnSpPr>
          <p:nvPr/>
        </p:nvCxnSpPr>
        <p:spPr>
          <a:xfrm>
            <a:off x="7984286" y="2465608"/>
            <a:ext cx="167400" cy="300"/>
          </a:xfrm>
          <a:prstGeom prst="straightConnector1">
            <a:avLst/>
          </a:prstGeom>
          <a:noFill/>
          <a:ln w="38100" cap="flat" cmpd="sng">
            <a:solidFill>
              <a:srgbClr val="00FFFF"/>
            </a:solidFill>
            <a:prstDash val="solid"/>
            <a:round/>
            <a:headEnd type="none" w="med" len="med"/>
            <a:tailEnd type="triangle" w="med" len="med"/>
          </a:ln>
        </p:spPr>
      </p:cxnSp>
      <p:cxnSp>
        <p:nvCxnSpPr>
          <p:cNvPr id="287" name="Google Shape;287;p21"/>
          <p:cNvCxnSpPr>
            <a:stCxn id="264" idx="6"/>
          </p:cNvCxnSpPr>
          <p:nvPr/>
        </p:nvCxnSpPr>
        <p:spPr>
          <a:xfrm>
            <a:off x="7984286" y="3146038"/>
            <a:ext cx="157200" cy="7500"/>
          </a:xfrm>
          <a:prstGeom prst="straightConnector1">
            <a:avLst/>
          </a:prstGeom>
          <a:noFill/>
          <a:ln w="38100" cap="flat" cmpd="sng">
            <a:solidFill>
              <a:srgbClr val="00FFFF"/>
            </a:solidFill>
            <a:prstDash val="solid"/>
            <a:round/>
            <a:headEnd type="none" w="med" len="med"/>
            <a:tailEnd type="triangle" w="med" len="med"/>
          </a:ln>
        </p:spPr>
      </p:cxnSp>
      <p:cxnSp>
        <p:nvCxnSpPr>
          <p:cNvPr id="288" name="Google Shape;288;p21"/>
          <p:cNvCxnSpPr>
            <a:stCxn id="265" idx="6"/>
          </p:cNvCxnSpPr>
          <p:nvPr/>
        </p:nvCxnSpPr>
        <p:spPr>
          <a:xfrm>
            <a:off x="7984286" y="3852714"/>
            <a:ext cx="167100" cy="16200"/>
          </a:xfrm>
          <a:prstGeom prst="straightConnector1">
            <a:avLst/>
          </a:prstGeom>
          <a:noFill/>
          <a:ln w="38100" cap="flat" cmpd="sng">
            <a:solidFill>
              <a:srgbClr val="00FFFF"/>
            </a:solidFill>
            <a:prstDash val="solid"/>
            <a:round/>
            <a:headEnd type="none" w="med" len="med"/>
            <a:tailEnd type="triangle" w="med" len="med"/>
          </a:ln>
        </p:spPr>
      </p:cxnSp>
      <p:cxnSp>
        <p:nvCxnSpPr>
          <p:cNvPr id="289" name="Google Shape;289;p21"/>
          <p:cNvCxnSpPr>
            <a:stCxn id="259" idx="6"/>
          </p:cNvCxnSpPr>
          <p:nvPr/>
        </p:nvCxnSpPr>
        <p:spPr>
          <a:xfrm>
            <a:off x="5355357" y="2512144"/>
            <a:ext cx="181200" cy="6000"/>
          </a:xfrm>
          <a:prstGeom prst="straightConnector1">
            <a:avLst/>
          </a:prstGeom>
          <a:noFill/>
          <a:ln w="38100" cap="flat" cmpd="sng">
            <a:solidFill>
              <a:srgbClr val="00FFFF"/>
            </a:solidFill>
            <a:prstDash val="solid"/>
            <a:round/>
            <a:headEnd type="none" w="med" len="med"/>
            <a:tailEnd type="triangle" w="med" len="med"/>
          </a:ln>
        </p:spPr>
      </p:cxnSp>
      <p:cxnSp>
        <p:nvCxnSpPr>
          <p:cNvPr id="290" name="Google Shape;290;p21"/>
          <p:cNvCxnSpPr>
            <a:stCxn id="278" idx="6"/>
          </p:cNvCxnSpPr>
          <p:nvPr/>
        </p:nvCxnSpPr>
        <p:spPr>
          <a:xfrm>
            <a:off x="5355357" y="3079299"/>
            <a:ext cx="181200" cy="3300"/>
          </a:xfrm>
          <a:prstGeom prst="straightConnector1">
            <a:avLst/>
          </a:prstGeom>
          <a:noFill/>
          <a:ln w="38100" cap="flat" cmpd="sng">
            <a:solidFill>
              <a:srgbClr val="00FFFF"/>
            </a:solidFill>
            <a:prstDash val="solid"/>
            <a:round/>
            <a:headEnd type="none" w="med" len="med"/>
            <a:tailEnd type="triangle" w="med" len="med"/>
          </a:ln>
        </p:spPr>
      </p:cxnSp>
      <p:cxnSp>
        <p:nvCxnSpPr>
          <p:cNvPr id="291" name="Google Shape;291;p21"/>
          <p:cNvCxnSpPr/>
          <p:nvPr/>
        </p:nvCxnSpPr>
        <p:spPr>
          <a:xfrm>
            <a:off x="5355510" y="3643455"/>
            <a:ext cx="162300" cy="300"/>
          </a:xfrm>
          <a:prstGeom prst="straightConnector1">
            <a:avLst/>
          </a:prstGeom>
          <a:noFill/>
          <a:ln w="38100" cap="flat" cmpd="sng">
            <a:solidFill>
              <a:srgbClr val="00FFFF"/>
            </a:solidFill>
            <a:prstDash val="solid"/>
            <a:round/>
            <a:headEnd type="none" w="med" len="med"/>
            <a:tailEnd type="triangle" w="med" len="med"/>
          </a:ln>
        </p:spPr>
      </p:cxnSp>
      <p:cxnSp>
        <p:nvCxnSpPr>
          <p:cNvPr id="292" name="Google Shape;292;p21"/>
          <p:cNvCxnSpPr>
            <a:stCxn id="280" idx="6"/>
          </p:cNvCxnSpPr>
          <p:nvPr/>
        </p:nvCxnSpPr>
        <p:spPr>
          <a:xfrm rot="10800000" flipH="1">
            <a:off x="5355357" y="4215902"/>
            <a:ext cx="162300" cy="1800"/>
          </a:xfrm>
          <a:prstGeom prst="straightConnector1">
            <a:avLst/>
          </a:prstGeom>
          <a:noFill/>
          <a:ln w="38100" cap="flat" cmpd="sng">
            <a:solidFill>
              <a:srgbClr val="00FFFF"/>
            </a:solidFill>
            <a:prstDash val="solid"/>
            <a:round/>
            <a:headEnd type="none" w="med" len="med"/>
            <a:tailEnd type="triangle" w="med" len="med"/>
          </a:ln>
        </p:spPr>
      </p:cxnSp>
      <p:cxnSp>
        <p:nvCxnSpPr>
          <p:cNvPr id="293" name="Google Shape;293;p21"/>
          <p:cNvCxnSpPr>
            <a:stCxn id="281" idx="6"/>
          </p:cNvCxnSpPr>
          <p:nvPr/>
        </p:nvCxnSpPr>
        <p:spPr>
          <a:xfrm>
            <a:off x="5355357" y="4784857"/>
            <a:ext cx="171900" cy="5400"/>
          </a:xfrm>
          <a:prstGeom prst="straightConnector1">
            <a:avLst/>
          </a:prstGeom>
          <a:noFill/>
          <a:ln w="38100" cap="flat" cmpd="sng">
            <a:solidFill>
              <a:srgbClr val="00FFFF"/>
            </a:solidFill>
            <a:prstDash val="solid"/>
            <a:round/>
            <a:headEnd type="none" w="med" len="med"/>
            <a:tailEnd type="triangle" w="med" len="med"/>
          </a:ln>
        </p:spPr>
      </p:cxnSp>
      <p:cxnSp>
        <p:nvCxnSpPr>
          <p:cNvPr id="294" name="Google Shape;294;p21"/>
          <p:cNvCxnSpPr/>
          <p:nvPr/>
        </p:nvCxnSpPr>
        <p:spPr>
          <a:xfrm>
            <a:off x="1717500" y="2414200"/>
            <a:ext cx="943500" cy="665100"/>
          </a:xfrm>
          <a:prstGeom prst="straightConnector1">
            <a:avLst/>
          </a:prstGeom>
          <a:noFill/>
          <a:ln w="28575" cap="flat" cmpd="sng">
            <a:solidFill>
              <a:srgbClr val="00FFFF"/>
            </a:solidFill>
            <a:prstDash val="solid"/>
            <a:round/>
            <a:headEnd type="none" w="med" len="med"/>
            <a:tailEnd type="triangle" w="med" len="med"/>
          </a:ln>
        </p:spPr>
      </p:cxnSp>
      <p:sp>
        <p:nvSpPr>
          <p:cNvPr id="295" name="Google Shape;295;p21"/>
          <p:cNvSpPr txBox="1"/>
          <p:nvPr/>
        </p:nvSpPr>
        <p:spPr>
          <a:xfrm>
            <a:off x="504265" y="2205500"/>
            <a:ext cx="1295585" cy="52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All the Emails</a:t>
            </a:r>
            <a:endParaRPr dirty="0"/>
          </a:p>
        </p:txBody>
      </p:sp>
      <p:sp>
        <p:nvSpPr>
          <p:cNvPr id="296" name="Google Shape;296;p21"/>
          <p:cNvSpPr txBox="1"/>
          <p:nvPr/>
        </p:nvSpPr>
        <p:spPr>
          <a:xfrm>
            <a:off x="1177500" y="1100300"/>
            <a:ext cx="2023500" cy="52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Emails we can classify as Spam or Not Spam.</a:t>
            </a:r>
            <a:endParaRPr/>
          </a:p>
        </p:txBody>
      </p:sp>
      <p:cxnSp>
        <p:nvCxnSpPr>
          <p:cNvPr id="297" name="Google Shape;297;p21"/>
          <p:cNvCxnSpPr/>
          <p:nvPr/>
        </p:nvCxnSpPr>
        <p:spPr>
          <a:xfrm>
            <a:off x="3105850" y="1542825"/>
            <a:ext cx="462300" cy="247200"/>
          </a:xfrm>
          <a:prstGeom prst="straightConnector1">
            <a:avLst/>
          </a:prstGeom>
          <a:noFill/>
          <a:ln w="28575" cap="flat" cmpd="sng">
            <a:solidFill>
              <a:srgbClr val="00FFFF"/>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682</TotalTime>
  <Words>3040</Words>
  <Application>Microsoft Office PowerPoint</Application>
  <PresentationFormat>On-screen Show (16:9)</PresentationFormat>
  <Paragraphs>382</Paragraphs>
  <Slides>52</Slides>
  <Notes>52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52</vt:i4>
      </vt:variant>
    </vt:vector>
  </HeadingPairs>
  <TitlesOfParts>
    <vt:vector size="54" baseType="lpstr">
      <vt:lpstr>Arial</vt:lpstr>
      <vt:lpstr>Simple Light</vt:lpstr>
      <vt:lpstr>CS 5402 Introduction to Data Mining  Data Mining Methods - Naive Bayes v.1.0</vt:lpstr>
      <vt:lpstr>What we are going to learn.</vt:lpstr>
      <vt:lpstr>Conditional Probability</vt:lpstr>
      <vt:lpstr>Conditional Probability</vt:lpstr>
      <vt:lpstr>Conditional Probability</vt:lpstr>
      <vt:lpstr>Bayes Theorem</vt:lpstr>
      <vt:lpstr>Bayes Theorem - Inverse Probability</vt:lpstr>
      <vt:lpstr>Bayes Theorem - Inverse Probability</vt:lpstr>
      <vt:lpstr>Bayes Theorem - Inverse Probability</vt:lpstr>
      <vt:lpstr>Bayes Theorem</vt:lpstr>
      <vt:lpstr>Bayes Theorem</vt:lpstr>
      <vt:lpstr>Bayes Theorem</vt:lpstr>
      <vt:lpstr>Bayes Theorem</vt:lpstr>
      <vt:lpstr>Bayes Theorem - Naive Assumption</vt:lpstr>
      <vt:lpstr>Bayes Theorem - Naive Assumption</vt:lpstr>
      <vt:lpstr>Naive Bayes Classifier</vt:lpstr>
      <vt:lpstr>Naive Bayes Classifier - Algorithm</vt:lpstr>
      <vt:lpstr>Naive Bayes Classifier - Class Assignment Methods</vt:lpstr>
      <vt:lpstr>Full and Naive Bayes Classifier</vt:lpstr>
      <vt:lpstr>Full Bayes Classifier</vt:lpstr>
      <vt:lpstr>Full Bayes Classifier</vt:lpstr>
      <vt:lpstr>Full Bayes Classifier</vt:lpstr>
      <vt:lpstr>Full Bayes Classifier</vt:lpstr>
      <vt:lpstr>Full Bayes Classifier</vt:lpstr>
      <vt:lpstr>Naive Bayes Classifier</vt:lpstr>
      <vt:lpstr>Naive Bayes Classifier</vt:lpstr>
      <vt:lpstr>Naive Bayes Classifier</vt:lpstr>
      <vt:lpstr>Naive Bayes Classifier</vt:lpstr>
      <vt:lpstr>Naive Bayes Classifier</vt:lpstr>
      <vt:lpstr>Naive Bayes Classifier</vt:lpstr>
      <vt:lpstr>Naive Bayes Classifier</vt:lpstr>
      <vt:lpstr>Naive Bayes Classifier</vt:lpstr>
      <vt:lpstr>Naive Bayes Classifier</vt:lpstr>
      <vt:lpstr>Naive Bayes Classifier</vt:lpstr>
      <vt:lpstr>Naive Bayes Classifier - Cut Off Probability</vt:lpstr>
      <vt:lpstr>Naive Bayes Classifier - Cut Off Probability</vt:lpstr>
      <vt:lpstr>Naive Bayes Classifier - Most Probable Class </vt:lpstr>
      <vt:lpstr>Naive Bayes Classifier - Most Probable Class </vt:lpstr>
      <vt:lpstr>Naive Bayes Classifier - Most Probable Class </vt:lpstr>
      <vt:lpstr>Bayes Classifier when no data is present?</vt:lpstr>
      <vt:lpstr>Bayes Classifier when using Interval or Ratio data</vt:lpstr>
      <vt:lpstr>Bayes Classifier when using Interval or Ratio data</vt:lpstr>
      <vt:lpstr>Multiclass Naive Bayes</vt:lpstr>
      <vt:lpstr>Multiclass Naive Bayes</vt:lpstr>
      <vt:lpstr>Multiclass Naive Bayes</vt:lpstr>
      <vt:lpstr>Multiclass Naive Bayes</vt:lpstr>
      <vt:lpstr>Multiclass Naive Bayes</vt:lpstr>
      <vt:lpstr>Naive Bayes Classifier - Spam Filters</vt:lpstr>
      <vt:lpstr>Naive Bayes Classifier - Documents</vt:lpstr>
      <vt:lpstr>Naive Bayes Classifier - Documents</vt:lpstr>
      <vt:lpstr>What we covered.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5402 Introduction to Data Mining  7.1 Basic Technique - Naive Bayes v.1</dc:title>
  <cp:lastModifiedBy>Koob, Perry</cp:lastModifiedBy>
  <cp:revision>18</cp:revision>
  <dcterms:modified xsi:type="dcterms:W3CDTF">2021-07-12T05:06:57Z</dcterms:modified>
</cp:coreProperties>
</file>