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316" r:id="rId4"/>
    <p:sldId id="317" r:id="rId5"/>
    <p:sldId id="318" r:id="rId6"/>
    <p:sldId id="319" r:id="rId7"/>
    <p:sldId id="320" r:id="rId8"/>
    <p:sldId id="321" r:id="rId9"/>
    <p:sldId id="322" r:id="rId10"/>
    <p:sldId id="323" r:id="rId11"/>
    <p:sldId id="324" r:id="rId12"/>
    <p:sldId id="331" r:id="rId13"/>
    <p:sldId id="325" r:id="rId14"/>
    <p:sldId id="326" r:id="rId15"/>
    <p:sldId id="327" r:id="rId16"/>
    <p:sldId id="328" r:id="rId17"/>
    <p:sldId id="329" r:id="rId18"/>
    <p:sldId id="33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8100a5d61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8100a5d61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8100a5d61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8100a5d61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8100a5d61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8100a5d61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1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8100a5d61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8100a5d61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8100a5d61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8100a5d61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8100a5d61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8100a5d61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7d7522368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7d7522368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80e4b81ab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80e4b81ab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7d07518e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9" name="Google Shape;629;g7d07518e8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33e6a9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33e6a9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80ff09bef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80ff09bef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0d9c17c8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0d9c17c8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8100a5d61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8100a5d61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8100a5d61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8100a5d61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8100a5d61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8100a5d61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80f75af6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80f75af6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8100a5d61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8100a5d61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oobp@ms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ebastianraschka.com/Articles/2015_singlelayer_neuron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agoosh.com/data-science/what-is-perceptr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3014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5402 Introduction to Data Mining</a:t>
            </a:r>
            <a:endParaRPr sz="2400" dirty="0"/>
          </a:p>
          <a:p>
            <a:pPr marL="0" lvl="0" indent="0" algn="ctr" rtl="0">
              <a:lnSpc>
                <a:spcPct val="100000"/>
              </a:lnSpc>
              <a:spcBef>
                <a:spcPts val="0"/>
              </a:spcBef>
              <a:spcAft>
                <a:spcPts val="0"/>
              </a:spcAft>
              <a:buSzPts val="5200"/>
              <a:buNone/>
            </a:pPr>
            <a:endParaRPr sz="3600" dirty="0"/>
          </a:p>
          <a:p>
            <a:pPr marL="0" lvl="0" indent="0" algn="ctr" rtl="0">
              <a:lnSpc>
                <a:spcPct val="100000"/>
              </a:lnSpc>
              <a:spcBef>
                <a:spcPts val="0"/>
              </a:spcBef>
              <a:spcAft>
                <a:spcPts val="0"/>
              </a:spcAft>
              <a:buSzPts val="5200"/>
              <a:buNone/>
            </a:pPr>
            <a:r>
              <a:rPr lang="en" sz="3600" dirty="0"/>
              <a:t>Data Mining Methods - Perceptron Regression</a:t>
            </a:r>
            <a:endParaRPr sz="3600" dirty="0"/>
          </a:p>
          <a:p>
            <a:pPr marL="0" lvl="0" indent="0" algn="ctr" rtl="0">
              <a:lnSpc>
                <a:spcPct val="100000"/>
              </a:lnSpc>
              <a:spcBef>
                <a:spcPts val="0"/>
              </a:spcBef>
              <a:spcAft>
                <a:spcPts val="0"/>
              </a:spcAft>
              <a:buSzPts val="5200"/>
              <a:buNone/>
            </a:pPr>
            <a:r>
              <a:rPr lang="en" sz="3600" dirty="0"/>
              <a:t>v</a:t>
            </a:r>
            <a:r>
              <a:rPr lang="en" sz="3600"/>
              <a:t>.1.0</a:t>
            </a:r>
            <a:endParaRPr sz="3600" dirty="0"/>
          </a:p>
        </p:txBody>
      </p:sp>
      <p:sp>
        <p:nvSpPr>
          <p:cNvPr id="55" name="Google Shape;55;p13"/>
          <p:cNvSpPr txBox="1">
            <a:spLocks noGrp="1"/>
          </p:cNvSpPr>
          <p:nvPr>
            <p:ph type="subTitle" idx="1"/>
          </p:nvPr>
        </p:nvSpPr>
        <p:spPr>
          <a:xfrm>
            <a:off x="311700" y="385707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400" dirty="0">
                <a:solidFill>
                  <a:schemeClr val="tx1"/>
                </a:solidFill>
              </a:rPr>
              <a:t>Perry B. Koob, </a:t>
            </a:r>
            <a:r>
              <a:rPr lang="en" sz="2400" u="sng" dirty="0">
                <a:solidFill>
                  <a:schemeClr val="hlink"/>
                </a:solidFill>
                <a:hlinkClick r:id="rId3"/>
              </a:rPr>
              <a:t>koobp@mst.edu</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Regression</a:t>
            </a:r>
            <a:endParaRPr/>
          </a:p>
        </p:txBody>
      </p:sp>
      <p:pic>
        <p:nvPicPr>
          <p:cNvPr id="583" name="Google Shape;583;p80"/>
          <p:cNvPicPr preferRelativeResize="0"/>
          <p:nvPr/>
        </p:nvPicPr>
        <p:blipFill>
          <a:blip r:embed="rId3">
            <a:alphaModFix/>
          </a:blip>
          <a:stretch>
            <a:fillRect/>
          </a:stretch>
        </p:blipFill>
        <p:spPr>
          <a:xfrm>
            <a:off x="4832400" y="1692125"/>
            <a:ext cx="3999899" cy="2765732"/>
          </a:xfrm>
          <a:prstGeom prst="rect">
            <a:avLst/>
          </a:prstGeom>
          <a:noFill/>
          <a:ln>
            <a:noFill/>
          </a:ln>
        </p:spPr>
      </p:pic>
      <p:sp>
        <p:nvSpPr>
          <p:cNvPr id="584" name="Google Shape;584;p8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Activation</a:t>
            </a:r>
            <a:endParaRPr b="1">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The Activation Function turns the values from the sums into a classification. You can also use a threshold.  I</a:t>
            </a:r>
            <a:r>
              <a:rPr lang="en">
                <a:solidFill>
                  <a:schemeClr val="dk1"/>
                </a:solidFill>
              </a:rPr>
              <a:t>f you are performing Numeric Prediction, </a:t>
            </a:r>
            <a:r>
              <a:rPr lang="en">
                <a:solidFill>
                  <a:srgbClr val="000000"/>
                </a:solidFill>
              </a:rPr>
              <a:t>you can also use no Activation function.</a:t>
            </a:r>
            <a:endParaRPr>
              <a:solidFill>
                <a:srgbClr val="000000"/>
              </a:solidFill>
            </a:endParaRPr>
          </a:p>
        </p:txBody>
      </p:sp>
      <p:pic>
        <p:nvPicPr>
          <p:cNvPr id="585" name="Google Shape;585;p80"/>
          <p:cNvPicPr preferRelativeResize="0"/>
          <p:nvPr/>
        </p:nvPicPr>
        <p:blipFill>
          <a:blip r:embed="rId4">
            <a:alphaModFix/>
          </a:blip>
          <a:stretch>
            <a:fillRect/>
          </a:stretch>
        </p:blipFill>
        <p:spPr>
          <a:xfrm>
            <a:off x="311700" y="3002717"/>
            <a:ext cx="4260300" cy="2140783"/>
          </a:xfrm>
          <a:prstGeom prst="rect">
            <a:avLst/>
          </a:prstGeom>
          <a:noFill/>
          <a:ln>
            <a:noFill/>
          </a:ln>
        </p:spPr>
      </p:pic>
      <p:cxnSp>
        <p:nvCxnSpPr>
          <p:cNvPr id="586" name="Google Shape;586;p80"/>
          <p:cNvCxnSpPr/>
          <p:nvPr/>
        </p:nvCxnSpPr>
        <p:spPr>
          <a:xfrm>
            <a:off x="1532325" y="1328750"/>
            <a:ext cx="6450900" cy="1103700"/>
          </a:xfrm>
          <a:prstGeom prst="bentConnector3">
            <a:avLst>
              <a:gd name="adj1" fmla="val 100165"/>
            </a:avLst>
          </a:prstGeom>
          <a:noFill/>
          <a:ln w="28575" cap="flat" cmpd="sng">
            <a:solidFill>
              <a:srgbClr val="FF00FF"/>
            </a:solidFill>
            <a:prstDash val="solid"/>
            <a:round/>
            <a:headEnd type="none" w="med" len="med"/>
            <a:tailEnd type="triangle" w="med" len="med"/>
          </a:ln>
        </p:spPr>
      </p:cxnSp>
      <p:sp>
        <p:nvSpPr>
          <p:cNvPr id="587" name="Google Shape;587;p80"/>
          <p:cNvSpPr txBox="1"/>
          <p:nvPr/>
        </p:nvSpPr>
        <p:spPr>
          <a:xfrm>
            <a:off x="4759800" y="4457850"/>
            <a:ext cx="1387200" cy="6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t>Stepwise</a:t>
            </a:r>
            <a:endParaRPr sz="1200" b="1"/>
          </a:p>
          <a:p>
            <a:pPr marL="0" lvl="0" indent="0" algn="l" rtl="0">
              <a:spcBef>
                <a:spcPts val="0"/>
              </a:spcBef>
              <a:spcAft>
                <a:spcPts val="0"/>
              </a:spcAft>
              <a:buNone/>
            </a:pPr>
            <a:r>
              <a:rPr lang="en" sz="900">
                <a:solidFill>
                  <a:srgbClr val="434343"/>
                </a:solidFill>
              </a:rPr>
              <a:t>  </a:t>
            </a:r>
            <a:r>
              <a:rPr lang="en" sz="1000">
                <a:solidFill>
                  <a:srgbClr val="434343"/>
                </a:solidFill>
              </a:rPr>
              <a:t> 1          x </a:t>
            </a:r>
            <a:r>
              <a:rPr lang="en" sz="1000" u="sng">
                <a:solidFill>
                  <a:srgbClr val="434343"/>
                </a:solidFill>
              </a:rPr>
              <a:t>&gt;</a:t>
            </a:r>
            <a:r>
              <a:rPr lang="en" sz="1000">
                <a:solidFill>
                  <a:srgbClr val="434343"/>
                </a:solidFill>
              </a:rPr>
              <a:t> </a:t>
            </a:r>
            <a:endParaRPr sz="1000">
              <a:solidFill>
                <a:srgbClr val="434343"/>
              </a:solidFill>
            </a:endParaRPr>
          </a:p>
          <a:p>
            <a:pPr marL="0" lvl="0" indent="0" algn="l" rtl="0">
              <a:spcBef>
                <a:spcPts val="0"/>
              </a:spcBef>
              <a:spcAft>
                <a:spcPts val="0"/>
              </a:spcAft>
              <a:buNone/>
            </a:pPr>
            <a:r>
              <a:rPr lang="en" sz="1000">
                <a:solidFill>
                  <a:srgbClr val="434343"/>
                </a:solidFill>
              </a:rPr>
              <a:t>   0          x &lt; Θ</a:t>
            </a:r>
            <a:endParaRPr sz="1000">
              <a:solidFill>
                <a:srgbClr val="434343"/>
              </a:solidFill>
            </a:endParaRPr>
          </a:p>
        </p:txBody>
      </p:sp>
      <p:sp>
        <p:nvSpPr>
          <p:cNvPr id="588" name="Google Shape;588;p80"/>
          <p:cNvSpPr/>
          <p:nvPr/>
        </p:nvSpPr>
        <p:spPr>
          <a:xfrm>
            <a:off x="4870451" y="4756551"/>
            <a:ext cx="66300" cy="265500"/>
          </a:xfrm>
          <a:prstGeom prst="leftBrace">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Regression</a:t>
            </a:r>
            <a:endParaRPr/>
          </a:p>
        </p:txBody>
      </p:sp>
      <p:pic>
        <p:nvPicPr>
          <p:cNvPr id="594" name="Google Shape;594;p81"/>
          <p:cNvPicPr preferRelativeResize="0"/>
          <p:nvPr/>
        </p:nvPicPr>
        <p:blipFill>
          <a:blip r:embed="rId3">
            <a:alphaModFix/>
          </a:blip>
          <a:stretch>
            <a:fillRect/>
          </a:stretch>
        </p:blipFill>
        <p:spPr>
          <a:xfrm>
            <a:off x="4832400" y="1692125"/>
            <a:ext cx="3999899" cy="2765732"/>
          </a:xfrm>
          <a:prstGeom prst="rect">
            <a:avLst/>
          </a:prstGeom>
          <a:noFill/>
          <a:ln>
            <a:noFill/>
          </a:ln>
        </p:spPr>
      </p:pic>
      <p:sp>
        <p:nvSpPr>
          <p:cNvPr id="595" name="Google Shape;595;p8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Learning Rate</a:t>
            </a:r>
            <a:endParaRPr b="1">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For Perceptron Regression we don’t have a learning rate, we use the attributes.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If the Perceptron INCORRECTLY Classifies the example and the example is belongs to the First Class, then you add the examples attributes.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Clr>
                <a:schemeClr val="dk1"/>
              </a:buClr>
              <a:buSzPts val="1100"/>
              <a:buFont typeface="Arial"/>
              <a:buNone/>
            </a:pPr>
            <a:r>
              <a:rPr lang="en">
                <a:solidFill>
                  <a:srgbClr val="000000"/>
                </a:solidFill>
              </a:rPr>
              <a:t>If the Perceptron INCORRECTLY Classifies the example and the example is belongs to the Second Class, then you subtract the examples attributes.</a:t>
            </a:r>
            <a:endParaRPr>
              <a:solidFill>
                <a:srgbClr val="000000"/>
              </a:solidFill>
            </a:endParaRPr>
          </a:p>
        </p:txBody>
      </p:sp>
      <p:cxnSp>
        <p:nvCxnSpPr>
          <p:cNvPr id="596" name="Google Shape;596;p81"/>
          <p:cNvCxnSpPr/>
          <p:nvPr/>
        </p:nvCxnSpPr>
        <p:spPr>
          <a:xfrm>
            <a:off x="1639500" y="1350175"/>
            <a:ext cx="6022200" cy="3032700"/>
          </a:xfrm>
          <a:prstGeom prst="bentConnector3">
            <a:avLst>
              <a:gd name="adj1" fmla="val 50000"/>
            </a:avLst>
          </a:prstGeom>
          <a:noFill/>
          <a:ln w="28575" cap="flat" cmpd="sng">
            <a:solidFill>
              <a:srgbClr val="FF00FF"/>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Regression</a:t>
            </a:r>
            <a:endParaRPr/>
          </a:p>
        </p:txBody>
      </p:sp>
      <p:sp>
        <p:nvSpPr>
          <p:cNvPr id="595" name="Google Shape;595;p8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0000"/>
                </a:solidFill>
              </a:rPr>
              <a:t>Learning Rate</a:t>
            </a:r>
            <a:endParaRPr b="1"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For Perceptron Regression we don’t have a learning rate, we use the attributes.</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If the Perceptron INCORRECTLY Classifies the example and the example is belongs to the First Class, then you add the examples attributes.</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Clr>
                <a:schemeClr val="dk1"/>
              </a:buClr>
              <a:buSzPts val="1100"/>
              <a:buFont typeface="Arial"/>
              <a:buNone/>
            </a:pPr>
            <a:r>
              <a:rPr lang="en" dirty="0">
                <a:solidFill>
                  <a:srgbClr val="000000"/>
                </a:solidFill>
              </a:rPr>
              <a:t>If the Perceptron INCORRECTLY Classifies the example and the example is belongs to the Second Class, then you subtract the examples attributes.</a:t>
            </a:r>
            <a:endParaRPr dirty="0">
              <a:solidFill>
                <a:srgbClr val="000000"/>
              </a:solidFill>
            </a:endParaRPr>
          </a:p>
        </p:txBody>
      </p:sp>
      <p:pic>
        <p:nvPicPr>
          <p:cNvPr id="3" name="Picture 2"/>
          <p:cNvPicPr>
            <a:picLocks noChangeAspect="1"/>
          </p:cNvPicPr>
          <p:nvPr/>
        </p:nvPicPr>
        <p:blipFill>
          <a:blip r:embed="rId3"/>
          <a:stretch>
            <a:fillRect/>
          </a:stretch>
        </p:blipFill>
        <p:spPr>
          <a:xfrm>
            <a:off x="4249663" y="1417983"/>
            <a:ext cx="4722941" cy="3410699"/>
          </a:xfrm>
          <a:prstGeom prst="rect">
            <a:avLst/>
          </a:prstGeom>
        </p:spPr>
      </p:pic>
    </p:spTree>
    <p:extLst>
      <p:ext uri="{BB962C8B-B14F-4D97-AF65-F5344CB8AC3E}">
        <p14:creationId xmlns:p14="http://schemas.microsoft.com/office/powerpoint/2010/main" val="2530497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Regression</a:t>
            </a:r>
            <a:endParaRPr/>
          </a:p>
        </p:txBody>
      </p:sp>
      <p:sp>
        <p:nvSpPr>
          <p:cNvPr id="602" name="Google Shape;602;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We run through the entire set of examples adjusting the Perceptrons weights with each example.</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The we run through the entire set of examples, until the Perceptron “converges”. This means that it classifies all the examples in the data set correctly and we do not adjust the weights.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Regression</a:t>
            </a:r>
            <a:endParaRPr/>
          </a:p>
        </p:txBody>
      </p:sp>
      <p:pic>
        <p:nvPicPr>
          <p:cNvPr id="608" name="Google Shape;608;p83"/>
          <p:cNvPicPr preferRelativeResize="0"/>
          <p:nvPr/>
        </p:nvPicPr>
        <p:blipFill>
          <a:blip r:embed="rId3">
            <a:alphaModFix/>
          </a:blip>
          <a:stretch>
            <a:fillRect/>
          </a:stretch>
        </p:blipFill>
        <p:spPr>
          <a:xfrm>
            <a:off x="1477663" y="964035"/>
            <a:ext cx="6188663" cy="4125775"/>
          </a:xfrm>
          <a:prstGeom prst="rect">
            <a:avLst/>
          </a:prstGeom>
          <a:noFill/>
          <a:ln>
            <a:noFill/>
          </a:ln>
        </p:spPr>
      </p:pic>
      <p:sp>
        <p:nvSpPr>
          <p:cNvPr id="609" name="Google Shape;609;p83"/>
          <p:cNvSpPr txBox="1"/>
          <p:nvPr/>
        </p:nvSpPr>
        <p:spPr>
          <a:xfrm>
            <a:off x="4572000" y="4816800"/>
            <a:ext cx="45570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u="sng">
                <a:solidFill>
                  <a:schemeClr val="hlink"/>
                </a:solidFill>
                <a:hlinkClick r:id="rId4"/>
              </a:rPr>
              <a:t>https://sebastianraschka.com/Articles/2015_singlelayer_neurons.html</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Winnowing</a:t>
            </a:r>
            <a:endParaRPr/>
          </a:p>
        </p:txBody>
      </p:sp>
      <p:sp>
        <p:nvSpPr>
          <p:cNvPr id="615" name="Google Shape;615;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Winnowing is just like the Perceptron except:</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The attributes are all binary</a:t>
            </a:r>
            <a:endParaRPr>
              <a:solidFill>
                <a:srgbClr val="000000"/>
              </a:solidFill>
            </a:endParaRPr>
          </a:p>
          <a:p>
            <a:pPr marL="457200" lvl="0" indent="-342900" algn="l" rtl="0">
              <a:spcBef>
                <a:spcPts val="0"/>
              </a:spcBef>
              <a:spcAft>
                <a:spcPts val="0"/>
              </a:spcAft>
              <a:buClr>
                <a:schemeClr val="dk1"/>
              </a:buClr>
              <a:buSzPts val="1800"/>
              <a:buChar char="●"/>
            </a:pPr>
            <a:r>
              <a:rPr lang="en">
                <a:solidFill>
                  <a:schemeClr val="dk1"/>
                </a:solidFill>
              </a:rPr>
              <a:t>A Θ value is used as a threshold for a Stepwise Activation Function.</a:t>
            </a:r>
            <a:endParaRPr>
              <a:solidFill>
                <a:schemeClr val="dk1"/>
              </a:solidFill>
            </a:endParaRPr>
          </a:p>
          <a:p>
            <a:pPr marL="457200" lvl="0" indent="-342900" algn="l" rtl="0">
              <a:spcBef>
                <a:spcPts val="0"/>
              </a:spcBef>
              <a:spcAft>
                <a:spcPts val="0"/>
              </a:spcAft>
              <a:buClr>
                <a:srgbClr val="000000"/>
              </a:buClr>
              <a:buSzPts val="1800"/>
              <a:buChar char="●"/>
            </a:pPr>
            <a:r>
              <a:rPr lang="en">
                <a:solidFill>
                  <a:srgbClr val="000000"/>
                </a:solidFill>
              </a:rPr>
              <a:t>A </a:t>
            </a:r>
            <a:r>
              <a:rPr lang="en" sz="2400">
                <a:solidFill>
                  <a:schemeClr val="dk1"/>
                </a:solidFill>
              </a:rPr>
              <a:t>⍺ </a:t>
            </a:r>
            <a:r>
              <a:rPr lang="en">
                <a:solidFill>
                  <a:srgbClr val="000000"/>
                </a:solidFill>
              </a:rPr>
              <a:t>Learning Rate is use and applied to each weight depending on the individual attribute values.</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If the example is incorrectly classified when the Class is supposed to be 1 </a:t>
            </a:r>
            <a:endParaRPr>
              <a:solidFill>
                <a:srgbClr val="000000"/>
              </a:solidFill>
            </a:endParaRPr>
          </a:p>
          <a:p>
            <a:pPr marL="1371600" lvl="2" indent="-317500" algn="l" rtl="0">
              <a:spcBef>
                <a:spcPts val="0"/>
              </a:spcBef>
              <a:spcAft>
                <a:spcPts val="0"/>
              </a:spcAft>
              <a:buClr>
                <a:srgbClr val="000000"/>
              </a:buClr>
              <a:buSzPts val="1400"/>
              <a:buChar char="■"/>
            </a:pPr>
            <a:r>
              <a:rPr lang="en">
                <a:solidFill>
                  <a:srgbClr val="000000"/>
                </a:solidFill>
              </a:rPr>
              <a:t>The weight for each attribute that is 1 is multiplied by </a:t>
            </a:r>
            <a:r>
              <a:rPr lang="en" sz="1800">
                <a:solidFill>
                  <a:srgbClr val="000000"/>
                </a:solidFill>
              </a:rPr>
              <a:t>⍺</a:t>
            </a:r>
            <a:r>
              <a:rPr lang="en">
                <a:solidFill>
                  <a:srgbClr val="000000"/>
                </a:solidFill>
              </a:rPr>
              <a:t> to get a new weight.</a:t>
            </a:r>
            <a:endParaRPr>
              <a:solidFill>
                <a:srgbClr val="000000"/>
              </a:solidFill>
            </a:endParaRPr>
          </a:p>
          <a:p>
            <a:pPr marL="1371600" lvl="2" indent="-317500" algn="l" rtl="0">
              <a:spcBef>
                <a:spcPts val="0"/>
              </a:spcBef>
              <a:spcAft>
                <a:spcPts val="0"/>
              </a:spcAft>
              <a:buClr>
                <a:srgbClr val="000000"/>
              </a:buClr>
              <a:buSzPts val="1400"/>
              <a:buChar char="■"/>
            </a:pPr>
            <a:r>
              <a:rPr lang="en">
                <a:solidFill>
                  <a:srgbClr val="000000"/>
                </a:solidFill>
              </a:rPr>
              <a:t>The weight for each attribute that is 0 is left alone.</a:t>
            </a:r>
            <a:endParaRPr>
              <a:solidFill>
                <a:srgbClr val="000000"/>
              </a:solidFill>
            </a:endParaRPr>
          </a:p>
          <a:p>
            <a:pPr marL="914400" lvl="1" indent="-317500" algn="l" rtl="0">
              <a:spcBef>
                <a:spcPts val="0"/>
              </a:spcBef>
              <a:spcAft>
                <a:spcPts val="0"/>
              </a:spcAft>
              <a:buClr>
                <a:srgbClr val="000000"/>
              </a:buClr>
              <a:buSzPts val="1400"/>
              <a:buChar char="○"/>
            </a:pPr>
            <a:r>
              <a:rPr lang="en">
                <a:solidFill>
                  <a:schemeClr val="dk1"/>
                </a:solidFill>
              </a:rPr>
              <a:t>If the example is incorrectly classified when the  Class is supposed to be 0</a:t>
            </a:r>
            <a:endParaRPr>
              <a:solidFill>
                <a:srgbClr val="000000"/>
              </a:solidFill>
            </a:endParaRPr>
          </a:p>
          <a:p>
            <a:pPr marL="1371600" lvl="2" indent="-317500" algn="l" rtl="0">
              <a:spcBef>
                <a:spcPts val="0"/>
              </a:spcBef>
              <a:spcAft>
                <a:spcPts val="0"/>
              </a:spcAft>
              <a:buClr>
                <a:srgbClr val="000000"/>
              </a:buClr>
              <a:buSzPts val="1400"/>
              <a:buChar char="■"/>
            </a:pPr>
            <a:r>
              <a:rPr lang="en">
                <a:solidFill>
                  <a:srgbClr val="000000"/>
                </a:solidFill>
              </a:rPr>
              <a:t>The weight for each and attribute that is 1 is set to 0 for Winnow, or divided by </a:t>
            </a:r>
            <a:r>
              <a:rPr lang="en" sz="1800">
                <a:solidFill>
                  <a:schemeClr val="dk1"/>
                </a:solidFill>
              </a:rPr>
              <a:t>⍺ </a:t>
            </a:r>
            <a:r>
              <a:rPr lang="en">
                <a:solidFill>
                  <a:srgbClr val="000000"/>
                </a:solidFill>
              </a:rPr>
              <a:t>for Winnow2 to get a new weight.</a:t>
            </a:r>
            <a:endParaRPr>
              <a:solidFill>
                <a:srgbClr val="000000"/>
              </a:solidFill>
            </a:endParaRPr>
          </a:p>
          <a:p>
            <a:pPr marL="1371600" lvl="2" indent="-317500" algn="l" rtl="0">
              <a:spcBef>
                <a:spcPts val="0"/>
              </a:spcBef>
              <a:spcAft>
                <a:spcPts val="0"/>
              </a:spcAft>
              <a:buClr>
                <a:srgbClr val="000000"/>
              </a:buClr>
              <a:buSzPts val="1400"/>
              <a:buChar char="■"/>
            </a:pPr>
            <a:r>
              <a:rPr lang="en">
                <a:solidFill>
                  <a:srgbClr val="000000"/>
                </a:solidFill>
              </a:rPr>
              <a:t>The weight for each attribute that is 0 then the weight is left alone.</a:t>
            </a:r>
            <a:endParaRPr>
              <a:solidFill>
                <a:srgbClr val="000000"/>
              </a:solidFill>
            </a:endParaRPr>
          </a:p>
          <a:p>
            <a:pPr marL="0" lvl="0" indent="457200" algn="l" rtl="0">
              <a:spcBef>
                <a:spcPts val="0"/>
              </a:spcBef>
              <a:spcAft>
                <a:spcPts val="0"/>
              </a:spcAft>
              <a:buNone/>
            </a:pPr>
            <a:r>
              <a:rPr lang="en">
                <a:solidFill>
                  <a:srgbClr val="000000"/>
                </a:solidFill>
              </a:rPr>
              <a:t>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covered.</a:t>
            </a:r>
            <a:endParaRPr/>
          </a:p>
        </p:txBody>
      </p:sp>
      <p:sp>
        <p:nvSpPr>
          <p:cNvPr id="621" name="Google Shape;621;p85"/>
          <p:cNvSpPr txBox="1">
            <a:spLocks noGrp="1"/>
          </p:cNvSpPr>
          <p:nvPr>
            <p:ph type="body" idx="1"/>
          </p:nvPr>
        </p:nvSpPr>
        <p:spPr>
          <a:xfrm>
            <a:off x="282175" y="11451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dirty="0">
                <a:solidFill>
                  <a:schemeClr val="dk1"/>
                </a:solidFill>
              </a:rPr>
              <a:t>Perceptron</a:t>
            </a:r>
          </a:p>
          <a:p>
            <a:pPr marL="457200" lvl="0" indent="-355600" algn="l" rtl="0">
              <a:spcBef>
                <a:spcPts val="0"/>
              </a:spcBef>
              <a:spcAft>
                <a:spcPts val="0"/>
              </a:spcAft>
              <a:buClr>
                <a:schemeClr val="dk1"/>
              </a:buClr>
              <a:buSzPts val="2000"/>
              <a:buChar char="●"/>
            </a:pPr>
            <a:r>
              <a:rPr lang="en" sz="2000" dirty="0">
                <a:solidFill>
                  <a:schemeClr val="dk1"/>
                </a:solidFill>
              </a:rPr>
              <a:t>Perceptron Regression</a:t>
            </a:r>
            <a:endParaRPr sz="2000"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8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to learn more? </a:t>
            </a:r>
            <a:endParaRPr dirty="0"/>
          </a:p>
          <a:p>
            <a:pPr marL="457200" lvl="0" indent="457200" algn="l" rtl="0">
              <a:spcBef>
                <a:spcPts val="0"/>
              </a:spcBef>
              <a:spcAft>
                <a:spcPts val="0"/>
              </a:spcAft>
              <a:buNone/>
            </a:pPr>
            <a:r>
              <a:rPr lang="en" sz="2800" dirty="0"/>
              <a:t>For Regression take CS 5204 / STAT 5346</a:t>
            </a:r>
            <a:endParaRPr sz="2800" dirty="0"/>
          </a:p>
          <a:p>
            <a:pPr marL="457200" lvl="0" indent="457200" algn="l" rtl="0">
              <a:spcBef>
                <a:spcPts val="0"/>
              </a:spcBef>
              <a:spcAft>
                <a:spcPts val="0"/>
              </a:spcAft>
              <a:buNone/>
            </a:pPr>
            <a:r>
              <a:rPr lang="en" sz="2800" dirty="0"/>
              <a:t>For Perceptrons take SYS ENG 5212</a:t>
            </a:r>
            <a:endParaRPr sz="2800" dirty="0"/>
          </a:p>
          <a:p>
            <a:pPr marL="457200" lvl="0" indent="457200" algn="l" rtl="0">
              <a:spcBef>
                <a:spcPts val="0"/>
              </a:spcBef>
              <a:spcAft>
                <a:spcPts val="0"/>
              </a:spcAft>
              <a:buNone/>
            </a:pPr>
            <a:endParaRPr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8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References</a:t>
            </a:r>
            <a:endParaRPr/>
          </a:p>
        </p:txBody>
      </p:sp>
      <p:sp>
        <p:nvSpPr>
          <p:cNvPr id="632" name="Google Shape;632;p8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
                <a:solidFill>
                  <a:schemeClr val="dk1"/>
                </a:solidFill>
              </a:rPr>
              <a:t>Kassambara, Realstack, Visitor, &amp; Mann, T. (2018, March 11). Linear Regression Assumptions and Diagnostics in R: Essentials. Retrieved from http://www.sthda.com/english/articles/39-regression-model-diagnostics/161-linear-regression-assumptions-and-diagnostics-in-r-essentials/</a:t>
            </a:r>
            <a:endParaRPr>
              <a:solidFill>
                <a:schemeClr val="dk1"/>
              </a:solidFill>
            </a:endParaRPr>
          </a:p>
          <a:p>
            <a:pPr marL="0" lvl="0" indent="0" algn="l" rtl="0">
              <a:lnSpc>
                <a:spcPct val="115000"/>
              </a:lnSpc>
              <a:spcBef>
                <a:spcPts val="1600"/>
              </a:spcBef>
              <a:spcAft>
                <a:spcPts val="0"/>
              </a:spcAft>
              <a:buSzPts val="1800"/>
              <a:buNone/>
            </a:pPr>
            <a:r>
              <a:rPr lang="en">
                <a:solidFill>
                  <a:schemeClr val="dk1"/>
                </a:solidFill>
              </a:rPr>
              <a:t>Shmueli, G., Bruce, P. C., Yahav, I., Patel, N. R., &amp; Lichtendahl Jr, K. C. (2017). Data mining for business analytics: concepts, techniques, and applications in R. John Wiley &amp; Sons.</a:t>
            </a:r>
            <a:endParaRPr>
              <a:solidFill>
                <a:schemeClr val="dk1"/>
              </a:solidFill>
            </a:endParaRPr>
          </a:p>
          <a:p>
            <a:pPr marL="0" lvl="0" indent="0" algn="l" rtl="0">
              <a:lnSpc>
                <a:spcPct val="115000"/>
              </a:lnSpc>
              <a:spcBef>
                <a:spcPts val="1600"/>
              </a:spcBef>
              <a:spcAft>
                <a:spcPts val="0"/>
              </a:spcAft>
              <a:buSzPts val="1800"/>
              <a:buNone/>
            </a:pPr>
            <a:r>
              <a:rPr lang="en">
                <a:solidFill>
                  <a:schemeClr val="dk1"/>
                </a:solidFill>
              </a:rPr>
              <a:t>Witten, I. H., Frank, E., Hall, M. A., &amp; Pal, C. J. (2016). Data Mining: Practical Machine Learning Tools and Techniques.</a:t>
            </a:r>
            <a:endParaRPr>
              <a:solidFill>
                <a:schemeClr val="dk1"/>
              </a:solidFill>
            </a:endParaRPr>
          </a:p>
          <a:p>
            <a:pPr marL="0" lvl="0" indent="0" algn="l" rtl="0">
              <a:lnSpc>
                <a:spcPct val="115000"/>
              </a:lnSpc>
              <a:spcBef>
                <a:spcPts val="1600"/>
              </a:spcBef>
              <a:spcAft>
                <a:spcPts val="1600"/>
              </a:spcAft>
              <a:buSzPts val="1800"/>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are going to learn.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dirty="0">
                <a:solidFill>
                  <a:schemeClr val="dk1"/>
                </a:solidFill>
              </a:rPr>
              <a:t>Perceptron</a:t>
            </a:r>
          </a:p>
          <a:p>
            <a:pPr marL="457200" lvl="0" indent="-355600" algn="l" rtl="0">
              <a:spcBef>
                <a:spcPts val="0"/>
              </a:spcBef>
              <a:spcAft>
                <a:spcPts val="0"/>
              </a:spcAft>
              <a:buClr>
                <a:schemeClr val="dk1"/>
              </a:buClr>
              <a:buSzPts val="2000"/>
              <a:buChar char="●"/>
            </a:pPr>
            <a:r>
              <a:rPr lang="en" sz="2000" dirty="0">
                <a:solidFill>
                  <a:schemeClr val="dk1"/>
                </a:solidFill>
              </a:rPr>
              <a:t>Perceptron Regression</a:t>
            </a:r>
            <a:endParaRPr sz="20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Perceptron</a:t>
            </a:r>
            <a:endParaRPr dirty="0"/>
          </a:p>
        </p:txBody>
      </p:sp>
      <p:pic>
        <p:nvPicPr>
          <p:cNvPr id="515" name="Google Shape;515;p73"/>
          <p:cNvPicPr preferRelativeResize="0"/>
          <p:nvPr/>
        </p:nvPicPr>
        <p:blipFill>
          <a:blip r:embed="rId3">
            <a:alphaModFix/>
          </a:blip>
          <a:stretch>
            <a:fillRect/>
          </a:stretch>
        </p:blipFill>
        <p:spPr>
          <a:xfrm>
            <a:off x="1809000" y="1017725"/>
            <a:ext cx="5526002" cy="382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Regression</a:t>
            </a:r>
            <a:endParaRPr/>
          </a:p>
        </p:txBody>
      </p:sp>
      <p:sp>
        <p:nvSpPr>
          <p:cNvPr id="521" name="Google Shape;521;p74"/>
          <p:cNvSpPr txBox="1">
            <a:spLocks noGrp="1"/>
          </p:cNvSpPr>
          <p:nvPr>
            <p:ph type="body" idx="1"/>
          </p:nvPr>
        </p:nvSpPr>
        <p:spPr>
          <a:xfrm>
            <a:off x="311700" y="1152475"/>
            <a:ext cx="3963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The Perceptron comes from Frank Rosenblatt  in 1958.</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Perceptrons work as a classification system only if the classes are linearly separable.</a:t>
            </a:r>
            <a:endParaRPr dirty="0">
              <a:solidFill>
                <a:srgbClr val="000000"/>
              </a:solidFill>
            </a:endParaRPr>
          </a:p>
        </p:txBody>
      </p:sp>
      <p:pic>
        <p:nvPicPr>
          <p:cNvPr id="522" name="Google Shape;522;p74"/>
          <p:cNvPicPr preferRelativeResize="0"/>
          <p:nvPr/>
        </p:nvPicPr>
        <p:blipFill>
          <a:blip r:embed="rId3">
            <a:alphaModFix/>
          </a:blip>
          <a:stretch>
            <a:fillRect/>
          </a:stretch>
        </p:blipFill>
        <p:spPr>
          <a:xfrm>
            <a:off x="4428000" y="1170125"/>
            <a:ext cx="3977288" cy="3820975"/>
          </a:xfrm>
          <a:prstGeom prst="rect">
            <a:avLst/>
          </a:prstGeom>
          <a:noFill/>
          <a:ln>
            <a:noFill/>
          </a:ln>
        </p:spPr>
      </p:pic>
      <p:sp>
        <p:nvSpPr>
          <p:cNvPr id="523" name="Google Shape;523;p74"/>
          <p:cNvSpPr txBox="1"/>
          <p:nvPr/>
        </p:nvSpPr>
        <p:spPr>
          <a:xfrm>
            <a:off x="5111350" y="4768500"/>
            <a:ext cx="4032600" cy="3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u="sng">
                <a:solidFill>
                  <a:schemeClr val="hlink"/>
                </a:solidFill>
                <a:hlinkClick r:id="rId4"/>
              </a:rPr>
              <a:t>https://magoosh.com/data-science/what-is-perceptron/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Regression</a:t>
            </a:r>
            <a:endParaRPr/>
          </a:p>
        </p:txBody>
      </p:sp>
      <p:pic>
        <p:nvPicPr>
          <p:cNvPr id="529" name="Google Shape;529;p75"/>
          <p:cNvPicPr preferRelativeResize="0"/>
          <p:nvPr/>
        </p:nvPicPr>
        <p:blipFill>
          <a:blip r:embed="rId3">
            <a:alphaModFix/>
          </a:blip>
          <a:stretch>
            <a:fillRect/>
          </a:stretch>
        </p:blipFill>
        <p:spPr>
          <a:xfrm>
            <a:off x="1809000" y="1017725"/>
            <a:ext cx="5526002"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Regression</a:t>
            </a:r>
            <a:endParaRPr/>
          </a:p>
        </p:txBody>
      </p:sp>
      <p:pic>
        <p:nvPicPr>
          <p:cNvPr id="535" name="Google Shape;535;p76"/>
          <p:cNvPicPr preferRelativeResize="0"/>
          <p:nvPr/>
        </p:nvPicPr>
        <p:blipFill>
          <a:blip r:embed="rId3">
            <a:alphaModFix/>
          </a:blip>
          <a:stretch>
            <a:fillRect/>
          </a:stretch>
        </p:blipFill>
        <p:spPr>
          <a:xfrm>
            <a:off x="4832400" y="1724272"/>
            <a:ext cx="3999899" cy="2765732"/>
          </a:xfrm>
          <a:prstGeom prst="rect">
            <a:avLst/>
          </a:prstGeom>
          <a:noFill/>
          <a:ln>
            <a:noFill/>
          </a:ln>
        </p:spPr>
      </p:pic>
      <p:sp>
        <p:nvSpPr>
          <p:cNvPr id="536" name="Google Shape;536;p7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Attributes</a:t>
            </a:r>
            <a:endParaRPr b="1">
              <a:solidFill>
                <a:srgbClr val="000000"/>
              </a:solidFill>
            </a:endParaRPr>
          </a:p>
          <a:p>
            <a:pPr marL="0" lvl="0" indent="0" algn="l" rtl="0">
              <a:spcBef>
                <a:spcPts val="0"/>
              </a:spcBef>
              <a:spcAft>
                <a:spcPts val="0"/>
              </a:spcAft>
              <a:buNone/>
            </a:pPr>
            <a:endParaRPr b="1">
              <a:solidFill>
                <a:srgbClr val="000000"/>
              </a:solidFill>
            </a:endParaRPr>
          </a:p>
          <a:p>
            <a:pPr marL="0" lvl="0" indent="0" algn="l" rtl="0">
              <a:spcBef>
                <a:spcPts val="0"/>
              </a:spcBef>
              <a:spcAft>
                <a:spcPts val="0"/>
              </a:spcAft>
              <a:buNone/>
            </a:pPr>
            <a:r>
              <a:rPr lang="en">
                <a:solidFill>
                  <a:srgbClr val="000000"/>
                </a:solidFill>
              </a:rPr>
              <a:t>Interval or Ratio attributes from our data, one example at a time.</a:t>
            </a:r>
            <a:endParaRPr>
              <a:solidFill>
                <a:srgbClr val="000000"/>
              </a:solidFill>
            </a:endParaRPr>
          </a:p>
          <a:p>
            <a:pPr marL="0" lvl="0" indent="0" algn="l" rtl="0">
              <a:spcBef>
                <a:spcPts val="0"/>
              </a:spcBef>
              <a:spcAft>
                <a:spcPts val="0"/>
              </a:spcAft>
              <a:buNone/>
            </a:pPr>
            <a:endParaRPr baseline="-25000">
              <a:solidFill>
                <a:srgbClr val="000000"/>
              </a:solidFill>
            </a:endParaRPr>
          </a:p>
        </p:txBody>
      </p:sp>
      <p:cxnSp>
        <p:nvCxnSpPr>
          <p:cNvPr id="537" name="Google Shape;537;p76"/>
          <p:cNvCxnSpPr/>
          <p:nvPr/>
        </p:nvCxnSpPr>
        <p:spPr>
          <a:xfrm>
            <a:off x="1292087" y="1351722"/>
            <a:ext cx="3830138" cy="352053"/>
          </a:xfrm>
          <a:prstGeom prst="bentConnector3">
            <a:avLst>
              <a:gd name="adj1" fmla="val 99997"/>
            </a:avLst>
          </a:prstGeom>
          <a:noFill/>
          <a:ln w="28575" cap="flat" cmpd="sng">
            <a:solidFill>
              <a:srgbClr val="FF00FF"/>
            </a:solidFill>
            <a:prstDash val="solid"/>
            <a:round/>
            <a:headEnd type="none" w="med" len="med"/>
            <a:tailEnd type="triangle" w="med" len="med"/>
          </a:ln>
        </p:spPr>
      </p:cxnSp>
      <p:sp>
        <p:nvSpPr>
          <p:cNvPr id="538" name="Google Shape;538;p76"/>
          <p:cNvSpPr txBox="1"/>
          <p:nvPr/>
        </p:nvSpPr>
        <p:spPr>
          <a:xfrm>
            <a:off x="1210805" y="3086650"/>
            <a:ext cx="439200" cy="18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x</a:t>
            </a:r>
            <a:r>
              <a:rPr lang="en" baseline="-25000"/>
              <a:t>1</a:t>
            </a:r>
            <a:endParaRPr baseline="-25000"/>
          </a:p>
          <a:p>
            <a:pPr marL="0" lvl="0" indent="0" algn="l" rtl="0">
              <a:spcBef>
                <a:spcPts val="0"/>
              </a:spcBef>
              <a:spcAft>
                <a:spcPts val="0"/>
              </a:spcAft>
              <a:buNone/>
            </a:pPr>
            <a:r>
              <a:rPr lang="en"/>
              <a:t>x</a:t>
            </a:r>
            <a:r>
              <a:rPr lang="en" baseline="-25000"/>
              <a:t>2</a:t>
            </a:r>
            <a:endParaRPr baseline="-25000"/>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x</a:t>
            </a:r>
            <a:r>
              <a:rPr lang="en" baseline="-25000"/>
              <a:t>n</a:t>
            </a:r>
            <a:endParaRPr baseline="-25000"/>
          </a:p>
        </p:txBody>
      </p:sp>
      <p:sp>
        <p:nvSpPr>
          <p:cNvPr id="539" name="Google Shape;539;p76"/>
          <p:cNvSpPr/>
          <p:nvPr/>
        </p:nvSpPr>
        <p:spPr>
          <a:xfrm>
            <a:off x="1082105" y="3145600"/>
            <a:ext cx="128700" cy="16824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6"/>
          <p:cNvSpPr/>
          <p:nvPr/>
        </p:nvSpPr>
        <p:spPr>
          <a:xfrm flipH="1">
            <a:off x="1446280" y="3145600"/>
            <a:ext cx="128700" cy="16824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6"/>
          <p:cNvSpPr txBox="1"/>
          <p:nvPr/>
        </p:nvSpPr>
        <p:spPr>
          <a:xfrm>
            <a:off x="616055" y="3815350"/>
            <a:ext cx="1060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Regression</a:t>
            </a:r>
            <a:endParaRPr/>
          </a:p>
        </p:txBody>
      </p:sp>
      <p:pic>
        <p:nvPicPr>
          <p:cNvPr id="547" name="Google Shape;547;p77"/>
          <p:cNvPicPr preferRelativeResize="0"/>
          <p:nvPr/>
        </p:nvPicPr>
        <p:blipFill>
          <a:blip r:embed="rId3">
            <a:alphaModFix/>
          </a:blip>
          <a:stretch>
            <a:fillRect/>
          </a:stretch>
        </p:blipFill>
        <p:spPr>
          <a:xfrm>
            <a:off x="4832400" y="1724272"/>
            <a:ext cx="3999899" cy="2765732"/>
          </a:xfrm>
          <a:prstGeom prst="rect">
            <a:avLst/>
          </a:prstGeom>
          <a:noFill/>
          <a:ln>
            <a:noFill/>
          </a:ln>
        </p:spPr>
      </p:pic>
      <p:sp>
        <p:nvSpPr>
          <p:cNvPr id="548" name="Google Shape;548;p7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Weights</a:t>
            </a:r>
            <a:endParaRPr b="1">
              <a:solidFill>
                <a:srgbClr val="000000"/>
              </a:solidFill>
            </a:endParaRPr>
          </a:p>
          <a:p>
            <a:pPr marL="0" lvl="0" indent="0" algn="l" rtl="0">
              <a:spcBef>
                <a:spcPts val="0"/>
              </a:spcBef>
              <a:spcAft>
                <a:spcPts val="0"/>
              </a:spcAft>
              <a:buNone/>
            </a:pPr>
            <a:endParaRPr b="1">
              <a:solidFill>
                <a:srgbClr val="000000"/>
              </a:solidFill>
            </a:endParaRPr>
          </a:p>
          <a:p>
            <a:pPr marL="0" lvl="0" indent="0" algn="l" rtl="0">
              <a:spcBef>
                <a:spcPts val="0"/>
              </a:spcBef>
              <a:spcAft>
                <a:spcPts val="0"/>
              </a:spcAft>
              <a:buNone/>
            </a:pPr>
            <a:r>
              <a:rPr lang="en">
                <a:solidFill>
                  <a:srgbClr val="000000"/>
                </a:solidFill>
              </a:rPr>
              <a:t>The weights are initially set to all zeros.  </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We will run all the training examples through the perceptron and adjust the weights depending on if they properly classify the training examples. </a:t>
            </a:r>
            <a:endParaRPr>
              <a:solidFill>
                <a:srgbClr val="000000"/>
              </a:solidFill>
            </a:endParaRPr>
          </a:p>
          <a:p>
            <a:pPr marL="0" lvl="0" indent="0" algn="l" rtl="0">
              <a:spcBef>
                <a:spcPts val="0"/>
              </a:spcBef>
              <a:spcAft>
                <a:spcPts val="0"/>
              </a:spcAft>
              <a:buNone/>
            </a:pPr>
            <a:endParaRPr baseline="-25000">
              <a:solidFill>
                <a:srgbClr val="000000"/>
              </a:solidFill>
            </a:endParaRPr>
          </a:p>
        </p:txBody>
      </p:sp>
      <p:cxnSp>
        <p:nvCxnSpPr>
          <p:cNvPr id="549" name="Google Shape;549;p77"/>
          <p:cNvCxnSpPr/>
          <p:nvPr/>
        </p:nvCxnSpPr>
        <p:spPr>
          <a:xfrm>
            <a:off x="1191788" y="1358550"/>
            <a:ext cx="4467150" cy="353357"/>
          </a:xfrm>
          <a:prstGeom prst="bentConnector3">
            <a:avLst>
              <a:gd name="adj1" fmla="val 100135"/>
            </a:avLst>
          </a:prstGeom>
          <a:noFill/>
          <a:ln w="28575" cap="flat" cmpd="sng">
            <a:solidFill>
              <a:srgbClr val="FF00FF"/>
            </a:solidFill>
            <a:prstDash val="solid"/>
            <a:round/>
            <a:headEnd type="none" w="med" len="med"/>
            <a:tailEnd type="triangle" w="med" len="med"/>
          </a:ln>
        </p:spPr>
      </p:cxnSp>
      <p:sp>
        <p:nvSpPr>
          <p:cNvPr id="550" name="Google Shape;550;p77"/>
          <p:cNvSpPr txBox="1"/>
          <p:nvPr/>
        </p:nvSpPr>
        <p:spPr>
          <a:xfrm>
            <a:off x="1191788" y="3193247"/>
            <a:ext cx="439200" cy="18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a:t>
            </a:r>
            <a:r>
              <a:rPr lang="en" baseline="-25000"/>
              <a:t>0</a:t>
            </a:r>
            <a:endParaRPr baseline="-25000"/>
          </a:p>
          <a:p>
            <a:pPr marL="0" lvl="0" indent="0" algn="l" rtl="0">
              <a:spcBef>
                <a:spcPts val="0"/>
              </a:spcBef>
              <a:spcAft>
                <a:spcPts val="0"/>
              </a:spcAft>
              <a:buNone/>
            </a:pPr>
            <a:r>
              <a:rPr lang="en"/>
              <a:t>w</a:t>
            </a:r>
            <a:r>
              <a:rPr lang="en" baseline="-25000"/>
              <a:t>1</a:t>
            </a:r>
            <a:endParaRPr baseline="-25000"/>
          </a:p>
          <a:p>
            <a:pPr marL="0" lvl="0" indent="0" algn="l" rtl="0">
              <a:spcBef>
                <a:spcPts val="0"/>
              </a:spcBef>
              <a:spcAft>
                <a:spcPts val="0"/>
              </a:spcAft>
              <a:buNone/>
            </a:pPr>
            <a:r>
              <a:rPr lang="en"/>
              <a:t>w</a:t>
            </a:r>
            <a:r>
              <a:rPr lang="en" baseline="-25000"/>
              <a:t>2</a:t>
            </a:r>
            <a:endParaRPr baseline="-25000"/>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w</a:t>
            </a:r>
            <a:r>
              <a:rPr lang="en" baseline="-25000"/>
              <a:t>n</a:t>
            </a:r>
            <a:endParaRPr baseline="-25000"/>
          </a:p>
        </p:txBody>
      </p:sp>
      <p:sp>
        <p:nvSpPr>
          <p:cNvPr id="551" name="Google Shape;551;p77"/>
          <p:cNvSpPr/>
          <p:nvPr/>
        </p:nvSpPr>
        <p:spPr>
          <a:xfrm>
            <a:off x="1063088" y="3252197"/>
            <a:ext cx="128700" cy="16824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7"/>
          <p:cNvSpPr/>
          <p:nvPr/>
        </p:nvSpPr>
        <p:spPr>
          <a:xfrm flipH="1">
            <a:off x="1427263" y="3252197"/>
            <a:ext cx="128700" cy="16824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7"/>
          <p:cNvSpPr txBox="1"/>
          <p:nvPr/>
        </p:nvSpPr>
        <p:spPr>
          <a:xfrm>
            <a:off x="597038" y="3921947"/>
            <a:ext cx="1060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Regression</a:t>
            </a:r>
            <a:endParaRPr/>
          </a:p>
        </p:txBody>
      </p:sp>
      <p:pic>
        <p:nvPicPr>
          <p:cNvPr id="559" name="Google Shape;559;p78"/>
          <p:cNvPicPr preferRelativeResize="0"/>
          <p:nvPr/>
        </p:nvPicPr>
        <p:blipFill>
          <a:blip r:embed="rId3">
            <a:alphaModFix/>
          </a:blip>
          <a:stretch>
            <a:fillRect/>
          </a:stretch>
        </p:blipFill>
        <p:spPr>
          <a:xfrm>
            <a:off x="4832400" y="1724272"/>
            <a:ext cx="3999899" cy="2765732"/>
          </a:xfrm>
          <a:prstGeom prst="rect">
            <a:avLst/>
          </a:prstGeom>
          <a:noFill/>
          <a:ln>
            <a:noFill/>
          </a:ln>
        </p:spPr>
      </p:pic>
      <p:sp>
        <p:nvSpPr>
          <p:cNvPr id="560" name="Google Shape;560;p7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Attributes * Weights</a:t>
            </a:r>
            <a:endParaRPr b="1">
              <a:solidFill>
                <a:srgbClr val="000000"/>
              </a:solidFill>
            </a:endParaRPr>
          </a:p>
          <a:p>
            <a:pPr marL="0" lvl="0" indent="0" algn="l" rtl="0">
              <a:spcBef>
                <a:spcPts val="0"/>
              </a:spcBef>
              <a:spcAft>
                <a:spcPts val="0"/>
              </a:spcAft>
              <a:buNone/>
            </a:pPr>
            <a:endParaRPr b="1">
              <a:solidFill>
                <a:srgbClr val="000000"/>
              </a:solidFill>
            </a:endParaRPr>
          </a:p>
          <a:p>
            <a:pPr marL="1371600" lvl="0" indent="0" algn="l" rtl="0">
              <a:spcBef>
                <a:spcPts val="0"/>
              </a:spcBef>
              <a:spcAft>
                <a:spcPts val="0"/>
              </a:spcAft>
              <a:buNone/>
            </a:pPr>
            <a:r>
              <a:rPr lang="en">
                <a:solidFill>
                  <a:srgbClr val="000000"/>
                </a:solidFill>
              </a:rPr>
              <a:t>    A*W </a:t>
            </a:r>
            <a:endParaRPr>
              <a:solidFill>
                <a:srgbClr val="000000"/>
              </a:solidFill>
            </a:endParaRPr>
          </a:p>
          <a:p>
            <a:pPr marL="0" lvl="0" indent="0" algn="l" rtl="0">
              <a:spcBef>
                <a:spcPts val="0"/>
              </a:spcBef>
              <a:spcAft>
                <a:spcPts val="0"/>
              </a:spcAft>
              <a:buNone/>
            </a:pPr>
            <a:endParaRPr baseline="-25000">
              <a:solidFill>
                <a:srgbClr val="000000"/>
              </a:solidFill>
            </a:endParaRPr>
          </a:p>
        </p:txBody>
      </p:sp>
      <p:cxnSp>
        <p:nvCxnSpPr>
          <p:cNvPr id="561" name="Google Shape;561;p78"/>
          <p:cNvCxnSpPr/>
          <p:nvPr/>
        </p:nvCxnSpPr>
        <p:spPr>
          <a:xfrm>
            <a:off x="2207425" y="1360875"/>
            <a:ext cx="3179700" cy="373200"/>
          </a:xfrm>
          <a:prstGeom prst="bentConnector3">
            <a:avLst>
              <a:gd name="adj1" fmla="val 100229"/>
            </a:avLst>
          </a:prstGeom>
          <a:noFill/>
          <a:ln w="28575" cap="flat" cmpd="sng">
            <a:solidFill>
              <a:srgbClr val="FF00FF"/>
            </a:solidFill>
            <a:prstDash val="solid"/>
            <a:round/>
            <a:headEnd type="none" w="med" len="med"/>
            <a:tailEnd type="triangle" w="med" len="med"/>
          </a:ln>
        </p:spPr>
      </p:cxnSp>
      <p:sp>
        <p:nvSpPr>
          <p:cNvPr id="562" name="Google Shape;562;p78"/>
          <p:cNvSpPr txBox="1"/>
          <p:nvPr/>
        </p:nvSpPr>
        <p:spPr>
          <a:xfrm>
            <a:off x="2889063" y="2167472"/>
            <a:ext cx="439200" cy="18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a:t>
            </a:r>
            <a:r>
              <a:rPr lang="en" baseline="-25000"/>
              <a:t>0</a:t>
            </a:r>
            <a:endParaRPr baseline="-25000"/>
          </a:p>
          <a:p>
            <a:pPr marL="0" lvl="0" indent="0" algn="l" rtl="0">
              <a:spcBef>
                <a:spcPts val="0"/>
              </a:spcBef>
              <a:spcAft>
                <a:spcPts val="0"/>
              </a:spcAft>
              <a:buNone/>
            </a:pPr>
            <a:r>
              <a:rPr lang="en"/>
              <a:t>w</a:t>
            </a:r>
            <a:r>
              <a:rPr lang="en" baseline="-25000"/>
              <a:t>1</a:t>
            </a:r>
            <a:endParaRPr baseline="-25000"/>
          </a:p>
          <a:p>
            <a:pPr marL="0" lvl="0" indent="0" algn="l" rtl="0">
              <a:spcBef>
                <a:spcPts val="0"/>
              </a:spcBef>
              <a:spcAft>
                <a:spcPts val="0"/>
              </a:spcAft>
              <a:buNone/>
            </a:pPr>
            <a:r>
              <a:rPr lang="en"/>
              <a:t>w</a:t>
            </a:r>
            <a:r>
              <a:rPr lang="en" baseline="-25000"/>
              <a:t>2</a:t>
            </a:r>
            <a:endParaRPr baseline="-25000"/>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w</a:t>
            </a:r>
            <a:r>
              <a:rPr lang="en" baseline="-25000"/>
              <a:t>n</a:t>
            </a:r>
            <a:endParaRPr baseline="-25000"/>
          </a:p>
        </p:txBody>
      </p:sp>
      <p:sp>
        <p:nvSpPr>
          <p:cNvPr id="563" name="Google Shape;563;p78"/>
          <p:cNvSpPr/>
          <p:nvPr/>
        </p:nvSpPr>
        <p:spPr>
          <a:xfrm>
            <a:off x="2760363" y="2226422"/>
            <a:ext cx="128700" cy="16824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8"/>
          <p:cNvSpPr/>
          <p:nvPr/>
        </p:nvSpPr>
        <p:spPr>
          <a:xfrm flipH="1">
            <a:off x="3124538" y="2226422"/>
            <a:ext cx="128700" cy="16824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8"/>
          <p:cNvSpPr txBox="1"/>
          <p:nvPr/>
        </p:nvSpPr>
        <p:spPr>
          <a:xfrm>
            <a:off x="1299355" y="2167475"/>
            <a:ext cx="439200" cy="18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x</a:t>
            </a:r>
            <a:r>
              <a:rPr lang="en" baseline="-25000"/>
              <a:t>1</a:t>
            </a:r>
            <a:endParaRPr baseline="-25000"/>
          </a:p>
          <a:p>
            <a:pPr marL="0" lvl="0" indent="0" algn="l" rtl="0">
              <a:spcBef>
                <a:spcPts val="0"/>
              </a:spcBef>
              <a:spcAft>
                <a:spcPts val="0"/>
              </a:spcAft>
              <a:buNone/>
            </a:pPr>
            <a:r>
              <a:rPr lang="en"/>
              <a:t>x</a:t>
            </a:r>
            <a:r>
              <a:rPr lang="en" baseline="-25000"/>
              <a:t>2</a:t>
            </a:r>
            <a:endParaRPr baseline="-25000"/>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x</a:t>
            </a:r>
            <a:r>
              <a:rPr lang="en" baseline="-25000"/>
              <a:t>n</a:t>
            </a:r>
            <a:endParaRPr baseline="-25000"/>
          </a:p>
        </p:txBody>
      </p:sp>
      <p:sp>
        <p:nvSpPr>
          <p:cNvPr id="566" name="Google Shape;566;p78"/>
          <p:cNvSpPr/>
          <p:nvPr/>
        </p:nvSpPr>
        <p:spPr>
          <a:xfrm>
            <a:off x="1170655" y="2226425"/>
            <a:ext cx="128700" cy="16824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8"/>
          <p:cNvSpPr/>
          <p:nvPr/>
        </p:nvSpPr>
        <p:spPr>
          <a:xfrm flipH="1">
            <a:off x="1534830" y="2226425"/>
            <a:ext cx="128700" cy="16824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8"/>
          <p:cNvSpPr txBox="1"/>
          <p:nvPr/>
        </p:nvSpPr>
        <p:spPr>
          <a:xfrm>
            <a:off x="2029863" y="2659938"/>
            <a:ext cx="4392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a:t>
            </a:r>
            <a:endParaRPr/>
          </a:p>
        </p:txBody>
      </p:sp>
      <p:sp>
        <p:nvSpPr>
          <p:cNvPr id="569" name="Google Shape;569;p78"/>
          <p:cNvSpPr txBox="1"/>
          <p:nvPr/>
        </p:nvSpPr>
        <p:spPr>
          <a:xfrm>
            <a:off x="885525" y="4254725"/>
            <a:ext cx="42507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a:t>
            </a:r>
            <a:r>
              <a:rPr lang="en" baseline="-25000"/>
              <a:t>0</a:t>
            </a:r>
            <a:r>
              <a:rPr lang="en"/>
              <a:t>, a</a:t>
            </a:r>
            <a:r>
              <a:rPr lang="en" baseline="-25000"/>
              <a:t>1</a:t>
            </a:r>
            <a:r>
              <a:rPr lang="en"/>
              <a:t> * w</a:t>
            </a:r>
            <a:r>
              <a:rPr lang="en" baseline="-25000"/>
              <a:t>1</a:t>
            </a:r>
            <a:r>
              <a:rPr lang="en"/>
              <a:t>, a</a:t>
            </a:r>
            <a:r>
              <a:rPr lang="en" baseline="-25000"/>
              <a:t>2</a:t>
            </a:r>
            <a:r>
              <a:rPr lang="en"/>
              <a:t> * w</a:t>
            </a:r>
            <a:r>
              <a:rPr lang="en" baseline="-25000"/>
              <a:t>2</a:t>
            </a:r>
            <a:r>
              <a:rPr lang="en"/>
              <a:t>, … , a</a:t>
            </a:r>
            <a:r>
              <a:rPr lang="en" baseline="-25000"/>
              <a:t>n</a:t>
            </a:r>
            <a:r>
              <a:rPr lang="en"/>
              <a:t> * w</a:t>
            </a:r>
            <a:r>
              <a:rPr lang="en" baseline="-25000"/>
              <a:t>n</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Perceptron Regression</a:t>
            </a:r>
            <a:endParaRPr/>
          </a:p>
        </p:txBody>
      </p:sp>
      <p:pic>
        <p:nvPicPr>
          <p:cNvPr id="575" name="Google Shape;575;p79"/>
          <p:cNvPicPr preferRelativeResize="0"/>
          <p:nvPr/>
        </p:nvPicPr>
        <p:blipFill>
          <a:blip r:embed="rId3">
            <a:alphaModFix/>
          </a:blip>
          <a:stretch>
            <a:fillRect/>
          </a:stretch>
        </p:blipFill>
        <p:spPr>
          <a:xfrm>
            <a:off x="4832400" y="1724272"/>
            <a:ext cx="3999899" cy="2765732"/>
          </a:xfrm>
          <a:prstGeom prst="rect">
            <a:avLst/>
          </a:prstGeom>
          <a:noFill/>
          <a:ln>
            <a:noFill/>
          </a:ln>
        </p:spPr>
      </p:pic>
      <p:sp>
        <p:nvSpPr>
          <p:cNvPr id="576" name="Google Shape;576;p7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Summation Function</a:t>
            </a:r>
            <a:endParaRPr b="1">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chemeClr val="dk1"/>
                </a:solidFill>
              </a:rPr>
              <a:t>[w</a:t>
            </a:r>
            <a:r>
              <a:rPr lang="en" baseline="-25000">
                <a:solidFill>
                  <a:schemeClr val="dk1"/>
                </a:solidFill>
              </a:rPr>
              <a:t>0</a:t>
            </a:r>
            <a:r>
              <a:rPr lang="en">
                <a:solidFill>
                  <a:schemeClr val="dk1"/>
                </a:solidFill>
              </a:rPr>
              <a:t>, a</a:t>
            </a:r>
            <a:r>
              <a:rPr lang="en" baseline="-25000">
                <a:solidFill>
                  <a:schemeClr val="dk1"/>
                </a:solidFill>
              </a:rPr>
              <a:t>1</a:t>
            </a:r>
            <a:r>
              <a:rPr lang="en">
                <a:solidFill>
                  <a:schemeClr val="dk1"/>
                </a:solidFill>
              </a:rPr>
              <a:t> * w</a:t>
            </a:r>
            <a:r>
              <a:rPr lang="en" baseline="-25000">
                <a:solidFill>
                  <a:schemeClr val="dk1"/>
                </a:solidFill>
              </a:rPr>
              <a:t>1</a:t>
            </a:r>
            <a:r>
              <a:rPr lang="en">
                <a:solidFill>
                  <a:schemeClr val="dk1"/>
                </a:solidFill>
              </a:rPr>
              <a:t>, a</a:t>
            </a:r>
            <a:r>
              <a:rPr lang="en" baseline="-25000">
                <a:solidFill>
                  <a:schemeClr val="dk1"/>
                </a:solidFill>
              </a:rPr>
              <a:t>2</a:t>
            </a:r>
            <a:r>
              <a:rPr lang="en">
                <a:solidFill>
                  <a:schemeClr val="dk1"/>
                </a:solidFill>
              </a:rPr>
              <a:t> * w</a:t>
            </a:r>
            <a:r>
              <a:rPr lang="en" baseline="-25000">
                <a:solidFill>
                  <a:schemeClr val="dk1"/>
                </a:solidFill>
              </a:rPr>
              <a:t>2</a:t>
            </a:r>
            <a:r>
              <a:rPr lang="en">
                <a:solidFill>
                  <a:schemeClr val="dk1"/>
                </a:solidFill>
              </a:rPr>
              <a:t>, … , a</a:t>
            </a:r>
            <a:r>
              <a:rPr lang="en" baseline="-25000">
                <a:solidFill>
                  <a:schemeClr val="dk1"/>
                </a:solidFill>
              </a:rPr>
              <a:t>n</a:t>
            </a:r>
            <a:r>
              <a:rPr lang="en">
                <a:solidFill>
                  <a:schemeClr val="dk1"/>
                </a:solidFill>
              </a:rPr>
              <a:t> * w</a:t>
            </a:r>
            <a:r>
              <a:rPr lang="en" baseline="-25000">
                <a:solidFill>
                  <a:schemeClr val="dk1"/>
                </a:solidFill>
              </a:rPr>
              <a:t>n</a:t>
            </a:r>
            <a:r>
              <a:rPr lang="en">
                <a:solidFill>
                  <a:schemeClr val="dk1"/>
                </a:solidFill>
              </a:rPr>
              <a:t>]</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1 * w</a:t>
            </a:r>
            <a:r>
              <a:rPr lang="en" baseline="-25000">
                <a:solidFill>
                  <a:srgbClr val="000000"/>
                </a:solidFill>
              </a:rPr>
              <a:t>0</a:t>
            </a:r>
            <a:r>
              <a:rPr lang="en">
                <a:solidFill>
                  <a:srgbClr val="000000"/>
                </a:solidFill>
              </a:rPr>
              <a:t> + a</a:t>
            </a:r>
            <a:r>
              <a:rPr lang="en" baseline="-25000">
                <a:solidFill>
                  <a:srgbClr val="000000"/>
                </a:solidFill>
              </a:rPr>
              <a:t>1</a:t>
            </a:r>
            <a:r>
              <a:rPr lang="en">
                <a:solidFill>
                  <a:srgbClr val="000000"/>
                </a:solidFill>
              </a:rPr>
              <a:t> * w</a:t>
            </a:r>
            <a:r>
              <a:rPr lang="en" baseline="-25000">
                <a:solidFill>
                  <a:srgbClr val="000000"/>
                </a:solidFill>
              </a:rPr>
              <a:t>1</a:t>
            </a:r>
            <a:r>
              <a:rPr lang="en">
                <a:solidFill>
                  <a:srgbClr val="000000"/>
                </a:solidFill>
              </a:rPr>
              <a:t> + a</a:t>
            </a:r>
            <a:r>
              <a:rPr lang="en" baseline="-25000">
                <a:solidFill>
                  <a:srgbClr val="000000"/>
                </a:solidFill>
              </a:rPr>
              <a:t>2</a:t>
            </a:r>
            <a:r>
              <a:rPr lang="en">
                <a:solidFill>
                  <a:srgbClr val="000000"/>
                </a:solidFill>
              </a:rPr>
              <a:t> * w</a:t>
            </a:r>
            <a:r>
              <a:rPr lang="en" baseline="-25000">
                <a:solidFill>
                  <a:srgbClr val="000000"/>
                </a:solidFill>
              </a:rPr>
              <a:t>2</a:t>
            </a:r>
            <a:r>
              <a:rPr lang="en">
                <a:solidFill>
                  <a:srgbClr val="000000"/>
                </a:solidFill>
              </a:rPr>
              <a:t> + …+ a</a:t>
            </a:r>
            <a:r>
              <a:rPr lang="en" baseline="-25000">
                <a:solidFill>
                  <a:srgbClr val="000000"/>
                </a:solidFill>
              </a:rPr>
              <a:t>n</a:t>
            </a:r>
            <a:r>
              <a:rPr lang="en">
                <a:solidFill>
                  <a:srgbClr val="000000"/>
                </a:solidFill>
              </a:rPr>
              <a:t> * w</a:t>
            </a:r>
            <a:r>
              <a:rPr lang="en" baseline="-25000">
                <a:solidFill>
                  <a:srgbClr val="000000"/>
                </a:solidFill>
              </a:rPr>
              <a:t>n</a:t>
            </a:r>
            <a:endParaRPr baseline="-25000">
              <a:solidFill>
                <a:srgbClr val="000000"/>
              </a:solidFill>
            </a:endParaRPr>
          </a:p>
        </p:txBody>
      </p:sp>
      <p:cxnSp>
        <p:nvCxnSpPr>
          <p:cNvPr id="577" name="Google Shape;577;p79"/>
          <p:cNvCxnSpPr/>
          <p:nvPr/>
        </p:nvCxnSpPr>
        <p:spPr>
          <a:xfrm>
            <a:off x="2207425" y="1360875"/>
            <a:ext cx="4843500" cy="1114500"/>
          </a:xfrm>
          <a:prstGeom prst="bentConnector3">
            <a:avLst>
              <a:gd name="adj1" fmla="val 99999"/>
            </a:avLst>
          </a:prstGeom>
          <a:noFill/>
          <a:ln w="28575" cap="flat" cmpd="sng">
            <a:solidFill>
              <a:srgbClr val="FF00FF"/>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783</Words>
  <Application>Microsoft Office PowerPoint</Application>
  <PresentationFormat>On-screen Show (16:9)</PresentationFormat>
  <Paragraphs>122</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CS 5402 Introduction to Data Mining  Data Mining Methods - Perceptron Regression v.1.0</vt:lpstr>
      <vt:lpstr>What we are going to learn.</vt:lpstr>
      <vt:lpstr>Perceptron</vt:lpstr>
      <vt:lpstr>Perceptron Regression</vt:lpstr>
      <vt:lpstr>Perceptron Regression</vt:lpstr>
      <vt:lpstr>Perceptron Regression</vt:lpstr>
      <vt:lpstr>Perceptron Regression</vt:lpstr>
      <vt:lpstr>Perceptron Regression</vt:lpstr>
      <vt:lpstr>Perceptron Regression</vt:lpstr>
      <vt:lpstr>Perceptron Regression</vt:lpstr>
      <vt:lpstr>Perceptron Regression</vt:lpstr>
      <vt:lpstr>Perceptron Regression</vt:lpstr>
      <vt:lpstr>Perceptron Regression</vt:lpstr>
      <vt:lpstr>Perceptron Regression</vt:lpstr>
      <vt:lpstr>Winnowing</vt:lpstr>
      <vt:lpstr>What we covered.</vt:lpstr>
      <vt:lpstr>What to learn more?  For Regression take CS 5204 / STAT 5346 For Perceptrons take SYS ENG 5212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5402 Introduction to Data Mining  7.4 Logistict Regression v.1.1</dc:title>
  <cp:lastModifiedBy>Koob, Perry</cp:lastModifiedBy>
  <cp:revision>8</cp:revision>
  <dcterms:modified xsi:type="dcterms:W3CDTF">2021-07-15T03:33:42Z</dcterms:modified>
</cp:coreProperties>
</file>