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ry Koob" userId="9617d2dec4fe10c7" providerId="LiveId" clId="{D74CE974-2A9C-47FF-90E2-45A82052F45E}"/>
    <pc:docChg chg="modSld">
      <pc:chgData name="Perry Koob" userId="9617d2dec4fe10c7" providerId="LiveId" clId="{D74CE974-2A9C-47FF-90E2-45A82052F45E}" dt="2021-07-21T00:18:57.491" v="5" actId="20577"/>
      <pc:docMkLst>
        <pc:docMk/>
      </pc:docMkLst>
      <pc:sldChg chg="modSp mod">
        <pc:chgData name="Perry Koob" userId="9617d2dec4fe10c7" providerId="LiveId" clId="{D74CE974-2A9C-47FF-90E2-45A82052F45E}" dt="2021-07-21T00:18:57.491" v="5" actId="20577"/>
        <pc:sldMkLst>
          <pc:docMk/>
          <pc:sldMk cId="0" sldId="256"/>
        </pc:sldMkLst>
        <pc:spChg chg="mod">
          <ac:chgData name="Perry Koob" userId="9617d2dec4fe10c7" providerId="LiveId" clId="{D74CE974-2A9C-47FF-90E2-45A82052F45E}" dt="2021-07-21T00:18:57.491" v="5" actId="20577"/>
          <ac:spMkLst>
            <pc:docMk/>
            <pc:sldMk cId="0" sldId="256"/>
            <ac:spMk id="5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4c46408c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4c46408c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4c46408c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4c46408c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4c46408c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4c46408c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3f465fbb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3f465fbb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3f465fbb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3f465fbb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4c46408c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4c46408c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4c46408c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4c46408c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d7522368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d7522368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d07518e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7d07518e8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33e6a9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33e6a9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4c46408c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4c46408c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3f465fbb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3f465fbb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3f465fbb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3f465fbb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4c46408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4c46408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3f465fbb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3f465fbb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f465fbb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3f465fbb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3f465fb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3f465fb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scikit-learn.org/stable/modules/svm.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scikit-learn.org/stable/modules/svm.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scikit-learn.org/stable/modules/svm.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cikit-learn.org/stable/modules/svm.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cikit-learn.org/stable/modules/outlier_detection.html#outlier-detectio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cran.r-project.org/web/packages/e1071/vignettes/svmdoc.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cikit-learn.org/stable/modules/svm.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monkeylearn.com/blog/introduction-to-support-vector-machines-sv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Support-vector_machin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en.wikipedia.org/wiki/Support-vector_machin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Support-vector_machin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xilinx.com/en/articles/exploring-support-vector-machine-acceleration-with-viti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3014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5402 Introduction to Data Mining</a:t>
            </a:r>
            <a:endParaRPr sz="2400" dirty="0"/>
          </a:p>
          <a:p>
            <a:pPr marL="0" lvl="0" indent="0" algn="ctr" rtl="0">
              <a:lnSpc>
                <a:spcPct val="100000"/>
              </a:lnSpc>
              <a:spcBef>
                <a:spcPts val="0"/>
              </a:spcBef>
              <a:spcAft>
                <a:spcPts val="0"/>
              </a:spcAft>
              <a:buSzPts val="5200"/>
              <a:buNone/>
            </a:pPr>
            <a:endParaRPr sz="3600" dirty="0"/>
          </a:p>
          <a:p>
            <a:pPr lvl="0"/>
            <a:r>
              <a:rPr lang="en-US" sz="3600"/>
              <a:t>Data </a:t>
            </a:r>
            <a:r>
              <a:rPr lang="en-US" sz="3600" dirty="0"/>
              <a:t>Mining Methods</a:t>
            </a:r>
            <a:r>
              <a:rPr lang="en" sz="3600" dirty="0"/>
              <a:t> - Support Vector Machine</a:t>
            </a:r>
            <a:endParaRPr sz="3600" dirty="0"/>
          </a:p>
          <a:p>
            <a:pPr marL="0" lvl="0" indent="0" algn="ctr" rtl="0">
              <a:lnSpc>
                <a:spcPct val="100000"/>
              </a:lnSpc>
              <a:spcBef>
                <a:spcPts val="0"/>
              </a:spcBef>
              <a:spcAft>
                <a:spcPts val="0"/>
              </a:spcAft>
              <a:buSzPts val="5200"/>
              <a:buNone/>
            </a:pPr>
            <a:r>
              <a:rPr lang="en" sz="3600" dirty="0"/>
              <a:t>v.1.0</a:t>
            </a:r>
            <a:endParaRPr sz="3600" dirty="0"/>
          </a:p>
        </p:txBody>
      </p:sp>
      <p:sp>
        <p:nvSpPr>
          <p:cNvPr id="55" name="Google Shape;55;p13"/>
          <p:cNvSpPr txBox="1">
            <a:spLocks noGrp="1"/>
          </p:cNvSpPr>
          <p:nvPr>
            <p:ph type="subTitle" idx="1"/>
          </p:nvPr>
        </p:nvSpPr>
        <p:spPr>
          <a:xfrm>
            <a:off x="311700" y="385707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400" dirty="0">
                <a:solidFill>
                  <a:srgbClr val="000000"/>
                </a:solidFill>
              </a:rPr>
              <a:t>Perry B. Koob,</a:t>
            </a:r>
            <a:r>
              <a:rPr lang="en" sz="2400" dirty="0"/>
              <a:t> </a:t>
            </a:r>
            <a:r>
              <a:rPr lang="en" sz="2400" u="sng" dirty="0">
                <a:solidFill>
                  <a:schemeClr val="hlink"/>
                </a:solidFill>
              </a:rPr>
              <a:t>koobp@mst.edu</a:t>
            </a:r>
            <a:endParaRPr sz="24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Machines with Benefits</a:t>
            </a:r>
            <a:endParaRPr/>
          </a:p>
        </p:txBody>
      </p:sp>
      <p:sp>
        <p:nvSpPr>
          <p:cNvPr id="119" name="Google Shape;11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SVM uses the Support Vectors to calculate decisions instead of the entire training data set, making it more efficient.</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highlight>
                  <a:srgbClr val="FFFF00"/>
                </a:highlight>
              </a:rPr>
              <a:t>SVM is effective in high dimensional spaces.  </a:t>
            </a:r>
            <a:r>
              <a:rPr lang="en" dirty="0">
                <a:solidFill>
                  <a:srgbClr val="000000"/>
                </a:solidFill>
              </a:rPr>
              <a:t>Most algorithms start to have difficulty with high dimensional spaces because of the calculation involved.  Since we only use the support vectors for calculations, SVM can handle more dimensions than other algorithms.</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SVM works when there are more dimension than samples, so it is commonly used in text mining.</a:t>
            </a:r>
            <a:endParaRPr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SVM Options</a:t>
            </a:r>
            <a:endParaRPr/>
          </a:p>
        </p:txBody>
      </p:sp>
      <p:sp>
        <p:nvSpPr>
          <p:cNvPr id="125" name="Google Shape;125;p23"/>
          <p:cNvSpPr txBox="1">
            <a:spLocks noGrp="1"/>
          </p:cNvSpPr>
          <p:nvPr>
            <p:ph type="body" idx="1"/>
          </p:nvPr>
        </p:nvSpPr>
        <p:spPr>
          <a:xfrm>
            <a:off x="311700" y="1152475"/>
            <a:ext cx="4990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Kernel Functions</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SVM can use different Kernel functions.</a:t>
            </a:r>
            <a:endParaRPr dirty="0">
              <a:solidFill>
                <a:srgbClr val="000000"/>
              </a:solidFill>
            </a:endParaRPr>
          </a:p>
          <a:p>
            <a:pPr marL="0" lvl="0" indent="0" algn="l" rtl="0">
              <a:spcBef>
                <a:spcPts val="0"/>
              </a:spcBef>
              <a:spcAft>
                <a:spcPts val="0"/>
              </a:spcAft>
              <a:buNone/>
            </a:pPr>
            <a:r>
              <a:rPr lang="en" dirty="0">
                <a:solidFill>
                  <a:srgbClr val="000000"/>
                </a:solidFill>
              </a:rPr>
              <a:t>Normally a </a:t>
            </a:r>
            <a:r>
              <a:rPr lang="en" dirty="0">
                <a:solidFill>
                  <a:srgbClr val="000000"/>
                </a:solidFill>
                <a:highlight>
                  <a:srgbClr val="FFFF00"/>
                </a:highlight>
              </a:rPr>
              <a:t>Linear Kernel is used</a:t>
            </a:r>
            <a:r>
              <a:rPr lang="en" dirty="0">
                <a:solidFill>
                  <a:srgbClr val="000000"/>
                </a:solidFill>
              </a:rPr>
              <a:t>, </a:t>
            </a:r>
            <a:r>
              <a:rPr lang="en" dirty="0">
                <a:solidFill>
                  <a:srgbClr val="000000"/>
                </a:solidFill>
                <a:highlight>
                  <a:srgbClr val="FFFF00"/>
                </a:highlight>
              </a:rPr>
              <a:t>but can also use Polynomial Kernels and Radial Basis Function Kernels.</a:t>
            </a:r>
            <a:endParaRPr dirty="0">
              <a:solidFill>
                <a:srgbClr val="000000"/>
              </a:solidFill>
              <a:highlight>
                <a:srgbClr val="FFFF00"/>
              </a:highlight>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p:txBody>
      </p:sp>
      <p:pic>
        <p:nvPicPr>
          <p:cNvPr id="126" name="Google Shape;126;p23"/>
          <p:cNvPicPr preferRelativeResize="0"/>
          <p:nvPr/>
        </p:nvPicPr>
        <p:blipFill>
          <a:blip r:embed="rId3">
            <a:alphaModFix/>
          </a:blip>
          <a:stretch>
            <a:fillRect/>
          </a:stretch>
        </p:blipFill>
        <p:spPr>
          <a:xfrm>
            <a:off x="5302200" y="1496475"/>
            <a:ext cx="3810400" cy="2857806"/>
          </a:xfrm>
          <a:prstGeom prst="rect">
            <a:avLst/>
          </a:prstGeom>
          <a:noFill/>
          <a:ln>
            <a:noFill/>
          </a:ln>
        </p:spPr>
      </p:pic>
      <p:sp>
        <p:nvSpPr>
          <p:cNvPr id="127" name="Google Shape;127;p23"/>
          <p:cNvSpPr txBox="1"/>
          <p:nvPr/>
        </p:nvSpPr>
        <p:spPr>
          <a:xfrm>
            <a:off x="0" y="4940400"/>
            <a:ext cx="1823400" cy="20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u="sng">
                <a:solidFill>
                  <a:schemeClr val="hlink"/>
                </a:solidFill>
                <a:hlinkClick r:id="rId4"/>
              </a:rPr>
              <a:t>https://scikit-learn.org/stable/modules/svm.html</a:t>
            </a:r>
            <a:endParaRPr sz="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SVM Options</a:t>
            </a:r>
            <a:endParaRPr/>
          </a:p>
        </p:txBody>
      </p:sp>
      <p:sp>
        <p:nvSpPr>
          <p:cNvPr id="133" name="Google Shape;133;p24"/>
          <p:cNvSpPr txBox="1">
            <a:spLocks noGrp="1"/>
          </p:cNvSpPr>
          <p:nvPr>
            <p:ph type="body" idx="1"/>
          </p:nvPr>
        </p:nvSpPr>
        <p:spPr>
          <a:xfrm>
            <a:off x="494580" y="1152475"/>
            <a:ext cx="5441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Multi-Class </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highlight>
                  <a:srgbClr val="FFFF00"/>
                </a:highlight>
              </a:rPr>
              <a:t>SVM can be used to train Multi-Class data using the one-vs-one, or pairwise approach</a:t>
            </a:r>
            <a:r>
              <a:rPr lang="en" dirty="0">
                <a:solidFill>
                  <a:schemeClr val="dk1"/>
                </a:solidFill>
              </a:rPr>
              <a:t>.</a:t>
            </a:r>
            <a:endParaRPr dirty="0">
              <a:solidFill>
                <a:srgbClr val="000000"/>
              </a:solidFill>
            </a:endParaRPr>
          </a:p>
        </p:txBody>
      </p:sp>
      <p:pic>
        <p:nvPicPr>
          <p:cNvPr id="134" name="Google Shape;134;p24"/>
          <p:cNvPicPr preferRelativeResize="0"/>
          <p:nvPr/>
        </p:nvPicPr>
        <p:blipFill rotWithShape="1">
          <a:blip r:embed="rId3">
            <a:alphaModFix/>
          </a:blip>
          <a:srcRect t="14611" b="48714"/>
          <a:stretch/>
        </p:blipFill>
        <p:spPr>
          <a:xfrm>
            <a:off x="4239975" y="2109201"/>
            <a:ext cx="4710750" cy="2764174"/>
          </a:xfrm>
          <a:prstGeom prst="rect">
            <a:avLst/>
          </a:prstGeom>
          <a:noFill/>
          <a:ln>
            <a:noFill/>
          </a:ln>
        </p:spPr>
      </p:pic>
      <p:sp>
        <p:nvSpPr>
          <p:cNvPr id="135" name="Google Shape;135;p24"/>
          <p:cNvSpPr txBox="1"/>
          <p:nvPr/>
        </p:nvSpPr>
        <p:spPr>
          <a:xfrm>
            <a:off x="0" y="4940400"/>
            <a:ext cx="1823400" cy="20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u="sng">
                <a:solidFill>
                  <a:schemeClr val="hlink"/>
                </a:solidFill>
                <a:hlinkClick r:id="rId4"/>
              </a:rPr>
              <a:t>https://scikit-learn.org/stable/modules/svm.html</a:t>
            </a:r>
            <a:endParaRPr sz="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SVM Options</a:t>
            </a:r>
            <a:endParaRPr/>
          </a:p>
        </p:txBody>
      </p:sp>
      <p:sp>
        <p:nvSpPr>
          <p:cNvPr id="141" name="Google Shape;141;p25"/>
          <p:cNvSpPr txBox="1">
            <a:spLocks noGrp="1"/>
          </p:cNvSpPr>
          <p:nvPr>
            <p:ph type="body" idx="1"/>
          </p:nvPr>
        </p:nvSpPr>
        <p:spPr>
          <a:xfrm>
            <a:off x="311700" y="1152475"/>
            <a:ext cx="5441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Multi-Class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SVM can be used to train Multi-Class data using the one-vs-one, or pairwise approach.</a:t>
            </a:r>
            <a:endParaRPr>
              <a:solidFill>
                <a:srgbClr val="000000"/>
              </a:solidFill>
            </a:endParaRPr>
          </a:p>
        </p:txBody>
      </p:sp>
      <p:pic>
        <p:nvPicPr>
          <p:cNvPr id="142" name="Google Shape;142;p25"/>
          <p:cNvPicPr preferRelativeResize="0"/>
          <p:nvPr/>
        </p:nvPicPr>
        <p:blipFill rotWithShape="1">
          <a:blip r:embed="rId3">
            <a:alphaModFix/>
          </a:blip>
          <a:srcRect t="14611" b="48714"/>
          <a:stretch/>
        </p:blipFill>
        <p:spPr>
          <a:xfrm>
            <a:off x="4239975" y="2109201"/>
            <a:ext cx="4710750" cy="2764174"/>
          </a:xfrm>
          <a:prstGeom prst="rect">
            <a:avLst/>
          </a:prstGeom>
          <a:noFill/>
          <a:ln>
            <a:noFill/>
          </a:ln>
        </p:spPr>
      </p:pic>
      <p:sp>
        <p:nvSpPr>
          <p:cNvPr id="143" name="Google Shape;143;p25"/>
          <p:cNvSpPr txBox="1"/>
          <p:nvPr/>
        </p:nvSpPr>
        <p:spPr>
          <a:xfrm>
            <a:off x="0" y="4940400"/>
            <a:ext cx="1823400" cy="20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u="sng">
                <a:solidFill>
                  <a:schemeClr val="hlink"/>
                </a:solidFill>
                <a:hlinkClick r:id="rId4"/>
              </a:rPr>
              <a:t>https://scikit-learn.org/stable/modules/svm.html</a:t>
            </a:r>
            <a:endParaRPr sz="600"/>
          </a:p>
        </p:txBody>
      </p:sp>
      <p:sp>
        <p:nvSpPr>
          <p:cNvPr id="144" name="Google Shape;144;p25"/>
          <p:cNvSpPr txBox="1"/>
          <p:nvPr/>
        </p:nvSpPr>
        <p:spPr>
          <a:xfrm>
            <a:off x="5084300" y="2227625"/>
            <a:ext cx="3849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9900"/>
                </a:solidFill>
              </a:rPr>
              <a:t>A</a:t>
            </a:r>
            <a:endParaRPr sz="2000" b="1">
              <a:solidFill>
                <a:srgbClr val="FF9900"/>
              </a:solidFill>
            </a:endParaRPr>
          </a:p>
        </p:txBody>
      </p:sp>
      <p:sp>
        <p:nvSpPr>
          <p:cNvPr id="145" name="Google Shape;145;p25"/>
          <p:cNvSpPr txBox="1"/>
          <p:nvPr/>
        </p:nvSpPr>
        <p:spPr>
          <a:xfrm>
            <a:off x="5469200" y="3698875"/>
            <a:ext cx="3849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9900"/>
                </a:solidFill>
              </a:rPr>
              <a:t>B</a:t>
            </a:r>
            <a:endParaRPr sz="2000" b="1">
              <a:solidFill>
                <a:srgbClr val="FF9900"/>
              </a:solidFill>
            </a:endParaRPr>
          </a:p>
        </p:txBody>
      </p:sp>
      <p:sp>
        <p:nvSpPr>
          <p:cNvPr id="146" name="Google Shape;146;p25"/>
          <p:cNvSpPr txBox="1"/>
          <p:nvPr/>
        </p:nvSpPr>
        <p:spPr>
          <a:xfrm>
            <a:off x="7952825" y="3303600"/>
            <a:ext cx="3849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9900"/>
                </a:solidFill>
              </a:rPr>
              <a:t>C</a:t>
            </a:r>
            <a:endParaRPr sz="2000" b="1">
              <a:solidFill>
                <a:srgbClr val="FF99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SVM Options</a:t>
            </a:r>
            <a:endParaRPr/>
          </a:p>
        </p:txBody>
      </p:sp>
      <p:sp>
        <p:nvSpPr>
          <p:cNvPr id="152" name="Google Shape;152;p26"/>
          <p:cNvSpPr txBox="1">
            <a:spLocks noGrp="1"/>
          </p:cNvSpPr>
          <p:nvPr>
            <p:ph type="body" idx="1"/>
          </p:nvPr>
        </p:nvSpPr>
        <p:spPr>
          <a:xfrm>
            <a:off x="311700" y="1152475"/>
            <a:ext cx="5441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Multi-Class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SVM can be used to train Multi-Class data using the one-vs-one, or pairwise approach.</a:t>
            </a:r>
            <a:endParaRPr>
              <a:solidFill>
                <a:srgbClr val="000000"/>
              </a:solidFill>
            </a:endParaRPr>
          </a:p>
        </p:txBody>
      </p:sp>
      <p:pic>
        <p:nvPicPr>
          <p:cNvPr id="153" name="Google Shape;153;p26"/>
          <p:cNvPicPr preferRelativeResize="0"/>
          <p:nvPr/>
        </p:nvPicPr>
        <p:blipFill rotWithShape="1">
          <a:blip r:embed="rId3">
            <a:alphaModFix/>
          </a:blip>
          <a:srcRect t="14611" b="48714"/>
          <a:stretch/>
        </p:blipFill>
        <p:spPr>
          <a:xfrm>
            <a:off x="4239975" y="2109201"/>
            <a:ext cx="4710750" cy="2764174"/>
          </a:xfrm>
          <a:prstGeom prst="rect">
            <a:avLst/>
          </a:prstGeom>
          <a:noFill/>
          <a:ln>
            <a:noFill/>
          </a:ln>
        </p:spPr>
      </p:pic>
      <p:sp>
        <p:nvSpPr>
          <p:cNvPr id="154" name="Google Shape;154;p26"/>
          <p:cNvSpPr txBox="1"/>
          <p:nvPr/>
        </p:nvSpPr>
        <p:spPr>
          <a:xfrm>
            <a:off x="0" y="4940400"/>
            <a:ext cx="1823400" cy="20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u="sng">
                <a:solidFill>
                  <a:schemeClr val="hlink"/>
                </a:solidFill>
                <a:hlinkClick r:id="rId4"/>
              </a:rPr>
              <a:t>https://scikit-learn.org/stable/modules/svm.html</a:t>
            </a:r>
            <a:endParaRPr sz="600"/>
          </a:p>
        </p:txBody>
      </p:sp>
      <p:sp>
        <p:nvSpPr>
          <p:cNvPr id="155" name="Google Shape;155;p26"/>
          <p:cNvSpPr txBox="1"/>
          <p:nvPr/>
        </p:nvSpPr>
        <p:spPr>
          <a:xfrm>
            <a:off x="5084300" y="2227625"/>
            <a:ext cx="3849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9900"/>
                </a:solidFill>
              </a:rPr>
              <a:t>A</a:t>
            </a:r>
            <a:endParaRPr sz="2000" b="1">
              <a:solidFill>
                <a:srgbClr val="FF9900"/>
              </a:solidFill>
            </a:endParaRPr>
          </a:p>
        </p:txBody>
      </p:sp>
      <p:sp>
        <p:nvSpPr>
          <p:cNvPr id="156" name="Google Shape;156;p26"/>
          <p:cNvSpPr txBox="1"/>
          <p:nvPr/>
        </p:nvSpPr>
        <p:spPr>
          <a:xfrm>
            <a:off x="5469200" y="3698875"/>
            <a:ext cx="3849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9900"/>
                </a:solidFill>
              </a:rPr>
              <a:t>B</a:t>
            </a:r>
            <a:endParaRPr sz="2000" b="1">
              <a:solidFill>
                <a:srgbClr val="FF9900"/>
              </a:solidFill>
            </a:endParaRPr>
          </a:p>
        </p:txBody>
      </p:sp>
      <p:sp>
        <p:nvSpPr>
          <p:cNvPr id="157" name="Google Shape;157;p26"/>
          <p:cNvSpPr txBox="1"/>
          <p:nvPr/>
        </p:nvSpPr>
        <p:spPr>
          <a:xfrm>
            <a:off x="7952825" y="3303600"/>
            <a:ext cx="3849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9900"/>
                </a:solidFill>
              </a:rPr>
              <a:t>C</a:t>
            </a:r>
            <a:endParaRPr sz="2000" b="1">
              <a:solidFill>
                <a:srgbClr val="FF9900"/>
              </a:solidFill>
            </a:endParaRPr>
          </a:p>
        </p:txBody>
      </p:sp>
      <p:cxnSp>
        <p:nvCxnSpPr>
          <p:cNvPr id="158" name="Google Shape;158;p26"/>
          <p:cNvCxnSpPr>
            <a:stCxn id="159" idx="3"/>
          </p:cNvCxnSpPr>
          <p:nvPr/>
        </p:nvCxnSpPr>
        <p:spPr>
          <a:xfrm rot="10800000" flipH="1">
            <a:off x="3293400" y="3234075"/>
            <a:ext cx="1517100" cy="573600"/>
          </a:xfrm>
          <a:prstGeom prst="straightConnector1">
            <a:avLst/>
          </a:prstGeom>
          <a:noFill/>
          <a:ln w="28575" cap="flat" cmpd="sng">
            <a:solidFill>
              <a:srgbClr val="00FFFF"/>
            </a:solidFill>
            <a:prstDash val="solid"/>
            <a:round/>
            <a:headEnd type="none" w="med" len="med"/>
            <a:tailEnd type="triangle" w="med" len="med"/>
          </a:ln>
        </p:spPr>
      </p:cxnSp>
      <p:sp>
        <p:nvSpPr>
          <p:cNvPr id="159" name="Google Shape;159;p26"/>
          <p:cNvSpPr txBox="1"/>
          <p:nvPr/>
        </p:nvSpPr>
        <p:spPr>
          <a:xfrm>
            <a:off x="1139700" y="3558975"/>
            <a:ext cx="21537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SVM 1 between A and B</a:t>
            </a:r>
            <a:endParaRPr/>
          </a:p>
        </p:txBody>
      </p:sp>
      <p:cxnSp>
        <p:nvCxnSpPr>
          <p:cNvPr id="160" name="Google Shape;160;p26"/>
          <p:cNvCxnSpPr/>
          <p:nvPr/>
        </p:nvCxnSpPr>
        <p:spPr>
          <a:xfrm>
            <a:off x="6213675" y="911000"/>
            <a:ext cx="173100" cy="1235100"/>
          </a:xfrm>
          <a:prstGeom prst="straightConnector1">
            <a:avLst/>
          </a:prstGeom>
          <a:noFill/>
          <a:ln w="28575" cap="flat" cmpd="sng">
            <a:solidFill>
              <a:srgbClr val="00FFFF"/>
            </a:solidFill>
            <a:prstDash val="solid"/>
            <a:round/>
            <a:headEnd type="none" w="med" len="med"/>
            <a:tailEnd type="triangle" w="med" len="med"/>
          </a:ln>
        </p:spPr>
      </p:cxnSp>
      <p:sp>
        <p:nvSpPr>
          <p:cNvPr id="161" name="Google Shape;161;p26"/>
          <p:cNvSpPr txBox="1"/>
          <p:nvPr/>
        </p:nvSpPr>
        <p:spPr>
          <a:xfrm>
            <a:off x="4059975" y="691900"/>
            <a:ext cx="21537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SVM 2 between B and C</a:t>
            </a:r>
            <a:endParaRPr/>
          </a:p>
        </p:txBody>
      </p:sp>
      <p:cxnSp>
        <p:nvCxnSpPr>
          <p:cNvPr id="162" name="Google Shape;162;p26"/>
          <p:cNvCxnSpPr/>
          <p:nvPr/>
        </p:nvCxnSpPr>
        <p:spPr>
          <a:xfrm rot="10800000" flipH="1">
            <a:off x="6040575" y="4403425"/>
            <a:ext cx="812400" cy="227100"/>
          </a:xfrm>
          <a:prstGeom prst="straightConnector1">
            <a:avLst/>
          </a:prstGeom>
          <a:noFill/>
          <a:ln w="28575" cap="flat" cmpd="sng">
            <a:solidFill>
              <a:srgbClr val="00FFFF"/>
            </a:solidFill>
            <a:prstDash val="solid"/>
            <a:round/>
            <a:headEnd type="none" w="med" len="med"/>
            <a:tailEnd type="triangle" w="med" len="med"/>
          </a:ln>
        </p:spPr>
      </p:cxnSp>
      <p:sp>
        <p:nvSpPr>
          <p:cNvPr id="163" name="Google Shape;163;p26"/>
          <p:cNvSpPr txBox="1"/>
          <p:nvPr/>
        </p:nvSpPr>
        <p:spPr>
          <a:xfrm>
            <a:off x="3886875" y="4630525"/>
            <a:ext cx="21537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SVM 3 between A and 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SVM Variants</a:t>
            </a:r>
            <a:endParaRPr/>
          </a:p>
        </p:txBody>
      </p:sp>
      <p:sp>
        <p:nvSpPr>
          <p:cNvPr id="169" name="Google Shape;16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Linear Support Vector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One-Class Support Vector Machine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Support Vector Regression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Bayesian Support Vector Machine</a:t>
            </a:r>
            <a:endParaRPr>
              <a:solidFill>
                <a:schemeClr val="dk1"/>
              </a:solidFill>
            </a:endParaRPr>
          </a:p>
        </p:txBody>
      </p:sp>
      <p:pic>
        <p:nvPicPr>
          <p:cNvPr id="170" name="Google Shape;170;p27"/>
          <p:cNvPicPr preferRelativeResize="0"/>
          <p:nvPr/>
        </p:nvPicPr>
        <p:blipFill>
          <a:blip r:embed="rId3">
            <a:alphaModFix/>
          </a:blip>
          <a:stretch>
            <a:fillRect/>
          </a:stretch>
        </p:blipFill>
        <p:spPr>
          <a:xfrm>
            <a:off x="4654885" y="0"/>
            <a:ext cx="4526280" cy="5143500"/>
          </a:xfrm>
          <a:prstGeom prst="rect">
            <a:avLst/>
          </a:prstGeom>
          <a:noFill/>
          <a:ln>
            <a:noFill/>
          </a:ln>
        </p:spPr>
      </p:pic>
      <p:sp>
        <p:nvSpPr>
          <p:cNvPr id="171" name="Google Shape;171;p27"/>
          <p:cNvSpPr txBox="1"/>
          <p:nvPr/>
        </p:nvSpPr>
        <p:spPr>
          <a:xfrm>
            <a:off x="0" y="4884475"/>
            <a:ext cx="4654800" cy="25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u="sng">
                <a:solidFill>
                  <a:schemeClr val="hlink"/>
                </a:solidFill>
                <a:hlinkClick r:id="rId4"/>
              </a:rPr>
              <a:t>https://scikit-learn.org/stable/modules/outlier_detection.html#outlier-detection</a:t>
            </a:r>
            <a:endParaRPr sz="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body" idx="1"/>
          </p:nvPr>
        </p:nvSpPr>
        <p:spPr>
          <a:xfrm>
            <a:off x="311700" y="1142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 </a:t>
            </a:r>
            <a:endParaRPr b="1" dirty="0"/>
          </a:p>
          <a:p>
            <a:pPr marL="0" lvl="0" indent="0" algn="l" rtl="0">
              <a:spcBef>
                <a:spcPts val="0"/>
              </a:spcBef>
              <a:spcAft>
                <a:spcPts val="0"/>
              </a:spcAft>
              <a:buNone/>
            </a:pPr>
            <a:r>
              <a:rPr lang="en" dirty="0"/>
              <a:t>svm function in the e1071 package</a:t>
            </a:r>
            <a:endParaRPr dirty="0"/>
          </a:p>
          <a:p>
            <a:pPr marL="0" lvl="0" indent="0" algn="l" rtl="0">
              <a:spcBef>
                <a:spcPts val="0"/>
              </a:spcBef>
              <a:spcAft>
                <a:spcPts val="0"/>
              </a:spcAft>
              <a:buNone/>
            </a:pPr>
            <a:r>
              <a:rPr lang="en" u="sng" dirty="0">
                <a:solidFill>
                  <a:schemeClr val="hlink"/>
                </a:solidFill>
                <a:hlinkClick r:id="rId3"/>
              </a:rPr>
              <a:t>https://cran.r-project.org/web/packages/e1071/vignettes/svmdoc.pdf</a:t>
            </a:r>
            <a:endParaRPr dirty="0"/>
          </a:p>
          <a:p>
            <a:pPr marL="0" lvl="0" indent="0" algn="l" rtl="0">
              <a:spcBef>
                <a:spcPts val="0"/>
              </a:spcBef>
              <a:spcAft>
                <a:spcPts val="0"/>
              </a:spcAft>
              <a:buNone/>
            </a:pPr>
            <a:r>
              <a:rPr lang="en" dirty="0"/>
              <a:t>model &lt;- svm(x, 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Python</a:t>
            </a:r>
            <a:endParaRPr b="1" dirty="0"/>
          </a:p>
          <a:p>
            <a:pPr marL="0" lvl="0" indent="0" algn="l" rtl="0">
              <a:spcBef>
                <a:spcPts val="0"/>
              </a:spcBef>
              <a:spcAft>
                <a:spcPts val="0"/>
              </a:spcAft>
              <a:buNone/>
            </a:pPr>
            <a:r>
              <a:rPr lang="en" dirty="0"/>
              <a:t>svm function in SciKit Learn</a:t>
            </a:r>
            <a:endParaRPr dirty="0"/>
          </a:p>
          <a:p>
            <a:pPr marL="0" lvl="0" indent="0" algn="l" rtl="0">
              <a:spcBef>
                <a:spcPts val="0"/>
              </a:spcBef>
              <a:spcAft>
                <a:spcPts val="0"/>
              </a:spcAft>
              <a:buNone/>
            </a:pPr>
            <a:r>
              <a:rPr lang="en" u="sng" dirty="0">
                <a:solidFill>
                  <a:schemeClr val="hlink"/>
                </a:solidFill>
                <a:hlinkClick r:id="rId4"/>
              </a:rPr>
              <a:t>https://scikit-learn.org/stable/modules/svm.html</a:t>
            </a:r>
            <a:endParaRPr dirty="0"/>
          </a:p>
          <a:p>
            <a:pPr marL="0" lvl="0" indent="0" algn="l" rtl="0">
              <a:spcBef>
                <a:spcPts val="0"/>
              </a:spcBef>
              <a:spcAft>
                <a:spcPts val="0"/>
              </a:spcAft>
              <a:buClr>
                <a:schemeClr val="dk1"/>
              </a:buClr>
              <a:buSzPts val="1100"/>
              <a:buFont typeface="Arial"/>
              <a:buNone/>
            </a:pPr>
            <a:r>
              <a:rPr lang="en" dirty="0"/>
              <a:t>model = svm.SVC()</a:t>
            </a:r>
            <a:endParaRPr dirty="0"/>
          </a:p>
          <a:p>
            <a:pPr marL="0" lvl="0" indent="0" algn="l" rtl="0">
              <a:spcBef>
                <a:spcPts val="0"/>
              </a:spcBef>
              <a:spcAft>
                <a:spcPts val="0"/>
              </a:spcAft>
              <a:buClr>
                <a:schemeClr val="dk1"/>
              </a:buClr>
              <a:buSzPts val="1100"/>
              <a:buFont typeface="Arial"/>
              <a:buNone/>
            </a:pPr>
            <a:r>
              <a:rPr lang="en" dirty="0"/>
              <a:t>model.fit(X, y)</a:t>
            </a:r>
            <a:endParaRPr dirty="0"/>
          </a:p>
          <a:p>
            <a:pPr marL="0" lvl="0" indent="0" algn="l" rtl="0">
              <a:spcBef>
                <a:spcPts val="0"/>
              </a:spcBef>
              <a:spcAft>
                <a:spcPts val="0"/>
              </a:spcAft>
              <a:buNone/>
            </a:pPr>
            <a:endParaRPr dirty="0"/>
          </a:p>
        </p:txBody>
      </p:sp>
      <p:sp>
        <p:nvSpPr>
          <p:cNvPr id="177" name="Google Shape;17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SVM R and Python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covered.</a:t>
            </a:r>
            <a:endParaRPr/>
          </a:p>
        </p:txBody>
      </p:sp>
      <p:sp>
        <p:nvSpPr>
          <p:cNvPr id="183" name="Google Shape;183;p29"/>
          <p:cNvSpPr txBox="1">
            <a:spLocks noGrp="1"/>
          </p:cNvSpPr>
          <p:nvPr>
            <p:ph type="body" idx="1"/>
          </p:nvPr>
        </p:nvSpPr>
        <p:spPr>
          <a:xfrm>
            <a:off x="282175" y="11451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a:solidFill>
                  <a:schemeClr val="dk1"/>
                </a:solidFill>
              </a:rPr>
              <a:t>Support Vector Machine</a:t>
            </a:r>
            <a:endParaRPr sz="2000">
              <a:solidFill>
                <a:schemeClr val="dk1"/>
              </a:solidFill>
            </a:endParaRPr>
          </a:p>
          <a:p>
            <a:pPr marL="0" lvl="0" indent="0" algn="l" rtl="0">
              <a:spcBef>
                <a:spcPts val="0"/>
              </a:spcBef>
              <a:spcAft>
                <a:spcPts val="0"/>
              </a:spcAft>
              <a:buNone/>
            </a:pPr>
            <a:endParaRPr sz="2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References</a:t>
            </a:r>
            <a:endParaRPr/>
          </a:p>
        </p:txBody>
      </p:sp>
      <p:sp>
        <p:nvSpPr>
          <p:cNvPr id="189" name="Google Shape;189;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
                <a:solidFill>
                  <a:schemeClr val="dk1"/>
                </a:solidFill>
              </a:rPr>
              <a:t>Shmueli, G., Bruce, P. C., Yahav, I., Patel, N. R., &amp; Lichtendahl Jr, K. C. (2017). Data mining for business analytics: concepts, techniques, and applications in R. John Wiley &amp; Sons.</a:t>
            </a:r>
            <a:endParaRPr>
              <a:solidFill>
                <a:schemeClr val="dk1"/>
              </a:solidFill>
            </a:endParaRPr>
          </a:p>
          <a:p>
            <a:pPr marL="0" lvl="0" indent="0" algn="l" rtl="0">
              <a:lnSpc>
                <a:spcPct val="115000"/>
              </a:lnSpc>
              <a:spcBef>
                <a:spcPts val="1600"/>
              </a:spcBef>
              <a:spcAft>
                <a:spcPts val="0"/>
              </a:spcAft>
              <a:buSzPts val="1800"/>
              <a:buNone/>
            </a:pPr>
            <a:r>
              <a:rPr lang="en">
                <a:solidFill>
                  <a:schemeClr val="dk1"/>
                </a:solidFill>
              </a:rPr>
              <a:t>Witten, I. H., Frank, E., Hall, M. A., &amp; Pal, C. J. (2016). Data Mining: Practical Machine Learning Tools and Techniques.</a:t>
            </a:r>
            <a:endParaRPr>
              <a:solidFill>
                <a:schemeClr val="dk1"/>
              </a:solidFill>
            </a:endParaRPr>
          </a:p>
          <a:p>
            <a:pPr marL="0" lvl="0" indent="0" algn="l" rtl="0">
              <a:lnSpc>
                <a:spcPct val="115000"/>
              </a:lnSpc>
              <a:spcBef>
                <a:spcPts val="1600"/>
              </a:spcBef>
              <a:spcAft>
                <a:spcPts val="1600"/>
              </a:spcAft>
              <a:buSzPts val="1800"/>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are going to learn.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a:solidFill>
                  <a:schemeClr val="dk1"/>
                </a:solidFill>
              </a:rPr>
              <a:t>Support Vector Machine</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Boser, B. E., Guyon, I. M., &amp; Vapnik, V. N. (1992, July). A training algorithm for optimal margin classifiers. In Proceedings of the fifth annual workshop on Computational learning theory (pp. 144-152).</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Support Vector Machine is </a:t>
            </a:r>
            <a:r>
              <a:rPr lang="en" dirty="0">
                <a:solidFill>
                  <a:srgbClr val="000000"/>
                </a:solidFill>
                <a:highlight>
                  <a:srgbClr val="FFFF00"/>
                </a:highlight>
              </a:rPr>
              <a:t>a Supervised Learning, Binary Classifier designed to maximize the distance between a hyperplane that divides two linearly separable groups of data and the Support Vector that represents the boundary of the two data groups utilizing a Kernel function</a:t>
            </a:r>
            <a:r>
              <a:rPr lang="en" dirty="0">
                <a:solidFill>
                  <a:srgbClr val="000000"/>
                </a:solidFill>
              </a:rPr>
              <a:t>.</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Boser, B. E., Guyon, I. M., &amp; Vapnik, V. N. (1992, July). A training algorithm for optimal margin classifiers. In Proceedings of the fifth annual workshop on Computational learning theory (pp. 144-152).</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Support Vector Machine is a </a:t>
            </a:r>
            <a:r>
              <a:rPr lang="en" u="sng">
                <a:solidFill>
                  <a:srgbClr val="000000"/>
                </a:solidFill>
              </a:rPr>
              <a:t>Supervised Learning</a:t>
            </a:r>
            <a:r>
              <a:rPr lang="en">
                <a:solidFill>
                  <a:srgbClr val="000000"/>
                </a:solidFill>
              </a:rPr>
              <a:t>, </a:t>
            </a:r>
            <a:r>
              <a:rPr lang="en" u="sng">
                <a:solidFill>
                  <a:srgbClr val="000000"/>
                </a:solidFill>
              </a:rPr>
              <a:t>Binary Classifier</a:t>
            </a:r>
            <a:r>
              <a:rPr lang="en">
                <a:solidFill>
                  <a:srgbClr val="000000"/>
                </a:solidFill>
              </a:rPr>
              <a:t> designed to maximize the distance between a hyperplane that divides two </a:t>
            </a:r>
            <a:r>
              <a:rPr lang="en" u="sng">
                <a:solidFill>
                  <a:srgbClr val="000000"/>
                </a:solidFill>
              </a:rPr>
              <a:t>linearly separable</a:t>
            </a:r>
            <a:r>
              <a:rPr lang="en">
                <a:solidFill>
                  <a:srgbClr val="000000"/>
                </a:solidFill>
              </a:rPr>
              <a:t> groups of data and the </a:t>
            </a:r>
            <a:r>
              <a:rPr lang="en" u="sng">
                <a:solidFill>
                  <a:srgbClr val="000000"/>
                </a:solidFill>
              </a:rPr>
              <a:t>Support Vector</a:t>
            </a:r>
            <a:r>
              <a:rPr lang="en">
                <a:solidFill>
                  <a:srgbClr val="000000"/>
                </a:solidFill>
              </a:rPr>
              <a:t> that represents the boundary of the two data groups utilizing a </a:t>
            </a:r>
            <a:r>
              <a:rPr lang="en" u="sng">
                <a:solidFill>
                  <a:srgbClr val="000000"/>
                </a:solidFill>
              </a:rPr>
              <a:t>Kernel function</a:t>
            </a:r>
            <a:r>
              <a:rPr lang="en">
                <a:solidFill>
                  <a:srgbClr val="000000"/>
                </a:solidFill>
              </a:rPr>
              <a:t>.</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Support Vectors</a:t>
            </a:r>
            <a:endParaRPr/>
          </a:p>
        </p:txBody>
      </p:sp>
      <p:pic>
        <p:nvPicPr>
          <p:cNvPr id="79" name="Google Shape;79;p17"/>
          <p:cNvPicPr preferRelativeResize="0"/>
          <p:nvPr/>
        </p:nvPicPr>
        <p:blipFill>
          <a:blip r:embed="rId3">
            <a:alphaModFix/>
          </a:blip>
          <a:stretch>
            <a:fillRect/>
          </a:stretch>
        </p:blipFill>
        <p:spPr>
          <a:xfrm>
            <a:off x="4317150" y="156950"/>
            <a:ext cx="4515150" cy="4829601"/>
          </a:xfrm>
          <a:prstGeom prst="rect">
            <a:avLst/>
          </a:prstGeom>
          <a:noFill/>
          <a:ln>
            <a:noFill/>
          </a:ln>
        </p:spPr>
      </p:pic>
      <p:sp>
        <p:nvSpPr>
          <p:cNvPr id="80" name="Google Shape;80;p17"/>
          <p:cNvSpPr txBox="1"/>
          <p:nvPr/>
        </p:nvSpPr>
        <p:spPr>
          <a:xfrm>
            <a:off x="0" y="4958400"/>
            <a:ext cx="3000000" cy="18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u="sng">
                <a:solidFill>
                  <a:schemeClr val="hlink"/>
                </a:solidFill>
                <a:hlinkClick r:id="rId4"/>
              </a:rPr>
              <a:t>https://monkeylearn.com/blog/introduction-to-support-vector-machines-svm/</a:t>
            </a:r>
            <a:endParaRPr sz="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Vectors</a:t>
            </a:r>
            <a:endParaRPr/>
          </a:p>
        </p:txBody>
      </p:sp>
      <p:pic>
        <p:nvPicPr>
          <p:cNvPr id="86" name="Google Shape;86;p18"/>
          <p:cNvPicPr preferRelativeResize="0"/>
          <p:nvPr/>
        </p:nvPicPr>
        <p:blipFill>
          <a:blip r:embed="rId3">
            <a:alphaModFix/>
          </a:blip>
          <a:stretch>
            <a:fillRect/>
          </a:stretch>
        </p:blipFill>
        <p:spPr>
          <a:xfrm>
            <a:off x="395950" y="964575"/>
            <a:ext cx="3508750" cy="3415175"/>
          </a:xfrm>
          <a:prstGeom prst="rect">
            <a:avLst/>
          </a:prstGeom>
          <a:noFill/>
          <a:ln>
            <a:noFill/>
          </a:ln>
        </p:spPr>
      </p:pic>
      <p:sp>
        <p:nvSpPr>
          <p:cNvPr id="87" name="Google Shape;87;p18"/>
          <p:cNvSpPr txBox="1"/>
          <p:nvPr/>
        </p:nvSpPr>
        <p:spPr>
          <a:xfrm>
            <a:off x="-19825" y="5014800"/>
            <a:ext cx="2041500" cy="12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u="sng">
                <a:solidFill>
                  <a:schemeClr val="hlink"/>
                </a:solidFill>
                <a:hlinkClick r:id="rId4"/>
              </a:rPr>
              <a:t>https://en.wikipedia.org/wiki/Support-vector_machine</a:t>
            </a:r>
            <a:endParaRPr sz="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Vectors</a:t>
            </a:r>
            <a:endParaRPr/>
          </a:p>
        </p:txBody>
      </p:sp>
      <p:pic>
        <p:nvPicPr>
          <p:cNvPr id="93" name="Google Shape;93;p19"/>
          <p:cNvPicPr preferRelativeResize="0"/>
          <p:nvPr/>
        </p:nvPicPr>
        <p:blipFill>
          <a:blip r:embed="rId3">
            <a:alphaModFix/>
          </a:blip>
          <a:stretch>
            <a:fillRect/>
          </a:stretch>
        </p:blipFill>
        <p:spPr>
          <a:xfrm>
            <a:off x="395950" y="964575"/>
            <a:ext cx="3508750" cy="3415175"/>
          </a:xfrm>
          <a:prstGeom prst="rect">
            <a:avLst/>
          </a:prstGeom>
          <a:noFill/>
          <a:ln>
            <a:noFill/>
          </a:ln>
        </p:spPr>
      </p:pic>
      <p:sp>
        <p:nvSpPr>
          <p:cNvPr id="94" name="Google Shape;94;p19"/>
          <p:cNvSpPr txBox="1"/>
          <p:nvPr/>
        </p:nvSpPr>
        <p:spPr>
          <a:xfrm>
            <a:off x="-19825" y="5014800"/>
            <a:ext cx="2041500" cy="12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u="sng">
                <a:solidFill>
                  <a:schemeClr val="hlink"/>
                </a:solidFill>
                <a:hlinkClick r:id="rId4"/>
              </a:rPr>
              <a:t>https://en.wikipedia.org/wiki/Support-vector_machine</a:t>
            </a:r>
            <a:endParaRPr sz="600"/>
          </a:p>
        </p:txBody>
      </p:sp>
      <p:cxnSp>
        <p:nvCxnSpPr>
          <p:cNvPr id="95" name="Google Shape;95;p19"/>
          <p:cNvCxnSpPr/>
          <p:nvPr/>
        </p:nvCxnSpPr>
        <p:spPr>
          <a:xfrm flipH="1">
            <a:off x="3766875" y="1198925"/>
            <a:ext cx="2131500" cy="281100"/>
          </a:xfrm>
          <a:prstGeom prst="straightConnector1">
            <a:avLst/>
          </a:prstGeom>
          <a:noFill/>
          <a:ln w="28575" cap="flat" cmpd="sng">
            <a:solidFill>
              <a:srgbClr val="FF9900"/>
            </a:solidFill>
            <a:prstDash val="solid"/>
            <a:round/>
            <a:headEnd type="none" w="med" len="med"/>
            <a:tailEnd type="triangle" w="med" len="med"/>
          </a:ln>
        </p:spPr>
      </p:cxnSp>
      <p:sp>
        <p:nvSpPr>
          <p:cNvPr id="96" name="Google Shape;96;p19"/>
          <p:cNvSpPr txBox="1"/>
          <p:nvPr/>
        </p:nvSpPr>
        <p:spPr>
          <a:xfrm>
            <a:off x="5898375" y="983525"/>
            <a:ext cx="18765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Margin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Vectors</a:t>
            </a:r>
            <a:endParaRPr/>
          </a:p>
        </p:txBody>
      </p:sp>
      <p:pic>
        <p:nvPicPr>
          <p:cNvPr id="102" name="Google Shape;102;p20"/>
          <p:cNvPicPr preferRelativeResize="0"/>
          <p:nvPr/>
        </p:nvPicPr>
        <p:blipFill>
          <a:blip r:embed="rId3">
            <a:alphaModFix/>
          </a:blip>
          <a:stretch>
            <a:fillRect/>
          </a:stretch>
        </p:blipFill>
        <p:spPr>
          <a:xfrm>
            <a:off x="395950" y="964575"/>
            <a:ext cx="3508750" cy="3415175"/>
          </a:xfrm>
          <a:prstGeom prst="rect">
            <a:avLst/>
          </a:prstGeom>
          <a:noFill/>
          <a:ln>
            <a:noFill/>
          </a:ln>
        </p:spPr>
      </p:pic>
      <p:sp>
        <p:nvSpPr>
          <p:cNvPr id="103" name="Google Shape;103;p20"/>
          <p:cNvSpPr txBox="1"/>
          <p:nvPr/>
        </p:nvSpPr>
        <p:spPr>
          <a:xfrm>
            <a:off x="-19825" y="5014800"/>
            <a:ext cx="2041500" cy="12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u="sng">
                <a:solidFill>
                  <a:schemeClr val="hlink"/>
                </a:solidFill>
                <a:hlinkClick r:id="rId4"/>
              </a:rPr>
              <a:t>https://en.wikipedia.org/wiki/Support-vector_machine</a:t>
            </a:r>
            <a:endParaRPr sz="600"/>
          </a:p>
        </p:txBody>
      </p:sp>
      <p:cxnSp>
        <p:nvCxnSpPr>
          <p:cNvPr id="104" name="Google Shape;104;p20"/>
          <p:cNvCxnSpPr/>
          <p:nvPr/>
        </p:nvCxnSpPr>
        <p:spPr>
          <a:xfrm flipH="1">
            <a:off x="3108375" y="1198925"/>
            <a:ext cx="2790000" cy="66600"/>
          </a:xfrm>
          <a:prstGeom prst="straightConnector1">
            <a:avLst/>
          </a:prstGeom>
          <a:noFill/>
          <a:ln w="28575" cap="flat" cmpd="sng">
            <a:solidFill>
              <a:srgbClr val="FF9900"/>
            </a:solidFill>
            <a:prstDash val="solid"/>
            <a:round/>
            <a:headEnd type="none" w="med" len="med"/>
            <a:tailEnd type="triangle" w="med" len="med"/>
          </a:ln>
        </p:spPr>
      </p:cxnSp>
      <p:cxnSp>
        <p:nvCxnSpPr>
          <p:cNvPr id="105" name="Google Shape;105;p20"/>
          <p:cNvCxnSpPr/>
          <p:nvPr/>
        </p:nvCxnSpPr>
        <p:spPr>
          <a:xfrm flipH="1">
            <a:off x="3707675" y="1213725"/>
            <a:ext cx="2175900" cy="636600"/>
          </a:xfrm>
          <a:prstGeom prst="straightConnector1">
            <a:avLst/>
          </a:prstGeom>
          <a:noFill/>
          <a:ln w="28575" cap="flat" cmpd="sng">
            <a:solidFill>
              <a:srgbClr val="FF9900"/>
            </a:solidFill>
            <a:prstDash val="solid"/>
            <a:round/>
            <a:headEnd type="none" w="med" len="med"/>
            <a:tailEnd type="triangle" w="med" len="med"/>
          </a:ln>
        </p:spPr>
      </p:cxnSp>
      <p:sp>
        <p:nvSpPr>
          <p:cNvPr id="106" name="Google Shape;106;p20"/>
          <p:cNvSpPr txBox="1"/>
          <p:nvPr/>
        </p:nvSpPr>
        <p:spPr>
          <a:xfrm>
            <a:off x="5898375" y="983525"/>
            <a:ext cx="18765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a:t>
            </a:r>
            <a:endParaRPr/>
          </a:p>
        </p:txBody>
      </p:sp>
      <p:sp>
        <p:nvSpPr>
          <p:cNvPr id="112" name="Google Shape;112;p21"/>
          <p:cNvSpPr txBox="1"/>
          <p:nvPr/>
        </p:nvSpPr>
        <p:spPr>
          <a:xfrm>
            <a:off x="-19825" y="4747846"/>
            <a:ext cx="6229200" cy="39565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u="sng" dirty="0">
                <a:solidFill>
                  <a:schemeClr val="hlink"/>
                </a:solidFill>
                <a:hlinkClick r:id="rId3"/>
              </a:rPr>
              <a:t>https://developer.xilinx.com/en/articles/exploring-support-vector-machine-acceleration-with-vitis.html</a:t>
            </a:r>
            <a:endParaRPr sz="600" dirty="0"/>
          </a:p>
        </p:txBody>
      </p:sp>
      <p:pic>
        <p:nvPicPr>
          <p:cNvPr id="113" name="Google Shape;113;p21"/>
          <p:cNvPicPr preferRelativeResize="0"/>
          <p:nvPr/>
        </p:nvPicPr>
        <p:blipFill>
          <a:blip r:embed="rId4">
            <a:alphaModFix/>
          </a:blip>
          <a:stretch>
            <a:fillRect/>
          </a:stretch>
        </p:blipFill>
        <p:spPr>
          <a:xfrm>
            <a:off x="2174075" y="1170125"/>
            <a:ext cx="6229214" cy="38209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755</Words>
  <Application>Microsoft Office PowerPoint</Application>
  <PresentationFormat>On-screen Show (16:9)</PresentationFormat>
  <Paragraphs>90</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CS 5402 Introduction to Data Mining  Data Mining Methods - Support Vector Machine v.1.0</vt:lpstr>
      <vt:lpstr>What we are going to learn.</vt:lpstr>
      <vt:lpstr>Support Vector Machines</vt:lpstr>
      <vt:lpstr>Support Vector Machines</vt:lpstr>
      <vt:lpstr>Support Vectors</vt:lpstr>
      <vt:lpstr>Support Vectors</vt:lpstr>
      <vt:lpstr>Support Vectors</vt:lpstr>
      <vt:lpstr>Support Vectors</vt:lpstr>
      <vt:lpstr>Support Vector Machine?</vt:lpstr>
      <vt:lpstr>Support Vector Machines with Benefits</vt:lpstr>
      <vt:lpstr>SVM Options</vt:lpstr>
      <vt:lpstr>SVM Options</vt:lpstr>
      <vt:lpstr>SVM Options</vt:lpstr>
      <vt:lpstr>SVM Options</vt:lpstr>
      <vt:lpstr>SVM Variants</vt:lpstr>
      <vt:lpstr>SVM R and Python</vt:lpstr>
      <vt:lpstr>What we covered.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5402 Introduction to Data Mining  7.6 Data Mining Methods - Support Vector Machine v.1</dc:title>
  <cp:lastModifiedBy>Bikis</cp:lastModifiedBy>
  <cp:revision>3</cp:revision>
  <dcterms:modified xsi:type="dcterms:W3CDTF">2021-07-24T14:38:21Z</dcterms:modified>
</cp:coreProperties>
</file>