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81" r:id="rId24"/>
    <p:sldId id="279" r:id="rId25"/>
    <p:sldId id="276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22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3546c03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3546c03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d038ab0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d038ab0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3546c0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3546c0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07518e8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07518e8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5fb1e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5fb1e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25c1eb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25c1eb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5fb1e2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5fb1e2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434360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434360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07518e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07518e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d07518e8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d07518e8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3546c0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3546c0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0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d334adc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d334adc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35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d07518e8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d07518e8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3546c0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3546c0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3546c0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3546c0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e3546c03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e3546c03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e3546c03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e3546c03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d038ab27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d038ab27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25c1eb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25c1eb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5c1ebd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5c1ebd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obp@ms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generalised-linear-models-in-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upload.wikimedia.org/wikipedia/commons/d/d8/EM-Gaussian-data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wiki.php?id_contents=794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floydhub.com/introduction-to-k-means-clustering-in-python-with-scikit-learn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loydhub.com/introduction-to-k-means-clustering-in-python-with-scikit-lear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floydhub.com/introduction-to-k-means-clustering-in-python-with-scikit-lear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en.wikipedia.org/wiki/Anscombe%27s_quart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Anscombe%27s_quart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52625/visually-plotting-multi-dimensional-cluster-data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vis-wiki.net/wiki/Chart_Junk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https://infovis-wiki.net/wiki/Chart_Jun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owardsdatascience.com/how-are-logistic-regression-ordinary-least-squares-regression-related-1deab32d79f5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r-bloggers.com/generalised-linear-models-in-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o.org/3/w7365e0e.htm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becominghuman.ai/understanding-decision-trees-43032111380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ntonadvertiser.com/2019/10/18/tis-the-season-for-shoebox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CS 5402 Introduction to Data Mining</a:t>
            </a: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Data Output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dirty="0"/>
              <a:t>v.1.0</a:t>
            </a:r>
            <a:endParaRPr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570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tx1"/>
                </a:solidFill>
              </a:rPr>
              <a:t>Perry B. Koob,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koobp@mst.edu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299" y="255450"/>
            <a:ext cx="6517999" cy="4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0" y="4768500"/>
            <a:ext cx="6804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https://www.r-bloggers.com/generalised-linear-models-in-r/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750" y="2794896"/>
            <a:ext cx="5563801" cy="17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956799" cy="374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Instance-Based Representation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400" y="1071738"/>
            <a:ext cx="5829300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0" y="4862275"/>
            <a:ext cx="30000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(Alaliyat, 2008)</a:t>
            </a:r>
            <a:endParaRPr sz="1200"/>
          </a:p>
        </p:txBody>
      </p:sp>
      <p:sp>
        <p:nvSpPr>
          <p:cNvPr id="138" name="Google Shape;138;p23"/>
          <p:cNvSpPr txBox="1"/>
          <p:nvPr/>
        </p:nvSpPr>
        <p:spPr>
          <a:xfrm>
            <a:off x="725725" y="2213425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Nearest Neighbor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3900"/>
            <a:ext cx="355026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0" y="4798200"/>
            <a:ext cx="36315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https://upload.wikimedia.org/wikipedia/commons/d/d8/EM-Gaussian-data.svg</a:t>
            </a:r>
            <a:endParaRPr sz="8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25" y="145575"/>
            <a:ext cx="5214450" cy="47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931200" y="4798200"/>
            <a:ext cx="8212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(Gui, Zhang, Hu, Huang, &amp; Wei, 2018)</a:t>
            </a:r>
            <a:endParaRPr sz="1200"/>
          </a:p>
        </p:txBody>
      </p:sp>
      <p:sp>
        <p:nvSpPr>
          <p:cNvPr id="148" name="Google Shape;148;p24"/>
          <p:cNvSpPr txBox="1"/>
          <p:nvPr/>
        </p:nvSpPr>
        <p:spPr>
          <a:xfrm>
            <a:off x="3229425" y="1040200"/>
            <a:ext cx="696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4780500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http://www.sthda.com/english/wiki/wiki.php?id_contents=7940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450" y="1170125"/>
            <a:ext cx="3731732" cy="34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3731732" cy="34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551" y="1663050"/>
            <a:ext cx="52197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3089425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6911575" y="1331250"/>
            <a:ext cx="1521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Labels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928675" y="1725225"/>
            <a:ext cx="2193300" cy="2776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7543800" y="1694175"/>
            <a:ext cx="771600" cy="2776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3443300" y="2347125"/>
            <a:ext cx="4432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[0, 3, 4, 5, </a:t>
            </a:r>
            <a:r>
              <a:rPr lang="en">
                <a:solidFill>
                  <a:schemeClr val="dk1"/>
                </a:solidFill>
              </a:rPr>
              <a:t> 6,]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[1, 2, 7, 8, 9,] 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443300" y="1911100"/>
            <a:ext cx="2828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Cluster Members Indexes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really going on...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04" y="1725228"/>
            <a:ext cx="2147925" cy="16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0" y="4811700"/>
            <a:ext cx="7640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https://blog.floydhub.com/introduction-to-k-means-clustering-in-python-with-scikit-learn/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376000" y="1393425"/>
            <a:ext cx="11253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311700" y="1725225"/>
            <a:ext cx="2260200" cy="22932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443300" y="2347125"/>
            <a:ext cx="44328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[Object 1, Object 4, Object 5, </a:t>
            </a:r>
            <a:r>
              <a:rPr lang="en">
                <a:solidFill>
                  <a:schemeClr val="dk1"/>
                </a:solidFill>
              </a:rPr>
              <a:t>Object 6, Object 7]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[Object 2, Object 3, Object 8, Object 9, Object 10] 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3443300" y="1911100"/>
            <a:ext cx="28281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Cluster Members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Anscombe Quartet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00163"/>
            <a:ext cx="37814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4813800" y="4703625"/>
            <a:ext cx="4330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https://en.wikipedia.org/wiki/Anscombe%27s_quartet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075" y="1878375"/>
            <a:ext cx="5414875" cy="17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Anscombe Quartet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400163"/>
            <a:ext cx="378142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4813800" y="4703625"/>
            <a:ext cx="43302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https://en.wikipedia.org/wiki/Anscombe%27s_quartet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1425" y="907150"/>
            <a:ext cx="5007400" cy="3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learn…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outputs of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64407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Visualizations - Multi-dimensional</a:t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924" y="1157225"/>
            <a:ext cx="3818075" cy="35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1427400" y="4851000"/>
            <a:ext cx="7716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https://stats.stackexchange.com/questions/52625/visually-plotting-multi-dimensional-cluster-data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Chart Junk is any extra features that confuse the decoding of the information by the reader.</a:t>
            </a:r>
          </a:p>
          <a:p>
            <a:r>
              <a:rPr lang="en-US" dirty="0">
                <a:solidFill>
                  <a:schemeClr val="tx1"/>
                </a:solidFill>
              </a:rPr>
              <a:t>3D features</a:t>
            </a:r>
          </a:p>
          <a:p>
            <a:r>
              <a:rPr lang="en-US" dirty="0">
                <a:solidFill>
                  <a:schemeClr val="tx1"/>
                </a:solidFill>
              </a:rPr>
              <a:t>Irregular Shapes</a:t>
            </a:r>
          </a:p>
          <a:p>
            <a:r>
              <a:rPr lang="en-US" dirty="0">
                <a:solidFill>
                  <a:schemeClr val="tx1"/>
                </a:solidFill>
              </a:rPr>
              <a:t>Changing in multiple dimensions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0" y="4854300"/>
            <a:ext cx="197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https://infovis-wiki.net/wiki/Chart_Junk</a:t>
            </a:r>
            <a:endParaRPr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550"/>
            <a:ext cx="3748100" cy="35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0" y="4854300"/>
            <a:ext cx="19716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https://infovis-wiki.net/wiki/Chart_Junk</a:t>
            </a:r>
            <a:endParaRPr sz="800"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2200" y="11701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6788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- Avoid Chart Junk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-1" y="4711148"/>
            <a:ext cx="9057861" cy="445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/>
              <a:t>Li, S., Gilbert, L., </a:t>
            </a:r>
            <a:r>
              <a:rPr lang="en-US" sz="1000" dirty="0" err="1"/>
              <a:t>Vanwambeke</a:t>
            </a:r>
            <a:r>
              <a:rPr lang="en-US" sz="1000" dirty="0"/>
              <a:t>, S. O., Yu, J., Purse, B. V., &amp; Harrison, P. A. (2019). Lyme disease risks in Europe under multiple uncertain drivers of change. </a:t>
            </a:r>
            <a:r>
              <a:rPr lang="en-US" sz="1000" i="1" dirty="0"/>
              <a:t>Environmental health perspectives</a:t>
            </a:r>
            <a:r>
              <a:rPr lang="en-US" sz="1000" dirty="0"/>
              <a:t>, </a:t>
            </a:r>
            <a:r>
              <a:rPr lang="en-US" sz="1000" i="1" dirty="0"/>
              <a:t>127</a:t>
            </a:r>
            <a:r>
              <a:rPr lang="en-US" sz="1000" dirty="0"/>
              <a:t>(6), 067010.</a:t>
            </a:r>
            <a:endParaRPr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92" y="1017725"/>
            <a:ext cx="6328300" cy="36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about…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outputs of Data Mining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874653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Alaliyat, S. (2008). Video-based fall detection in elderly’s houses (Master's thesis).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Bektas, M., Bektas, I., Ayar, D., Selekoglu, Y., Ayar, U., Kudubes, A. A., ... &amp; Armstrong, M. (2016). Psychometric properties of Turkish version of pediatric daytime sleepiness scale (PDSS-T). Asian nursing research, 10(1), 62-67.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Gui, C., Zhang, R., Hu, R., Huang, G., &amp; Wei, J. (2018). Overlapping communities detection based on spectral analysis of line graphs. Physica A: Statistical Mechanics and Its Applications, 498, 50-65.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Solomatine, D. P., &amp; Xue, Y. (2004). M5 model trees and neural networks: application to flood forecasting in the upper reach of the Huai River in China. Journal of Hydrologic Engineering, 9(6), 491-501.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Witten, I. H., Frank, E., Hall, M. A., &amp; Pal, C. J. (2016). Data Mining: Practical Machine Learning Tools and Techniques.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4833300"/>
            <a:ext cx="30000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 https://xkcd.com/1838/</a:t>
            </a:r>
            <a:endParaRPr sz="9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228" y="3"/>
            <a:ext cx="4346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kinds of output can we expect?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Tables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Linear Models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Trees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Rules</a:t>
            </a:r>
            <a:endParaRPr sz="2000" b="1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Instance-Based Representation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Clusters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Visualizations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75" y="1516969"/>
            <a:ext cx="3000000" cy="355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0576" y="1577376"/>
            <a:ext cx="4622850" cy="330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44000" y="4570800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(Bektas et al, 2016)</a:t>
            </a:r>
            <a:endParaRPr sz="1200"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017725"/>
            <a:ext cx="3000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Classification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720575" y="1148650"/>
            <a:ext cx="30000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Multiple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4400"/>
            <a:ext cx="571385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4768500"/>
            <a:ext cx="6804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https://www.r-bloggers.com/generalised-linear-models-in-r/</a:t>
            </a:r>
            <a:endParaRPr sz="8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775" y="2571750"/>
            <a:ext cx="3697775" cy="18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621875" y="4816650"/>
            <a:ext cx="55221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https://towardsdatascience.com/how-are-logistic-regression-ordinary-least-squares-regression-related-1deab32d79f5</a:t>
            </a:r>
            <a:endParaRPr sz="800"/>
          </a:p>
        </p:txBody>
      </p:sp>
      <p:sp>
        <p:nvSpPr>
          <p:cNvPr id="87" name="Google Shape;87;p17"/>
          <p:cNvSpPr txBox="1"/>
          <p:nvPr/>
        </p:nvSpPr>
        <p:spPr>
          <a:xfrm>
            <a:off x="5582850" y="1397725"/>
            <a:ext cx="3249600" cy="11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of Simple Linear Regression.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75" y="1464425"/>
            <a:ext cx="4078761" cy="31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0" y="4886400"/>
            <a:ext cx="34503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https://becominghuman.ai/understanding-decision-trees-43032111380f</a:t>
            </a:r>
            <a:endParaRPr sz="800"/>
          </a:p>
        </p:txBody>
      </p:sp>
      <p:sp>
        <p:nvSpPr>
          <p:cNvPr id="95" name="Google Shape;95;p18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150" y="291725"/>
            <a:ext cx="4372000" cy="45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322400" y="4768500"/>
            <a:ext cx="1821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http://www.fao.org/3/w7365e0e.htm</a:t>
            </a:r>
            <a:endParaRPr sz="800"/>
          </a:p>
        </p:txBody>
      </p:sp>
      <p:sp>
        <p:nvSpPr>
          <p:cNvPr id="98" name="Google Shape;98;p18"/>
          <p:cNvSpPr txBox="1"/>
          <p:nvPr/>
        </p:nvSpPr>
        <p:spPr>
          <a:xfrm>
            <a:off x="4864900" y="0"/>
            <a:ext cx="42792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with probabilities.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0" y="4827900"/>
            <a:ext cx="34503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(Solomatine &amp; Xue, 2004)</a:t>
            </a:r>
            <a:endParaRPr sz="1200"/>
          </a:p>
        </p:txBody>
      </p:sp>
      <p:sp>
        <p:nvSpPr>
          <p:cNvPr id="105" name="Google Shape;105;p19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575" y="495025"/>
            <a:ext cx="6881226" cy="42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4827900"/>
            <a:ext cx="6461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https://www.clantonadvertiser.com/2019/10/18/tis-the-season-for-shoeboxes/</a:t>
            </a:r>
            <a:endParaRPr sz="800"/>
          </a:p>
        </p:txBody>
      </p:sp>
      <p:sp>
        <p:nvSpPr>
          <p:cNvPr id="113" name="Google Shape;113;p20"/>
          <p:cNvSpPr txBox="1"/>
          <p:nvPr/>
        </p:nvSpPr>
        <p:spPr>
          <a:xfrm>
            <a:off x="225975" y="1017725"/>
            <a:ext cx="2486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850" y="111450"/>
            <a:ext cx="6314775" cy="4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741</Words>
  <Application>Microsoft Office PowerPoint</Application>
  <PresentationFormat>On-screen Show (16:9)</PresentationFormat>
  <Paragraphs>97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CS 5402 Introduction to Data Mining  Data Output v.1.0</vt:lpstr>
      <vt:lpstr>What we are going to learn…</vt:lpstr>
      <vt:lpstr>PowerPoint Presentation</vt:lpstr>
      <vt:lpstr>What kinds of output can we expect?</vt:lpstr>
      <vt:lpstr>Tables</vt:lpstr>
      <vt:lpstr>Linear Models</vt:lpstr>
      <vt:lpstr>Trees</vt:lpstr>
      <vt:lpstr>Trees</vt:lpstr>
      <vt:lpstr>Trees</vt:lpstr>
      <vt:lpstr>Trees</vt:lpstr>
      <vt:lpstr>Rules</vt:lpstr>
      <vt:lpstr>Instance-Based Representation</vt:lpstr>
      <vt:lpstr>Clusters</vt:lpstr>
      <vt:lpstr>Clusters</vt:lpstr>
      <vt:lpstr>What is really going on...</vt:lpstr>
      <vt:lpstr>What is really going on...</vt:lpstr>
      <vt:lpstr>What is really going on...</vt:lpstr>
      <vt:lpstr>Visualizations - Anscombe Quartet</vt:lpstr>
      <vt:lpstr>Visualizations - Anscombe Quartet</vt:lpstr>
      <vt:lpstr>Visualizations - Multi-dimensional</vt:lpstr>
      <vt:lpstr>Visualizations - Avoid Chart Junk</vt:lpstr>
      <vt:lpstr>Visualizations - Avoid Chart Junk</vt:lpstr>
      <vt:lpstr>Visualizations - Avoid Chart Junk</vt:lpstr>
      <vt:lpstr>What we learned about…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5402 Introduction to Data Mining  3. Data Output v.1.0</dc:title>
  <cp:lastModifiedBy>Bikis</cp:lastModifiedBy>
  <cp:revision>5</cp:revision>
  <dcterms:modified xsi:type="dcterms:W3CDTF">2021-06-30T02:41:58Z</dcterms:modified>
</cp:coreProperties>
</file>