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196349-2B69-4D25-B53B-F30690038A14}">
  <a:tblStyle styleId="{06196349-2B69-4D25-B53B-F30690038A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1edc8ef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1edc8ef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1edc8ef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1edc8ef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1edc8ef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1edc8ef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1edc8ef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1edc8ef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1edc8ef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1edc8ef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1edc8ef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1edc8ef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343538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343538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3435386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3435386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343538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343538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343538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343538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1edc8ef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1edc8ef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1edc8ef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1edc8ef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1edc8ef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1edc8ef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1edc8ef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1edc8ef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66e96c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66e96c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72fdd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72fdd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1edc8ef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1edc8ef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ftschools.com/math/probability_and_statistics/histogr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Discretization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000000"/>
                </a:solidFill>
              </a:rPr>
              <a:t>Perry B. Koob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/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koobp@mst.edu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Entropy Based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Sort instances by attribute value and then split them based on information gain.</a:t>
            </a:r>
            <a:endParaRPr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Example: Say we want to consider a split at 71.5 </a:t>
            </a: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values below 71.5 classify as 4 Yes and 2 No 	values above 71.5 classify as 5 Yes and 3 No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0" y="2157675"/>
            <a:ext cx="5705475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>
            <a:off x="4545275" y="1953100"/>
            <a:ext cx="0" cy="1579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Entropy Based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Sort instances by attribute value and then split them based on information gain.</a:t>
            </a:r>
            <a:endParaRPr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Example: Say we want to consider a split at 71.5 </a:t>
            </a: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values below 71.5 classify as 4 Yes and 2 No   	values above 71.5 classify as 5 Yes and 3 No</a:t>
            </a: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info([4,2],[5,3]) = p([4,2]) x info([4,2]) + p([5,3]) x info(5,3)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0" y="2157675"/>
            <a:ext cx="57054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150" y="4204875"/>
            <a:ext cx="4200525" cy="1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1"/>
          <p:cNvCxnSpPr/>
          <p:nvPr/>
        </p:nvCxnSpPr>
        <p:spPr>
          <a:xfrm>
            <a:off x="4545275" y="1953100"/>
            <a:ext cx="0" cy="1579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Entropy Based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Sort instances by attribute value and then split them based on information gain.</a:t>
            </a:r>
            <a:endParaRPr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Example: Say we want to consider a split at 7.5 </a:t>
            </a: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values below 71.5 classify as 4 Yes and 2 No   	values above 71.5 classify as 5 Yes and 3 No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We split where the information value is the smallest, meaning the gain is the greatest.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0" y="2157675"/>
            <a:ext cx="57054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150" y="4204875"/>
            <a:ext cx="4200525" cy="1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>
            <a:off x="4545275" y="1953100"/>
            <a:ext cx="0" cy="1579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00" y="1098550"/>
            <a:ext cx="55871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Top-Down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with all intervals in one and then split it into smaller intervals until stopping criteria is met.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Bottom-Up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Place each value into its own interval and then merge the values.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Discretization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3615975" y="184225"/>
            <a:ext cx="52164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From (Manning, Holmes, &amp; Witten 1995).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Sort the tuples by attribute value.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Form intervals by placing a split point between every pair of different values.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Repeat until there are no more split points.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remove split points between intervals that predict the same class,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examine the decrease in accuracy which would result from removing each split point,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remove the least costly split point (in the event of a tie, choose one at random);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Choose the best split point on the accuracy vs number of splits curve.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288375" cy="38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the Discretization process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2501450" y="1152475"/>
            <a:ext cx="63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wrong with this?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25" y="1370273"/>
            <a:ext cx="1614433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26"/>
          <p:cNvGraphicFramePr/>
          <p:nvPr/>
        </p:nvGraphicFramePr>
        <p:xfrm>
          <a:off x="2584350" y="2000250"/>
          <a:ext cx="2803600" cy="1584840"/>
        </p:xfrm>
        <a:graphic>
          <a:graphicData uri="http://schemas.openxmlformats.org/drawingml/2006/table">
            <a:tbl>
              <a:tblPr>
                <a:noFill/>
                <a:tableStyleId>{06196349-2B69-4D25-B53B-F30690038A14}</a:tableStyleId>
              </a:tblPr>
              <a:tblGrid>
                <a:gridCol w="14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cap-shape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fibrous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smooth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the Discretization process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2501450" y="1152475"/>
            <a:ext cx="63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wrong with this?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Implied order and fixed scale between attribute values.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25" y="1370273"/>
            <a:ext cx="1614433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7"/>
          <p:cNvGraphicFramePr/>
          <p:nvPr/>
        </p:nvGraphicFramePr>
        <p:xfrm>
          <a:off x="2584350" y="2000250"/>
          <a:ext cx="2803600" cy="1584840"/>
        </p:xfrm>
        <a:graphic>
          <a:graphicData uri="http://schemas.openxmlformats.org/drawingml/2006/table">
            <a:tbl>
              <a:tblPr>
                <a:noFill/>
                <a:tableStyleId>{06196349-2B69-4D25-B53B-F30690038A14}</a:tableStyleId>
              </a:tblPr>
              <a:tblGrid>
                <a:gridCol w="14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cap-shape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fibrous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smooth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8" name="Google Shape;158;p27"/>
          <p:cNvCxnSpPr/>
          <p:nvPr/>
        </p:nvCxnSpPr>
        <p:spPr>
          <a:xfrm rot="10800000" flipH="1">
            <a:off x="2279425" y="1872375"/>
            <a:ext cx="3263700" cy="190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7"/>
          <p:cNvCxnSpPr/>
          <p:nvPr/>
        </p:nvCxnSpPr>
        <p:spPr>
          <a:xfrm>
            <a:off x="2390425" y="1909375"/>
            <a:ext cx="3271200" cy="180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the Discretization process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584350" y="1152475"/>
            <a:ext cx="624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something like this.  A panel of binary variables.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25" y="1370273"/>
            <a:ext cx="1614433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8"/>
          <p:cNvGraphicFramePr/>
          <p:nvPr/>
        </p:nvGraphicFramePr>
        <p:xfrm>
          <a:off x="2584350" y="2000250"/>
          <a:ext cx="5607200" cy="1188630"/>
        </p:xfrm>
        <a:graphic>
          <a:graphicData uri="http://schemas.openxmlformats.org/drawingml/2006/table">
            <a:tbl>
              <a:tblPr>
                <a:noFill/>
                <a:tableStyleId>{06196349-2B69-4D25-B53B-F30690038A14}</a:tableStyleId>
              </a:tblPr>
              <a:tblGrid>
                <a:gridCol w="14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fibrous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smooth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the Discretization process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2584350" y="1152475"/>
            <a:ext cx="624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are using regression with a β</a:t>
            </a:r>
            <a:r>
              <a:rPr lang="en" baseline="-25000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use something like this.  A panel of binary variables with an implied default value.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25" y="1370273"/>
            <a:ext cx="1614433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29"/>
          <p:cNvGraphicFramePr/>
          <p:nvPr/>
        </p:nvGraphicFramePr>
        <p:xfrm>
          <a:off x="2584350" y="2029850"/>
          <a:ext cx="4205400" cy="1188630"/>
        </p:xfrm>
        <a:graphic>
          <a:graphicData uri="http://schemas.openxmlformats.org/drawingml/2006/table">
            <a:tbl>
              <a:tblPr>
                <a:noFill/>
                <a:tableStyleId>{06196349-2B69-4D25-B53B-F30690038A14}</a:tableStyleId>
              </a:tblPr>
              <a:tblGrid>
                <a:gridCol w="14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smooth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Discretization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Binning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Entropy-based Discretization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Error-based Discretization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Reversing Discretization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Discretization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Binning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Entropy-based Discretization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Error-based Discretization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Reversing Discretization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Discretization is taking interval and ratio data and making it nominal.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Global Discretization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Discretization happens before learning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Local Discretization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Discretization happens at the point of the splitting decision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810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Unsupervised Discretization is discretization that happens independent of classes.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Equal-interval Binning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1511100"/>
            <a:ext cx="4667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4941875"/>
            <a:ext cx="2847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https://www.softschools.com/math/probability_and_statistics/histogram/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Equal-frequency Binning or histogram equalization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Entropy Based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Sort instances by attribute value and then split them based on information gain.</a:t>
            </a:r>
            <a:br>
              <a:rPr lang="en" dirty="0">
                <a:solidFill>
                  <a:schemeClr val="dk1"/>
                </a:solidFill>
              </a:rPr>
            </a:b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info[x,y] = - p(x) * log2(p(x)) + - p(y) * log2(p(y)) bits</a:t>
            </a:r>
            <a:br>
              <a:rPr lang="en" dirty="0">
                <a:solidFill>
                  <a:schemeClr val="dk1"/>
                </a:solidFill>
              </a:rPr>
            </a:b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info([a</a:t>
            </a:r>
            <a:r>
              <a:rPr lang="en" baseline="-25000" dirty="0">
                <a:solidFill>
                  <a:schemeClr val="dk1"/>
                </a:solidFill>
              </a:rPr>
              <a:t>1</a:t>
            </a:r>
            <a:r>
              <a:rPr lang="en" dirty="0">
                <a:solidFill>
                  <a:schemeClr val="dk1"/>
                </a:solidFill>
              </a:rPr>
              <a:t>,b</a:t>
            </a:r>
            <a:r>
              <a:rPr lang="en" baseline="-25000" dirty="0">
                <a:solidFill>
                  <a:schemeClr val="dk1"/>
                </a:solidFill>
              </a:rPr>
              <a:t>1</a:t>
            </a:r>
            <a:r>
              <a:rPr lang="en" dirty="0">
                <a:solidFill>
                  <a:schemeClr val="dk1"/>
                </a:solidFill>
              </a:rPr>
              <a:t>],[a</a:t>
            </a:r>
            <a:r>
              <a:rPr lang="en" baseline="-25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,b</a:t>
            </a:r>
            <a:r>
              <a:rPr lang="en" baseline="-25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])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Information calculations are based on the Shannon Entropy from Claude Shannon’s 1948 paper "A Mathematical Theory of Communication".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Info[x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,x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,...,x</a:t>
            </a:r>
            <a:r>
              <a:rPr lang="en" baseline="-25000" dirty="0">
                <a:solidFill>
                  <a:srgbClr val="000000"/>
                </a:solidFill>
              </a:rPr>
              <a:t>n</a:t>
            </a:r>
            <a:r>
              <a:rPr lang="en" dirty="0">
                <a:solidFill>
                  <a:srgbClr val="000000"/>
                </a:solidFill>
              </a:rPr>
              <a:t>] = -</a:t>
            </a:r>
            <a:r>
              <a:rPr lang="en" sz="2400" dirty="0">
                <a:solidFill>
                  <a:srgbClr val="000000"/>
                </a:solidFill>
              </a:rPr>
              <a:t>Σ</a:t>
            </a:r>
            <a:r>
              <a:rPr lang="en" dirty="0">
                <a:solidFill>
                  <a:srgbClr val="000000"/>
                </a:solidFill>
              </a:rPr>
              <a:t>p(x</a:t>
            </a:r>
            <a:r>
              <a:rPr lang="en" baseline="-25000" dirty="0">
                <a:solidFill>
                  <a:srgbClr val="000000"/>
                </a:solidFill>
              </a:rPr>
              <a:t>i</a:t>
            </a:r>
            <a:r>
              <a:rPr lang="en" dirty="0">
                <a:solidFill>
                  <a:srgbClr val="000000"/>
                </a:solidFill>
              </a:rPr>
              <a:t>)log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(p(x</a:t>
            </a:r>
            <a:r>
              <a:rPr lang="en" baseline="-25000" dirty="0">
                <a:solidFill>
                  <a:srgbClr val="000000"/>
                </a:solidFill>
              </a:rPr>
              <a:t>i</a:t>
            </a:r>
            <a:r>
              <a:rPr lang="en" dirty="0">
                <a:solidFill>
                  <a:srgbClr val="000000"/>
                </a:solidFill>
              </a:rPr>
              <a:t>)) 	where i = 1,...,n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Info[x,y] = - p(x)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(p(x)) + - p(y)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(p(y)) bits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These Information calculations may be used in Feature Reduction.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Information calculations are based on the Shannon Entropy from Claude Shannon’s 1948 paper "A Mathematical Theory of Communication".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,x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,...,x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] = -</a:t>
            </a:r>
            <a:r>
              <a:rPr lang="en" sz="2400">
                <a:solidFill>
                  <a:srgbClr val="000000"/>
                </a:solidFill>
              </a:rPr>
              <a:t>Σ</a:t>
            </a:r>
            <a:r>
              <a:rPr lang="en">
                <a:solidFill>
                  <a:srgbClr val="000000"/>
                </a:solidFill>
              </a:rPr>
              <a:t>p(x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)) 	where i = 1,...,n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Info[x,y] = - p(x)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(p(x)) + - p(y)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(p(y)) bits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3881425"/>
            <a:ext cx="4926900" cy="10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Notice the log base 2.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means when p(x</a:t>
            </a:r>
            <a:r>
              <a:rPr lang="en" sz="1800" baseline="-25000" dirty="0"/>
              <a:t>i</a:t>
            </a:r>
            <a:r>
              <a:rPr lang="en" sz="1800" dirty="0"/>
              <a:t>) = 1 , then log2(1) = 0,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and when </a:t>
            </a:r>
            <a:r>
              <a:rPr lang="en" sz="1800" dirty="0">
                <a:solidFill>
                  <a:schemeClr val="dk1"/>
                </a:solidFill>
              </a:rPr>
              <a:t>p(x</a:t>
            </a:r>
            <a:r>
              <a:rPr lang="en" sz="1800" baseline="-25000" dirty="0">
                <a:solidFill>
                  <a:schemeClr val="dk1"/>
                </a:solidFill>
              </a:rPr>
              <a:t>i</a:t>
            </a:r>
            <a:r>
              <a:rPr lang="en" sz="1800" dirty="0">
                <a:solidFill>
                  <a:schemeClr val="dk1"/>
                </a:solidFill>
              </a:rPr>
              <a:t>) = 0 , then log2(0) = undefined.</a:t>
            </a:r>
            <a:endParaRPr sz="1800" dirty="0"/>
          </a:p>
        </p:txBody>
      </p:sp>
      <p:cxnSp>
        <p:nvCxnSpPr>
          <p:cNvPr id="132" name="Google Shape;132;p23"/>
          <p:cNvCxnSpPr/>
          <p:nvPr/>
        </p:nvCxnSpPr>
        <p:spPr>
          <a:xfrm rot="10800000" flipH="1">
            <a:off x="2607475" y="2583550"/>
            <a:ext cx="916800" cy="15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5" y="2722650"/>
            <a:ext cx="2716425" cy="2164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3"/>
          <p:cNvCxnSpPr/>
          <p:nvPr/>
        </p:nvCxnSpPr>
        <p:spPr>
          <a:xfrm rot="10800000" flipH="1">
            <a:off x="5010175" y="3845725"/>
            <a:ext cx="1478700" cy="526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5072075" y="4619625"/>
            <a:ext cx="1262100" cy="35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Entropy Based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Sort instances by attribute value and then split them based on information gain.</a:t>
            </a:r>
            <a:endParaRPr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Example: Say we want to consider a split at 71.5 </a:t>
            </a: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br>
              <a:rPr lang="en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0" y="2157675"/>
            <a:ext cx="5705475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9"/>
          <p:cNvCxnSpPr/>
          <p:nvPr/>
        </p:nvCxnSpPr>
        <p:spPr>
          <a:xfrm>
            <a:off x="4545275" y="1953100"/>
            <a:ext cx="0" cy="1365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970</Words>
  <Application>Microsoft Office PowerPoint</Application>
  <PresentationFormat>On-screen Show (16:9)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CS 5402 Introduction to Data Mining  Discretization v.1</vt:lpstr>
      <vt:lpstr>What we are going to learn.</vt:lpstr>
      <vt:lpstr>Discretization</vt:lpstr>
      <vt:lpstr>Discretization</vt:lpstr>
      <vt:lpstr>Discretization</vt:lpstr>
      <vt:lpstr>Discretization</vt:lpstr>
      <vt:lpstr>Information Calculation</vt:lpstr>
      <vt:lpstr>Information Calculation</vt:lpstr>
      <vt:lpstr>Discretization</vt:lpstr>
      <vt:lpstr>Discretization</vt:lpstr>
      <vt:lpstr>Discretization</vt:lpstr>
      <vt:lpstr>Discretization</vt:lpstr>
      <vt:lpstr>Discretization</vt:lpstr>
      <vt:lpstr>Discretization</vt:lpstr>
      <vt:lpstr>PowerPoint Presentation</vt:lpstr>
      <vt:lpstr>Reversing the Discretization process</vt:lpstr>
      <vt:lpstr>Reversing the Discretization process</vt:lpstr>
      <vt:lpstr>Reversing the Discretization process</vt:lpstr>
      <vt:lpstr>Reversing the Discretization process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8.2 Discretization v.1</dc:title>
  <cp:lastModifiedBy>Koob, Perry</cp:lastModifiedBy>
  <cp:revision>6</cp:revision>
  <dcterms:modified xsi:type="dcterms:W3CDTF">2021-06-17T14:23:57Z</dcterms:modified>
</cp:coreProperties>
</file>