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0784CD-E3A3-4067-8253-EC764E159B0D}">
  <a:tblStyle styleId="{7A0784CD-E3A3-4067-8253-EC764E159B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7" d="100"/>
          <a:sy n="137" d="100"/>
        </p:scale>
        <p:origin x="86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rry Koob" userId="9617d2dec4fe10c7" providerId="LiveId" clId="{BE245758-AAB8-47D0-B015-2076230610B5}"/>
    <pc:docChg chg="modSld">
      <pc:chgData name="Perry Koob" userId="9617d2dec4fe10c7" providerId="LiveId" clId="{BE245758-AAB8-47D0-B015-2076230610B5}" dt="2021-07-21T00:19:50.801" v="5" actId="20577"/>
      <pc:docMkLst>
        <pc:docMk/>
      </pc:docMkLst>
      <pc:sldChg chg="modSp mod">
        <pc:chgData name="Perry Koob" userId="9617d2dec4fe10c7" providerId="LiveId" clId="{BE245758-AAB8-47D0-B015-2076230610B5}" dt="2021-07-21T00:19:50.801" v="5" actId="20577"/>
        <pc:sldMkLst>
          <pc:docMk/>
          <pc:sldMk cId="0" sldId="256"/>
        </pc:sldMkLst>
        <pc:spChg chg="mod">
          <ac:chgData name="Perry Koob" userId="9617d2dec4fe10c7" providerId="LiveId" clId="{BE245758-AAB8-47D0-B015-2076230610B5}" dt="2021-07-21T00:19:50.801" v="5" actId="20577"/>
          <ac:spMkLst>
            <pc:docMk/>
            <pc:sldMk cId="0" sldId="256"/>
            <ac:spMk id="5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6e24530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6e24530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46e24530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46e24530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46e24530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46e24530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46e24530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46e24530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46e24530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46e24530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46e24530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46e24530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46e245307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46e245307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46e2453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46e245307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46e245307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46e245307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46e245307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46e24530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d33e6a9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d33e6a9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46e245307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46e245307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d75223688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d75223688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d07518e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7d07518e82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3c1c37a94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3c1c37a9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46e2453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46e2453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3c1c37a9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3c1c37a9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3c1c37a9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3c1c37a9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3c1c37a94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3c1c37a94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3c1c37a94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3c1c37a9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3b8b0cf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3b8b0cf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 name="Google Shape;21;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oobp@ms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atascience-enthusiast.com/Python/DBSCAN_Kmeans.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3014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5402 Introduction to Data Mining</a:t>
            </a:r>
            <a:endParaRPr sz="2400" dirty="0"/>
          </a:p>
          <a:p>
            <a:pPr marL="0" lvl="0" indent="0" algn="ctr" rtl="0">
              <a:lnSpc>
                <a:spcPct val="100000"/>
              </a:lnSpc>
              <a:spcBef>
                <a:spcPts val="0"/>
              </a:spcBef>
              <a:spcAft>
                <a:spcPts val="0"/>
              </a:spcAft>
              <a:buSzPts val="5200"/>
              <a:buNone/>
            </a:pPr>
            <a:endParaRPr sz="3600" dirty="0"/>
          </a:p>
          <a:p>
            <a:pPr lvl="0"/>
            <a:r>
              <a:rPr lang="en-US" sz="3600" dirty="0"/>
              <a:t>Sampling, One-class, and Multi-class</a:t>
            </a:r>
            <a:endParaRPr sz="3600" dirty="0"/>
          </a:p>
          <a:p>
            <a:pPr marL="0" lvl="0" indent="0" algn="ctr" rtl="0">
              <a:lnSpc>
                <a:spcPct val="100000"/>
              </a:lnSpc>
              <a:spcBef>
                <a:spcPts val="0"/>
              </a:spcBef>
              <a:spcAft>
                <a:spcPts val="0"/>
              </a:spcAft>
              <a:buSzPts val="5200"/>
              <a:buNone/>
            </a:pPr>
            <a:r>
              <a:rPr lang="en" sz="3600" dirty="0"/>
              <a:t>v.1.0</a:t>
            </a:r>
            <a:endParaRPr sz="3600" dirty="0"/>
          </a:p>
        </p:txBody>
      </p:sp>
      <p:sp>
        <p:nvSpPr>
          <p:cNvPr id="55" name="Google Shape;55;p13"/>
          <p:cNvSpPr txBox="1">
            <a:spLocks noGrp="1"/>
          </p:cNvSpPr>
          <p:nvPr>
            <p:ph type="subTitle" idx="1"/>
          </p:nvPr>
        </p:nvSpPr>
        <p:spPr>
          <a:xfrm>
            <a:off x="311700" y="385707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400" dirty="0">
                <a:solidFill>
                  <a:srgbClr val="000000"/>
                </a:solidFill>
              </a:rPr>
              <a:t>Perry B. Koob,</a:t>
            </a:r>
            <a:r>
              <a:rPr lang="en" sz="2400" dirty="0"/>
              <a:t> </a:t>
            </a:r>
            <a:r>
              <a:rPr lang="en" sz="2400" u="sng" dirty="0">
                <a:solidFill>
                  <a:schemeClr val="hlink"/>
                </a:solidFill>
                <a:hlinkClick r:id="rId3"/>
              </a:rPr>
              <a:t>koobp@mst.edu</a:t>
            </a:r>
            <a:endParaRPr sz="24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One-Class Learning</a:t>
            </a:r>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One the method is to identify instances beyond a distance </a:t>
            </a:r>
            <a:r>
              <a:rPr lang="en" i="1">
                <a:solidFill>
                  <a:srgbClr val="000000"/>
                </a:solidFill>
              </a:rPr>
              <a:t>d</a:t>
            </a:r>
            <a:r>
              <a:rPr lang="en">
                <a:solidFill>
                  <a:srgbClr val="000000"/>
                </a:solidFill>
              </a:rPr>
              <a:t> from a specified percentage </a:t>
            </a:r>
            <a:r>
              <a:rPr lang="en" i="1">
                <a:solidFill>
                  <a:srgbClr val="000000"/>
                </a:solidFill>
              </a:rPr>
              <a:t>p</a:t>
            </a:r>
            <a:r>
              <a:rPr lang="en">
                <a:solidFill>
                  <a:srgbClr val="000000"/>
                </a:solidFill>
              </a:rPr>
              <a:t> of the data.</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Z-scores can be used of the data </a:t>
            </a:r>
            <a:endParaRPr>
              <a:solidFill>
                <a:srgbClr val="000000"/>
              </a:solidFill>
            </a:endParaRPr>
          </a:p>
          <a:p>
            <a:pPr marL="0" lvl="0" indent="0" algn="l" rtl="0">
              <a:spcBef>
                <a:spcPts val="0"/>
              </a:spcBef>
              <a:spcAft>
                <a:spcPts val="0"/>
              </a:spcAft>
              <a:buNone/>
            </a:pPr>
            <a:r>
              <a:rPr lang="en">
                <a:solidFill>
                  <a:srgbClr val="000000"/>
                </a:solidFill>
              </a:rPr>
              <a:t>Follows a normal distribution. </a:t>
            </a:r>
            <a:endParaRPr>
              <a:solidFill>
                <a:srgbClr val="000000"/>
              </a:solidFill>
            </a:endParaRPr>
          </a:p>
        </p:txBody>
      </p:sp>
      <p:pic>
        <p:nvPicPr>
          <p:cNvPr id="121" name="Google Shape;121;p22"/>
          <p:cNvPicPr preferRelativeResize="0"/>
          <p:nvPr/>
        </p:nvPicPr>
        <p:blipFill rotWithShape="1">
          <a:blip r:embed="rId3">
            <a:alphaModFix/>
          </a:blip>
          <a:srcRect/>
          <a:stretch/>
        </p:blipFill>
        <p:spPr>
          <a:xfrm>
            <a:off x="4100500" y="1850000"/>
            <a:ext cx="4475049" cy="276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One-Class Learning</a:t>
            </a:r>
            <a:endParaRPr/>
          </a:p>
        </p:txBody>
      </p:sp>
      <p:sp>
        <p:nvSpPr>
          <p:cNvPr id="127" name="Google Shape;12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One the method is to identify instances beyond a distance </a:t>
            </a:r>
            <a:r>
              <a:rPr lang="en" i="1">
                <a:solidFill>
                  <a:srgbClr val="000000"/>
                </a:solidFill>
              </a:rPr>
              <a:t>d</a:t>
            </a:r>
            <a:r>
              <a:rPr lang="en">
                <a:solidFill>
                  <a:srgbClr val="000000"/>
                </a:solidFill>
              </a:rPr>
              <a:t> from a specified percentage </a:t>
            </a:r>
            <a:r>
              <a:rPr lang="en" i="1">
                <a:solidFill>
                  <a:srgbClr val="000000"/>
                </a:solidFill>
              </a:rPr>
              <a:t>p</a:t>
            </a:r>
            <a:r>
              <a:rPr lang="en">
                <a:solidFill>
                  <a:srgbClr val="000000"/>
                </a:solidFill>
              </a:rPr>
              <a:t> of the data.</a:t>
            </a:r>
            <a:endParaRPr>
              <a:solidFill>
                <a:srgbClr val="000000"/>
              </a:solidFill>
            </a:endParaRPr>
          </a:p>
          <a:p>
            <a:pPr marL="0" lvl="0" indent="457200" algn="l" rtl="0">
              <a:spcBef>
                <a:spcPts val="0"/>
              </a:spcBef>
              <a:spcAft>
                <a:spcPts val="0"/>
              </a:spcAft>
              <a:buNone/>
            </a:pPr>
            <a:endParaRPr>
              <a:solidFill>
                <a:srgbClr val="000000"/>
              </a:solidFill>
            </a:endParaRPr>
          </a:p>
          <a:p>
            <a:pPr marL="0" lvl="0" indent="45720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Remember the DBSCAN clustering algorithm?</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It can detect outliers based on density of data</a:t>
            </a:r>
            <a:endParaRPr>
              <a:solidFill>
                <a:srgbClr val="000000"/>
              </a:solidFill>
            </a:endParaRPr>
          </a:p>
          <a:p>
            <a:pPr marL="0" lvl="0" indent="0" algn="l" rtl="0">
              <a:spcBef>
                <a:spcPts val="0"/>
              </a:spcBef>
              <a:spcAft>
                <a:spcPts val="0"/>
              </a:spcAft>
              <a:buNone/>
            </a:pPr>
            <a:r>
              <a:rPr lang="en">
                <a:solidFill>
                  <a:srgbClr val="000000"/>
                </a:solidFill>
              </a:rPr>
              <a:t>points.</a:t>
            </a:r>
            <a:endParaRPr>
              <a:solidFill>
                <a:srgbClr val="000000"/>
              </a:solidFill>
            </a:endParaRPr>
          </a:p>
        </p:txBody>
      </p:sp>
      <p:pic>
        <p:nvPicPr>
          <p:cNvPr id="128" name="Google Shape;128;p23"/>
          <p:cNvPicPr preferRelativeResize="0"/>
          <p:nvPr/>
        </p:nvPicPr>
        <p:blipFill>
          <a:blip r:embed="rId3">
            <a:alphaModFix/>
          </a:blip>
          <a:stretch>
            <a:fillRect/>
          </a:stretch>
        </p:blipFill>
        <p:spPr>
          <a:xfrm>
            <a:off x="5241300" y="1890425"/>
            <a:ext cx="3382775" cy="2325650"/>
          </a:xfrm>
          <a:prstGeom prst="rect">
            <a:avLst/>
          </a:prstGeom>
          <a:noFill/>
          <a:ln>
            <a:noFill/>
          </a:ln>
        </p:spPr>
      </p:pic>
      <p:sp>
        <p:nvSpPr>
          <p:cNvPr id="129" name="Google Shape;129;p23"/>
          <p:cNvSpPr txBox="1"/>
          <p:nvPr/>
        </p:nvSpPr>
        <p:spPr>
          <a:xfrm>
            <a:off x="0" y="4969800"/>
            <a:ext cx="8364600" cy="17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u="sng">
                <a:solidFill>
                  <a:schemeClr val="hlink"/>
                </a:solidFill>
                <a:hlinkClick r:id="rId4"/>
              </a:rPr>
              <a:t>https://datascience-enthusiast.com/Python/DBSCAN_Kmeans.html</a:t>
            </a:r>
            <a:endParaRPr sz="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Classes into Binary</a:t>
            </a:r>
            <a:endParaRPr/>
          </a:p>
        </p:txBody>
      </p:sp>
      <p:sp>
        <p:nvSpPr>
          <p:cNvPr id="135" name="Google Shape;13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One-vs-rest</a:t>
            </a:r>
            <a:endParaRPr>
              <a:solidFill>
                <a:srgbClr val="000000"/>
              </a:solidFill>
            </a:endParaRPr>
          </a:p>
          <a:p>
            <a:pPr marL="0" lvl="0" indent="0" algn="l" rtl="0">
              <a:spcBef>
                <a:spcPts val="0"/>
              </a:spcBef>
              <a:spcAft>
                <a:spcPts val="0"/>
              </a:spcAft>
              <a:buNone/>
            </a:pPr>
            <a:r>
              <a:rPr lang="en">
                <a:solidFill>
                  <a:srgbClr val="000000"/>
                </a:solidFill>
              </a:rPr>
              <a:t>Pairwise Classification</a:t>
            </a:r>
            <a:endParaRPr>
              <a:solidFill>
                <a:srgbClr val="000000"/>
              </a:solidFill>
            </a:endParaRPr>
          </a:p>
          <a:p>
            <a:pPr marL="0" lvl="0" indent="0" algn="l" rtl="0">
              <a:spcBef>
                <a:spcPts val="0"/>
              </a:spcBef>
              <a:spcAft>
                <a:spcPts val="0"/>
              </a:spcAft>
              <a:buNone/>
            </a:pPr>
            <a:r>
              <a:rPr lang="en">
                <a:solidFill>
                  <a:srgbClr val="000000"/>
                </a:solidFill>
              </a:rPr>
              <a:t>Error-Correction Output Codes</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Classes into Binary</a:t>
            </a:r>
            <a:endParaRPr/>
          </a:p>
        </p:txBody>
      </p:sp>
      <p:sp>
        <p:nvSpPr>
          <p:cNvPr id="141" name="Google Shape;141;p25"/>
          <p:cNvSpPr txBox="1">
            <a:spLocks noGrp="1"/>
          </p:cNvSpPr>
          <p:nvPr>
            <p:ph type="body" idx="1"/>
          </p:nvPr>
        </p:nvSpPr>
        <p:spPr>
          <a:xfrm>
            <a:off x="311700" y="1152475"/>
            <a:ext cx="3860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One-vs-rest is a technique in which you run N, two class classification, 1 for each class. </a:t>
            </a:r>
            <a:endParaRPr>
              <a:solidFill>
                <a:srgbClr val="000000"/>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N datasets are customized for each run. </a:t>
            </a:r>
            <a:r>
              <a:rPr lang="en">
                <a:solidFill>
                  <a:srgbClr val="000000"/>
                </a:solidFill>
              </a:rPr>
              <a:t>Classifying one class versus the other classes.</a:t>
            </a:r>
            <a:endParaRPr>
              <a:solidFill>
                <a:srgbClr val="000000"/>
              </a:solidFill>
            </a:endParaRPr>
          </a:p>
        </p:txBody>
      </p:sp>
      <p:graphicFrame>
        <p:nvGraphicFramePr>
          <p:cNvPr id="142" name="Google Shape;142;p25"/>
          <p:cNvGraphicFramePr/>
          <p:nvPr/>
        </p:nvGraphicFramePr>
        <p:xfrm>
          <a:off x="4780525" y="1188280"/>
          <a:ext cx="3326250" cy="3200000"/>
        </p:xfrm>
        <a:graphic>
          <a:graphicData uri="http://schemas.openxmlformats.org/drawingml/2006/table">
            <a:tbl>
              <a:tblPr>
                <a:noFill/>
                <a:tableStyleId>{7A0784CD-E3A3-4067-8253-EC764E159B0D}</a:tableStyleId>
              </a:tblPr>
              <a:tblGrid>
                <a:gridCol w="577775">
                  <a:extLst>
                    <a:ext uri="{9D8B030D-6E8A-4147-A177-3AD203B41FA5}">
                      <a16:colId xmlns:a16="http://schemas.microsoft.com/office/drawing/2014/main" val="20000"/>
                    </a:ext>
                  </a:extLst>
                </a:gridCol>
                <a:gridCol w="442375">
                  <a:extLst>
                    <a:ext uri="{9D8B030D-6E8A-4147-A177-3AD203B41FA5}">
                      <a16:colId xmlns:a16="http://schemas.microsoft.com/office/drawing/2014/main" val="20001"/>
                    </a:ext>
                  </a:extLst>
                </a:gridCol>
                <a:gridCol w="722700">
                  <a:extLst>
                    <a:ext uri="{9D8B030D-6E8A-4147-A177-3AD203B41FA5}">
                      <a16:colId xmlns:a16="http://schemas.microsoft.com/office/drawing/2014/main" val="20002"/>
                    </a:ext>
                  </a:extLst>
                </a:gridCol>
                <a:gridCol w="763975">
                  <a:extLst>
                    <a:ext uri="{9D8B030D-6E8A-4147-A177-3AD203B41FA5}">
                      <a16:colId xmlns:a16="http://schemas.microsoft.com/office/drawing/2014/main" val="20003"/>
                    </a:ext>
                  </a:extLst>
                </a:gridCol>
                <a:gridCol w="819425">
                  <a:extLst>
                    <a:ext uri="{9D8B030D-6E8A-4147-A177-3AD203B41FA5}">
                      <a16:colId xmlns:a16="http://schemas.microsoft.com/office/drawing/2014/main" val="20004"/>
                    </a:ext>
                  </a:extLst>
                </a:gridCol>
              </a:tblGrid>
              <a:tr h="320000">
                <a:tc gridSpan="2">
                  <a:txBody>
                    <a:bodyPr/>
                    <a:lstStyle/>
                    <a:p>
                      <a:pPr marL="0" lvl="0" indent="0" algn="ctr" rtl="0">
                        <a:spcBef>
                          <a:spcPts val="0"/>
                        </a:spcBef>
                        <a:spcAft>
                          <a:spcPts val="0"/>
                        </a:spcAft>
                        <a:buNone/>
                      </a:pPr>
                      <a:r>
                        <a:rPr lang="en" sz="800"/>
                        <a:t>Original Data</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0" lvl="0" indent="0" algn="ctr" rtl="0">
                        <a:spcBef>
                          <a:spcPts val="0"/>
                        </a:spcBef>
                        <a:spcAft>
                          <a:spcPts val="0"/>
                        </a:spcAft>
                        <a:buNone/>
                      </a:pPr>
                      <a:r>
                        <a:rPr lang="en" sz="800"/>
                        <a:t>Data Set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Data Set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Data Set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0000">
                <a:tc>
                  <a:txBody>
                    <a:bodyPr/>
                    <a:lstStyle/>
                    <a:p>
                      <a:pPr marL="0" lvl="0" indent="0" algn="ctr" rtl="0">
                        <a:spcBef>
                          <a:spcPts val="0"/>
                        </a:spcBef>
                        <a:spcAft>
                          <a:spcPts val="0"/>
                        </a:spcAft>
                        <a:buNone/>
                      </a:pPr>
                      <a:r>
                        <a:rPr lang="en" sz="800"/>
                        <a:t>example 0</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FF"/>
                    </a:solidFill>
                  </a:tcPr>
                </a:tc>
                <a:tc>
                  <a:txBody>
                    <a:bodyPr/>
                    <a:lstStyle/>
                    <a:p>
                      <a:pPr marL="0" lvl="0" indent="0" algn="ctr" rtl="0">
                        <a:spcBef>
                          <a:spcPts val="0"/>
                        </a:spcBef>
                        <a:spcAft>
                          <a:spcPts val="0"/>
                        </a:spcAft>
                        <a:buNone/>
                      </a:pPr>
                      <a:r>
                        <a:rPr lang="en" sz="800"/>
                        <a:t>e0, class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FF"/>
                    </a:solidFill>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e0, not class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e0, not class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20000">
                <a:tc>
                  <a:txBody>
                    <a:bodyPr/>
                    <a:lstStyle/>
                    <a:p>
                      <a:pPr marL="0" lvl="0" indent="0" algn="ctr" rtl="0">
                        <a:spcBef>
                          <a:spcPts val="0"/>
                        </a:spcBef>
                        <a:spcAft>
                          <a:spcPts val="0"/>
                        </a:spcAft>
                        <a:buClr>
                          <a:schemeClr val="dk1"/>
                        </a:buClr>
                        <a:buSzPts val="1100"/>
                        <a:buFont typeface="Arial"/>
                        <a:buNone/>
                      </a:pPr>
                      <a:r>
                        <a:rPr lang="en" sz="800"/>
                        <a:t>example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9900"/>
                    </a:solidFill>
                  </a:tcPr>
                </a:tc>
                <a:tc>
                  <a:txBody>
                    <a:bodyPr/>
                    <a:lstStyle/>
                    <a:p>
                      <a:pPr marL="0" lvl="0" indent="0" algn="ctr" rtl="0">
                        <a:spcBef>
                          <a:spcPts val="0"/>
                        </a:spcBef>
                        <a:spcAft>
                          <a:spcPts val="0"/>
                        </a:spcAft>
                        <a:buNone/>
                      </a:pPr>
                      <a:r>
                        <a:rPr lang="en" sz="800">
                          <a:solidFill>
                            <a:schemeClr val="dk1"/>
                          </a:solidFill>
                        </a:rPr>
                        <a:t>e1, </a:t>
                      </a:r>
                      <a:r>
                        <a:rPr lang="en" sz="800"/>
                        <a:t>not class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e1, class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9900"/>
                    </a:solidFill>
                  </a:tcPr>
                </a:tc>
                <a:tc>
                  <a:txBody>
                    <a:bodyPr/>
                    <a:lstStyle/>
                    <a:p>
                      <a:pPr marL="0" lvl="0" indent="0" algn="ctr" rtl="0">
                        <a:spcBef>
                          <a:spcPts val="0"/>
                        </a:spcBef>
                        <a:spcAft>
                          <a:spcPts val="0"/>
                        </a:spcAft>
                        <a:buNone/>
                      </a:pPr>
                      <a:r>
                        <a:rPr lang="en" sz="800">
                          <a:solidFill>
                            <a:schemeClr val="dk1"/>
                          </a:solidFill>
                        </a:rPr>
                        <a:t>e1, not class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20000">
                <a:tc>
                  <a:txBody>
                    <a:bodyPr/>
                    <a:lstStyle/>
                    <a:p>
                      <a:pPr marL="0" lvl="0" indent="0" algn="ctr" rtl="0">
                        <a:spcBef>
                          <a:spcPts val="0"/>
                        </a:spcBef>
                        <a:spcAft>
                          <a:spcPts val="0"/>
                        </a:spcAft>
                        <a:buClr>
                          <a:schemeClr val="dk1"/>
                        </a:buClr>
                        <a:buSzPts val="1100"/>
                        <a:buFont typeface="Arial"/>
                        <a:buNone/>
                      </a:pPr>
                      <a:r>
                        <a:rPr lang="en" sz="800"/>
                        <a:t>example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9900"/>
                    </a:solidFill>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e2, not class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e2, class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9900"/>
                    </a:solidFill>
                  </a:tcPr>
                </a:tc>
                <a:tc>
                  <a:txBody>
                    <a:bodyPr/>
                    <a:lstStyle/>
                    <a:p>
                      <a:pPr marL="0" lvl="0" indent="0" algn="ctr" rtl="0">
                        <a:spcBef>
                          <a:spcPts val="0"/>
                        </a:spcBef>
                        <a:spcAft>
                          <a:spcPts val="0"/>
                        </a:spcAft>
                        <a:buNone/>
                      </a:pPr>
                      <a:r>
                        <a:rPr lang="en" sz="800">
                          <a:solidFill>
                            <a:schemeClr val="dk1"/>
                          </a:solidFill>
                        </a:rPr>
                        <a:t>e2, not class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20000">
                <a:tc>
                  <a:txBody>
                    <a:bodyPr/>
                    <a:lstStyle/>
                    <a:p>
                      <a:pPr marL="0" lvl="0" indent="0" algn="ctr" rtl="0">
                        <a:spcBef>
                          <a:spcPts val="0"/>
                        </a:spcBef>
                        <a:spcAft>
                          <a:spcPts val="0"/>
                        </a:spcAft>
                        <a:buClr>
                          <a:schemeClr val="dk1"/>
                        </a:buClr>
                        <a:buSzPts val="1100"/>
                        <a:buFont typeface="Arial"/>
                        <a:buNone/>
                      </a:pPr>
                      <a:r>
                        <a:rPr lang="en" sz="800"/>
                        <a:t>example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9900"/>
                    </a:solidFill>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e3, not class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e3, class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9900"/>
                    </a:solidFill>
                  </a:tcPr>
                </a:tc>
                <a:tc>
                  <a:txBody>
                    <a:bodyPr/>
                    <a:lstStyle/>
                    <a:p>
                      <a:pPr marL="0" lvl="0" indent="0" algn="ctr" rtl="0">
                        <a:spcBef>
                          <a:spcPts val="0"/>
                        </a:spcBef>
                        <a:spcAft>
                          <a:spcPts val="0"/>
                        </a:spcAft>
                        <a:buNone/>
                      </a:pPr>
                      <a:r>
                        <a:rPr lang="en" sz="800">
                          <a:solidFill>
                            <a:schemeClr val="dk1"/>
                          </a:solidFill>
                        </a:rPr>
                        <a:t>e3, not class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20000">
                <a:tc>
                  <a:txBody>
                    <a:bodyPr/>
                    <a:lstStyle/>
                    <a:p>
                      <a:pPr marL="0" lvl="0" indent="0" algn="ctr" rtl="0">
                        <a:spcBef>
                          <a:spcPts val="0"/>
                        </a:spcBef>
                        <a:spcAft>
                          <a:spcPts val="0"/>
                        </a:spcAft>
                        <a:buNone/>
                      </a:pPr>
                      <a:r>
                        <a:rPr lang="en" sz="800"/>
                        <a:t>example 4</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900FF"/>
                    </a:solidFill>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e4, not class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e4, not class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e4, class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900FF"/>
                    </a:solidFill>
                  </a:tcPr>
                </a:tc>
                <a:extLst>
                  <a:ext uri="{0D108BD9-81ED-4DB2-BD59-A6C34878D82A}">
                    <a16:rowId xmlns:a16="http://schemas.microsoft.com/office/drawing/2014/main" val="10005"/>
                  </a:ext>
                </a:extLst>
              </a:tr>
              <a:tr h="320000">
                <a:tc>
                  <a:txBody>
                    <a:bodyPr/>
                    <a:lstStyle/>
                    <a:p>
                      <a:pPr marL="0" lvl="0" indent="0" algn="ctr" rtl="0">
                        <a:spcBef>
                          <a:spcPts val="0"/>
                        </a:spcBef>
                        <a:spcAft>
                          <a:spcPts val="0"/>
                        </a:spcAft>
                        <a:buNone/>
                      </a:pPr>
                      <a:r>
                        <a:rPr lang="en" sz="800"/>
                        <a:t>example 5</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FF"/>
                    </a:solidFill>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e5, class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FF"/>
                    </a:solidFill>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e5, not class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e5, not class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20000">
                <a:tc>
                  <a:txBody>
                    <a:bodyPr/>
                    <a:lstStyle/>
                    <a:p>
                      <a:pPr marL="0" lvl="0" indent="0" algn="ctr" rtl="0">
                        <a:spcBef>
                          <a:spcPts val="0"/>
                        </a:spcBef>
                        <a:spcAft>
                          <a:spcPts val="0"/>
                        </a:spcAft>
                        <a:buClr>
                          <a:schemeClr val="dk1"/>
                        </a:buClr>
                        <a:buSzPts val="1100"/>
                        <a:buFont typeface="Arial"/>
                        <a:buNone/>
                      </a:pPr>
                      <a:r>
                        <a:rPr lang="en" sz="800"/>
                        <a:t>example 6</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900FF"/>
                    </a:solidFill>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e6, not class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e6, not class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e6, class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900FF"/>
                    </a:solidFill>
                  </a:tcPr>
                </a:tc>
                <a:extLst>
                  <a:ext uri="{0D108BD9-81ED-4DB2-BD59-A6C34878D82A}">
                    <a16:rowId xmlns:a16="http://schemas.microsoft.com/office/drawing/2014/main" val="10007"/>
                  </a:ext>
                </a:extLst>
              </a:tr>
              <a:tr h="320000">
                <a:tc>
                  <a:txBody>
                    <a:bodyPr/>
                    <a:lstStyle/>
                    <a:p>
                      <a:pPr marL="0" lvl="0" indent="0" algn="ctr" rtl="0">
                        <a:spcBef>
                          <a:spcPts val="0"/>
                        </a:spcBef>
                        <a:spcAft>
                          <a:spcPts val="0"/>
                        </a:spcAft>
                        <a:buNone/>
                      </a:pPr>
                      <a:r>
                        <a:rPr lang="en" sz="800"/>
                        <a:t>example 7</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FF"/>
                    </a:solidFill>
                  </a:tcPr>
                </a:tc>
                <a:tc>
                  <a:txBody>
                    <a:bodyPr/>
                    <a:lstStyle/>
                    <a:p>
                      <a:pPr marL="0" lvl="0" indent="0" algn="ctr" rtl="0">
                        <a:spcBef>
                          <a:spcPts val="0"/>
                        </a:spcBef>
                        <a:spcAft>
                          <a:spcPts val="0"/>
                        </a:spcAft>
                        <a:buNone/>
                      </a:pPr>
                      <a:r>
                        <a:rPr lang="en" sz="800">
                          <a:solidFill>
                            <a:schemeClr val="dk1"/>
                          </a:solidFill>
                        </a:rPr>
                        <a:t>e7, class 1</a:t>
                      </a:r>
                      <a:endParaRPr sz="800">
                        <a:solidFill>
                          <a:schemeClr val="dk1"/>
                        </a:solidFil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FF"/>
                    </a:solidFill>
                  </a:tcPr>
                </a:tc>
                <a:tc>
                  <a:txBody>
                    <a:bodyPr/>
                    <a:lstStyle/>
                    <a:p>
                      <a:pPr marL="0" lvl="0" indent="0" algn="ctr" rtl="0">
                        <a:spcBef>
                          <a:spcPts val="0"/>
                        </a:spcBef>
                        <a:spcAft>
                          <a:spcPts val="0"/>
                        </a:spcAft>
                        <a:buNone/>
                      </a:pPr>
                      <a:r>
                        <a:rPr lang="en" sz="800">
                          <a:solidFill>
                            <a:schemeClr val="dk1"/>
                          </a:solidFill>
                        </a:rPr>
                        <a:t>e7, not class 2</a:t>
                      </a:r>
                      <a:endParaRPr sz="800">
                        <a:solidFill>
                          <a:schemeClr val="dk1"/>
                        </a:solidFil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e7, no class 3</a:t>
                      </a:r>
                      <a:endParaRPr sz="800">
                        <a:solidFill>
                          <a:schemeClr val="dk1"/>
                        </a:solidFil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20000">
                <a:tc>
                  <a:txBody>
                    <a:bodyPr/>
                    <a:lstStyle/>
                    <a:p>
                      <a:pPr marL="0" lvl="0" indent="0" algn="ctr" rtl="0">
                        <a:spcBef>
                          <a:spcPts val="0"/>
                        </a:spcBef>
                        <a:spcAft>
                          <a:spcPts val="0"/>
                        </a:spcAft>
                        <a:buNone/>
                      </a:pPr>
                      <a:r>
                        <a:rPr lang="en" sz="800"/>
                        <a:t>example 8</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900FF"/>
                    </a:solidFill>
                  </a:tcPr>
                </a:tc>
                <a:tc>
                  <a:txBody>
                    <a:bodyPr/>
                    <a:lstStyle/>
                    <a:p>
                      <a:pPr marL="0" lvl="0" indent="0" algn="ctr" rtl="0">
                        <a:spcBef>
                          <a:spcPts val="0"/>
                        </a:spcBef>
                        <a:spcAft>
                          <a:spcPts val="0"/>
                        </a:spcAft>
                        <a:buNone/>
                      </a:pPr>
                      <a:r>
                        <a:rPr lang="en" sz="800">
                          <a:solidFill>
                            <a:schemeClr val="dk1"/>
                          </a:solidFill>
                        </a:rPr>
                        <a:t>e8, not class 1</a:t>
                      </a:r>
                      <a:endParaRPr sz="800">
                        <a:solidFill>
                          <a:schemeClr val="dk1"/>
                        </a:solidFil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e8, not class 2</a:t>
                      </a:r>
                      <a:endParaRPr sz="800">
                        <a:solidFill>
                          <a:schemeClr val="dk1"/>
                        </a:solidFil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e8, class 3</a:t>
                      </a:r>
                      <a:endParaRPr sz="800">
                        <a:solidFill>
                          <a:schemeClr val="dk1"/>
                        </a:solidFil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900FF"/>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Classes into Binary</a:t>
            </a:r>
            <a:endParaRPr/>
          </a:p>
        </p:txBody>
      </p:sp>
      <p:sp>
        <p:nvSpPr>
          <p:cNvPr id="148" name="Google Shape;148;p26"/>
          <p:cNvSpPr txBox="1">
            <a:spLocks noGrp="1"/>
          </p:cNvSpPr>
          <p:nvPr>
            <p:ph type="body" idx="1"/>
          </p:nvPr>
        </p:nvSpPr>
        <p:spPr>
          <a:xfrm>
            <a:off x="311700" y="1152475"/>
            <a:ext cx="485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Pairwise Classification is a technique in which you build a classifier for every pair of classes and set up the data to only have examples that pertain to those classes.</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Then you use a voting like system to determine class of new examples.</a:t>
            </a:r>
            <a:endParaRPr>
              <a:solidFill>
                <a:srgbClr val="000000"/>
              </a:solidFill>
            </a:endParaRPr>
          </a:p>
        </p:txBody>
      </p:sp>
      <p:graphicFrame>
        <p:nvGraphicFramePr>
          <p:cNvPr id="149" name="Google Shape;149;p26"/>
          <p:cNvGraphicFramePr/>
          <p:nvPr/>
        </p:nvGraphicFramePr>
        <p:xfrm>
          <a:off x="5383875" y="1152480"/>
          <a:ext cx="2958025" cy="3200000"/>
        </p:xfrm>
        <a:graphic>
          <a:graphicData uri="http://schemas.openxmlformats.org/drawingml/2006/table">
            <a:tbl>
              <a:tblPr>
                <a:noFill/>
                <a:tableStyleId>{7A0784CD-E3A3-4067-8253-EC764E159B0D}</a:tableStyleId>
              </a:tblPr>
              <a:tblGrid>
                <a:gridCol w="519125">
                  <a:extLst>
                    <a:ext uri="{9D8B030D-6E8A-4147-A177-3AD203B41FA5}">
                      <a16:colId xmlns:a16="http://schemas.microsoft.com/office/drawing/2014/main" val="20000"/>
                    </a:ext>
                  </a:extLst>
                </a:gridCol>
                <a:gridCol w="507300">
                  <a:extLst>
                    <a:ext uri="{9D8B030D-6E8A-4147-A177-3AD203B41FA5}">
                      <a16:colId xmlns:a16="http://schemas.microsoft.com/office/drawing/2014/main" val="20001"/>
                    </a:ext>
                  </a:extLst>
                </a:gridCol>
                <a:gridCol w="680000">
                  <a:extLst>
                    <a:ext uri="{9D8B030D-6E8A-4147-A177-3AD203B41FA5}">
                      <a16:colId xmlns:a16="http://schemas.microsoft.com/office/drawing/2014/main" val="20002"/>
                    </a:ext>
                  </a:extLst>
                </a:gridCol>
                <a:gridCol w="645075">
                  <a:extLst>
                    <a:ext uri="{9D8B030D-6E8A-4147-A177-3AD203B41FA5}">
                      <a16:colId xmlns:a16="http://schemas.microsoft.com/office/drawing/2014/main" val="20003"/>
                    </a:ext>
                  </a:extLst>
                </a:gridCol>
                <a:gridCol w="606525">
                  <a:extLst>
                    <a:ext uri="{9D8B030D-6E8A-4147-A177-3AD203B41FA5}">
                      <a16:colId xmlns:a16="http://schemas.microsoft.com/office/drawing/2014/main" val="20004"/>
                    </a:ext>
                  </a:extLst>
                </a:gridCol>
              </a:tblGrid>
              <a:tr h="320000">
                <a:tc gridSpan="2">
                  <a:txBody>
                    <a:bodyPr/>
                    <a:lstStyle/>
                    <a:p>
                      <a:pPr marL="0" lvl="0" indent="0" algn="ctr" rtl="0">
                        <a:spcBef>
                          <a:spcPts val="0"/>
                        </a:spcBef>
                        <a:spcAft>
                          <a:spcPts val="0"/>
                        </a:spcAft>
                        <a:buNone/>
                      </a:pPr>
                      <a:r>
                        <a:rPr lang="en" sz="800"/>
                        <a:t>Original Data</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0" lvl="0" indent="0" algn="ctr" rtl="0">
                        <a:spcBef>
                          <a:spcPts val="0"/>
                        </a:spcBef>
                        <a:spcAft>
                          <a:spcPts val="0"/>
                        </a:spcAft>
                        <a:buNone/>
                      </a:pPr>
                      <a:r>
                        <a:rPr lang="en" sz="800"/>
                        <a:t>Data Set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Data Set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Data Set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0000">
                <a:tc>
                  <a:txBody>
                    <a:bodyPr/>
                    <a:lstStyle/>
                    <a:p>
                      <a:pPr marL="0" lvl="0" indent="0" algn="ctr" rtl="0">
                        <a:spcBef>
                          <a:spcPts val="0"/>
                        </a:spcBef>
                        <a:spcAft>
                          <a:spcPts val="0"/>
                        </a:spcAft>
                        <a:buNone/>
                      </a:pPr>
                      <a:r>
                        <a:rPr lang="en" sz="800"/>
                        <a:t>example 0</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1"/>
                  </a:ext>
                </a:extLst>
              </a:tr>
              <a:tr h="320000">
                <a:tc>
                  <a:txBody>
                    <a:bodyPr/>
                    <a:lstStyle/>
                    <a:p>
                      <a:pPr marL="0" lvl="0" indent="0" algn="ctr" rtl="0">
                        <a:spcBef>
                          <a:spcPts val="0"/>
                        </a:spcBef>
                        <a:spcAft>
                          <a:spcPts val="0"/>
                        </a:spcAft>
                        <a:buNone/>
                      </a:pPr>
                      <a:r>
                        <a:rPr lang="en" sz="800"/>
                        <a:t>example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 sz="800"/>
                        <a:t>class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20000">
                <a:tc>
                  <a:txBody>
                    <a:bodyPr/>
                    <a:lstStyle/>
                    <a:p>
                      <a:pPr marL="0" lvl="0" indent="0" algn="ctr" rtl="0">
                        <a:spcBef>
                          <a:spcPts val="0"/>
                        </a:spcBef>
                        <a:spcAft>
                          <a:spcPts val="0"/>
                        </a:spcAft>
                        <a:buNone/>
                      </a:pPr>
                      <a:r>
                        <a:rPr lang="en" sz="800"/>
                        <a:t>example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class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 sz="800">
                          <a:solidFill>
                            <a:schemeClr val="dk1"/>
                          </a:solidFill>
                        </a:rPr>
                        <a:t>class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20000">
                <a:tc>
                  <a:txBody>
                    <a:bodyPr/>
                    <a:lstStyle/>
                    <a:p>
                      <a:pPr marL="0" lvl="0" indent="0" algn="ctr" rtl="0">
                        <a:spcBef>
                          <a:spcPts val="0"/>
                        </a:spcBef>
                        <a:spcAft>
                          <a:spcPts val="0"/>
                        </a:spcAft>
                        <a:buNone/>
                      </a:pPr>
                      <a:r>
                        <a:rPr lang="en" sz="800"/>
                        <a:t>example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class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 sz="800">
                          <a:solidFill>
                            <a:schemeClr val="dk1"/>
                          </a:solidFill>
                        </a:rPr>
                        <a:t>class 2</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20000">
                <a:tc>
                  <a:txBody>
                    <a:bodyPr/>
                    <a:lstStyle/>
                    <a:p>
                      <a:pPr marL="0" lvl="0" indent="0" algn="ctr" rtl="0">
                        <a:spcBef>
                          <a:spcPts val="0"/>
                        </a:spcBef>
                        <a:spcAft>
                          <a:spcPts val="0"/>
                        </a:spcAft>
                        <a:buNone/>
                      </a:pPr>
                      <a:r>
                        <a:rPr lang="en" sz="800"/>
                        <a:t>example 4</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 sz="800"/>
                        <a:t>class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3</a:t>
                      </a:r>
                      <a:endParaRPr sz="800">
                        <a:solidFill>
                          <a:schemeClr val="dk1"/>
                        </a:solidFil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20000">
                <a:tc>
                  <a:txBody>
                    <a:bodyPr/>
                    <a:lstStyle/>
                    <a:p>
                      <a:pPr marL="0" lvl="0" indent="0" algn="ctr" rtl="0">
                        <a:spcBef>
                          <a:spcPts val="0"/>
                        </a:spcBef>
                        <a:spcAft>
                          <a:spcPts val="0"/>
                        </a:spcAft>
                        <a:buNone/>
                      </a:pPr>
                      <a:r>
                        <a:rPr lang="en" sz="800"/>
                        <a:t>example 5</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class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6"/>
                  </a:ext>
                </a:extLst>
              </a:tr>
              <a:tr h="320000">
                <a:tc>
                  <a:txBody>
                    <a:bodyPr/>
                    <a:lstStyle/>
                    <a:p>
                      <a:pPr marL="0" lvl="0" indent="0" algn="ctr" rtl="0">
                        <a:spcBef>
                          <a:spcPts val="0"/>
                        </a:spcBef>
                        <a:spcAft>
                          <a:spcPts val="0"/>
                        </a:spcAft>
                        <a:buNone/>
                      </a:pPr>
                      <a:r>
                        <a:rPr lang="en" sz="800"/>
                        <a:t>example 6</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 sz="800"/>
                        <a:t>class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3</a:t>
                      </a:r>
                      <a:endParaRPr sz="800">
                        <a:solidFill>
                          <a:schemeClr val="dk1"/>
                        </a:solidFil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20000">
                <a:tc>
                  <a:txBody>
                    <a:bodyPr/>
                    <a:lstStyle/>
                    <a:p>
                      <a:pPr marL="0" lvl="0" indent="0" algn="ctr" rtl="0">
                        <a:spcBef>
                          <a:spcPts val="0"/>
                        </a:spcBef>
                        <a:spcAft>
                          <a:spcPts val="0"/>
                        </a:spcAft>
                        <a:buNone/>
                      </a:pPr>
                      <a:r>
                        <a:rPr lang="en" sz="800"/>
                        <a:t>example 7</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1</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rPr>
                        <a:t>class 1</a:t>
                      </a:r>
                      <a:endParaRPr sz="800">
                        <a:solidFill>
                          <a:schemeClr val="dk1"/>
                        </a:solidFil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endParaRPr sz="800">
                        <a:solidFill>
                          <a:schemeClr val="dk1"/>
                        </a:solidFil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8"/>
                  </a:ext>
                </a:extLst>
              </a:tr>
              <a:tr h="320000">
                <a:tc>
                  <a:txBody>
                    <a:bodyPr/>
                    <a:lstStyle/>
                    <a:p>
                      <a:pPr marL="0" lvl="0" indent="0" algn="ctr" rtl="0">
                        <a:spcBef>
                          <a:spcPts val="0"/>
                        </a:spcBef>
                        <a:spcAft>
                          <a:spcPts val="0"/>
                        </a:spcAft>
                        <a:buNone/>
                      </a:pPr>
                      <a:r>
                        <a:rPr lang="en" sz="800"/>
                        <a:t>example 8</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 sz="800"/>
                        <a:t>class 3</a:t>
                      </a:r>
                      <a:endParaRPr sz="8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800"/>
                        <a:t>class 3</a:t>
                      </a:r>
                      <a:endParaRPr sz="800">
                        <a:solidFill>
                          <a:schemeClr val="dk1"/>
                        </a:solidFil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aphicFrame>
        <p:nvGraphicFramePr>
          <p:cNvPr id="150" name="Google Shape;150;p26"/>
          <p:cNvGraphicFramePr/>
          <p:nvPr/>
        </p:nvGraphicFramePr>
        <p:xfrm>
          <a:off x="592900" y="3600575"/>
          <a:ext cx="2905900" cy="1143000"/>
        </p:xfrm>
        <a:graphic>
          <a:graphicData uri="http://schemas.openxmlformats.org/drawingml/2006/table">
            <a:tbl>
              <a:tblPr>
                <a:noFill/>
                <a:tableStyleId>{7A0784CD-E3A3-4067-8253-EC764E159B0D}</a:tableStyleId>
              </a:tblPr>
              <a:tblGrid>
                <a:gridCol w="726475">
                  <a:extLst>
                    <a:ext uri="{9D8B030D-6E8A-4147-A177-3AD203B41FA5}">
                      <a16:colId xmlns:a16="http://schemas.microsoft.com/office/drawing/2014/main" val="20000"/>
                    </a:ext>
                  </a:extLst>
                </a:gridCol>
                <a:gridCol w="726475">
                  <a:extLst>
                    <a:ext uri="{9D8B030D-6E8A-4147-A177-3AD203B41FA5}">
                      <a16:colId xmlns:a16="http://schemas.microsoft.com/office/drawing/2014/main" val="20001"/>
                    </a:ext>
                  </a:extLst>
                </a:gridCol>
                <a:gridCol w="726475">
                  <a:extLst>
                    <a:ext uri="{9D8B030D-6E8A-4147-A177-3AD203B41FA5}">
                      <a16:colId xmlns:a16="http://schemas.microsoft.com/office/drawing/2014/main" val="20002"/>
                    </a:ext>
                  </a:extLst>
                </a:gridCol>
                <a:gridCol w="726475">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sz="800"/>
                    </a:p>
                  </a:txBody>
                  <a:tcPr marL="91425" marR="91425" marT="91425" marB="91425"/>
                </a:tc>
                <a:tc>
                  <a:txBody>
                    <a:bodyPr/>
                    <a:lstStyle/>
                    <a:p>
                      <a:pPr marL="0" lvl="0" indent="0" algn="ctr" rtl="0">
                        <a:spcBef>
                          <a:spcPts val="0"/>
                        </a:spcBef>
                        <a:spcAft>
                          <a:spcPts val="0"/>
                        </a:spcAft>
                        <a:buNone/>
                      </a:pPr>
                      <a:r>
                        <a:rPr lang="en" sz="800"/>
                        <a:t>classifier 1</a:t>
                      </a:r>
                      <a:endParaRPr sz="800"/>
                    </a:p>
                  </a:txBody>
                  <a:tcPr marL="91425" marR="91425" marT="91425" marB="91425"/>
                </a:tc>
                <a:tc>
                  <a:txBody>
                    <a:bodyPr/>
                    <a:lstStyle/>
                    <a:p>
                      <a:pPr marL="0" lvl="0" indent="0" algn="ctr" rtl="0">
                        <a:spcBef>
                          <a:spcPts val="0"/>
                        </a:spcBef>
                        <a:spcAft>
                          <a:spcPts val="0"/>
                        </a:spcAft>
                        <a:buNone/>
                      </a:pPr>
                      <a:r>
                        <a:rPr lang="en" sz="800"/>
                        <a:t>classifier 2</a:t>
                      </a:r>
                      <a:endParaRPr sz="800"/>
                    </a:p>
                  </a:txBody>
                  <a:tcPr marL="91425" marR="91425" marT="91425" marB="91425"/>
                </a:tc>
                <a:tc>
                  <a:txBody>
                    <a:bodyPr/>
                    <a:lstStyle/>
                    <a:p>
                      <a:pPr marL="0" lvl="0" indent="0" algn="ctr" rtl="0">
                        <a:spcBef>
                          <a:spcPts val="0"/>
                        </a:spcBef>
                        <a:spcAft>
                          <a:spcPts val="0"/>
                        </a:spcAft>
                        <a:buNone/>
                      </a:pPr>
                      <a:r>
                        <a:rPr lang="en" sz="800"/>
                        <a:t>classifier 3</a:t>
                      </a:r>
                      <a:endParaRPr sz="800"/>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800"/>
                        <a:t>New 1</a:t>
                      </a:r>
                      <a:endParaRPr sz="800"/>
                    </a:p>
                  </a:txBody>
                  <a:tcPr marL="91425" marR="91425" marT="91425" marB="91425"/>
                </a:tc>
                <a:tc>
                  <a:txBody>
                    <a:bodyPr/>
                    <a:lstStyle/>
                    <a:p>
                      <a:pPr marL="0" lvl="0" indent="0" algn="ctr" rtl="0">
                        <a:spcBef>
                          <a:spcPts val="0"/>
                        </a:spcBef>
                        <a:spcAft>
                          <a:spcPts val="0"/>
                        </a:spcAft>
                        <a:buNone/>
                      </a:pPr>
                      <a:r>
                        <a:rPr lang="en" sz="800"/>
                        <a:t>1</a:t>
                      </a:r>
                      <a:endParaRPr sz="800"/>
                    </a:p>
                  </a:txBody>
                  <a:tcPr marL="91425" marR="91425" marT="91425" marB="91425"/>
                </a:tc>
                <a:tc>
                  <a:txBody>
                    <a:bodyPr/>
                    <a:lstStyle/>
                    <a:p>
                      <a:pPr marL="0" lvl="0" indent="0" algn="ctr" rtl="0">
                        <a:spcBef>
                          <a:spcPts val="0"/>
                        </a:spcBef>
                        <a:spcAft>
                          <a:spcPts val="0"/>
                        </a:spcAft>
                        <a:buNone/>
                      </a:pPr>
                      <a:r>
                        <a:rPr lang="en" sz="800"/>
                        <a:t>1</a:t>
                      </a:r>
                      <a:endParaRPr sz="800"/>
                    </a:p>
                  </a:txBody>
                  <a:tcPr marL="91425" marR="91425" marT="91425" marB="91425"/>
                </a:tc>
                <a:tc>
                  <a:txBody>
                    <a:bodyPr/>
                    <a:lstStyle/>
                    <a:p>
                      <a:pPr marL="0" lvl="0" indent="0" algn="ctr" rtl="0">
                        <a:spcBef>
                          <a:spcPts val="0"/>
                        </a:spcBef>
                        <a:spcAft>
                          <a:spcPts val="0"/>
                        </a:spcAft>
                        <a:buNone/>
                      </a:pPr>
                      <a:r>
                        <a:rPr lang="en" sz="800"/>
                        <a:t>2</a:t>
                      </a:r>
                      <a:endParaRPr sz="80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800"/>
                        <a:t>New 2</a:t>
                      </a:r>
                      <a:endParaRPr sz="800"/>
                    </a:p>
                  </a:txBody>
                  <a:tcPr marL="91425" marR="91425" marT="91425" marB="91425"/>
                </a:tc>
                <a:tc>
                  <a:txBody>
                    <a:bodyPr/>
                    <a:lstStyle/>
                    <a:p>
                      <a:pPr marL="0" lvl="0" indent="0" algn="ctr" rtl="0">
                        <a:spcBef>
                          <a:spcPts val="0"/>
                        </a:spcBef>
                        <a:spcAft>
                          <a:spcPts val="0"/>
                        </a:spcAft>
                        <a:buNone/>
                      </a:pPr>
                      <a:r>
                        <a:rPr lang="en" sz="800"/>
                        <a:t>1</a:t>
                      </a:r>
                      <a:endParaRPr sz="800"/>
                    </a:p>
                  </a:txBody>
                  <a:tcPr marL="91425" marR="91425" marT="91425" marB="91425"/>
                </a:tc>
                <a:tc>
                  <a:txBody>
                    <a:bodyPr/>
                    <a:lstStyle/>
                    <a:p>
                      <a:pPr marL="0" lvl="0" indent="0" algn="ctr" rtl="0">
                        <a:spcBef>
                          <a:spcPts val="0"/>
                        </a:spcBef>
                        <a:spcAft>
                          <a:spcPts val="0"/>
                        </a:spcAft>
                        <a:buNone/>
                      </a:pPr>
                      <a:r>
                        <a:rPr lang="en" sz="800"/>
                        <a:t>2</a:t>
                      </a:r>
                      <a:endParaRPr sz="800"/>
                    </a:p>
                  </a:txBody>
                  <a:tcPr marL="91425" marR="91425" marT="91425" marB="91425"/>
                </a:tc>
                <a:tc>
                  <a:txBody>
                    <a:bodyPr/>
                    <a:lstStyle/>
                    <a:p>
                      <a:pPr marL="0" lvl="0" indent="0" algn="ctr" rtl="0">
                        <a:spcBef>
                          <a:spcPts val="0"/>
                        </a:spcBef>
                        <a:spcAft>
                          <a:spcPts val="0"/>
                        </a:spcAft>
                        <a:buNone/>
                      </a:pPr>
                      <a:r>
                        <a:rPr lang="en" sz="800"/>
                        <a:t>3</a:t>
                      </a:r>
                      <a:endParaRPr sz="80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Classes into Binary</a:t>
            </a:r>
            <a:endParaRPr/>
          </a:p>
        </p:txBody>
      </p:sp>
      <p:sp>
        <p:nvSpPr>
          <p:cNvPr id="156" name="Google Shape;15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Error-Correction Output Codes is a technique where a ensemble of classifier are used to classify a new example. </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The outputs of the classifiers are encoded into a binary Class Vector.  The vector is then compared, using hamming distance, to the expected class vector for each class.  </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The new example will get classified base on the closest expected class vector.</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Classes into Binary</a:t>
            </a:r>
            <a:endParaRPr/>
          </a:p>
        </p:txBody>
      </p:sp>
      <p:graphicFrame>
        <p:nvGraphicFramePr>
          <p:cNvPr id="162" name="Google Shape;162;p28"/>
          <p:cNvGraphicFramePr/>
          <p:nvPr/>
        </p:nvGraphicFramePr>
        <p:xfrm>
          <a:off x="502550" y="1216650"/>
          <a:ext cx="3777575" cy="2377260"/>
        </p:xfrm>
        <a:graphic>
          <a:graphicData uri="http://schemas.openxmlformats.org/drawingml/2006/table">
            <a:tbl>
              <a:tblPr>
                <a:noFill/>
                <a:tableStyleId>{7A0784CD-E3A3-4067-8253-EC764E159B0D}</a:tableStyleId>
              </a:tblPr>
              <a:tblGrid>
                <a:gridCol w="1131550">
                  <a:extLst>
                    <a:ext uri="{9D8B030D-6E8A-4147-A177-3AD203B41FA5}">
                      <a16:colId xmlns:a16="http://schemas.microsoft.com/office/drawing/2014/main" val="20000"/>
                    </a:ext>
                  </a:extLst>
                </a:gridCol>
                <a:gridCol w="509675">
                  <a:extLst>
                    <a:ext uri="{9D8B030D-6E8A-4147-A177-3AD203B41FA5}">
                      <a16:colId xmlns:a16="http://schemas.microsoft.com/office/drawing/2014/main" val="20001"/>
                    </a:ext>
                  </a:extLst>
                </a:gridCol>
                <a:gridCol w="544575">
                  <a:extLst>
                    <a:ext uri="{9D8B030D-6E8A-4147-A177-3AD203B41FA5}">
                      <a16:colId xmlns:a16="http://schemas.microsoft.com/office/drawing/2014/main" val="20002"/>
                    </a:ext>
                  </a:extLst>
                </a:gridCol>
                <a:gridCol w="518975">
                  <a:extLst>
                    <a:ext uri="{9D8B030D-6E8A-4147-A177-3AD203B41FA5}">
                      <a16:colId xmlns:a16="http://schemas.microsoft.com/office/drawing/2014/main" val="20003"/>
                    </a:ext>
                  </a:extLst>
                </a:gridCol>
                <a:gridCol w="538625">
                  <a:extLst>
                    <a:ext uri="{9D8B030D-6E8A-4147-A177-3AD203B41FA5}">
                      <a16:colId xmlns:a16="http://schemas.microsoft.com/office/drawing/2014/main" val="20004"/>
                    </a:ext>
                  </a:extLst>
                </a:gridCol>
                <a:gridCol w="534175">
                  <a:extLst>
                    <a:ext uri="{9D8B030D-6E8A-4147-A177-3AD203B41FA5}">
                      <a16:colId xmlns:a16="http://schemas.microsoft.com/office/drawing/2014/main" val="20005"/>
                    </a:ext>
                  </a:extLst>
                </a:gridCol>
              </a:tblGrid>
              <a:tr h="396200">
                <a:tc rowSpan="2">
                  <a:txBody>
                    <a:bodyPr/>
                    <a:lstStyle/>
                    <a:p>
                      <a:pPr marL="0" lvl="0" indent="0" algn="ctr" rtl="0">
                        <a:spcBef>
                          <a:spcPts val="0"/>
                        </a:spcBef>
                        <a:spcAft>
                          <a:spcPts val="0"/>
                        </a:spcAft>
                        <a:buNone/>
                      </a:pPr>
                      <a:r>
                        <a:rPr lang="en"/>
                        <a:t>Class</a:t>
                      </a:r>
                      <a:endParaRPr/>
                    </a:p>
                  </a:txBody>
                  <a:tcPr marL="91425" marR="91425" marT="91425" marB="91425" anchor="b"/>
                </a:tc>
                <a:tc>
                  <a:txBody>
                    <a:bodyPr/>
                    <a:lstStyle/>
                    <a:p>
                      <a:pPr marL="0" lvl="0" indent="0" algn="ctr" rtl="0">
                        <a:spcBef>
                          <a:spcPts val="0"/>
                        </a:spcBef>
                        <a:spcAft>
                          <a:spcPts val="0"/>
                        </a:spcAft>
                        <a:buNone/>
                      </a:pPr>
                      <a:r>
                        <a:rPr lang="en"/>
                        <a:t>cl1</a:t>
                      </a:r>
                      <a:endParaRPr/>
                    </a:p>
                  </a:txBody>
                  <a:tcPr marL="91425" marR="91425" marT="91425" marB="91425"/>
                </a:tc>
                <a:tc>
                  <a:txBody>
                    <a:bodyPr/>
                    <a:lstStyle/>
                    <a:p>
                      <a:pPr marL="0" lvl="0" indent="0" algn="ctr" rtl="0">
                        <a:spcBef>
                          <a:spcPts val="0"/>
                        </a:spcBef>
                        <a:spcAft>
                          <a:spcPts val="0"/>
                        </a:spcAft>
                        <a:buNone/>
                      </a:pPr>
                      <a:r>
                        <a:rPr lang="en"/>
                        <a:t>cl2</a:t>
                      </a:r>
                      <a:endParaRPr/>
                    </a:p>
                  </a:txBody>
                  <a:tcPr marL="91425" marR="91425" marT="91425" marB="91425"/>
                </a:tc>
                <a:tc>
                  <a:txBody>
                    <a:bodyPr/>
                    <a:lstStyle/>
                    <a:p>
                      <a:pPr marL="0" lvl="0" indent="0" algn="ctr" rtl="0">
                        <a:spcBef>
                          <a:spcPts val="0"/>
                        </a:spcBef>
                        <a:spcAft>
                          <a:spcPts val="0"/>
                        </a:spcAft>
                        <a:buNone/>
                      </a:pPr>
                      <a:r>
                        <a:rPr lang="en"/>
                        <a:t>cl3</a:t>
                      </a:r>
                      <a:endParaRPr/>
                    </a:p>
                  </a:txBody>
                  <a:tcPr marL="91425" marR="91425" marT="91425" marB="91425"/>
                </a:tc>
                <a:tc>
                  <a:txBody>
                    <a:bodyPr/>
                    <a:lstStyle/>
                    <a:p>
                      <a:pPr marL="0" lvl="0" indent="0" algn="ctr" rtl="0">
                        <a:spcBef>
                          <a:spcPts val="0"/>
                        </a:spcBef>
                        <a:spcAft>
                          <a:spcPts val="0"/>
                        </a:spcAft>
                        <a:buNone/>
                      </a:pPr>
                      <a:r>
                        <a:rPr lang="en"/>
                        <a:t>cl4</a:t>
                      </a:r>
                      <a:endParaRPr/>
                    </a:p>
                  </a:txBody>
                  <a:tcPr marL="91425" marR="91425" marT="91425" marB="91425"/>
                </a:tc>
                <a:tc>
                  <a:txBody>
                    <a:bodyPr/>
                    <a:lstStyle/>
                    <a:p>
                      <a:pPr marL="0" lvl="0" indent="0" algn="ctr" rtl="0">
                        <a:spcBef>
                          <a:spcPts val="0"/>
                        </a:spcBef>
                        <a:spcAft>
                          <a:spcPts val="0"/>
                        </a:spcAft>
                        <a:buNone/>
                      </a:pPr>
                      <a:r>
                        <a:rPr lang="en"/>
                        <a:t>cl5</a:t>
                      </a:r>
                      <a:endParaRPr/>
                    </a:p>
                  </a:txBody>
                  <a:tcPr marL="91425" marR="91425" marT="91425" marB="91425"/>
                </a:tc>
                <a:extLst>
                  <a:ext uri="{0D108BD9-81ED-4DB2-BD59-A6C34878D82A}">
                    <a16:rowId xmlns:a16="http://schemas.microsoft.com/office/drawing/2014/main" val="10000"/>
                  </a:ext>
                </a:extLst>
              </a:tr>
              <a:tr h="396200">
                <a:tc vMerge="1">
                  <a:txBody>
                    <a:bodyPr/>
                    <a:lstStyle/>
                    <a:p>
                      <a:endParaRPr lang="en-US"/>
                    </a:p>
                  </a:txBody>
                  <a:tcPr/>
                </a:tc>
                <a:tc gridSpan="5">
                  <a:txBody>
                    <a:bodyPr/>
                    <a:lstStyle/>
                    <a:p>
                      <a:pPr marL="0" lvl="0" indent="0" algn="ctr" rtl="0">
                        <a:spcBef>
                          <a:spcPts val="0"/>
                        </a:spcBef>
                        <a:spcAft>
                          <a:spcPts val="0"/>
                        </a:spcAft>
                        <a:buNone/>
                      </a:pPr>
                      <a:r>
                        <a:rPr lang="en"/>
                        <a:t>Class Vector</a:t>
                      </a:r>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
                        <a:t>3</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
                        <a:t>4</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Classes into Binary</a:t>
            </a:r>
            <a:endParaRPr/>
          </a:p>
        </p:txBody>
      </p:sp>
      <p:graphicFrame>
        <p:nvGraphicFramePr>
          <p:cNvPr id="168" name="Google Shape;168;p29"/>
          <p:cNvGraphicFramePr/>
          <p:nvPr/>
        </p:nvGraphicFramePr>
        <p:xfrm>
          <a:off x="502550" y="1216650"/>
          <a:ext cx="3777575" cy="2377260"/>
        </p:xfrm>
        <a:graphic>
          <a:graphicData uri="http://schemas.openxmlformats.org/drawingml/2006/table">
            <a:tbl>
              <a:tblPr>
                <a:noFill/>
                <a:tableStyleId>{7A0784CD-E3A3-4067-8253-EC764E159B0D}</a:tableStyleId>
              </a:tblPr>
              <a:tblGrid>
                <a:gridCol w="1131550">
                  <a:extLst>
                    <a:ext uri="{9D8B030D-6E8A-4147-A177-3AD203B41FA5}">
                      <a16:colId xmlns:a16="http://schemas.microsoft.com/office/drawing/2014/main" val="20000"/>
                    </a:ext>
                  </a:extLst>
                </a:gridCol>
                <a:gridCol w="509675">
                  <a:extLst>
                    <a:ext uri="{9D8B030D-6E8A-4147-A177-3AD203B41FA5}">
                      <a16:colId xmlns:a16="http://schemas.microsoft.com/office/drawing/2014/main" val="20001"/>
                    </a:ext>
                  </a:extLst>
                </a:gridCol>
                <a:gridCol w="544575">
                  <a:extLst>
                    <a:ext uri="{9D8B030D-6E8A-4147-A177-3AD203B41FA5}">
                      <a16:colId xmlns:a16="http://schemas.microsoft.com/office/drawing/2014/main" val="20002"/>
                    </a:ext>
                  </a:extLst>
                </a:gridCol>
                <a:gridCol w="518975">
                  <a:extLst>
                    <a:ext uri="{9D8B030D-6E8A-4147-A177-3AD203B41FA5}">
                      <a16:colId xmlns:a16="http://schemas.microsoft.com/office/drawing/2014/main" val="20003"/>
                    </a:ext>
                  </a:extLst>
                </a:gridCol>
                <a:gridCol w="538625">
                  <a:extLst>
                    <a:ext uri="{9D8B030D-6E8A-4147-A177-3AD203B41FA5}">
                      <a16:colId xmlns:a16="http://schemas.microsoft.com/office/drawing/2014/main" val="20004"/>
                    </a:ext>
                  </a:extLst>
                </a:gridCol>
                <a:gridCol w="534175">
                  <a:extLst>
                    <a:ext uri="{9D8B030D-6E8A-4147-A177-3AD203B41FA5}">
                      <a16:colId xmlns:a16="http://schemas.microsoft.com/office/drawing/2014/main" val="20005"/>
                    </a:ext>
                  </a:extLst>
                </a:gridCol>
              </a:tblGrid>
              <a:tr h="396200">
                <a:tc rowSpan="2">
                  <a:txBody>
                    <a:bodyPr/>
                    <a:lstStyle/>
                    <a:p>
                      <a:pPr marL="0" lvl="0" indent="0" algn="ctr" rtl="0">
                        <a:spcBef>
                          <a:spcPts val="0"/>
                        </a:spcBef>
                        <a:spcAft>
                          <a:spcPts val="0"/>
                        </a:spcAft>
                        <a:buNone/>
                      </a:pPr>
                      <a:r>
                        <a:rPr lang="en"/>
                        <a:t>Class</a:t>
                      </a:r>
                      <a:endParaRPr/>
                    </a:p>
                  </a:txBody>
                  <a:tcPr marL="91425" marR="91425" marT="91425" marB="91425" anchor="b"/>
                </a:tc>
                <a:tc>
                  <a:txBody>
                    <a:bodyPr/>
                    <a:lstStyle/>
                    <a:p>
                      <a:pPr marL="0" lvl="0" indent="0" algn="ctr" rtl="0">
                        <a:spcBef>
                          <a:spcPts val="0"/>
                        </a:spcBef>
                        <a:spcAft>
                          <a:spcPts val="0"/>
                        </a:spcAft>
                        <a:buNone/>
                      </a:pPr>
                      <a:r>
                        <a:rPr lang="en"/>
                        <a:t>cl1</a:t>
                      </a:r>
                      <a:endParaRPr/>
                    </a:p>
                  </a:txBody>
                  <a:tcPr marL="91425" marR="91425" marT="91425" marB="91425"/>
                </a:tc>
                <a:tc>
                  <a:txBody>
                    <a:bodyPr/>
                    <a:lstStyle/>
                    <a:p>
                      <a:pPr marL="0" lvl="0" indent="0" algn="ctr" rtl="0">
                        <a:spcBef>
                          <a:spcPts val="0"/>
                        </a:spcBef>
                        <a:spcAft>
                          <a:spcPts val="0"/>
                        </a:spcAft>
                        <a:buNone/>
                      </a:pPr>
                      <a:r>
                        <a:rPr lang="en"/>
                        <a:t>cl2</a:t>
                      </a:r>
                      <a:endParaRPr/>
                    </a:p>
                  </a:txBody>
                  <a:tcPr marL="91425" marR="91425" marT="91425" marB="91425"/>
                </a:tc>
                <a:tc>
                  <a:txBody>
                    <a:bodyPr/>
                    <a:lstStyle/>
                    <a:p>
                      <a:pPr marL="0" lvl="0" indent="0" algn="ctr" rtl="0">
                        <a:spcBef>
                          <a:spcPts val="0"/>
                        </a:spcBef>
                        <a:spcAft>
                          <a:spcPts val="0"/>
                        </a:spcAft>
                        <a:buNone/>
                      </a:pPr>
                      <a:r>
                        <a:rPr lang="en"/>
                        <a:t>cl3</a:t>
                      </a:r>
                      <a:endParaRPr/>
                    </a:p>
                  </a:txBody>
                  <a:tcPr marL="91425" marR="91425" marT="91425" marB="91425"/>
                </a:tc>
                <a:tc>
                  <a:txBody>
                    <a:bodyPr/>
                    <a:lstStyle/>
                    <a:p>
                      <a:pPr marL="0" lvl="0" indent="0" algn="ctr" rtl="0">
                        <a:spcBef>
                          <a:spcPts val="0"/>
                        </a:spcBef>
                        <a:spcAft>
                          <a:spcPts val="0"/>
                        </a:spcAft>
                        <a:buNone/>
                      </a:pPr>
                      <a:r>
                        <a:rPr lang="en"/>
                        <a:t>cl4</a:t>
                      </a:r>
                      <a:endParaRPr/>
                    </a:p>
                  </a:txBody>
                  <a:tcPr marL="91425" marR="91425" marT="91425" marB="91425"/>
                </a:tc>
                <a:tc>
                  <a:txBody>
                    <a:bodyPr/>
                    <a:lstStyle/>
                    <a:p>
                      <a:pPr marL="0" lvl="0" indent="0" algn="ctr" rtl="0">
                        <a:spcBef>
                          <a:spcPts val="0"/>
                        </a:spcBef>
                        <a:spcAft>
                          <a:spcPts val="0"/>
                        </a:spcAft>
                        <a:buNone/>
                      </a:pPr>
                      <a:r>
                        <a:rPr lang="en"/>
                        <a:t>cl5</a:t>
                      </a:r>
                      <a:endParaRPr/>
                    </a:p>
                  </a:txBody>
                  <a:tcPr marL="91425" marR="91425" marT="91425" marB="91425"/>
                </a:tc>
                <a:extLst>
                  <a:ext uri="{0D108BD9-81ED-4DB2-BD59-A6C34878D82A}">
                    <a16:rowId xmlns:a16="http://schemas.microsoft.com/office/drawing/2014/main" val="10000"/>
                  </a:ext>
                </a:extLst>
              </a:tr>
              <a:tr h="396200">
                <a:tc vMerge="1">
                  <a:txBody>
                    <a:bodyPr/>
                    <a:lstStyle/>
                    <a:p>
                      <a:endParaRPr lang="en-US"/>
                    </a:p>
                  </a:txBody>
                  <a:tcPr/>
                </a:tc>
                <a:tc gridSpan="5">
                  <a:txBody>
                    <a:bodyPr/>
                    <a:lstStyle/>
                    <a:p>
                      <a:pPr marL="0" lvl="0" indent="0" algn="ctr" rtl="0">
                        <a:spcBef>
                          <a:spcPts val="0"/>
                        </a:spcBef>
                        <a:spcAft>
                          <a:spcPts val="0"/>
                        </a:spcAft>
                        <a:buNone/>
                      </a:pPr>
                      <a:r>
                        <a:rPr lang="en"/>
                        <a:t>Class Vector</a:t>
                      </a:r>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
                        <a:t>3</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
                        <a:t>4</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169" name="Google Shape;169;p29"/>
          <p:cNvGraphicFramePr/>
          <p:nvPr/>
        </p:nvGraphicFramePr>
        <p:xfrm>
          <a:off x="502550" y="3818100"/>
          <a:ext cx="3777575" cy="792420"/>
        </p:xfrm>
        <a:graphic>
          <a:graphicData uri="http://schemas.openxmlformats.org/drawingml/2006/table">
            <a:tbl>
              <a:tblPr>
                <a:noFill/>
                <a:tableStyleId>{7A0784CD-E3A3-4067-8253-EC764E159B0D}</a:tableStyleId>
              </a:tblPr>
              <a:tblGrid>
                <a:gridCol w="1131550">
                  <a:extLst>
                    <a:ext uri="{9D8B030D-6E8A-4147-A177-3AD203B41FA5}">
                      <a16:colId xmlns:a16="http://schemas.microsoft.com/office/drawing/2014/main" val="20000"/>
                    </a:ext>
                  </a:extLst>
                </a:gridCol>
                <a:gridCol w="509675">
                  <a:extLst>
                    <a:ext uri="{9D8B030D-6E8A-4147-A177-3AD203B41FA5}">
                      <a16:colId xmlns:a16="http://schemas.microsoft.com/office/drawing/2014/main" val="20001"/>
                    </a:ext>
                  </a:extLst>
                </a:gridCol>
                <a:gridCol w="544575">
                  <a:extLst>
                    <a:ext uri="{9D8B030D-6E8A-4147-A177-3AD203B41FA5}">
                      <a16:colId xmlns:a16="http://schemas.microsoft.com/office/drawing/2014/main" val="20002"/>
                    </a:ext>
                  </a:extLst>
                </a:gridCol>
                <a:gridCol w="518975">
                  <a:extLst>
                    <a:ext uri="{9D8B030D-6E8A-4147-A177-3AD203B41FA5}">
                      <a16:colId xmlns:a16="http://schemas.microsoft.com/office/drawing/2014/main" val="20003"/>
                    </a:ext>
                  </a:extLst>
                </a:gridCol>
                <a:gridCol w="538625">
                  <a:extLst>
                    <a:ext uri="{9D8B030D-6E8A-4147-A177-3AD203B41FA5}">
                      <a16:colId xmlns:a16="http://schemas.microsoft.com/office/drawing/2014/main" val="20004"/>
                    </a:ext>
                  </a:extLst>
                </a:gridCol>
                <a:gridCol w="534175">
                  <a:extLst>
                    <a:ext uri="{9D8B030D-6E8A-4147-A177-3AD203B41FA5}">
                      <a16:colId xmlns:a16="http://schemas.microsoft.com/office/drawing/2014/main" val="20005"/>
                    </a:ext>
                  </a:extLst>
                </a:gridCol>
              </a:tblGrid>
              <a:tr h="396200">
                <a:tc>
                  <a:txBody>
                    <a:bodyPr/>
                    <a:lstStyle/>
                    <a:p>
                      <a:pPr marL="0" lvl="0" indent="0" algn="ctr" rtl="0">
                        <a:spcBef>
                          <a:spcPts val="0"/>
                        </a:spcBef>
                        <a:spcAft>
                          <a:spcPts val="0"/>
                        </a:spcAft>
                        <a:buNone/>
                      </a:pPr>
                      <a:endParaRPr/>
                    </a:p>
                  </a:txBody>
                  <a:tcPr marL="91425" marR="91425" marT="91425" marB="91425"/>
                </a:tc>
                <a:tc gridSpan="5">
                  <a:txBody>
                    <a:bodyPr/>
                    <a:lstStyle/>
                    <a:p>
                      <a:pPr marL="0" lvl="0" indent="0" algn="ctr" rtl="0">
                        <a:spcBef>
                          <a:spcPts val="0"/>
                        </a:spcBef>
                        <a:spcAft>
                          <a:spcPts val="0"/>
                        </a:spcAft>
                        <a:buNone/>
                      </a:pPr>
                      <a:r>
                        <a:rPr lang="en"/>
                        <a:t>Class Vector</a:t>
                      </a:r>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Classes into Binary</a:t>
            </a:r>
            <a:endParaRPr/>
          </a:p>
        </p:txBody>
      </p:sp>
      <p:graphicFrame>
        <p:nvGraphicFramePr>
          <p:cNvPr id="175" name="Google Shape;175;p30"/>
          <p:cNvGraphicFramePr/>
          <p:nvPr/>
        </p:nvGraphicFramePr>
        <p:xfrm>
          <a:off x="5551450" y="2929450"/>
          <a:ext cx="2849650" cy="1981050"/>
        </p:xfrm>
        <a:graphic>
          <a:graphicData uri="http://schemas.openxmlformats.org/drawingml/2006/table">
            <a:tbl>
              <a:tblPr>
                <a:noFill/>
                <a:tableStyleId>{7A0784CD-E3A3-4067-8253-EC764E159B0D}</a:tableStyleId>
              </a:tblPr>
              <a:tblGrid>
                <a:gridCol w="1424825">
                  <a:extLst>
                    <a:ext uri="{9D8B030D-6E8A-4147-A177-3AD203B41FA5}">
                      <a16:colId xmlns:a16="http://schemas.microsoft.com/office/drawing/2014/main" val="20000"/>
                    </a:ext>
                  </a:extLst>
                </a:gridCol>
                <a:gridCol w="14248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a:t>Class</a:t>
                      </a:r>
                      <a:endParaRPr/>
                    </a:p>
                  </a:txBody>
                  <a:tcPr marL="91425" marR="91425" marT="91425" marB="91425"/>
                </a:tc>
                <a:tc>
                  <a:txBody>
                    <a:bodyPr/>
                    <a:lstStyle/>
                    <a:p>
                      <a:pPr marL="0" lvl="0" indent="0" algn="ctr" rtl="0">
                        <a:spcBef>
                          <a:spcPts val="0"/>
                        </a:spcBef>
                        <a:spcAft>
                          <a:spcPts val="0"/>
                        </a:spcAft>
                        <a:buNone/>
                      </a:pPr>
                      <a:r>
                        <a:rPr lang="en"/>
                        <a:t>Distance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3</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3</a:t>
                      </a:r>
                      <a:endParaRPr/>
                    </a:p>
                  </a:txBody>
                  <a:tcPr marL="91425" marR="91425" marT="91425" marB="91425"/>
                </a:tc>
                <a:tc>
                  <a:txBody>
                    <a:bodyPr/>
                    <a:lstStyle/>
                    <a:p>
                      <a:pPr marL="0" lvl="0" indent="0" algn="ctr" rtl="0">
                        <a:spcBef>
                          <a:spcPts val="0"/>
                        </a:spcBef>
                        <a:spcAft>
                          <a:spcPts val="0"/>
                        </a:spcAft>
                        <a:buNone/>
                      </a:pPr>
                      <a:r>
                        <a:rPr lang="en"/>
                        <a:t>3</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t>4</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176" name="Google Shape;176;p30"/>
          <p:cNvGraphicFramePr/>
          <p:nvPr/>
        </p:nvGraphicFramePr>
        <p:xfrm>
          <a:off x="502550" y="1216650"/>
          <a:ext cx="3777575" cy="2377260"/>
        </p:xfrm>
        <a:graphic>
          <a:graphicData uri="http://schemas.openxmlformats.org/drawingml/2006/table">
            <a:tbl>
              <a:tblPr>
                <a:noFill/>
                <a:tableStyleId>{7A0784CD-E3A3-4067-8253-EC764E159B0D}</a:tableStyleId>
              </a:tblPr>
              <a:tblGrid>
                <a:gridCol w="1131550">
                  <a:extLst>
                    <a:ext uri="{9D8B030D-6E8A-4147-A177-3AD203B41FA5}">
                      <a16:colId xmlns:a16="http://schemas.microsoft.com/office/drawing/2014/main" val="20000"/>
                    </a:ext>
                  </a:extLst>
                </a:gridCol>
                <a:gridCol w="509675">
                  <a:extLst>
                    <a:ext uri="{9D8B030D-6E8A-4147-A177-3AD203B41FA5}">
                      <a16:colId xmlns:a16="http://schemas.microsoft.com/office/drawing/2014/main" val="20001"/>
                    </a:ext>
                  </a:extLst>
                </a:gridCol>
                <a:gridCol w="544575">
                  <a:extLst>
                    <a:ext uri="{9D8B030D-6E8A-4147-A177-3AD203B41FA5}">
                      <a16:colId xmlns:a16="http://schemas.microsoft.com/office/drawing/2014/main" val="20002"/>
                    </a:ext>
                  </a:extLst>
                </a:gridCol>
                <a:gridCol w="518975">
                  <a:extLst>
                    <a:ext uri="{9D8B030D-6E8A-4147-A177-3AD203B41FA5}">
                      <a16:colId xmlns:a16="http://schemas.microsoft.com/office/drawing/2014/main" val="20003"/>
                    </a:ext>
                  </a:extLst>
                </a:gridCol>
                <a:gridCol w="538625">
                  <a:extLst>
                    <a:ext uri="{9D8B030D-6E8A-4147-A177-3AD203B41FA5}">
                      <a16:colId xmlns:a16="http://schemas.microsoft.com/office/drawing/2014/main" val="20004"/>
                    </a:ext>
                  </a:extLst>
                </a:gridCol>
                <a:gridCol w="534175">
                  <a:extLst>
                    <a:ext uri="{9D8B030D-6E8A-4147-A177-3AD203B41FA5}">
                      <a16:colId xmlns:a16="http://schemas.microsoft.com/office/drawing/2014/main" val="20005"/>
                    </a:ext>
                  </a:extLst>
                </a:gridCol>
              </a:tblGrid>
              <a:tr h="396200">
                <a:tc rowSpan="2">
                  <a:txBody>
                    <a:bodyPr/>
                    <a:lstStyle/>
                    <a:p>
                      <a:pPr marL="0" lvl="0" indent="0" algn="ctr" rtl="0">
                        <a:spcBef>
                          <a:spcPts val="0"/>
                        </a:spcBef>
                        <a:spcAft>
                          <a:spcPts val="0"/>
                        </a:spcAft>
                        <a:buNone/>
                      </a:pPr>
                      <a:r>
                        <a:rPr lang="en"/>
                        <a:t>Class</a:t>
                      </a:r>
                      <a:endParaRPr/>
                    </a:p>
                  </a:txBody>
                  <a:tcPr marL="91425" marR="91425" marT="91425" marB="91425" anchor="b"/>
                </a:tc>
                <a:tc>
                  <a:txBody>
                    <a:bodyPr/>
                    <a:lstStyle/>
                    <a:p>
                      <a:pPr marL="0" lvl="0" indent="0" algn="ctr" rtl="0">
                        <a:spcBef>
                          <a:spcPts val="0"/>
                        </a:spcBef>
                        <a:spcAft>
                          <a:spcPts val="0"/>
                        </a:spcAft>
                        <a:buNone/>
                      </a:pPr>
                      <a:r>
                        <a:rPr lang="en"/>
                        <a:t>cl1</a:t>
                      </a:r>
                      <a:endParaRPr/>
                    </a:p>
                  </a:txBody>
                  <a:tcPr marL="91425" marR="91425" marT="91425" marB="91425"/>
                </a:tc>
                <a:tc>
                  <a:txBody>
                    <a:bodyPr/>
                    <a:lstStyle/>
                    <a:p>
                      <a:pPr marL="0" lvl="0" indent="0" algn="ctr" rtl="0">
                        <a:spcBef>
                          <a:spcPts val="0"/>
                        </a:spcBef>
                        <a:spcAft>
                          <a:spcPts val="0"/>
                        </a:spcAft>
                        <a:buNone/>
                      </a:pPr>
                      <a:r>
                        <a:rPr lang="en"/>
                        <a:t>cl2</a:t>
                      </a:r>
                      <a:endParaRPr/>
                    </a:p>
                  </a:txBody>
                  <a:tcPr marL="91425" marR="91425" marT="91425" marB="91425"/>
                </a:tc>
                <a:tc>
                  <a:txBody>
                    <a:bodyPr/>
                    <a:lstStyle/>
                    <a:p>
                      <a:pPr marL="0" lvl="0" indent="0" algn="ctr" rtl="0">
                        <a:spcBef>
                          <a:spcPts val="0"/>
                        </a:spcBef>
                        <a:spcAft>
                          <a:spcPts val="0"/>
                        </a:spcAft>
                        <a:buNone/>
                      </a:pPr>
                      <a:r>
                        <a:rPr lang="en"/>
                        <a:t>cl3</a:t>
                      </a:r>
                      <a:endParaRPr/>
                    </a:p>
                  </a:txBody>
                  <a:tcPr marL="91425" marR="91425" marT="91425" marB="91425"/>
                </a:tc>
                <a:tc>
                  <a:txBody>
                    <a:bodyPr/>
                    <a:lstStyle/>
                    <a:p>
                      <a:pPr marL="0" lvl="0" indent="0" algn="ctr" rtl="0">
                        <a:spcBef>
                          <a:spcPts val="0"/>
                        </a:spcBef>
                        <a:spcAft>
                          <a:spcPts val="0"/>
                        </a:spcAft>
                        <a:buNone/>
                      </a:pPr>
                      <a:r>
                        <a:rPr lang="en"/>
                        <a:t>cl4</a:t>
                      </a:r>
                      <a:endParaRPr/>
                    </a:p>
                  </a:txBody>
                  <a:tcPr marL="91425" marR="91425" marT="91425" marB="91425"/>
                </a:tc>
                <a:tc>
                  <a:txBody>
                    <a:bodyPr/>
                    <a:lstStyle/>
                    <a:p>
                      <a:pPr marL="0" lvl="0" indent="0" algn="ctr" rtl="0">
                        <a:spcBef>
                          <a:spcPts val="0"/>
                        </a:spcBef>
                        <a:spcAft>
                          <a:spcPts val="0"/>
                        </a:spcAft>
                        <a:buNone/>
                      </a:pPr>
                      <a:r>
                        <a:rPr lang="en"/>
                        <a:t>cl5</a:t>
                      </a:r>
                      <a:endParaRPr/>
                    </a:p>
                  </a:txBody>
                  <a:tcPr marL="91425" marR="91425" marT="91425" marB="91425"/>
                </a:tc>
                <a:extLst>
                  <a:ext uri="{0D108BD9-81ED-4DB2-BD59-A6C34878D82A}">
                    <a16:rowId xmlns:a16="http://schemas.microsoft.com/office/drawing/2014/main" val="10000"/>
                  </a:ext>
                </a:extLst>
              </a:tr>
              <a:tr h="396200">
                <a:tc vMerge="1">
                  <a:txBody>
                    <a:bodyPr/>
                    <a:lstStyle/>
                    <a:p>
                      <a:endParaRPr lang="en-US"/>
                    </a:p>
                  </a:txBody>
                  <a:tcPr/>
                </a:tc>
                <a:tc gridSpan="5">
                  <a:txBody>
                    <a:bodyPr/>
                    <a:lstStyle/>
                    <a:p>
                      <a:pPr marL="0" lvl="0" indent="0" algn="ctr" rtl="0">
                        <a:spcBef>
                          <a:spcPts val="0"/>
                        </a:spcBef>
                        <a:spcAft>
                          <a:spcPts val="0"/>
                        </a:spcAft>
                        <a:buNone/>
                      </a:pPr>
                      <a:r>
                        <a:rPr lang="en"/>
                        <a:t>Class Vector</a:t>
                      </a:r>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
                        <a:t>3</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
                        <a:t>4</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177" name="Google Shape;177;p30"/>
          <p:cNvGraphicFramePr/>
          <p:nvPr/>
        </p:nvGraphicFramePr>
        <p:xfrm>
          <a:off x="502550" y="3818100"/>
          <a:ext cx="3777575" cy="792420"/>
        </p:xfrm>
        <a:graphic>
          <a:graphicData uri="http://schemas.openxmlformats.org/drawingml/2006/table">
            <a:tbl>
              <a:tblPr>
                <a:noFill/>
                <a:tableStyleId>{7A0784CD-E3A3-4067-8253-EC764E159B0D}</a:tableStyleId>
              </a:tblPr>
              <a:tblGrid>
                <a:gridCol w="1131550">
                  <a:extLst>
                    <a:ext uri="{9D8B030D-6E8A-4147-A177-3AD203B41FA5}">
                      <a16:colId xmlns:a16="http://schemas.microsoft.com/office/drawing/2014/main" val="20000"/>
                    </a:ext>
                  </a:extLst>
                </a:gridCol>
                <a:gridCol w="509675">
                  <a:extLst>
                    <a:ext uri="{9D8B030D-6E8A-4147-A177-3AD203B41FA5}">
                      <a16:colId xmlns:a16="http://schemas.microsoft.com/office/drawing/2014/main" val="20001"/>
                    </a:ext>
                  </a:extLst>
                </a:gridCol>
                <a:gridCol w="544575">
                  <a:extLst>
                    <a:ext uri="{9D8B030D-6E8A-4147-A177-3AD203B41FA5}">
                      <a16:colId xmlns:a16="http://schemas.microsoft.com/office/drawing/2014/main" val="20002"/>
                    </a:ext>
                  </a:extLst>
                </a:gridCol>
                <a:gridCol w="518975">
                  <a:extLst>
                    <a:ext uri="{9D8B030D-6E8A-4147-A177-3AD203B41FA5}">
                      <a16:colId xmlns:a16="http://schemas.microsoft.com/office/drawing/2014/main" val="20003"/>
                    </a:ext>
                  </a:extLst>
                </a:gridCol>
                <a:gridCol w="538625">
                  <a:extLst>
                    <a:ext uri="{9D8B030D-6E8A-4147-A177-3AD203B41FA5}">
                      <a16:colId xmlns:a16="http://schemas.microsoft.com/office/drawing/2014/main" val="20004"/>
                    </a:ext>
                  </a:extLst>
                </a:gridCol>
                <a:gridCol w="534175">
                  <a:extLst>
                    <a:ext uri="{9D8B030D-6E8A-4147-A177-3AD203B41FA5}">
                      <a16:colId xmlns:a16="http://schemas.microsoft.com/office/drawing/2014/main" val="20005"/>
                    </a:ext>
                  </a:extLst>
                </a:gridCol>
              </a:tblGrid>
              <a:tr h="396200">
                <a:tc>
                  <a:txBody>
                    <a:bodyPr/>
                    <a:lstStyle/>
                    <a:p>
                      <a:pPr marL="0" lvl="0" indent="0" algn="ctr" rtl="0">
                        <a:spcBef>
                          <a:spcPts val="0"/>
                        </a:spcBef>
                        <a:spcAft>
                          <a:spcPts val="0"/>
                        </a:spcAft>
                        <a:buNone/>
                      </a:pPr>
                      <a:endParaRPr/>
                    </a:p>
                  </a:txBody>
                  <a:tcPr marL="91425" marR="91425" marT="91425" marB="91425"/>
                </a:tc>
                <a:tc gridSpan="5">
                  <a:txBody>
                    <a:bodyPr/>
                    <a:lstStyle/>
                    <a:p>
                      <a:pPr marL="0" lvl="0" indent="0" algn="ctr" rtl="0">
                        <a:spcBef>
                          <a:spcPts val="0"/>
                        </a:spcBef>
                        <a:spcAft>
                          <a:spcPts val="0"/>
                        </a:spcAft>
                        <a:buNone/>
                      </a:pPr>
                      <a:r>
                        <a:rPr lang="en"/>
                        <a:t>Class Vector</a:t>
                      </a:r>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Classes into Binary</a:t>
            </a:r>
            <a:endParaRPr/>
          </a:p>
        </p:txBody>
      </p:sp>
      <p:graphicFrame>
        <p:nvGraphicFramePr>
          <p:cNvPr id="183" name="Google Shape;183;p31"/>
          <p:cNvGraphicFramePr/>
          <p:nvPr/>
        </p:nvGraphicFramePr>
        <p:xfrm>
          <a:off x="502550" y="1216650"/>
          <a:ext cx="3777575" cy="2377260"/>
        </p:xfrm>
        <a:graphic>
          <a:graphicData uri="http://schemas.openxmlformats.org/drawingml/2006/table">
            <a:tbl>
              <a:tblPr>
                <a:noFill/>
                <a:tableStyleId>{7A0784CD-E3A3-4067-8253-EC764E159B0D}</a:tableStyleId>
              </a:tblPr>
              <a:tblGrid>
                <a:gridCol w="1131550">
                  <a:extLst>
                    <a:ext uri="{9D8B030D-6E8A-4147-A177-3AD203B41FA5}">
                      <a16:colId xmlns:a16="http://schemas.microsoft.com/office/drawing/2014/main" val="20000"/>
                    </a:ext>
                  </a:extLst>
                </a:gridCol>
                <a:gridCol w="509675">
                  <a:extLst>
                    <a:ext uri="{9D8B030D-6E8A-4147-A177-3AD203B41FA5}">
                      <a16:colId xmlns:a16="http://schemas.microsoft.com/office/drawing/2014/main" val="20001"/>
                    </a:ext>
                  </a:extLst>
                </a:gridCol>
                <a:gridCol w="544575">
                  <a:extLst>
                    <a:ext uri="{9D8B030D-6E8A-4147-A177-3AD203B41FA5}">
                      <a16:colId xmlns:a16="http://schemas.microsoft.com/office/drawing/2014/main" val="20002"/>
                    </a:ext>
                  </a:extLst>
                </a:gridCol>
                <a:gridCol w="518975">
                  <a:extLst>
                    <a:ext uri="{9D8B030D-6E8A-4147-A177-3AD203B41FA5}">
                      <a16:colId xmlns:a16="http://schemas.microsoft.com/office/drawing/2014/main" val="20003"/>
                    </a:ext>
                  </a:extLst>
                </a:gridCol>
                <a:gridCol w="538625">
                  <a:extLst>
                    <a:ext uri="{9D8B030D-6E8A-4147-A177-3AD203B41FA5}">
                      <a16:colId xmlns:a16="http://schemas.microsoft.com/office/drawing/2014/main" val="20004"/>
                    </a:ext>
                  </a:extLst>
                </a:gridCol>
                <a:gridCol w="534175">
                  <a:extLst>
                    <a:ext uri="{9D8B030D-6E8A-4147-A177-3AD203B41FA5}">
                      <a16:colId xmlns:a16="http://schemas.microsoft.com/office/drawing/2014/main" val="20005"/>
                    </a:ext>
                  </a:extLst>
                </a:gridCol>
              </a:tblGrid>
              <a:tr h="396200">
                <a:tc rowSpan="2">
                  <a:txBody>
                    <a:bodyPr/>
                    <a:lstStyle/>
                    <a:p>
                      <a:pPr marL="0" lvl="0" indent="0" algn="ctr" rtl="0">
                        <a:spcBef>
                          <a:spcPts val="0"/>
                        </a:spcBef>
                        <a:spcAft>
                          <a:spcPts val="0"/>
                        </a:spcAft>
                        <a:buNone/>
                      </a:pPr>
                      <a:r>
                        <a:rPr lang="en"/>
                        <a:t>Class</a:t>
                      </a:r>
                      <a:endParaRPr/>
                    </a:p>
                  </a:txBody>
                  <a:tcPr marL="91425" marR="91425" marT="91425" marB="91425" anchor="b"/>
                </a:tc>
                <a:tc>
                  <a:txBody>
                    <a:bodyPr/>
                    <a:lstStyle/>
                    <a:p>
                      <a:pPr marL="0" lvl="0" indent="0" algn="ctr" rtl="0">
                        <a:spcBef>
                          <a:spcPts val="0"/>
                        </a:spcBef>
                        <a:spcAft>
                          <a:spcPts val="0"/>
                        </a:spcAft>
                        <a:buNone/>
                      </a:pPr>
                      <a:r>
                        <a:rPr lang="en"/>
                        <a:t>cl1</a:t>
                      </a:r>
                      <a:endParaRPr/>
                    </a:p>
                  </a:txBody>
                  <a:tcPr marL="91425" marR="91425" marT="91425" marB="91425"/>
                </a:tc>
                <a:tc>
                  <a:txBody>
                    <a:bodyPr/>
                    <a:lstStyle/>
                    <a:p>
                      <a:pPr marL="0" lvl="0" indent="0" algn="ctr" rtl="0">
                        <a:spcBef>
                          <a:spcPts val="0"/>
                        </a:spcBef>
                        <a:spcAft>
                          <a:spcPts val="0"/>
                        </a:spcAft>
                        <a:buNone/>
                      </a:pPr>
                      <a:r>
                        <a:rPr lang="en"/>
                        <a:t>cl2</a:t>
                      </a:r>
                      <a:endParaRPr/>
                    </a:p>
                  </a:txBody>
                  <a:tcPr marL="91425" marR="91425" marT="91425" marB="91425"/>
                </a:tc>
                <a:tc>
                  <a:txBody>
                    <a:bodyPr/>
                    <a:lstStyle/>
                    <a:p>
                      <a:pPr marL="0" lvl="0" indent="0" algn="ctr" rtl="0">
                        <a:spcBef>
                          <a:spcPts val="0"/>
                        </a:spcBef>
                        <a:spcAft>
                          <a:spcPts val="0"/>
                        </a:spcAft>
                        <a:buNone/>
                      </a:pPr>
                      <a:r>
                        <a:rPr lang="en"/>
                        <a:t>cl3</a:t>
                      </a:r>
                      <a:endParaRPr/>
                    </a:p>
                  </a:txBody>
                  <a:tcPr marL="91425" marR="91425" marT="91425" marB="91425"/>
                </a:tc>
                <a:tc>
                  <a:txBody>
                    <a:bodyPr/>
                    <a:lstStyle/>
                    <a:p>
                      <a:pPr marL="0" lvl="0" indent="0" algn="ctr" rtl="0">
                        <a:spcBef>
                          <a:spcPts val="0"/>
                        </a:spcBef>
                        <a:spcAft>
                          <a:spcPts val="0"/>
                        </a:spcAft>
                        <a:buNone/>
                      </a:pPr>
                      <a:r>
                        <a:rPr lang="en"/>
                        <a:t>cl4</a:t>
                      </a:r>
                      <a:endParaRPr/>
                    </a:p>
                  </a:txBody>
                  <a:tcPr marL="91425" marR="91425" marT="91425" marB="91425"/>
                </a:tc>
                <a:tc>
                  <a:txBody>
                    <a:bodyPr/>
                    <a:lstStyle/>
                    <a:p>
                      <a:pPr marL="0" lvl="0" indent="0" algn="ctr" rtl="0">
                        <a:spcBef>
                          <a:spcPts val="0"/>
                        </a:spcBef>
                        <a:spcAft>
                          <a:spcPts val="0"/>
                        </a:spcAft>
                        <a:buNone/>
                      </a:pPr>
                      <a:r>
                        <a:rPr lang="en"/>
                        <a:t>cl5</a:t>
                      </a:r>
                      <a:endParaRPr/>
                    </a:p>
                  </a:txBody>
                  <a:tcPr marL="91425" marR="91425" marT="91425" marB="91425"/>
                </a:tc>
                <a:extLst>
                  <a:ext uri="{0D108BD9-81ED-4DB2-BD59-A6C34878D82A}">
                    <a16:rowId xmlns:a16="http://schemas.microsoft.com/office/drawing/2014/main" val="10000"/>
                  </a:ext>
                </a:extLst>
              </a:tr>
              <a:tr h="396200">
                <a:tc vMerge="1">
                  <a:txBody>
                    <a:bodyPr/>
                    <a:lstStyle/>
                    <a:p>
                      <a:endParaRPr lang="en-US"/>
                    </a:p>
                  </a:txBody>
                  <a:tcPr/>
                </a:tc>
                <a:tc gridSpan="5">
                  <a:txBody>
                    <a:bodyPr/>
                    <a:lstStyle/>
                    <a:p>
                      <a:pPr marL="0" lvl="0" indent="0" algn="ctr" rtl="0">
                        <a:spcBef>
                          <a:spcPts val="0"/>
                        </a:spcBef>
                        <a:spcAft>
                          <a:spcPts val="0"/>
                        </a:spcAft>
                        <a:buNone/>
                      </a:pPr>
                      <a:r>
                        <a:rPr lang="en"/>
                        <a:t>Class Vector</a:t>
                      </a:r>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
                        <a:t>3</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
                        <a:t>4</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184" name="Google Shape;184;p31"/>
          <p:cNvGraphicFramePr/>
          <p:nvPr/>
        </p:nvGraphicFramePr>
        <p:xfrm>
          <a:off x="502550" y="3818100"/>
          <a:ext cx="3777575" cy="792420"/>
        </p:xfrm>
        <a:graphic>
          <a:graphicData uri="http://schemas.openxmlformats.org/drawingml/2006/table">
            <a:tbl>
              <a:tblPr>
                <a:noFill/>
                <a:tableStyleId>{7A0784CD-E3A3-4067-8253-EC764E159B0D}</a:tableStyleId>
              </a:tblPr>
              <a:tblGrid>
                <a:gridCol w="1131550">
                  <a:extLst>
                    <a:ext uri="{9D8B030D-6E8A-4147-A177-3AD203B41FA5}">
                      <a16:colId xmlns:a16="http://schemas.microsoft.com/office/drawing/2014/main" val="20000"/>
                    </a:ext>
                  </a:extLst>
                </a:gridCol>
                <a:gridCol w="509675">
                  <a:extLst>
                    <a:ext uri="{9D8B030D-6E8A-4147-A177-3AD203B41FA5}">
                      <a16:colId xmlns:a16="http://schemas.microsoft.com/office/drawing/2014/main" val="20001"/>
                    </a:ext>
                  </a:extLst>
                </a:gridCol>
                <a:gridCol w="544575">
                  <a:extLst>
                    <a:ext uri="{9D8B030D-6E8A-4147-A177-3AD203B41FA5}">
                      <a16:colId xmlns:a16="http://schemas.microsoft.com/office/drawing/2014/main" val="20002"/>
                    </a:ext>
                  </a:extLst>
                </a:gridCol>
                <a:gridCol w="518975">
                  <a:extLst>
                    <a:ext uri="{9D8B030D-6E8A-4147-A177-3AD203B41FA5}">
                      <a16:colId xmlns:a16="http://schemas.microsoft.com/office/drawing/2014/main" val="20003"/>
                    </a:ext>
                  </a:extLst>
                </a:gridCol>
                <a:gridCol w="538625">
                  <a:extLst>
                    <a:ext uri="{9D8B030D-6E8A-4147-A177-3AD203B41FA5}">
                      <a16:colId xmlns:a16="http://schemas.microsoft.com/office/drawing/2014/main" val="20004"/>
                    </a:ext>
                  </a:extLst>
                </a:gridCol>
                <a:gridCol w="534175">
                  <a:extLst>
                    <a:ext uri="{9D8B030D-6E8A-4147-A177-3AD203B41FA5}">
                      <a16:colId xmlns:a16="http://schemas.microsoft.com/office/drawing/2014/main" val="20005"/>
                    </a:ext>
                  </a:extLst>
                </a:gridCol>
              </a:tblGrid>
              <a:tr h="396200">
                <a:tc>
                  <a:txBody>
                    <a:bodyPr/>
                    <a:lstStyle/>
                    <a:p>
                      <a:pPr marL="0" lvl="0" indent="0" algn="ctr" rtl="0">
                        <a:spcBef>
                          <a:spcPts val="0"/>
                        </a:spcBef>
                        <a:spcAft>
                          <a:spcPts val="0"/>
                        </a:spcAft>
                        <a:buNone/>
                      </a:pPr>
                      <a:endParaRPr/>
                    </a:p>
                  </a:txBody>
                  <a:tcPr marL="91425" marR="91425" marT="91425" marB="91425"/>
                </a:tc>
                <a:tc gridSpan="5">
                  <a:txBody>
                    <a:bodyPr/>
                    <a:lstStyle/>
                    <a:p>
                      <a:pPr marL="0" lvl="0" indent="0" algn="ctr" rtl="0">
                        <a:spcBef>
                          <a:spcPts val="0"/>
                        </a:spcBef>
                        <a:spcAft>
                          <a:spcPts val="0"/>
                        </a:spcAft>
                        <a:buNone/>
                      </a:pPr>
                      <a:r>
                        <a:rPr lang="en"/>
                        <a:t>Class Vector</a:t>
                      </a:r>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85" name="Google Shape;185;p31"/>
          <p:cNvGraphicFramePr/>
          <p:nvPr/>
        </p:nvGraphicFramePr>
        <p:xfrm>
          <a:off x="5551450" y="2929450"/>
          <a:ext cx="2849650" cy="1981050"/>
        </p:xfrm>
        <a:graphic>
          <a:graphicData uri="http://schemas.openxmlformats.org/drawingml/2006/table">
            <a:tbl>
              <a:tblPr>
                <a:noFill/>
                <a:tableStyleId>{7A0784CD-E3A3-4067-8253-EC764E159B0D}</a:tableStyleId>
              </a:tblPr>
              <a:tblGrid>
                <a:gridCol w="1424825">
                  <a:extLst>
                    <a:ext uri="{9D8B030D-6E8A-4147-A177-3AD203B41FA5}">
                      <a16:colId xmlns:a16="http://schemas.microsoft.com/office/drawing/2014/main" val="20000"/>
                    </a:ext>
                  </a:extLst>
                </a:gridCol>
                <a:gridCol w="14248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a:t>Class</a:t>
                      </a:r>
                      <a:endParaRPr/>
                    </a:p>
                  </a:txBody>
                  <a:tcPr marL="91425" marR="91425" marT="91425" marB="91425"/>
                </a:tc>
                <a:tc>
                  <a:txBody>
                    <a:bodyPr/>
                    <a:lstStyle/>
                    <a:p>
                      <a:pPr marL="0" lvl="0" indent="0" algn="ctr" rtl="0">
                        <a:spcBef>
                          <a:spcPts val="0"/>
                        </a:spcBef>
                        <a:spcAft>
                          <a:spcPts val="0"/>
                        </a:spcAft>
                        <a:buNone/>
                      </a:pPr>
                      <a:r>
                        <a:rPr lang="en"/>
                        <a:t>Distance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3</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3</a:t>
                      </a:r>
                      <a:endParaRPr/>
                    </a:p>
                  </a:txBody>
                  <a:tcPr marL="91425" marR="91425" marT="91425" marB="91425"/>
                </a:tc>
                <a:tc>
                  <a:txBody>
                    <a:bodyPr/>
                    <a:lstStyle/>
                    <a:p>
                      <a:pPr marL="0" lvl="0" indent="0" algn="ctr" rtl="0">
                        <a:spcBef>
                          <a:spcPts val="0"/>
                        </a:spcBef>
                        <a:spcAft>
                          <a:spcPts val="0"/>
                        </a:spcAft>
                        <a:buNone/>
                      </a:pPr>
                      <a:r>
                        <a:rPr lang="en"/>
                        <a:t>3</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t>4</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4"/>
                  </a:ext>
                </a:extLst>
              </a:tr>
            </a:tbl>
          </a:graphicData>
        </a:graphic>
      </p:graphicFrame>
      <p:sp>
        <p:nvSpPr>
          <p:cNvPr id="186" name="Google Shape;186;p31"/>
          <p:cNvSpPr txBox="1"/>
          <p:nvPr/>
        </p:nvSpPr>
        <p:spPr>
          <a:xfrm>
            <a:off x="4990125" y="1794600"/>
            <a:ext cx="3655800" cy="3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So we classify the new instance as Class 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are going to learn.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sz="2000">
                <a:solidFill>
                  <a:schemeClr val="dk1"/>
                </a:solidFill>
              </a:rPr>
              <a:t>Sampling</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One-Class</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Multiple Classes to Binary</a:t>
            </a:r>
            <a:endParaRPr sz="2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Classes into Binary</a:t>
            </a:r>
            <a:endParaRPr/>
          </a:p>
        </p:txBody>
      </p:sp>
      <p:sp>
        <p:nvSpPr>
          <p:cNvPr id="192" name="Google Shape;19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Ensemble Nested Dichotomies</a:t>
            </a: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r>
              <a:rPr lang="en" dirty="0">
                <a:solidFill>
                  <a:srgbClr val="000000"/>
                </a:solidFill>
              </a:rPr>
              <a:t>	{a,b,c,d}</a:t>
            </a: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457200" algn="l" rtl="0">
              <a:spcBef>
                <a:spcPts val="0"/>
              </a:spcBef>
              <a:spcAft>
                <a:spcPts val="0"/>
              </a:spcAft>
              <a:buNone/>
            </a:pPr>
            <a:r>
              <a:rPr lang="en" dirty="0">
                <a:solidFill>
                  <a:srgbClr val="000000"/>
                </a:solidFill>
              </a:rPr>
              <a:t>{a,b}	{c,d}</a:t>
            </a:r>
            <a:endParaRPr dirty="0">
              <a:solidFill>
                <a:srgbClr val="000000"/>
              </a:solidFill>
            </a:endParaRPr>
          </a:p>
          <a:p>
            <a:pPr marL="0" lvl="0" indent="457200" algn="l" rtl="0">
              <a:spcBef>
                <a:spcPts val="0"/>
              </a:spcBef>
              <a:spcAft>
                <a:spcPts val="0"/>
              </a:spcAft>
              <a:buNone/>
            </a:pPr>
            <a:endParaRPr dirty="0">
              <a:solidFill>
                <a:srgbClr val="000000"/>
              </a:solidFill>
            </a:endParaRPr>
          </a:p>
          <a:p>
            <a:pPr marL="0" lvl="0" indent="0" algn="l" rtl="0">
              <a:spcBef>
                <a:spcPts val="0"/>
              </a:spcBef>
              <a:spcAft>
                <a:spcPts val="0"/>
              </a:spcAft>
              <a:buNone/>
            </a:pPr>
            <a:r>
              <a:rPr lang="en" dirty="0">
                <a:solidFill>
                  <a:srgbClr val="000000"/>
                </a:solidFill>
              </a:rPr>
              <a:t>{a}	{b}    {c}	        {d}</a:t>
            </a:r>
            <a:endParaRPr dirty="0">
              <a:solidFill>
                <a:srgbClr val="000000"/>
              </a:solidFill>
            </a:endParaRPr>
          </a:p>
        </p:txBody>
      </p:sp>
      <p:cxnSp>
        <p:nvCxnSpPr>
          <p:cNvPr id="193" name="Google Shape;193;p32"/>
          <p:cNvCxnSpPr/>
          <p:nvPr/>
        </p:nvCxnSpPr>
        <p:spPr>
          <a:xfrm flipH="1">
            <a:off x="1247550" y="2152500"/>
            <a:ext cx="485700" cy="311700"/>
          </a:xfrm>
          <a:prstGeom prst="straightConnector1">
            <a:avLst/>
          </a:prstGeom>
          <a:noFill/>
          <a:ln w="19050" cap="flat" cmpd="sng">
            <a:solidFill>
              <a:srgbClr val="FF9900"/>
            </a:solidFill>
            <a:prstDash val="solid"/>
            <a:round/>
            <a:headEnd type="none" w="med" len="med"/>
            <a:tailEnd type="triangle" w="med" len="med"/>
          </a:ln>
        </p:spPr>
      </p:cxnSp>
      <p:cxnSp>
        <p:nvCxnSpPr>
          <p:cNvPr id="194" name="Google Shape;194;p32"/>
          <p:cNvCxnSpPr/>
          <p:nvPr/>
        </p:nvCxnSpPr>
        <p:spPr>
          <a:xfrm>
            <a:off x="1748575" y="2142275"/>
            <a:ext cx="705600" cy="403800"/>
          </a:xfrm>
          <a:prstGeom prst="straightConnector1">
            <a:avLst/>
          </a:prstGeom>
          <a:noFill/>
          <a:ln w="19050" cap="flat" cmpd="sng">
            <a:solidFill>
              <a:srgbClr val="FF9900"/>
            </a:solidFill>
            <a:prstDash val="solid"/>
            <a:round/>
            <a:headEnd type="none" w="med" len="med"/>
            <a:tailEnd type="triangle" w="med" len="med"/>
          </a:ln>
        </p:spPr>
      </p:cxnSp>
      <p:cxnSp>
        <p:nvCxnSpPr>
          <p:cNvPr id="195" name="Google Shape;195;p32"/>
          <p:cNvCxnSpPr/>
          <p:nvPr/>
        </p:nvCxnSpPr>
        <p:spPr>
          <a:xfrm flipH="1">
            <a:off x="616750" y="2840775"/>
            <a:ext cx="373200" cy="265800"/>
          </a:xfrm>
          <a:prstGeom prst="straightConnector1">
            <a:avLst/>
          </a:prstGeom>
          <a:noFill/>
          <a:ln w="19050" cap="flat" cmpd="sng">
            <a:solidFill>
              <a:srgbClr val="FF9900"/>
            </a:solidFill>
            <a:prstDash val="solid"/>
            <a:round/>
            <a:headEnd type="none" w="med" len="med"/>
            <a:tailEnd type="triangle" w="med" len="med"/>
          </a:ln>
        </p:spPr>
      </p:cxnSp>
      <p:cxnSp>
        <p:nvCxnSpPr>
          <p:cNvPr id="196" name="Google Shape;196;p32"/>
          <p:cNvCxnSpPr/>
          <p:nvPr/>
        </p:nvCxnSpPr>
        <p:spPr>
          <a:xfrm flipH="1">
            <a:off x="1965525" y="2840775"/>
            <a:ext cx="373200" cy="265800"/>
          </a:xfrm>
          <a:prstGeom prst="straightConnector1">
            <a:avLst/>
          </a:prstGeom>
          <a:noFill/>
          <a:ln w="19050" cap="flat" cmpd="sng">
            <a:solidFill>
              <a:srgbClr val="FF9900"/>
            </a:solidFill>
            <a:prstDash val="solid"/>
            <a:round/>
            <a:headEnd type="none" w="med" len="med"/>
            <a:tailEnd type="triangle" w="med" len="med"/>
          </a:ln>
        </p:spPr>
      </p:cxnSp>
      <p:cxnSp>
        <p:nvCxnSpPr>
          <p:cNvPr id="197" name="Google Shape;197;p32"/>
          <p:cNvCxnSpPr/>
          <p:nvPr/>
        </p:nvCxnSpPr>
        <p:spPr>
          <a:xfrm>
            <a:off x="1150375" y="2822275"/>
            <a:ext cx="318300" cy="318000"/>
          </a:xfrm>
          <a:prstGeom prst="straightConnector1">
            <a:avLst/>
          </a:prstGeom>
          <a:noFill/>
          <a:ln w="19050" cap="flat" cmpd="sng">
            <a:solidFill>
              <a:srgbClr val="FF9900"/>
            </a:solidFill>
            <a:prstDash val="solid"/>
            <a:round/>
            <a:headEnd type="none" w="med" len="med"/>
            <a:tailEnd type="triangle" w="med" len="med"/>
          </a:ln>
        </p:spPr>
      </p:cxnSp>
      <p:cxnSp>
        <p:nvCxnSpPr>
          <p:cNvPr id="198" name="Google Shape;198;p32"/>
          <p:cNvCxnSpPr/>
          <p:nvPr/>
        </p:nvCxnSpPr>
        <p:spPr>
          <a:xfrm>
            <a:off x="2561725" y="2848375"/>
            <a:ext cx="245100" cy="285900"/>
          </a:xfrm>
          <a:prstGeom prst="straightConnector1">
            <a:avLst/>
          </a:prstGeom>
          <a:noFill/>
          <a:ln w="19050" cap="flat" cmpd="sng">
            <a:solidFill>
              <a:srgbClr val="FF9900"/>
            </a:solidFill>
            <a:prstDash val="solid"/>
            <a:round/>
            <a:headEnd type="none" w="med" len="med"/>
            <a:tailEnd type="triangle" w="med" len="med"/>
          </a:ln>
        </p:spPr>
      </p:cxnSp>
      <p:graphicFrame>
        <p:nvGraphicFramePr>
          <p:cNvPr id="199" name="Google Shape;199;p32"/>
          <p:cNvGraphicFramePr/>
          <p:nvPr/>
        </p:nvGraphicFramePr>
        <p:xfrm>
          <a:off x="5868425" y="1786950"/>
          <a:ext cx="2263500" cy="1981050"/>
        </p:xfrm>
        <a:graphic>
          <a:graphicData uri="http://schemas.openxmlformats.org/drawingml/2006/table">
            <a:tbl>
              <a:tblPr>
                <a:noFill/>
                <a:tableStyleId>{7A0784CD-E3A3-4067-8253-EC764E159B0D}</a:tableStyleId>
              </a:tblPr>
              <a:tblGrid>
                <a:gridCol w="716025">
                  <a:extLst>
                    <a:ext uri="{9D8B030D-6E8A-4147-A177-3AD203B41FA5}">
                      <a16:colId xmlns:a16="http://schemas.microsoft.com/office/drawing/2014/main" val="20000"/>
                    </a:ext>
                  </a:extLst>
                </a:gridCol>
                <a:gridCol w="15474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Class</a:t>
                      </a:r>
                      <a:endParaRPr/>
                    </a:p>
                  </a:txBody>
                  <a:tcPr marL="91425" marR="91425" marT="91425" marB="91425"/>
                </a:tc>
                <a:tc>
                  <a:txBody>
                    <a:bodyPr/>
                    <a:lstStyle/>
                    <a:p>
                      <a:pPr marL="0" lvl="0" indent="0" algn="l" rtl="0">
                        <a:spcBef>
                          <a:spcPts val="0"/>
                        </a:spcBef>
                        <a:spcAft>
                          <a:spcPts val="0"/>
                        </a:spcAft>
                        <a:buNone/>
                      </a:pPr>
                      <a:r>
                        <a:rPr lang="en"/>
                        <a:t>Class Vector</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r>
                        <a:rPr lang="en"/>
                        <a:t>0 0 X</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b</a:t>
                      </a:r>
                      <a:endParaRPr/>
                    </a:p>
                  </a:txBody>
                  <a:tcPr marL="91425" marR="91425" marT="91425" marB="91425"/>
                </a:tc>
                <a:tc>
                  <a:txBody>
                    <a:bodyPr/>
                    <a:lstStyle/>
                    <a:p>
                      <a:pPr marL="0" lvl="0" indent="0" algn="l" rtl="0">
                        <a:spcBef>
                          <a:spcPts val="0"/>
                        </a:spcBef>
                        <a:spcAft>
                          <a:spcPts val="0"/>
                        </a:spcAft>
                        <a:buNone/>
                      </a:pPr>
                      <a:r>
                        <a:rPr lang="en"/>
                        <a:t>0 1 X</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c</a:t>
                      </a:r>
                      <a:endParaRPr/>
                    </a:p>
                  </a:txBody>
                  <a:tcPr marL="91425" marR="91425" marT="91425" marB="91425"/>
                </a:tc>
                <a:tc>
                  <a:txBody>
                    <a:bodyPr/>
                    <a:lstStyle/>
                    <a:p>
                      <a:pPr marL="0" lvl="0" indent="0" algn="l" rtl="0">
                        <a:spcBef>
                          <a:spcPts val="0"/>
                        </a:spcBef>
                        <a:spcAft>
                          <a:spcPts val="0"/>
                        </a:spcAft>
                        <a:buNone/>
                      </a:pPr>
                      <a:r>
                        <a:rPr lang="en"/>
                        <a:t>1 X 1</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d</a:t>
                      </a:r>
                      <a:endParaRPr/>
                    </a:p>
                  </a:txBody>
                  <a:tcPr marL="91425" marR="91425" marT="91425" marB="91425"/>
                </a:tc>
                <a:tc>
                  <a:txBody>
                    <a:bodyPr/>
                    <a:lstStyle/>
                    <a:p>
                      <a:pPr marL="0" lvl="0" indent="0" algn="l" rtl="0">
                        <a:spcBef>
                          <a:spcPts val="0"/>
                        </a:spcBef>
                        <a:spcAft>
                          <a:spcPts val="0"/>
                        </a:spcAft>
                        <a:buNone/>
                      </a:pPr>
                      <a:r>
                        <a:rPr lang="en"/>
                        <a:t>1 X 0</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covered.</a:t>
            </a:r>
            <a:endParaRPr/>
          </a:p>
        </p:txBody>
      </p:sp>
      <p:sp>
        <p:nvSpPr>
          <p:cNvPr id="205" name="Google Shape;205;p33"/>
          <p:cNvSpPr txBox="1">
            <a:spLocks noGrp="1"/>
          </p:cNvSpPr>
          <p:nvPr>
            <p:ph type="body" idx="1"/>
          </p:nvPr>
        </p:nvSpPr>
        <p:spPr>
          <a:xfrm>
            <a:off x="282175" y="1145100"/>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sz="2000">
                <a:solidFill>
                  <a:schemeClr val="dk1"/>
                </a:solidFill>
              </a:rPr>
              <a:t>Sampling</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One-Class</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Multiple Classes to Binary</a:t>
            </a:r>
            <a:endParaRPr sz="2000">
              <a:solidFill>
                <a:schemeClr val="dk1"/>
              </a:solidFill>
            </a:endParaRPr>
          </a:p>
          <a:p>
            <a:pPr marL="0" lvl="0" indent="0" algn="l" rtl="0">
              <a:spcBef>
                <a:spcPts val="0"/>
              </a:spcBef>
              <a:spcAft>
                <a:spcPts val="0"/>
              </a:spcAft>
              <a:buNone/>
            </a:pPr>
            <a:endParaRPr sz="2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References</a:t>
            </a:r>
            <a:endParaRPr/>
          </a:p>
        </p:txBody>
      </p:sp>
      <p:sp>
        <p:nvSpPr>
          <p:cNvPr id="211" name="Google Shape;211;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800"/>
              <a:buNone/>
            </a:pPr>
            <a:r>
              <a:rPr lang="en">
                <a:solidFill>
                  <a:schemeClr val="dk1"/>
                </a:solidFill>
              </a:rPr>
              <a:t>Shmueli, G., Bruce, P. C., Yahav, I., Patel, N. R., &amp; Lichtendahl Jr, K. C. (2017). Data mining for business analytics: concepts, techniques, and applications in R. John Wiley &amp; Sons.</a:t>
            </a:r>
            <a:endParaRPr>
              <a:solidFill>
                <a:schemeClr val="dk1"/>
              </a:solidFill>
            </a:endParaRPr>
          </a:p>
          <a:p>
            <a:pPr marL="0" lvl="0" indent="0" algn="l" rtl="0">
              <a:lnSpc>
                <a:spcPct val="115000"/>
              </a:lnSpc>
              <a:spcBef>
                <a:spcPts val="1600"/>
              </a:spcBef>
              <a:spcAft>
                <a:spcPts val="0"/>
              </a:spcAft>
              <a:buSzPts val="1800"/>
              <a:buNone/>
            </a:pPr>
            <a:r>
              <a:rPr lang="en">
                <a:solidFill>
                  <a:schemeClr val="dk1"/>
                </a:solidFill>
              </a:rPr>
              <a:t>Witten, I. H., Frank, E., Hall, M. A., &amp; Pal, C. J. (2016). Data Mining: Practical Machine Learning Tools and Techniques.</a:t>
            </a:r>
            <a:endParaRPr>
              <a:solidFill>
                <a:schemeClr val="dk1"/>
              </a:solidFill>
            </a:endParaRPr>
          </a:p>
          <a:p>
            <a:pPr marL="0" lvl="0" indent="0" algn="l" rtl="0">
              <a:lnSpc>
                <a:spcPct val="115000"/>
              </a:lnSpc>
              <a:spcBef>
                <a:spcPts val="1600"/>
              </a:spcBef>
              <a:spcAft>
                <a:spcPts val="1600"/>
              </a:spcAft>
              <a:buSzPts val="1800"/>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Sampling</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Sampling allows you to take a large dataset and transform it into a smaller one without losing any of dataset’s characteristics.</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We saw this when creating out Training and Test datasets.</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We also used Sampling, with replacement, when using the Bootstrap resampling technique to address small datasets.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2800"/>
              <a:t>Sampling</a:t>
            </a:r>
            <a:endParaRPr sz="2800">
              <a:solidFill>
                <a:srgbClr val="000000"/>
              </a:solidFill>
            </a:endParaRPr>
          </a:p>
          <a:p>
            <a:pPr marL="0" lvl="0" indent="0" algn="l" rtl="0">
              <a:spcBef>
                <a:spcPts val="0"/>
              </a:spcBef>
              <a:spcAft>
                <a:spcPts val="0"/>
              </a:spcAft>
              <a:buNone/>
            </a:pPr>
            <a:endParaRPr sz="2800"/>
          </a:p>
        </p:txBody>
      </p:sp>
      <p:pic>
        <p:nvPicPr>
          <p:cNvPr id="73" name="Google Shape;73;p16"/>
          <p:cNvPicPr preferRelativeResize="0"/>
          <p:nvPr/>
        </p:nvPicPr>
        <p:blipFill>
          <a:blip r:embed="rId3">
            <a:alphaModFix/>
          </a:blip>
          <a:stretch>
            <a:fillRect/>
          </a:stretch>
        </p:blipFill>
        <p:spPr>
          <a:xfrm>
            <a:off x="311700" y="1478600"/>
            <a:ext cx="4114800" cy="2743200"/>
          </a:xfrm>
          <a:prstGeom prst="rect">
            <a:avLst/>
          </a:prstGeom>
          <a:noFill/>
          <a:ln>
            <a:noFill/>
          </a:ln>
        </p:spPr>
      </p:pic>
      <p:pic>
        <p:nvPicPr>
          <p:cNvPr id="74" name="Google Shape;74;p16"/>
          <p:cNvPicPr preferRelativeResize="0"/>
          <p:nvPr/>
        </p:nvPicPr>
        <p:blipFill>
          <a:blip r:embed="rId4">
            <a:alphaModFix/>
          </a:blip>
          <a:stretch>
            <a:fillRect/>
          </a:stretch>
        </p:blipFill>
        <p:spPr>
          <a:xfrm>
            <a:off x="4357600" y="1494725"/>
            <a:ext cx="4066425" cy="2710950"/>
          </a:xfrm>
          <a:prstGeom prst="rect">
            <a:avLst/>
          </a:prstGeom>
          <a:noFill/>
          <a:ln>
            <a:noFill/>
          </a:ln>
        </p:spPr>
      </p:pic>
      <p:cxnSp>
        <p:nvCxnSpPr>
          <p:cNvPr id="75" name="Google Shape;75;p16"/>
          <p:cNvCxnSpPr/>
          <p:nvPr/>
        </p:nvCxnSpPr>
        <p:spPr>
          <a:xfrm rot="10800000" flipH="1">
            <a:off x="772980" y="1899850"/>
            <a:ext cx="7450500" cy="6600"/>
          </a:xfrm>
          <a:prstGeom prst="straightConnector1">
            <a:avLst/>
          </a:prstGeom>
          <a:noFill/>
          <a:ln w="9525" cap="flat" cmpd="sng">
            <a:solidFill>
              <a:srgbClr val="FF9900"/>
            </a:solidFill>
            <a:prstDash val="solid"/>
            <a:round/>
            <a:headEnd type="none" w="med" len="med"/>
            <a:tailEnd type="none" w="med" len="med"/>
          </a:ln>
        </p:spPr>
      </p:cxnSp>
      <p:cxnSp>
        <p:nvCxnSpPr>
          <p:cNvPr id="76" name="Google Shape;76;p16"/>
          <p:cNvCxnSpPr/>
          <p:nvPr/>
        </p:nvCxnSpPr>
        <p:spPr>
          <a:xfrm rot="10800000" flipH="1">
            <a:off x="804680" y="2501550"/>
            <a:ext cx="7450500" cy="6600"/>
          </a:xfrm>
          <a:prstGeom prst="straightConnector1">
            <a:avLst/>
          </a:prstGeom>
          <a:noFill/>
          <a:ln w="9525" cap="flat" cmpd="sng">
            <a:solidFill>
              <a:srgbClr val="FF9900"/>
            </a:solidFill>
            <a:prstDash val="solid"/>
            <a:round/>
            <a:headEnd type="none" w="med" len="med"/>
            <a:tailEnd type="none" w="med" len="med"/>
          </a:ln>
        </p:spPr>
      </p:cxnSp>
      <p:cxnSp>
        <p:nvCxnSpPr>
          <p:cNvPr id="77" name="Google Shape;77;p16"/>
          <p:cNvCxnSpPr/>
          <p:nvPr/>
        </p:nvCxnSpPr>
        <p:spPr>
          <a:xfrm rot="10800000" flipH="1">
            <a:off x="846755" y="2861838"/>
            <a:ext cx="7450500" cy="6600"/>
          </a:xfrm>
          <a:prstGeom prst="straightConnector1">
            <a:avLst/>
          </a:prstGeom>
          <a:noFill/>
          <a:ln w="9525" cap="flat" cmpd="sng">
            <a:solidFill>
              <a:srgbClr val="FF9900"/>
            </a:solidFill>
            <a:prstDash val="solid"/>
            <a:round/>
            <a:headEnd type="none" w="med" len="med"/>
            <a:tailEnd type="none" w="med" len="med"/>
          </a:ln>
        </p:spPr>
      </p:cxnSp>
      <p:cxnSp>
        <p:nvCxnSpPr>
          <p:cNvPr id="78" name="Google Shape;78;p16"/>
          <p:cNvCxnSpPr/>
          <p:nvPr/>
        </p:nvCxnSpPr>
        <p:spPr>
          <a:xfrm rot="10800000" flipH="1">
            <a:off x="803123" y="3550713"/>
            <a:ext cx="7450500" cy="6600"/>
          </a:xfrm>
          <a:prstGeom prst="straightConnector1">
            <a:avLst/>
          </a:prstGeom>
          <a:noFill/>
          <a:ln w="9525" cap="flat" cmpd="sng">
            <a:solidFill>
              <a:srgbClr val="FF9900"/>
            </a:solidFill>
            <a:prstDash val="solid"/>
            <a:round/>
            <a:headEnd type="none" w="med" len="med"/>
            <a:tailEnd type="none" w="med" len="med"/>
          </a:ln>
        </p:spPr>
      </p:cxnSp>
      <p:sp>
        <p:nvSpPr>
          <p:cNvPr id="79" name="Google Shape;79;p16"/>
          <p:cNvSpPr txBox="1"/>
          <p:nvPr/>
        </p:nvSpPr>
        <p:spPr>
          <a:xfrm>
            <a:off x="675400" y="4291850"/>
            <a:ext cx="3744300" cy="4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Original Data</a:t>
            </a:r>
            <a:endParaRPr/>
          </a:p>
        </p:txBody>
      </p:sp>
      <p:sp>
        <p:nvSpPr>
          <p:cNvPr id="80" name="Google Shape;80;p16"/>
          <p:cNvSpPr txBox="1"/>
          <p:nvPr/>
        </p:nvSpPr>
        <p:spPr>
          <a:xfrm>
            <a:off x="4604850" y="4291850"/>
            <a:ext cx="3744300" cy="4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Training Data</a:t>
            </a:r>
            <a:endParaRPr/>
          </a:p>
        </p:txBody>
      </p:sp>
      <p:cxnSp>
        <p:nvCxnSpPr>
          <p:cNvPr id="81" name="Google Shape;81;p16"/>
          <p:cNvCxnSpPr/>
          <p:nvPr/>
        </p:nvCxnSpPr>
        <p:spPr>
          <a:xfrm rot="10800000" flipH="1">
            <a:off x="804680" y="3790282"/>
            <a:ext cx="7450500" cy="6600"/>
          </a:xfrm>
          <a:prstGeom prst="straightConnector1">
            <a:avLst/>
          </a:prstGeom>
          <a:noFill/>
          <a:ln w="9525" cap="flat" cmpd="sng">
            <a:solidFill>
              <a:srgbClr val="FF9900"/>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Sampling</a:t>
            </a: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Sometime the data comes not in finite data sets, but in datastreams, or are so large we cannot handle them all at once.  Either way the size our data set is unknown.</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For these cases we may use Reservoir Sampling.</a:t>
            </a:r>
            <a:endParaRPr>
              <a:solidFill>
                <a:srgbClr val="000000"/>
              </a:solidFill>
            </a:endParaRPr>
          </a:p>
          <a:p>
            <a:pPr marL="0" lvl="0" indent="0" algn="l" rtl="0">
              <a:spcBef>
                <a:spcPts val="0"/>
              </a:spcBef>
              <a:spcAft>
                <a:spcPts val="0"/>
              </a:spcAft>
              <a:buNone/>
            </a:pPr>
            <a:r>
              <a:rPr lang="en">
                <a:solidFill>
                  <a:schemeClr val="dk1"/>
                </a:solidFill>
              </a:rPr>
              <a:t>We set our sample size, or reservoir size, ( 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rgbClr val="000000"/>
                </a:solidFill>
              </a:rPr>
              <a:t>We take the first r instances that come into initialize out reservoir, then </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each instance that comes would have a r/(r+1) probability replace a random instance in our reservoir.  We can stop at any time and use our reservoir.</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Sampling</a:t>
            </a:r>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Example:</a:t>
            </a:r>
            <a:endParaRPr>
              <a:solidFill>
                <a:schemeClr val="dk1"/>
              </a:solidFill>
            </a:endParaRPr>
          </a:p>
          <a:p>
            <a:pPr marL="0" lvl="0" indent="0" algn="l" rtl="0">
              <a:spcBef>
                <a:spcPts val="0"/>
              </a:spcBef>
              <a:spcAft>
                <a:spcPts val="0"/>
              </a:spcAft>
              <a:buNone/>
            </a:pPr>
            <a:r>
              <a:rPr lang="en">
                <a:solidFill>
                  <a:schemeClr val="dk1"/>
                </a:solidFill>
              </a:rPr>
              <a:t>3 1 2 6 2 7 9 4 4 1 7 2 8 5 3 7 5 5 0 0 8 5 7 1 2 3 4 1 3 2 4 2 8 6 1 1 1 4 9 2 9 0 6 5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Reservoir =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r= 10 with sampling probability = 0.91</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94" name="Google Shape;94;p18"/>
          <p:cNvSpPr/>
          <p:nvPr/>
        </p:nvSpPr>
        <p:spPr>
          <a:xfrm>
            <a:off x="336400" y="1550375"/>
            <a:ext cx="234000" cy="2973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Sampling</a:t>
            </a:r>
            <a:endParaRPr/>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Example:</a:t>
            </a:r>
            <a:endParaRPr>
              <a:solidFill>
                <a:schemeClr val="dk1"/>
              </a:solidFill>
            </a:endParaRPr>
          </a:p>
          <a:p>
            <a:pPr marL="0" lvl="0" indent="0" algn="l" rtl="0">
              <a:spcBef>
                <a:spcPts val="0"/>
              </a:spcBef>
              <a:spcAft>
                <a:spcPts val="0"/>
              </a:spcAft>
              <a:buNone/>
            </a:pPr>
            <a:r>
              <a:rPr lang="en">
                <a:solidFill>
                  <a:schemeClr val="dk1"/>
                </a:solidFill>
              </a:rPr>
              <a:t>7 2 8 5 3 7 5 5 0 0 8 5 7 1 2 3 4 1 3 2 4 2 8 6 1 1 1 4 9 2 9 0 6 5 8 9 9 3 4 6 1 9 7 8</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Reservoir = { 3 1 2 6 2 7 9 4 4 1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r= 10 with sampling probability = 0.91</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We generate p =  99, so we are not adding 7 to our reservoir.</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101" name="Google Shape;101;p19"/>
          <p:cNvSpPr/>
          <p:nvPr/>
        </p:nvSpPr>
        <p:spPr>
          <a:xfrm>
            <a:off x="336400" y="1550375"/>
            <a:ext cx="234000" cy="2973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Sampling</a:t>
            </a:r>
            <a:endParaRPr/>
          </a:p>
        </p:txBody>
      </p:sp>
      <p:sp>
        <p:nvSpPr>
          <p:cNvPr id="107" name="Google Shape;10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Example:</a:t>
            </a:r>
            <a:endParaRPr>
              <a:solidFill>
                <a:schemeClr val="dk1"/>
              </a:solidFill>
            </a:endParaRPr>
          </a:p>
          <a:p>
            <a:pPr marL="0" lvl="0" indent="0" algn="l" rtl="0">
              <a:spcBef>
                <a:spcPts val="0"/>
              </a:spcBef>
              <a:spcAft>
                <a:spcPts val="0"/>
              </a:spcAft>
              <a:buNone/>
            </a:pPr>
            <a:r>
              <a:rPr lang="en">
                <a:solidFill>
                  <a:schemeClr val="dk1"/>
                </a:solidFill>
              </a:rPr>
              <a:t>2 8 5 3 7 5 5 0 0 8 5 7 1 2 3 4 1 3 2 4 2 8 6 1 1 1 4 9 2 9 0 6 5 8 9 9 3 4 6 1 9 7 8 6</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Reservoir = { 3 1 2 6 2 7 9 4 4 1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r= 10 with sampling probability = 0.91</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We generate p =  .91, so we will add 2 to our reservoir in the randomly selected 8th place.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Reservoir = { 3 1 2 6 2 7 9 2 4 1 }</a:t>
            </a:r>
            <a:endParaRPr>
              <a:solidFill>
                <a:schemeClr val="dk1"/>
              </a:solidFill>
            </a:endParaRPr>
          </a:p>
        </p:txBody>
      </p:sp>
      <p:sp>
        <p:nvSpPr>
          <p:cNvPr id="108" name="Google Shape;108;p20"/>
          <p:cNvSpPr/>
          <p:nvPr/>
        </p:nvSpPr>
        <p:spPr>
          <a:xfrm>
            <a:off x="336400" y="1550375"/>
            <a:ext cx="234000" cy="2973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One-Class Learning</a:t>
            </a:r>
            <a:endParaRPr/>
          </a:p>
        </p:txBody>
      </p:sp>
      <p:sp>
        <p:nvSpPr>
          <p:cNvPr id="114" name="Google Shape;11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Many of our classification techniques are binary, meaning the classify examples into one of two classes.</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One-Class Learning classifies examples as member of a known class and unknown.  They key difference is that we only have examples for one class, and we don’t know any other labels.</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This type of problem is called an Outlier Detection problem or a Novelty Detection problem.</a:t>
            </a:r>
            <a:endParaRPr>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1400</Words>
  <Application>Microsoft Office PowerPoint</Application>
  <PresentationFormat>On-screen Show (16:9)</PresentationFormat>
  <Paragraphs>388</Paragraphs>
  <Slides>22</Slides>
  <Notes>22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Simple Light</vt:lpstr>
      <vt:lpstr>CS 5402 Introduction to Data Mining  Sampling, One-class, and Multi-class v.1.0</vt:lpstr>
      <vt:lpstr>What we are going to learn.</vt:lpstr>
      <vt:lpstr>Sampling</vt:lpstr>
      <vt:lpstr>PowerPoint Presentation</vt:lpstr>
      <vt:lpstr>Sampling</vt:lpstr>
      <vt:lpstr>Sampling</vt:lpstr>
      <vt:lpstr>Sampling</vt:lpstr>
      <vt:lpstr>Sampling</vt:lpstr>
      <vt:lpstr>One-Class Learning</vt:lpstr>
      <vt:lpstr>One-Class Learning</vt:lpstr>
      <vt:lpstr>One-Class Learning</vt:lpstr>
      <vt:lpstr>Multiple Classes into Binary</vt:lpstr>
      <vt:lpstr>Multiple Classes into Binary</vt:lpstr>
      <vt:lpstr>Multiple Classes into Binary</vt:lpstr>
      <vt:lpstr>Multiple Classes into Binary</vt:lpstr>
      <vt:lpstr>Multiple Classes into Binary</vt:lpstr>
      <vt:lpstr>Multiple Classes into Binary</vt:lpstr>
      <vt:lpstr>Multiple Classes into Binary</vt:lpstr>
      <vt:lpstr>Multiple Classes into Binary</vt:lpstr>
      <vt:lpstr>Multiple Classes into Binary</vt:lpstr>
      <vt:lpstr>What we covered.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5402 Introduction to Data Mining  7.4 Assorted v.1</dc:title>
  <cp:lastModifiedBy>Koob, Perry</cp:lastModifiedBy>
  <cp:revision>4</cp:revision>
  <dcterms:modified xsi:type="dcterms:W3CDTF">2021-07-21T00:20:05Z</dcterms:modified>
</cp:coreProperties>
</file>