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51"/>
  </p:notesMasterIdLst>
  <p:sldIdLst>
    <p:sldId id="256" r:id="rId2"/>
    <p:sldId id="257" r:id="rId3"/>
    <p:sldId id="258" r:id="rId4"/>
    <p:sldId id="259" r:id="rId5"/>
    <p:sldId id="260" r:id="rId6"/>
    <p:sldId id="261" r:id="rId7"/>
    <p:sldId id="262" r:id="rId8"/>
    <p:sldId id="263" r:id="rId9"/>
    <p:sldId id="303" r:id="rId10"/>
    <p:sldId id="304"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97F5F9C-2371-458E-9B04-6334954370BD}">
  <a:tblStyle styleId="{197F5F9C-2371-458E-9B04-6334954370B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828cd752f5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828cd752f5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828cd752f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828cd752f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828cd752f5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828cd752f5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8294583324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8294583324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8294583324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8294583324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8294583324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8294583324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724ddc618a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724ddc618a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8294583324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8294583324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8294583324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8294583324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828cd752f5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828cd752f5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7d33e6a9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7d33e6a9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828cd752f5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828cd752f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8294583324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8294583324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724ddc618a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724ddc618a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724ddc618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724ddc618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724ddc618a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724ddc618a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724ddc618a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724ddc618a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724ddc618a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724ddc618a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724ddc618a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724ddc618a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82b9e3147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82b9e3147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828cd752f5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828cd752f5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828cd752f5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828cd752f5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82b9e3147e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82b9e3147e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82b9e3147e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82b9e3147e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82b9e3147e_1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82b9e3147e_1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82b9e3147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82b9e3147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82ae18902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82ae18902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828cd752f5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828cd752f5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82ae18902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82ae18902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82ae189024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4" name="Google Shape;534;g82ae189024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82b9e3147e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82b9e3147e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82b9e3147e_2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82b9e3147e_2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828cd752f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828cd752f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82b9e3147e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82b9e3147e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82b9e3147e_2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82b9e3147e_2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82b9e3147e_3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82b9e3147e_3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g82b9e3147e_3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6" name="Google Shape;626;g82b9e3147e_3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82ae18902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82ae18902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82b9e3147e_3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82b9e3147e_3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7d75223688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8" name="Google Shape;668;g7d75223688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7d07518e82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4" name="Google Shape;674;g7d07518e82_0_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828cd752f5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828cd752f5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828cd752f5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828cd752f5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829458332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829458332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8294583324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8294583324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8294583324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8294583324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0" name="Google Shape;20;p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1" name="Google Shape;21;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koobp@mst.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hyperlink" Target="https://archive.ics.uci.edu/ml/datasets/Adult"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1.xml"/><Relationship Id="rId5" Type="http://schemas.openxmlformats.org/officeDocument/2006/relationships/image" Target="../media/image9.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hyperlink" Target="https://scikit-learn.org/stable/tutorial/machine_learning_map/index.html" TargetMode="External"/></Relationships>
</file>

<file path=ppt/slides/_rels/slide30.xml.rels><?xml version="1.0" encoding="UTF-8" standalone="yes"?>
<Relationships xmlns="http://schemas.openxmlformats.org/package/2006/relationships"><Relationship Id="rId3" Type="http://schemas.openxmlformats.org/officeDocument/2006/relationships/hyperlink" Target="https://scikit-learn.org/stable/modules/generated/sklearn.model_selection.KFold.html"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hyperlink" Target="https://www.statmethods.net/advstats/bootstrapping.html"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hyperlink" Target="https://www.statmethods.net/advstats/bootstrapping.htm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hyperlink" Target="https://blogs.sas.com/content/iml/2018/12/12/essential-guide-bootstrapping-sas.html" TargetMode="External"/></Relationships>
</file>

<file path=ppt/slides/_rels/slide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hyperlink" Target="https://www.itl.nist.gov/div898/handbook/pmc/section5/pmc51.htm" TargetMode="Externa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hyperlink" Target="https://archive.ics.uci.edu/ml/datasets/Automobile"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744575"/>
            <a:ext cx="8520600" cy="30141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dirty="0"/>
              <a:t>CS 5402 Introduction to Data Mining</a:t>
            </a:r>
            <a:endParaRPr sz="2400" dirty="0"/>
          </a:p>
          <a:p>
            <a:pPr marL="0" lvl="0" indent="0" algn="ctr" rtl="0">
              <a:lnSpc>
                <a:spcPct val="100000"/>
              </a:lnSpc>
              <a:spcBef>
                <a:spcPts val="0"/>
              </a:spcBef>
              <a:spcAft>
                <a:spcPts val="0"/>
              </a:spcAft>
              <a:buSzPts val="5200"/>
              <a:buNone/>
            </a:pPr>
            <a:endParaRPr sz="3600" dirty="0"/>
          </a:p>
          <a:p>
            <a:pPr marL="0" lvl="0" indent="0" algn="ctr" rtl="0">
              <a:lnSpc>
                <a:spcPct val="100000"/>
              </a:lnSpc>
              <a:spcBef>
                <a:spcPts val="0"/>
              </a:spcBef>
              <a:spcAft>
                <a:spcPts val="0"/>
              </a:spcAft>
              <a:buSzPts val="5200"/>
              <a:buNone/>
            </a:pPr>
            <a:r>
              <a:rPr lang="en" sz="3600" dirty="0"/>
              <a:t>Having Enough Data</a:t>
            </a:r>
            <a:endParaRPr sz="3600" dirty="0"/>
          </a:p>
          <a:p>
            <a:pPr marL="0" lvl="0" indent="0" algn="ctr" rtl="0">
              <a:lnSpc>
                <a:spcPct val="100000"/>
              </a:lnSpc>
              <a:spcBef>
                <a:spcPts val="0"/>
              </a:spcBef>
              <a:spcAft>
                <a:spcPts val="0"/>
              </a:spcAft>
              <a:buSzPts val="5200"/>
              <a:buNone/>
            </a:pPr>
            <a:r>
              <a:rPr lang="en" sz="3600" dirty="0"/>
              <a:t>v.1.0</a:t>
            </a:r>
            <a:endParaRPr sz="3600" dirty="0"/>
          </a:p>
        </p:txBody>
      </p:sp>
      <p:sp>
        <p:nvSpPr>
          <p:cNvPr id="55" name="Google Shape;55;p13"/>
          <p:cNvSpPr txBox="1">
            <a:spLocks noGrp="1"/>
          </p:cNvSpPr>
          <p:nvPr>
            <p:ph type="subTitle" idx="1"/>
          </p:nvPr>
        </p:nvSpPr>
        <p:spPr>
          <a:xfrm>
            <a:off x="311700" y="3857075"/>
            <a:ext cx="8520600" cy="792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sz="2400" dirty="0">
                <a:solidFill>
                  <a:srgbClr val="000000"/>
                </a:solidFill>
              </a:rPr>
              <a:t>Perry B. Koob,</a:t>
            </a:r>
            <a:r>
              <a:rPr lang="en" sz="2400" dirty="0"/>
              <a:t> </a:t>
            </a:r>
            <a:r>
              <a:rPr lang="en" sz="2400" u="sng" dirty="0">
                <a:solidFill>
                  <a:schemeClr val="hlink"/>
                </a:solidFill>
                <a:hlinkClick r:id="rId3"/>
              </a:rPr>
              <a:t>koobp@mst.edu</a:t>
            </a:r>
            <a:endParaRPr sz="2400" dirty="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and Test</a:t>
            </a:r>
          </a:p>
        </p:txBody>
      </p:sp>
      <p:sp>
        <p:nvSpPr>
          <p:cNvPr id="3" name="Text Placeholder 2"/>
          <p:cNvSpPr>
            <a:spLocks noGrp="1"/>
          </p:cNvSpPr>
          <p:nvPr>
            <p:ph type="body" idx="1"/>
          </p:nvPr>
        </p:nvSpPr>
        <p:spPr/>
        <p:txBody>
          <a:bodyPr/>
          <a:lstStyle/>
          <a:p>
            <a:pPr marL="114300" indent="0">
              <a:buNone/>
            </a:pPr>
            <a:r>
              <a:rPr lang="en-US" dirty="0" err="1">
                <a:solidFill>
                  <a:schemeClr val="tx1"/>
                </a:solidFill>
              </a:rPr>
              <a:t>set.seed</a:t>
            </a:r>
            <a:r>
              <a:rPr lang="en-US" dirty="0">
                <a:solidFill>
                  <a:schemeClr val="tx1"/>
                </a:solidFill>
              </a:rPr>
              <a:t>(123) </a:t>
            </a:r>
          </a:p>
          <a:p>
            <a:pPr marL="114300" indent="0">
              <a:buNone/>
            </a:pPr>
            <a:r>
              <a:rPr lang="en-US" dirty="0">
                <a:solidFill>
                  <a:schemeClr val="tx1"/>
                </a:solidFill>
              </a:rPr>
              <a:t>size = floor(0.75*</a:t>
            </a:r>
            <a:r>
              <a:rPr lang="en-US" dirty="0" err="1">
                <a:solidFill>
                  <a:schemeClr val="tx1"/>
                </a:solidFill>
              </a:rPr>
              <a:t>nrow</a:t>
            </a:r>
            <a:r>
              <a:rPr lang="en-US" dirty="0">
                <a:solidFill>
                  <a:schemeClr val="tx1"/>
                </a:solidFill>
              </a:rPr>
              <a:t>(data))</a:t>
            </a:r>
          </a:p>
          <a:p>
            <a:pPr marL="114300" indent="0">
              <a:buNone/>
            </a:pPr>
            <a:endParaRPr lang="en-US" dirty="0">
              <a:solidFill>
                <a:schemeClr val="tx1"/>
              </a:solidFill>
            </a:endParaRPr>
          </a:p>
          <a:p>
            <a:pPr marL="114300" indent="0">
              <a:buNone/>
            </a:pPr>
            <a:r>
              <a:rPr lang="en-US" dirty="0" err="1">
                <a:solidFill>
                  <a:schemeClr val="tx1"/>
                </a:solidFill>
              </a:rPr>
              <a:t>train_index</a:t>
            </a:r>
            <a:r>
              <a:rPr lang="en-US" dirty="0">
                <a:solidFill>
                  <a:schemeClr val="tx1"/>
                </a:solidFill>
              </a:rPr>
              <a:t> = sample(</a:t>
            </a:r>
            <a:r>
              <a:rPr lang="en-US" dirty="0" err="1">
                <a:solidFill>
                  <a:schemeClr val="tx1"/>
                </a:solidFill>
              </a:rPr>
              <a:t>seq_len</a:t>
            </a:r>
            <a:r>
              <a:rPr lang="en-US" dirty="0">
                <a:solidFill>
                  <a:schemeClr val="tx1"/>
                </a:solidFill>
              </a:rPr>
              <a:t>(</a:t>
            </a:r>
            <a:r>
              <a:rPr lang="en-US" dirty="0" err="1">
                <a:solidFill>
                  <a:schemeClr val="tx1"/>
                </a:solidFill>
              </a:rPr>
              <a:t>nrow</a:t>
            </a:r>
            <a:r>
              <a:rPr lang="en-US" dirty="0">
                <a:solidFill>
                  <a:schemeClr val="tx1"/>
                </a:solidFill>
              </a:rPr>
              <a:t>(data)),size = size)</a:t>
            </a:r>
          </a:p>
          <a:p>
            <a:pPr marL="114300" indent="0">
              <a:buNone/>
            </a:pPr>
            <a:endParaRPr lang="en-US" dirty="0">
              <a:solidFill>
                <a:schemeClr val="tx1"/>
              </a:solidFill>
            </a:endParaRPr>
          </a:p>
          <a:p>
            <a:pPr marL="114300" indent="0">
              <a:buNone/>
            </a:pPr>
            <a:r>
              <a:rPr lang="en-US" dirty="0" err="1">
                <a:solidFill>
                  <a:schemeClr val="tx1"/>
                </a:solidFill>
              </a:rPr>
              <a:t>train_set</a:t>
            </a:r>
            <a:r>
              <a:rPr lang="en-US" dirty="0">
                <a:solidFill>
                  <a:schemeClr val="tx1"/>
                </a:solidFill>
              </a:rPr>
              <a:t> = data[</a:t>
            </a:r>
            <a:r>
              <a:rPr lang="en-US" dirty="0" err="1">
                <a:solidFill>
                  <a:schemeClr val="tx1"/>
                </a:solidFill>
              </a:rPr>
              <a:t>train_index</a:t>
            </a:r>
            <a:r>
              <a:rPr lang="en-US" dirty="0">
                <a:solidFill>
                  <a:schemeClr val="tx1"/>
                </a:solidFill>
              </a:rPr>
              <a:t>,]</a:t>
            </a:r>
          </a:p>
          <a:p>
            <a:pPr marL="114300" indent="0">
              <a:buNone/>
            </a:pPr>
            <a:r>
              <a:rPr lang="en-US" dirty="0" err="1">
                <a:solidFill>
                  <a:schemeClr val="tx1"/>
                </a:solidFill>
              </a:rPr>
              <a:t>test_set</a:t>
            </a:r>
            <a:r>
              <a:rPr lang="en-US" dirty="0">
                <a:solidFill>
                  <a:schemeClr val="tx1"/>
                </a:solidFill>
              </a:rPr>
              <a:t>=data[-</a:t>
            </a:r>
            <a:r>
              <a:rPr lang="en-US" dirty="0" err="1">
                <a:solidFill>
                  <a:schemeClr val="tx1"/>
                </a:solidFill>
              </a:rPr>
              <a:t>train_index</a:t>
            </a:r>
            <a:r>
              <a:rPr lang="en-US" dirty="0">
                <a:solidFill>
                  <a:schemeClr val="tx1"/>
                </a:solidFill>
              </a:rPr>
              <a:t>,] </a:t>
            </a:r>
          </a:p>
        </p:txBody>
      </p:sp>
      <p:sp>
        <p:nvSpPr>
          <p:cNvPr id="4" name="Google Shape;106;p20"/>
          <p:cNvSpPr txBox="1"/>
          <p:nvPr/>
        </p:nvSpPr>
        <p:spPr>
          <a:xfrm>
            <a:off x="6172496" y="553175"/>
            <a:ext cx="2494800" cy="92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We are creating a 75/25 split.</a:t>
            </a:r>
            <a:endParaRPr dirty="0"/>
          </a:p>
          <a:p>
            <a:pPr marL="0" lvl="0" indent="0" algn="l" rtl="0">
              <a:spcBef>
                <a:spcPts val="0"/>
              </a:spcBef>
              <a:spcAft>
                <a:spcPts val="0"/>
              </a:spcAft>
              <a:buNone/>
            </a:pPr>
            <a:r>
              <a:rPr lang="en" dirty="0"/>
              <a:t>75% in the training dataset</a:t>
            </a:r>
            <a:endParaRPr dirty="0"/>
          </a:p>
          <a:p>
            <a:pPr marL="0" lvl="0" indent="0" algn="l" rtl="0">
              <a:spcBef>
                <a:spcPts val="0"/>
              </a:spcBef>
              <a:spcAft>
                <a:spcPts val="0"/>
              </a:spcAft>
              <a:buNone/>
            </a:pPr>
            <a:r>
              <a:rPr lang="en" dirty="0"/>
              <a:t>25% in the test dataset</a:t>
            </a:r>
            <a:endParaRPr dirty="0"/>
          </a:p>
        </p:txBody>
      </p:sp>
      <p:cxnSp>
        <p:nvCxnSpPr>
          <p:cNvPr id="5" name="Google Shape;107;p20"/>
          <p:cNvCxnSpPr>
            <a:stCxn id="4" idx="1"/>
          </p:cNvCxnSpPr>
          <p:nvPr/>
        </p:nvCxnSpPr>
        <p:spPr>
          <a:xfrm flipH="1">
            <a:off x="2213811" y="1017725"/>
            <a:ext cx="3958685" cy="572700"/>
          </a:xfrm>
          <a:prstGeom prst="straightConnector1">
            <a:avLst/>
          </a:prstGeom>
          <a:noFill/>
          <a:ln w="28575" cap="flat" cmpd="sng">
            <a:solidFill>
              <a:srgbClr val="FF9900"/>
            </a:solidFill>
            <a:prstDash val="solid"/>
            <a:round/>
            <a:headEnd type="none" w="med" len="med"/>
            <a:tailEnd type="triangle" w="med" len="med"/>
          </a:ln>
        </p:spPr>
      </p:cxnSp>
      <p:sp>
        <p:nvSpPr>
          <p:cNvPr id="9" name="Google Shape;106;p20"/>
          <p:cNvSpPr txBox="1"/>
          <p:nvPr/>
        </p:nvSpPr>
        <p:spPr>
          <a:xfrm>
            <a:off x="3741150" y="3515382"/>
            <a:ext cx="2494800" cy="92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t>Notice the minus.  It flips the values in the Boolean index.</a:t>
            </a:r>
            <a:endParaRPr dirty="0"/>
          </a:p>
        </p:txBody>
      </p:sp>
      <p:cxnSp>
        <p:nvCxnSpPr>
          <p:cNvPr id="10" name="Google Shape;107;p20"/>
          <p:cNvCxnSpPr>
            <a:stCxn id="9" idx="1"/>
          </p:cNvCxnSpPr>
          <p:nvPr/>
        </p:nvCxnSpPr>
        <p:spPr>
          <a:xfrm flipH="1" flipV="1">
            <a:off x="2014430" y="3375718"/>
            <a:ext cx="1726720" cy="604214"/>
          </a:xfrm>
          <a:prstGeom prst="straightConnector1">
            <a:avLst/>
          </a:prstGeom>
          <a:noFill/>
          <a:ln w="28575" cap="flat" cmpd="sng">
            <a:solidFill>
              <a:srgbClr val="FF9900"/>
            </a:solidFill>
            <a:prstDash val="solid"/>
            <a:round/>
            <a:headEnd type="none" w="med" len="med"/>
            <a:tailEnd type="triangle" w="med" len="med"/>
          </a:ln>
        </p:spPr>
      </p:cxnSp>
    </p:spTree>
    <p:extLst>
      <p:ext uri="{BB962C8B-B14F-4D97-AF65-F5344CB8AC3E}">
        <p14:creationId xmlns:p14="http://schemas.microsoft.com/office/powerpoint/2010/main" val="1177993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Training and Test</a:t>
            </a:r>
            <a:endParaRPr/>
          </a:p>
        </p:txBody>
      </p:sp>
      <p:pic>
        <p:nvPicPr>
          <p:cNvPr id="113" name="Google Shape;113;p21"/>
          <p:cNvPicPr preferRelativeResize="0"/>
          <p:nvPr/>
        </p:nvPicPr>
        <p:blipFill>
          <a:blip r:embed="rId3">
            <a:alphaModFix/>
          </a:blip>
          <a:stretch>
            <a:fillRect/>
          </a:stretch>
        </p:blipFill>
        <p:spPr>
          <a:xfrm>
            <a:off x="152400" y="1170125"/>
            <a:ext cx="4114800" cy="2743200"/>
          </a:xfrm>
          <a:prstGeom prst="rect">
            <a:avLst/>
          </a:prstGeom>
          <a:noFill/>
          <a:ln>
            <a:noFill/>
          </a:ln>
        </p:spPr>
      </p:pic>
      <p:pic>
        <p:nvPicPr>
          <p:cNvPr id="114" name="Google Shape;114;p21"/>
          <p:cNvPicPr preferRelativeResize="0"/>
          <p:nvPr/>
        </p:nvPicPr>
        <p:blipFill>
          <a:blip r:embed="rId4">
            <a:alphaModFix/>
          </a:blip>
          <a:stretch>
            <a:fillRect/>
          </a:stretch>
        </p:blipFill>
        <p:spPr>
          <a:xfrm>
            <a:off x="4419600" y="1170125"/>
            <a:ext cx="4114800" cy="2743200"/>
          </a:xfrm>
          <a:prstGeom prst="rect">
            <a:avLst/>
          </a:prstGeom>
          <a:noFill/>
          <a:ln>
            <a:noFill/>
          </a:ln>
        </p:spPr>
      </p:pic>
      <p:cxnSp>
        <p:nvCxnSpPr>
          <p:cNvPr id="115" name="Google Shape;115;p21"/>
          <p:cNvCxnSpPr/>
          <p:nvPr/>
        </p:nvCxnSpPr>
        <p:spPr>
          <a:xfrm rot="10800000" flipH="1">
            <a:off x="677295" y="1593200"/>
            <a:ext cx="7450500" cy="6600"/>
          </a:xfrm>
          <a:prstGeom prst="straightConnector1">
            <a:avLst/>
          </a:prstGeom>
          <a:noFill/>
          <a:ln w="9525" cap="flat" cmpd="sng">
            <a:solidFill>
              <a:srgbClr val="FF9900"/>
            </a:solidFill>
            <a:prstDash val="solid"/>
            <a:round/>
            <a:headEnd type="none" w="med" len="med"/>
            <a:tailEnd type="none" w="med" len="med"/>
          </a:ln>
        </p:spPr>
      </p:cxnSp>
      <p:cxnSp>
        <p:nvCxnSpPr>
          <p:cNvPr id="116" name="Google Shape;116;p21"/>
          <p:cNvCxnSpPr/>
          <p:nvPr/>
        </p:nvCxnSpPr>
        <p:spPr>
          <a:xfrm rot="10800000" flipH="1">
            <a:off x="679080" y="2121150"/>
            <a:ext cx="7450500" cy="6600"/>
          </a:xfrm>
          <a:prstGeom prst="straightConnector1">
            <a:avLst/>
          </a:prstGeom>
          <a:noFill/>
          <a:ln w="9525" cap="flat" cmpd="sng">
            <a:solidFill>
              <a:srgbClr val="FF9900"/>
            </a:solidFill>
            <a:prstDash val="solid"/>
            <a:round/>
            <a:headEnd type="none" w="med" len="med"/>
            <a:tailEnd type="none" w="med" len="med"/>
          </a:ln>
        </p:spPr>
      </p:cxnSp>
      <p:cxnSp>
        <p:nvCxnSpPr>
          <p:cNvPr id="117" name="Google Shape;117;p21"/>
          <p:cNvCxnSpPr/>
          <p:nvPr/>
        </p:nvCxnSpPr>
        <p:spPr>
          <a:xfrm rot="10800000" flipH="1">
            <a:off x="677242" y="3051446"/>
            <a:ext cx="7450500" cy="6600"/>
          </a:xfrm>
          <a:prstGeom prst="straightConnector1">
            <a:avLst/>
          </a:prstGeom>
          <a:noFill/>
          <a:ln w="9525" cap="flat" cmpd="sng">
            <a:solidFill>
              <a:srgbClr val="FF9900"/>
            </a:solidFill>
            <a:prstDash val="solid"/>
            <a:round/>
            <a:headEnd type="none" w="med" len="med"/>
            <a:tailEnd type="none" w="med" len="med"/>
          </a:ln>
        </p:spPr>
      </p:cxnSp>
      <p:cxnSp>
        <p:nvCxnSpPr>
          <p:cNvPr id="118" name="Google Shape;118;p21"/>
          <p:cNvCxnSpPr/>
          <p:nvPr/>
        </p:nvCxnSpPr>
        <p:spPr>
          <a:xfrm rot="10800000" flipH="1">
            <a:off x="675404" y="3405026"/>
            <a:ext cx="7450500" cy="6600"/>
          </a:xfrm>
          <a:prstGeom prst="straightConnector1">
            <a:avLst/>
          </a:prstGeom>
          <a:noFill/>
          <a:ln w="9525" cap="flat" cmpd="sng">
            <a:solidFill>
              <a:srgbClr val="FF9900"/>
            </a:solidFill>
            <a:prstDash val="solid"/>
            <a:round/>
            <a:headEnd type="none" w="med" len="med"/>
            <a:tailEnd type="none" w="med" len="med"/>
          </a:ln>
        </p:spPr>
      </p:cxnSp>
      <p:cxnSp>
        <p:nvCxnSpPr>
          <p:cNvPr id="119" name="Google Shape;119;p21"/>
          <p:cNvCxnSpPr/>
          <p:nvPr/>
        </p:nvCxnSpPr>
        <p:spPr>
          <a:xfrm rot="10800000" flipH="1">
            <a:off x="680272" y="3450130"/>
            <a:ext cx="7450500" cy="6600"/>
          </a:xfrm>
          <a:prstGeom prst="straightConnector1">
            <a:avLst/>
          </a:prstGeom>
          <a:noFill/>
          <a:ln w="9525" cap="flat" cmpd="sng">
            <a:solidFill>
              <a:srgbClr val="FF9900"/>
            </a:solidFill>
            <a:prstDash val="solid"/>
            <a:round/>
            <a:headEnd type="none" w="med" len="med"/>
            <a:tailEnd type="none" w="med" len="med"/>
          </a:ln>
        </p:spPr>
      </p:cxnSp>
      <p:sp>
        <p:nvSpPr>
          <p:cNvPr id="120" name="Google Shape;120;p21"/>
          <p:cNvSpPr txBox="1"/>
          <p:nvPr/>
        </p:nvSpPr>
        <p:spPr>
          <a:xfrm>
            <a:off x="675400" y="4291850"/>
            <a:ext cx="3744300" cy="45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Original Data</a:t>
            </a:r>
            <a:endParaRPr/>
          </a:p>
        </p:txBody>
      </p:sp>
      <p:sp>
        <p:nvSpPr>
          <p:cNvPr id="121" name="Google Shape;121;p21"/>
          <p:cNvSpPr txBox="1"/>
          <p:nvPr/>
        </p:nvSpPr>
        <p:spPr>
          <a:xfrm>
            <a:off x="4604850" y="4291850"/>
            <a:ext cx="3744300" cy="45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Training Data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If we have lots of data...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Training, Test, and Validation Datasets</a:t>
            </a:r>
            <a:endParaRPr/>
          </a:p>
        </p:txBody>
      </p:sp>
      <p:sp>
        <p:nvSpPr>
          <p:cNvPr id="132" name="Google Shape;132;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...we can partition the data into a Training, Test, and Validation dataset.</a:t>
            </a:r>
            <a:endParaRPr>
              <a:solidFill>
                <a:srgbClr val="000000"/>
              </a:solidFill>
            </a:endParaRPr>
          </a:p>
          <a:p>
            <a:pPr marL="0" lvl="0" indent="0" algn="l" rtl="0">
              <a:spcBef>
                <a:spcPts val="0"/>
              </a:spcBef>
              <a:spcAft>
                <a:spcPts val="0"/>
              </a:spcAft>
              <a:buNone/>
            </a:pPr>
            <a:endParaRPr>
              <a:solidFill>
                <a:srgbClr val="000000"/>
              </a:solidFill>
            </a:endParaRPr>
          </a:p>
          <a:p>
            <a:pPr marL="0" lvl="0" indent="0" algn="l" rtl="0">
              <a:spcBef>
                <a:spcPts val="0"/>
              </a:spcBef>
              <a:spcAft>
                <a:spcPts val="0"/>
              </a:spcAft>
              <a:buClr>
                <a:schemeClr val="dk1"/>
              </a:buClr>
              <a:buSzPts val="1100"/>
              <a:buFont typeface="Arial"/>
              <a:buNone/>
            </a:pPr>
            <a:r>
              <a:rPr lang="en">
                <a:solidFill>
                  <a:schemeClr val="dk1"/>
                </a:solidFill>
              </a:rPr>
              <a:t>Remember…</a:t>
            </a:r>
            <a:endParaRPr>
              <a:solidFill>
                <a:schemeClr val="dk1"/>
              </a:solidFill>
            </a:endParaRPr>
          </a:p>
          <a:p>
            <a:pPr marL="0" lvl="0" indent="0" algn="l" rtl="0">
              <a:spcBef>
                <a:spcPts val="0"/>
              </a:spcBef>
              <a:spcAft>
                <a:spcPts val="0"/>
              </a:spcAft>
              <a:buNone/>
            </a:pPr>
            <a:r>
              <a:rPr lang="en">
                <a:solidFill>
                  <a:schemeClr val="dk1"/>
                </a:solidFill>
              </a:rPr>
              <a:t>We want to make sure we are not over fitting our data.  So we have the Training and Test split..</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 but we divide the data further to have one more opportunity to catch an over fit.</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This second split creates a Validation dataset we can use to evaluate our final model when adjusting parameters.</a:t>
            </a:r>
            <a:endParaRPr>
              <a:solidFill>
                <a:schemeClr val="dk1"/>
              </a:solidFill>
            </a:endParaRPr>
          </a:p>
          <a:p>
            <a:pPr marL="0" lvl="0" indent="0" algn="l" rtl="0">
              <a:spcBef>
                <a:spcPts val="0"/>
              </a:spcBef>
              <a:spcAft>
                <a:spcPts val="0"/>
              </a:spcAft>
              <a:buNone/>
            </a:pPr>
            <a:endParaRPr>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txBox="1"/>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a:solidFill>
                  <a:schemeClr val="dk1"/>
                </a:solidFill>
              </a:rPr>
              <a:t>Training, Test, and Validation</a:t>
            </a:r>
            <a:endParaRPr sz="2800"/>
          </a:p>
        </p:txBody>
      </p:sp>
      <p:sp>
        <p:nvSpPr>
          <p:cNvPr id="138" name="Google Shape;138;p24"/>
          <p:cNvSpPr txBox="1"/>
          <p:nvPr/>
        </p:nvSpPr>
        <p:spPr>
          <a:xfrm>
            <a:off x="7590063" y="1612351"/>
            <a:ext cx="1210800" cy="37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Training Set</a:t>
            </a:r>
            <a:endParaRPr/>
          </a:p>
        </p:txBody>
      </p:sp>
      <p:sp>
        <p:nvSpPr>
          <p:cNvPr id="139" name="Google Shape;139;p24"/>
          <p:cNvSpPr txBox="1"/>
          <p:nvPr/>
        </p:nvSpPr>
        <p:spPr>
          <a:xfrm>
            <a:off x="7590075" y="2823850"/>
            <a:ext cx="1087500" cy="43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Testing Set</a:t>
            </a:r>
            <a:endParaRPr>
              <a:solidFill>
                <a:srgbClr val="000000"/>
              </a:solidFill>
            </a:endParaRPr>
          </a:p>
        </p:txBody>
      </p:sp>
      <p:sp>
        <p:nvSpPr>
          <p:cNvPr id="140" name="Google Shape;140;p24"/>
          <p:cNvSpPr/>
          <p:nvPr/>
        </p:nvSpPr>
        <p:spPr>
          <a:xfrm>
            <a:off x="5687511" y="2759541"/>
            <a:ext cx="867900" cy="792900"/>
          </a:xfrm>
          <a:prstGeom prst="diamond">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1" name="Google Shape;141;p24"/>
          <p:cNvCxnSpPr>
            <a:stCxn id="140" idx="3"/>
            <a:endCxn id="138" idx="1"/>
          </p:cNvCxnSpPr>
          <p:nvPr/>
        </p:nvCxnSpPr>
        <p:spPr>
          <a:xfrm rot="10800000" flipH="1">
            <a:off x="6555411" y="1802391"/>
            <a:ext cx="1034700" cy="1353600"/>
          </a:xfrm>
          <a:prstGeom prst="straightConnector1">
            <a:avLst/>
          </a:prstGeom>
          <a:noFill/>
          <a:ln w="28575" cap="flat" cmpd="sng">
            <a:solidFill>
              <a:srgbClr val="FF9900"/>
            </a:solidFill>
            <a:prstDash val="solid"/>
            <a:round/>
            <a:headEnd type="none" w="med" len="med"/>
            <a:tailEnd type="triangle" w="med" len="med"/>
          </a:ln>
        </p:spPr>
      </p:cxnSp>
      <p:cxnSp>
        <p:nvCxnSpPr>
          <p:cNvPr id="142" name="Google Shape;142;p24"/>
          <p:cNvCxnSpPr>
            <a:stCxn id="140" idx="3"/>
            <a:endCxn id="139" idx="1"/>
          </p:cNvCxnSpPr>
          <p:nvPr/>
        </p:nvCxnSpPr>
        <p:spPr>
          <a:xfrm rot="10800000" flipH="1">
            <a:off x="6555411" y="3039291"/>
            <a:ext cx="1034700" cy="116700"/>
          </a:xfrm>
          <a:prstGeom prst="straightConnector1">
            <a:avLst/>
          </a:prstGeom>
          <a:noFill/>
          <a:ln w="28575" cap="flat" cmpd="sng">
            <a:solidFill>
              <a:srgbClr val="FF9900"/>
            </a:solidFill>
            <a:prstDash val="solid"/>
            <a:round/>
            <a:headEnd type="none" w="med" len="med"/>
            <a:tailEnd type="triangle" w="med" len="med"/>
          </a:ln>
        </p:spPr>
      </p:cxnSp>
      <p:cxnSp>
        <p:nvCxnSpPr>
          <p:cNvPr id="143" name="Google Shape;143;p24"/>
          <p:cNvCxnSpPr>
            <a:stCxn id="144" idx="3"/>
            <a:endCxn id="140" idx="1"/>
          </p:cNvCxnSpPr>
          <p:nvPr/>
        </p:nvCxnSpPr>
        <p:spPr>
          <a:xfrm>
            <a:off x="5325074" y="3156000"/>
            <a:ext cx="362400" cy="0"/>
          </a:xfrm>
          <a:prstGeom prst="straightConnector1">
            <a:avLst/>
          </a:prstGeom>
          <a:noFill/>
          <a:ln w="28575" cap="flat" cmpd="sng">
            <a:solidFill>
              <a:srgbClr val="FF9900"/>
            </a:solidFill>
            <a:prstDash val="solid"/>
            <a:round/>
            <a:headEnd type="none" w="med" len="med"/>
            <a:tailEnd type="triangle" w="med" len="med"/>
          </a:ln>
        </p:spPr>
      </p:cxnSp>
      <p:sp>
        <p:nvSpPr>
          <p:cNvPr id="145" name="Google Shape;145;p24"/>
          <p:cNvSpPr txBox="1"/>
          <p:nvPr/>
        </p:nvSpPr>
        <p:spPr>
          <a:xfrm>
            <a:off x="5487874" y="1914178"/>
            <a:ext cx="1267200" cy="79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Randomly</a:t>
            </a:r>
            <a:endParaRPr/>
          </a:p>
          <a:p>
            <a:pPr marL="0" lvl="0" indent="0" algn="ctr" rtl="0">
              <a:spcBef>
                <a:spcPts val="0"/>
              </a:spcBef>
              <a:spcAft>
                <a:spcPts val="0"/>
              </a:spcAft>
              <a:buNone/>
            </a:pPr>
            <a:r>
              <a:rPr lang="en"/>
              <a:t>Selected</a:t>
            </a:r>
            <a:endParaRPr/>
          </a:p>
          <a:p>
            <a:pPr marL="0" lvl="0" indent="0" algn="ctr" rtl="0">
              <a:spcBef>
                <a:spcPts val="0"/>
              </a:spcBef>
              <a:spcAft>
                <a:spcPts val="0"/>
              </a:spcAft>
              <a:buNone/>
            </a:pPr>
            <a:r>
              <a:rPr lang="en"/>
              <a:t>Partitioning</a:t>
            </a:r>
            <a:endParaRPr/>
          </a:p>
        </p:txBody>
      </p:sp>
      <p:sp>
        <p:nvSpPr>
          <p:cNvPr id="146" name="Google Shape;146;p24"/>
          <p:cNvSpPr txBox="1"/>
          <p:nvPr/>
        </p:nvSpPr>
        <p:spPr>
          <a:xfrm>
            <a:off x="7719021" y="3743100"/>
            <a:ext cx="1267200" cy="43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Validation Set</a:t>
            </a:r>
            <a:endParaRPr>
              <a:solidFill>
                <a:srgbClr val="000000"/>
              </a:solidFill>
            </a:endParaRPr>
          </a:p>
        </p:txBody>
      </p:sp>
      <p:cxnSp>
        <p:nvCxnSpPr>
          <p:cNvPr id="147" name="Google Shape;147;p24"/>
          <p:cNvCxnSpPr>
            <a:stCxn id="140" idx="3"/>
            <a:endCxn id="146" idx="1"/>
          </p:cNvCxnSpPr>
          <p:nvPr/>
        </p:nvCxnSpPr>
        <p:spPr>
          <a:xfrm>
            <a:off x="6555411" y="3155991"/>
            <a:ext cx="1163700" cy="802500"/>
          </a:xfrm>
          <a:prstGeom prst="straightConnector1">
            <a:avLst/>
          </a:prstGeom>
          <a:noFill/>
          <a:ln w="28575" cap="flat" cmpd="sng">
            <a:solidFill>
              <a:srgbClr val="FF9900"/>
            </a:solidFill>
            <a:prstDash val="solid"/>
            <a:round/>
            <a:headEnd type="none" w="med" len="med"/>
            <a:tailEnd type="triangle" w="med" len="med"/>
          </a:ln>
        </p:spPr>
      </p:cxnSp>
      <p:pic>
        <p:nvPicPr>
          <p:cNvPr id="144" name="Google Shape;144;p24"/>
          <p:cNvPicPr preferRelativeResize="0"/>
          <p:nvPr/>
        </p:nvPicPr>
        <p:blipFill>
          <a:blip r:embed="rId3">
            <a:alphaModFix/>
          </a:blip>
          <a:stretch>
            <a:fillRect/>
          </a:stretch>
        </p:blipFill>
        <p:spPr>
          <a:xfrm>
            <a:off x="345225" y="1797638"/>
            <a:ext cx="4979849" cy="2716726"/>
          </a:xfrm>
          <a:prstGeom prst="rect">
            <a:avLst/>
          </a:prstGeom>
          <a:noFill/>
          <a:ln>
            <a:noFill/>
          </a:ln>
        </p:spPr>
      </p:pic>
      <p:sp>
        <p:nvSpPr>
          <p:cNvPr id="148" name="Google Shape;148;p24"/>
          <p:cNvSpPr txBox="1"/>
          <p:nvPr/>
        </p:nvSpPr>
        <p:spPr>
          <a:xfrm>
            <a:off x="0" y="4818000"/>
            <a:ext cx="3024300" cy="32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u="sng">
                <a:solidFill>
                  <a:schemeClr val="hlink"/>
                </a:solidFill>
                <a:hlinkClick r:id="rId4"/>
              </a:rPr>
              <a:t>https://archive.ics.uci.edu/ml/datasets/Adult</a:t>
            </a:r>
            <a:endParaRPr/>
          </a:p>
        </p:txBody>
      </p:sp>
      <p:sp>
        <p:nvSpPr>
          <p:cNvPr id="149" name="Google Shape;149;p24"/>
          <p:cNvSpPr txBox="1"/>
          <p:nvPr/>
        </p:nvSpPr>
        <p:spPr>
          <a:xfrm>
            <a:off x="132275" y="4602588"/>
            <a:ext cx="1663200" cy="34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32561 examples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Training, Test, and Validation</a:t>
            </a:r>
            <a:endParaRPr/>
          </a:p>
        </p:txBody>
      </p:sp>
      <p:sp>
        <p:nvSpPr>
          <p:cNvPr id="155" name="Google Shape;155;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a:solidFill>
                  <a:srgbClr val="000000"/>
                </a:solidFill>
              </a:rPr>
              <a:t>import pandas as pd</a:t>
            </a:r>
            <a:endParaRPr sz="1400">
              <a:solidFill>
                <a:srgbClr val="000000"/>
              </a:solidFill>
            </a:endParaRPr>
          </a:p>
          <a:p>
            <a:pPr marL="0" lvl="0" indent="0" algn="l" rtl="0">
              <a:spcBef>
                <a:spcPts val="0"/>
              </a:spcBef>
              <a:spcAft>
                <a:spcPts val="0"/>
              </a:spcAft>
              <a:buClr>
                <a:schemeClr val="dk1"/>
              </a:buClr>
              <a:buSzPts val="1100"/>
              <a:buFont typeface="Arial"/>
              <a:buNone/>
            </a:pPr>
            <a:r>
              <a:rPr lang="en" sz="1400">
                <a:solidFill>
                  <a:srgbClr val="000000"/>
                </a:solidFill>
              </a:rPr>
              <a:t>import matplotlib.pyplot as plt</a:t>
            </a:r>
            <a:endParaRPr sz="1400">
              <a:solidFill>
                <a:srgbClr val="000000"/>
              </a:solidFill>
            </a:endParaRPr>
          </a:p>
          <a:p>
            <a:pPr marL="0" lvl="0" indent="0" algn="l" rtl="0">
              <a:spcBef>
                <a:spcPts val="0"/>
              </a:spcBef>
              <a:spcAft>
                <a:spcPts val="0"/>
              </a:spcAft>
              <a:buNone/>
            </a:pPr>
            <a:r>
              <a:rPr lang="en" sz="1400">
                <a:solidFill>
                  <a:srgbClr val="000000"/>
                </a:solidFill>
              </a:rPr>
              <a:t>from sklearn.model_selection import train_test_split</a:t>
            </a:r>
            <a:endParaRPr sz="1400">
              <a:solidFill>
                <a:srgbClr val="000000"/>
              </a:solidFill>
            </a:endParaRPr>
          </a:p>
          <a:p>
            <a:pPr marL="0" lvl="0" indent="0" algn="l" rtl="0">
              <a:spcBef>
                <a:spcPts val="0"/>
              </a:spcBef>
              <a:spcAft>
                <a:spcPts val="0"/>
              </a:spcAft>
              <a:buNone/>
            </a:pPr>
            <a:endParaRPr sz="1400">
              <a:solidFill>
                <a:srgbClr val="000000"/>
              </a:solidFill>
            </a:endParaRPr>
          </a:p>
          <a:p>
            <a:pPr marL="0" lvl="0" indent="0" algn="l" rtl="0">
              <a:spcBef>
                <a:spcPts val="0"/>
              </a:spcBef>
              <a:spcAft>
                <a:spcPts val="0"/>
              </a:spcAft>
              <a:buNone/>
            </a:pPr>
            <a:r>
              <a:rPr lang="en" sz="1400">
                <a:solidFill>
                  <a:srgbClr val="000000"/>
                </a:solidFill>
              </a:rPr>
              <a:t>data = pd.read_csv("..\\src-data\\adult.data.csv")</a:t>
            </a:r>
            <a:endParaRPr sz="1400">
              <a:solidFill>
                <a:srgbClr val="000000"/>
              </a:solidFill>
            </a:endParaRPr>
          </a:p>
          <a:p>
            <a:pPr marL="0" lvl="0" indent="0" algn="l" rtl="0">
              <a:spcBef>
                <a:spcPts val="0"/>
              </a:spcBef>
              <a:spcAft>
                <a:spcPts val="0"/>
              </a:spcAft>
              <a:buNone/>
            </a:pPr>
            <a:endParaRPr sz="1400">
              <a:solidFill>
                <a:srgbClr val="000000"/>
              </a:solidFill>
            </a:endParaRPr>
          </a:p>
          <a:p>
            <a:pPr marL="0" lvl="0" indent="0" algn="l" rtl="0">
              <a:spcBef>
                <a:spcPts val="0"/>
              </a:spcBef>
              <a:spcAft>
                <a:spcPts val="0"/>
              </a:spcAft>
              <a:buNone/>
            </a:pPr>
            <a:r>
              <a:rPr lang="en" sz="1400">
                <a:solidFill>
                  <a:srgbClr val="000000"/>
                </a:solidFill>
              </a:rPr>
              <a:t>X = data.drop(columns=['class'])</a:t>
            </a:r>
            <a:endParaRPr sz="1400">
              <a:solidFill>
                <a:srgbClr val="000000"/>
              </a:solidFill>
            </a:endParaRPr>
          </a:p>
          <a:p>
            <a:pPr marL="0" lvl="0" indent="0" algn="l" rtl="0">
              <a:spcBef>
                <a:spcPts val="0"/>
              </a:spcBef>
              <a:spcAft>
                <a:spcPts val="0"/>
              </a:spcAft>
              <a:buNone/>
            </a:pPr>
            <a:r>
              <a:rPr lang="en" sz="1400">
                <a:solidFill>
                  <a:srgbClr val="000000"/>
                </a:solidFill>
              </a:rPr>
              <a:t>Y = data[['class']]</a:t>
            </a:r>
            <a:endParaRPr sz="1400">
              <a:solidFill>
                <a:srgbClr val="000000"/>
              </a:solidFill>
            </a:endParaRPr>
          </a:p>
          <a:p>
            <a:pPr marL="0" lvl="0" indent="0" algn="l" rtl="0">
              <a:spcBef>
                <a:spcPts val="0"/>
              </a:spcBef>
              <a:spcAft>
                <a:spcPts val="0"/>
              </a:spcAft>
              <a:buNone/>
            </a:pPr>
            <a:r>
              <a:rPr lang="en" sz="1400">
                <a:solidFill>
                  <a:srgbClr val="000000"/>
                </a:solidFill>
              </a:rPr>
              <a:t>X_train, X_test, Y_train, Y_test = train_test_split(X, Y, train_size = 0.80)</a:t>
            </a:r>
            <a:endParaRPr sz="1400">
              <a:solidFill>
                <a:srgbClr val="000000"/>
              </a:solidFill>
            </a:endParaRPr>
          </a:p>
          <a:p>
            <a:pPr marL="0" lvl="0" indent="0" algn="l" rtl="0">
              <a:spcBef>
                <a:spcPts val="0"/>
              </a:spcBef>
              <a:spcAft>
                <a:spcPts val="0"/>
              </a:spcAft>
              <a:buNone/>
            </a:pPr>
            <a:endParaRPr sz="1400">
              <a:solidFill>
                <a:srgbClr val="000000"/>
              </a:solidFill>
            </a:endParaRPr>
          </a:p>
          <a:p>
            <a:pPr marL="0" lvl="0" indent="0" algn="l" rtl="0">
              <a:spcBef>
                <a:spcPts val="0"/>
              </a:spcBef>
              <a:spcAft>
                <a:spcPts val="0"/>
              </a:spcAft>
              <a:buNone/>
            </a:pPr>
            <a:r>
              <a:rPr lang="en" sz="1400">
                <a:solidFill>
                  <a:srgbClr val="000000"/>
                </a:solidFill>
              </a:rPr>
              <a:t>X = X_train</a:t>
            </a:r>
            <a:endParaRPr sz="1400">
              <a:solidFill>
                <a:srgbClr val="000000"/>
              </a:solidFill>
            </a:endParaRPr>
          </a:p>
          <a:p>
            <a:pPr marL="0" lvl="0" indent="0" algn="l" rtl="0">
              <a:spcBef>
                <a:spcPts val="0"/>
              </a:spcBef>
              <a:spcAft>
                <a:spcPts val="0"/>
              </a:spcAft>
              <a:buNone/>
            </a:pPr>
            <a:r>
              <a:rPr lang="en" sz="1400">
                <a:solidFill>
                  <a:srgbClr val="000000"/>
                </a:solidFill>
              </a:rPr>
              <a:t>Y = Y_train</a:t>
            </a:r>
            <a:endParaRPr sz="1400">
              <a:solidFill>
                <a:srgbClr val="000000"/>
              </a:solidFill>
            </a:endParaRPr>
          </a:p>
          <a:p>
            <a:pPr marL="0" lvl="0" indent="0" algn="l" rtl="0">
              <a:spcBef>
                <a:spcPts val="0"/>
              </a:spcBef>
              <a:spcAft>
                <a:spcPts val="0"/>
              </a:spcAft>
              <a:buNone/>
            </a:pPr>
            <a:r>
              <a:rPr lang="en" sz="1400">
                <a:solidFill>
                  <a:srgbClr val="000000"/>
                </a:solidFill>
              </a:rPr>
              <a:t>X_train, X_valid, Y_train, Y_valid = train_test_split(X, Y, train_size = 0.80)</a:t>
            </a:r>
            <a:endParaRPr sz="1400">
              <a:solidFill>
                <a:srgbClr val="000000"/>
              </a:solidFill>
            </a:endParaRPr>
          </a:p>
          <a:p>
            <a:pPr marL="0" lvl="0" indent="0" algn="l" rtl="0">
              <a:spcBef>
                <a:spcPts val="0"/>
              </a:spcBef>
              <a:spcAft>
                <a:spcPts val="0"/>
              </a:spcAft>
              <a:buNone/>
            </a:pPr>
            <a:endParaRPr sz="1400">
              <a:solidFill>
                <a:srgbClr val="000000"/>
              </a:solidFill>
            </a:endParaRPr>
          </a:p>
          <a:p>
            <a:pPr marL="0" lvl="0" indent="0" algn="l" rtl="0">
              <a:spcBef>
                <a:spcPts val="0"/>
              </a:spcBef>
              <a:spcAft>
                <a:spcPts val="0"/>
              </a:spcAft>
              <a:buNone/>
            </a:pPr>
            <a:endParaRPr sz="1400">
              <a:solidFill>
                <a:srgbClr val="000000"/>
              </a:solidFill>
            </a:endParaRPr>
          </a:p>
          <a:p>
            <a:pPr marL="0" lvl="0" indent="0" algn="l" rtl="0">
              <a:spcBef>
                <a:spcPts val="0"/>
              </a:spcBef>
              <a:spcAft>
                <a:spcPts val="0"/>
              </a:spcAft>
              <a:buClr>
                <a:schemeClr val="dk1"/>
              </a:buClr>
              <a:buSzPts val="1100"/>
              <a:buFont typeface="Arial"/>
              <a:buNone/>
            </a:pPr>
            <a:endParaRPr sz="1400">
              <a:solidFill>
                <a:srgbClr val="000000"/>
              </a:solidFill>
            </a:endParaRPr>
          </a:p>
          <a:p>
            <a:pPr marL="0" lvl="0" indent="0" algn="l" rtl="0">
              <a:spcBef>
                <a:spcPts val="0"/>
              </a:spcBef>
              <a:spcAft>
                <a:spcPts val="0"/>
              </a:spcAft>
              <a:buNone/>
            </a:pPr>
            <a:endParaRPr sz="140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Training, Test, and Validation</a:t>
            </a:r>
            <a:endParaRPr/>
          </a:p>
        </p:txBody>
      </p:sp>
      <p:sp>
        <p:nvSpPr>
          <p:cNvPr id="161" name="Google Shape;161;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000000"/>
                </a:solidFill>
              </a:rPr>
              <a:t>import pandas as pd</a:t>
            </a:r>
            <a:endParaRPr sz="1400">
              <a:solidFill>
                <a:srgbClr val="000000"/>
              </a:solidFill>
            </a:endParaRPr>
          </a:p>
          <a:p>
            <a:pPr marL="0" lvl="0" indent="0" algn="l" rtl="0">
              <a:spcBef>
                <a:spcPts val="0"/>
              </a:spcBef>
              <a:spcAft>
                <a:spcPts val="0"/>
              </a:spcAft>
              <a:buNone/>
            </a:pPr>
            <a:r>
              <a:rPr lang="en" sz="1400">
                <a:solidFill>
                  <a:srgbClr val="000000"/>
                </a:solidFill>
              </a:rPr>
              <a:t>import matplotlib.pyplot as plt</a:t>
            </a:r>
            <a:endParaRPr sz="1400">
              <a:solidFill>
                <a:srgbClr val="000000"/>
              </a:solidFill>
            </a:endParaRPr>
          </a:p>
          <a:p>
            <a:pPr marL="0" lvl="0" indent="0" algn="l" rtl="0">
              <a:spcBef>
                <a:spcPts val="0"/>
              </a:spcBef>
              <a:spcAft>
                <a:spcPts val="0"/>
              </a:spcAft>
              <a:buNone/>
            </a:pPr>
            <a:r>
              <a:rPr lang="en" sz="1400">
                <a:solidFill>
                  <a:srgbClr val="000000"/>
                </a:solidFill>
              </a:rPr>
              <a:t>from sklearn.model_selection import train_test_split</a:t>
            </a:r>
            <a:endParaRPr sz="1400">
              <a:solidFill>
                <a:srgbClr val="000000"/>
              </a:solidFill>
            </a:endParaRPr>
          </a:p>
          <a:p>
            <a:pPr marL="0" lvl="0" indent="0" algn="l" rtl="0">
              <a:spcBef>
                <a:spcPts val="0"/>
              </a:spcBef>
              <a:spcAft>
                <a:spcPts val="0"/>
              </a:spcAft>
              <a:buNone/>
            </a:pPr>
            <a:endParaRPr sz="1400">
              <a:solidFill>
                <a:srgbClr val="000000"/>
              </a:solidFill>
            </a:endParaRPr>
          </a:p>
          <a:p>
            <a:pPr marL="0" lvl="0" indent="0" algn="l" rtl="0">
              <a:spcBef>
                <a:spcPts val="0"/>
              </a:spcBef>
              <a:spcAft>
                <a:spcPts val="0"/>
              </a:spcAft>
              <a:buNone/>
            </a:pPr>
            <a:r>
              <a:rPr lang="en" sz="1400">
                <a:solidFill>
                  <a:srgbClr val="000000"/>
                </a:solidFill>
              </a:rPr>
              <a:t>data = pd.read_csv("..\\src-data\\adult.data.csv")</a:t>
            </a:r>
            <a:endParaRPr sz="1400">
              <a:solidFill>
                <a:srgbClr val="000000"/>
              </a:solidFill>
            </a:endParaRPr>
          </a:p>
          <a:p>
            <a:pPr marL="0" lvl="0" indent="0" algn="l" rtl="0">
              <a:spcBef>
                <a:spcPts val="0"/>
              </a:spcBef>
              <a:spcAft>
                <a:spcPts val="0"/>
              </a:spcAft>
              <a:buNone/>
            </a:pPr>
            <a:endParaRPr sz="1400">
              <a:solidFill>
                <a:srgbClr val="000000"/>
              </a:solidFill>
            </a:endParaRPr>
          </a:p>
          <a:p>
            <a:pPr marL="0" lvl="0" indent="0" algn="l" rtl="0">
              <a:spcBef>
                <a:spcPts val="0"/>
              </a:spcBef>
              <a:spcAft>
                <a:spcPts val="0"/>
              </a:spcAft>
              <a:buNone/>
            </a:pPr>
            <a:r>
              <a:rPr lang="en" sz="1400">
                <a:solidFill>
                  <a:srgbClr val="000000"/>
                </a:solidFill>
              </a:rPr>
              <a:t>X = data.drop(columns=['class'])</a:t>
            </a:r>
            <a:endParaRPr sz="1400">
              <a:solidFill>
                <a:srgbClr val="000000"/>
              </a:solidFill>
            </a:endParaRPr>
          </a:p>
          <a:p>
            <a:pPr marL="0" lvl="0" indent="0" algn="l" rtl="0">
              <a:spcBef>
                <a:spcPts val="0"/>
              </a:spcBef>
              <a:spcAft>
                <a:spcPts val="0"/>
              </a:spcAft>
              <a:buNone/>
            </a:pPr>
            <a:r>
              <a:rPr lang="en" sz="1400">
                <a:solidFill>
                  <a:srgbClr val="000000"/>
                </a:solidFill>
              </a:rPr>
              <a:t>Y = data[['class']]</a:t>
            </a:r>
            <a:endParaRPr sz="1400">
              <a:solidFill>
                <a:srgbClr val="000000"/>
              </a:solidFill>
            </a:endParaRPr>
          </a:p>
          <a:p>
            <a:pPr marL="0" lvl="0" indent="0" algn="l" rtl="0">
              <a:spcBef>
                <a:spcPts val="0"/>
              </a:spcBef>
              <a:spcAft>
                <a:spcPts val="0"/>
              </a:spcAft>
              <a:buNone/>
            </a:pPr>
            <a:r>
              <a:rPr lang="en" sz="1400">
                <a:solidFill>
                  <a:srgbClr val="000000"/>
                </a:solidFill>
              </a:rPr>
              <a:t>X_train, X_test, Y_train, Y_test = train_test_split(X, Y, train_size = 0.80)</a:t>
            </a:r>
            <a:endParaRPr sz="1400">
              <a:solidFill>
                <a:srgbClr val="000000"/>
              </a:solidFill>
            </a:endParaRPr>
          </a:p>
          <a:p>
            <a:pPr marL="0" lvl="0" indent="0" algn="l" rtl="0">
              <a:spcBef>
                <a:spcPts val="0"/>
              </a:spcBef>
              <a:spcAft>
                <a:spcPts val="0"/>
              </a:spcAft>
              <a:buNone/>
            </a:pPr>
            <a:endParaRPr sz="1400">
              <a:solidFill>
                <a:srgbClr val="000000"/>
              </a:solidFill>
            </a:endParaRPr>
          </a:p>
          <a:p>
            <a:pPr marL="0" lvl="0" indent="0" algn="l" rtl="0">
              <a:spcBef>
                <a:spcPts val="0"/>
              </a:spcBef>
              <a:spcAft>
                <a:spcPts val="0"/>
              </a:spcAft>
              <a:buNone/>
            </a:pPr>
            <a:r>
              <a:rPr lang="en" sz="1400">
                <a:solidFill>
                  <a:srgbClr val="000000"/>
                </a:solidFill>
              </a:rPr>
              <a:t>X = X_train</a:t>
            </a:r>
            <a:endParaRPr sz="1400">
              <a:solidFill>
                <a:srgbClr val="000000"/>
              </a:solidFill>
            </a:endParaRPr>
          </a:p>
          <a:p>
            <a:pPr marL="0" lvl="0" indent="0" algn="l" rtl="0">
              <a:spcBef>
                <a:spcPts val="0"/>
              </a:spcBef>
              <a:spcAft>
                <a:spcPts val="0"/>
              </a:spcAft>
              <a:buNone/>
            </a:pPr>
            <a:r>
              <a:rPr lang="en" sz="1400">
                <a:solidFill>
                  <a:srgbClr val="000000"/>
                </a:solidFill>
              </a:rPr>
              <a:t>Y = Y_train</a:t>
            </a:r>
            <a:endParaRPr sz="1400">
              <a:solidFill>
                <a:srgbClr val="000000"/>
              </a:solidFill>
            </a:endParaRPr>
          </a:p>
          <a:p>
            <a:pPr marL="0" lvl="0" indent="0" algn="l" rtl="0">
              <a:spcBef>
                <a:spcPts val="0"/>
              </a:spcBef>
              <a:spcAft>
                <a:spcPts val="0"/>
              </a:spcAft>
              <a:buNone/>
            </a:pPr>
            <a:r>
              <a:rPr lang="en" sz="1400">
                <a:solidFill>
                  <a:srgbClr val="000000"/>
                </a:solidFill>
              </a:rPr>
              <a:t>X_train, X_valid, Y_train, Y_valid = train_test_split(X, Y, train_size = 0.80)</a:t>
            </a:r>
            <a:endParaRPr sz="1400">
              <a:solidFill>
                <a:srgbClr val="000000"/>
              </a:solidFill>
            </a:endParaRPr>
          </a:p>
          <a:p>
            <a:pPr marL="0" lvl="0" indent="0" algn="l" rtl="0">
              <a:spcBef>
                <a:spcPts val="0"/>
              </a:spcBef>
              <a:spcAft>
                <a:spcPts val="0"/>
              </a:spcAft>
              <a:buNone/>
            </a:pPr>
            <a:endParaRPr sz="1400">
              <a:solidFill>
                <a:srgbClr val="000000"/>
              </a:solidFill>
            </a:endParaRPr>
          </a:p>
          <a:p>
            <a:pPr marL="0" lvl="0" indent="0" algn="l" rtl="0">
              <a:spcBef>
                <a:spcPts val="0"/>
              </a:spcBef>
              <a:spcAft>
                <a:spcPts val="0"/>
              </a:spcAft>
              <a:buNone/>
            </a:pPr>
            <a:endParaRPr sz="1400">
              <a:solidFill>
                <a:srgbClr val="000000"/>
              </a:solidFill>
            </a:endParaRPr>
          </a:p>
          <a:p>
            <a:pPr marL="0" lvl="0" indent="0" algn="l" rtl="0">
              <a:spcBef>
                <a:spcPts val="0"/>
              </a:spcBef>
              <a:spcAft>
                <a:spcPts val="0"/>
              </a:spcAft>
              <a:buNone/>
            </a:pPr>
            <a:endParaRPr sz="1400">
              <a:solidFill>
                <a:srgbClr val="000000"/>
              </a:solidFill>
            </a:endParaRPr>
          </a:p>
          <a:p>
            <a:pPr marL="0" lvl="0" indent="0" algn="l" rtl="0">
              <a:spcBef>
                <a:spcPts val="0"/>
              </a:spcBef>
              <a:spcAft>
                <a:spcPts val="0"/>
              </a:spcAft>
              <a:buNone/>
            </a:pPr>
            <a:endParaRPr sz="1400">
              <a:solidFill>
                <a:srgbClr val="000000"/>
              </a:solidFill>
            </a:endParaRPr>
          </a:p>
        </p:txBody>
      </p:sp>
      <p:sp>
        <p:nvSpPr>
          <p:cNvPr id="162" name="Google Shape;162;p26"/>
          <p:cNvSpPr txBox="1"/>
          <p:nvPr/>
        </p:nvSpPr>
        <p:spPr>
          <a:xfrm>
            <a:off x="6498100" y="2367225"/>
            <a:ext cx="2494800" cy="92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We have a 80/20 split.</a:t>
            </a:r>
            <a:endParaRPr/>
          </a:p>
          <a:p>
            <a:pPr marL="0" lvl="0" indent="0" algn="l" rtl="0">
              <a:spcBef>
                <a:spcPts val="0"/>
              </a:spcBef>
              <a:spcAft>
                <a:spcPts val="0"/>
              </a:spcAft>
              <a:buNone/>
            </a:pPr>
            <a:r>
              <a:rPr lang="en"/>
              <a:t>80% in the training dataset</a:t>
            </a:r>
            <a:endParaRPr/>
          </a:p>
          <a:p>
            <a:pPr marL="0" lvl="0" indent="0" algn="l" rtl="0">
              <a:spcBef>
                <a:spcPts val="0"/>
              </a:spcBef>
              <a:spcAft>
                <a:spcPts val="0"/>
              </a:spcAft>
              <a:buNone/>
            </a:pPr>
            <a:r>
              <a:rPr lang="en"/>
              <a:t>20% in the test dataset</a:t>
            </a:r>
            <a:endParaRPr/>
          </a:p>
        </p:txBody>
      </p:sp>
      <p:cxnSp>
        <p:nvCxnSpPr>
          <p:cNvPr id="163" name="Google Shape;163;p26"/>
          <p:cNvCxnSpPr/>
          <p:nvPr/>
        </p:nvCxnSpPr>
        <p:spPr>
          <a:xfrm flipH="1">
            <a:off x="5847700" y="2831775"/>
            <a:ext cx="650400" cy="434100"/>
          </a:xfrm>
          <a:prstGeom prst="straightConnector1">
            <a:avLst/>
          </a:prstGeom>
          <a:noFill/>
          <a:ln w="28575" cap="flat" cmpd="sng">
            <a:solidFill>
              <a:srgbClr val="FF9900"/>
            </a:solidFill>
            <a:prstDash val="solid"/>
            <a:round/>
            <a:headEnd type="none" w="med" len="med"/>
            <a:tailEnd type="triangl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Training, Test, and Validation</a:t>
            </a:r>
            <a:endParaRPr/>
          </a:p>
        </p:txBody>
      </p:sp>
      <p:sp>
        <p:nvSpPr>
          <p:cNvPr id="169" name="Google Shape;169;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000000"/>
                </a:solidFill>
              </a:rPr>
              <a:t>import pandas as pd</a:t>
            </a:r>
            <a:endParaRPr sz="1400">
              <a:solidFill>
                <a:srgbClr val="000000"/>
              </a:solidFill>
            </a:endParaRPr>
          </a:p>
          <a:p>
            <a:pPr marL="0" lvl="0" indent="0" algn="l" rtl="0">
              <a:spcBef>
                <a:spcPts val="0"/>
              </a:spcBef>
              <a:spcAft>
                <a:spcPts val="0"/>
              </a:spcAft>
              <a:buNone/>
            </a:pPr>
            <a:r>
              <a:rPr lang="en" sz="1400">
                <a:solidFill>
                  <a:srgbClr val="000000"/>
                </a:solidFill>
              </a:rPr>
              <a:t>import matplotlib.pyplot as plt</a:t>
            </a:r>
            <a:endParaRPr sz="1400">
              <a:solidFill>
                <a:srgbClr val="000000"/>
              </a:solidFill>
            </a:endParaRPr>
          </a:p>
          <a:p>
            <a:pPr marL="0" lvl="0" indent="0" algn="l" rtl="0">
              <a:spcBef>
                <a:spcPts val="0"/>
              </a:spcBef>
              <a:spcAft>
                <a:spcPts val="0"/>
              </a:spcAft>
              <a:buNone/>
            </a:pPr>
            <a:r>
              <a:rPr lang="en" sz="1400">
                <a:solidFill>
                  <a:srgbClr val="000000"/>
                </a:solidFill>
              </a:rPr>
              <a:t>from sklearn.model_selection import train_test_split</a:t>
            </a:r>
            <a:endParaRPr sz="1400">
              <a:solidFill>
                <a:srgbClr val="000000"/>
              </a:solidFill>
            </a:endParaRPr>
          </a:p>
          <a:p>
            <a:pPr marL="0" lvl="0" indent="0" algn="l" rtl="0">
              <a:spcBef>
                <a:spcPts val="0"/>
              </a:spcBef>
              <a:spcAft>
                <a:spcPts val="0"/>
              </a:spcAft>
              <a:buNone/>
            </a:pPr>
            <a:endParaRPr sz="1400">
              <a:solidFill>
                <a:srgbClr val="000000"/>
              </a:solidFill>
            </a:endParaRPr>
          </a:p>
          <a:p>
            <a:pPr marL="0" lvl="0" indent="0" algn="l" rtl="0">
              <a:spcBef>
                <a:spcPts val="0"/>
              </a:spcBef>
              <a:spcAft>
                <a:spcPts val="0"/>
              </a:spcAft>
              <a:buNone/>
            </a:pPr>
            <a:r>
              <a:rPr lang="en" sz="1400">
                <a:solidFill>
                  <a:srgbClr val="000000"/>
                </a:solidFill>
              </a:rPr>
              <a:t>data = pd.read_csv("..\\src-data\\adult.data.csv")</a:t>
            </a:r>
            <a:endParaRPr sz="1400">
              <a:solidFill>
                <a:srgbClr val="000000"/>
              </a:solidFill>
            </a:endParaRPr>
          </a:p>
          <a:p>
            <a:pPr marL="0" lvl="0" indent="0" algn="l" rtl="0">
              <a:spcBef>
                <a:spcPts val="0"/>
              </a:spcBef>
              <a:spcAft>
                <a:spcPts val="0"/>
              </a:spcAft>
              <a:buNone/>
            </a:pPr>
            <a:endParaRPr sz="1400">
              <a:solidFill>
                <a:srgbClr val="000000"/>
              </a:solidFill>
            </a:endParaRPr>
          </a:p>
          <a:p>
            <a:pPr marL="0" lvl="0" indent="0" algn="l" rtl="0">
              <a:spcBef>
                <a:spcPts val="0"/>
              </a:spcBef>
              <a:spcAft>
                <a:spcPts val="0"/>
              </a:spcAft>
              <a:buNone/>
            </a:pPr>
            <a:r>
              <a:rPr lang="en" sz="1400">
                <a:solidFill>
                  <a:srgbClr val="000000"/>
                </a:solidFill>
              </a:rPr>
              <a:t>X = data.drop(columns=['class'])</a:t>
            </a:r>
            <a:endParaRPr sz="1400">
              <a:solidFill>
                <a:srgbClr val="000000"/>
              </a:solidFill>
            </a:endParaRPr>
          </a:p>
          <a:p>
            <a:pPr marL="0" lvl="0" indent="0" algn="l" rtl="0">
              <a:spcBef>
                <a:spcPts val="0"/>
              </a:spcBef>
              <a:spcAft>
                <a:spcPts val="0"/>
              </a:spcAft>
              <a:buNone/>
            </a:pPr>
            <a:r>
              <a:rPr lang="en" sz="1400">
                <a:solidFill>
                  <a:srgbClr val="000000"/>
                </a:solidFill>
              </a:rPr>
              <a:t>Y = data[['class']]</a:t>
            </a:r>
            <a:endParaRPr sz="1400">
              <a:solidFill>
                <a:srgbClr val="000000"/>
              </a:solidFill>
            </a:endParaRPr>
          </a:p>
          <a:p>
            <a:pPr marL="0" lvl="0" indent="0" algn="l" rtl="0">
              <a:spcBef>
                <a:spcPts val="0"/>
              </a:spcBef>
              <a:spcAft>
                <a:spcPts val="0"/>
              </a:spcAft>
              <a:buNone/>
            </a:pPr>
            <a:r>
              <a:rPr lang="en" sz="1400">
                <a:solidFill>
                  <a:srgbClr val="000000"/>
                </a:solidFill>
              </a:rPr>
              <a:t>X_train, X_test, Y_train, Y_test = train_test_split(X, Y, train_size = 0.80)</a:t>
            </a:r>
            <a:endParaRPr sz="1400">
              <a:solidFill>
                <a:srgbClr val="000000"/>
              </a:solidFill>
            </a:endParaRPr>
          </a:p>
          <a:p>
            <a:pPr marL="0" lvl="0" indent="0" algn="l" rtl="0">
              <a:spcBef>
                <a:spcPts val="0"/>
              </a:spcBef>
              <a:spcAft>
                <a:spcPts val="0"/>
              </a:spcAft>
              <a:buNone/>
            </a:pPr>
            <a:endParaRPr sz="1400">
              <a:solidFill>
                <a:srgbClr val="000000"/>
              </a:solidFill>
            </a:endParaRPr>
          </a:p>
          <a:p>
            <a:pPr marL="0" lvl="0" indent="0" algn="l" rtl="0">
              <a:spcBef>
                <a:spcPts val="0"/>
              </a:spcBef>
              <a:spcAft>
                <a:spcPts val="0"/>
              </a:spcAft>
              <a:buNone/>
            </a:pPr>
            <a:r>
              <a:rPr lang="en" sz="1400">
                <a:solidFill>
                  <a:srgbClr val="000000"/>
                </a:solidFill>
              </a:rPr>
              <a:t>X = X_train</a:t>
            </a:r>
            <a:endParaRPr sz="1400">
              <a:solidFill>
                <a:srgbClr val="000000"/>
              </a:solidFill>
            </a:endParaRPr>
          </a:p>
          <a:p>
            <a:pPr marL="0" lvl="0" indent="0" algn="l" rtl="0">
              <a:spcBef>
                <a:spcPts val="0"/>
              </a:spcBef>
              <a:spcAft>
                <a:spcPts val="0"/>
              </a:spcAft>
              <a:buNone/>
            </a:pPr>
            <a:r>
              <a:rPr lang="en" sz="1400">
                <a:solidFill>
                  <a:srgbClr val="000000"/>
                </a:solidFill>
              </a:rPr>
              <a:t>Y = Y_train</a:t>
            </a:r>
            <a:endParaRPr sz="1400">
              <a:solidFill>
                <a:srgbClr val="000000"/>
              </a:solidFill>
            </a:endParaRPr>
          </a:p>
          <a:p>
            <a:pPr marL="0" lvl="0" indent="0" algn="l" rtl="0">
              <a:spcBef>
                <a:spcPts val="0"/>
              </a:spcBef>
              <a:spcAft>
                <a:spcPts val="0"/>
              </a:spcAft>
              <a:buNone/>
            </a:pPr>
            <a:r>
              <a:rPr lang="en" sz="1400">
                <a:solidFill>
                  <a:srgbClr val="000000"/>
                </a:solidFill>
              </a:rPr>
              <a:t>X_train, X_valid, Y_train, Y_valid = train_test_split(X, Y, train_size = 0.80)</a:t>
            </a:r>
            <a:endParaRPr sz="1400">
              <a:solidFill>
                <a:srgbClr val="000000"/>
              </a:solidFill>
            </a:endParaRPr>
          </a:p>
          <a:p>
            <a:pPr marL="0" lvl="0" indent="0" algn="l" rtl="0">
              <a:spcBef>
                <a:spcPts val="0"/>
              </a:spcBef>
              <a:spcAft>
                <a:spcPts val="0"/>
              </a:spcAft>
              <a:buNone/>
            </a:pPr>
            <a:endParaRPr sz="1400">
              <a:solidFill>
                <a:srgbClr val="000000"/>
              </a:solidFill>
            </a:endParaRPr>
          </a:p>
          <a:p>
            <a:pPr marL="0" lvl="0" indent="0" algn="l" rtl="0">
              <a:spcBef>
                <a:spcPts val="0"/>
              </a:spcBef>
              <a:spcAft>
                <a:spcPts val="0"/>
              </a:spcAft>
              <a:buNone/>
            </a:pPr>
            <a:endParaRPr sz="1400">
              <a:solidFill>
                <a:srgbClr val="000000"/>
              </a:solidFill>
            </a:endParaRPr>
          </a:p>
          <a:p>
            <a:pPr marL="0" lvl="0" indent="0" algn="l" rtl="0">
              <a:spcBef>
                <a:spcPts val="0"/>
              </a:spcBef>
              <a:spcAft>
                <a:spcPts val="0"/>
              </a:spcAft>
              <a:buNone/>
            </a:pPr>
            <a:endParaRPr sz="1400">
              <a:solidFill>
                <a:srgbClr val="000000"/>
              </a:solidFill>
            </a:endParaRPr>
          </a:p>
          <a:p>
            <a:pPr marL="0" lvl="0" indent="0" algn="l" rtl="0">
              <a:spcBef>
                <a:spcPts val="0"/>
              </a:spcBef>
              <a:spcAft>
                <a:spcPts val="0"/>
              </a:spcAft>
              <a:buNone/>
            </a:pPr>
            <a:endParaRPr sz="1400">
              <a:solidFill>
                <a:srgbClr val="000000"/>
              </a:solidFill>
            </a:endParaRPr>
          </a:p>
        </p:txBody>
      </p:sp>
      <p:sp>
        <p:nvSpPr>
          <p:cNvPr id="170" name="Google Shape;170;p27"/>
          <p:cNvSpPr txBox="1"/>
          <p:nvPr/>
        </p:nvSpPr>
        <p:spPr>
          <a:xfrm>
            <a:off x="6229875" y="3205475"/>
            <a:ext cx="2729400" cy="92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We have a training set split again into 80/20.</a:t>
            </a:r>
            <a:endParaRPr/>
          </a:p>
          <a:p>
            <a:pPr marL="0" lvl="0" indent="0" algn="l" rtl="0">
              <a:spcBef>
                <a:spcPts val="0"/>
              </a:spcBef>
              <a:spcAft>
                <a:spcPts val="0"/>
              </a:spcAft>
              <a:buNone/>
            </a:pPr>
            <a:r>
              <a:rPr lang="en"/>
              <a:t>80% in the training dataset</a:t>
            </a:r>
            <a:endParaRPr/>
          </a:p>
          <a:p>
            <a:pPr marL="0" lvl="0" indent="0" algn="l" rtl="0">
              <a:spcBef>
                <a:spcPts val="0"/>
              </a:spcBef>
              <a:spcAft>
                <a:spcPts val="0"/>
              </a:spcAft>
              <a:buNone/>
            </a:pPr>
            <a:r>
              <a:rPr lang="en"/>
              <a:t>20% in the validation dataset</a:t>
            </a:r>
            <a:endParaRPr/>
          </a:p>
        </p:txBody>
      </p:sp>
      <p:cxnSp>
        <p:nvCxnSpPr>
          <p:cNvPr id="171" name="Google Shape;171;p27"/>
          <p:cNvCxnSpPr>
            <a:stCxn id="170" idx="1"/>
          </p:cNvCxnSpPr>
          <p:nvPr/>
        </p:nvCxnSpPr>
        <p:spPr>
          <a:xfrm flipH="1">
            <a:off x="5907975" y="3670025"/>
            <a:ext cx="321900" cy="507900"/>
          </a:xfrm>
          <a:prstGeom prst="straightConnector1">
            <a:avLst/>
          </a:prstGeom>
          <a:noFill/>
          <a:ln w="28575" cap="flat" cmpd="sng">
            <a:solidFill>
              <a:srgbClr val="FF9900"/>
            </a:solidFill>
            <a:prstDash val="solid"/>
            <a:round/>
            <a:headEnd type="none" w="med" len="med"/>
            <a:tailEnd type="triangle"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Training, Test, and Validation</a:t>
            </a:r>
            <a:endParaRPr/>
          </a:p>
        </p:txBody>
      </p:sp>
      <p:sp>
        <p:nvSpPr>
          <p:cNvPr id="177" name="Google Shape;177;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000000"/>
                </a:solidFill>
              </a:rPr>
              <a:t>import pandas as pd</a:t>
            </a:r>
            <a:endParaRPr sz="1400">
              <a:solidFill>
                <a:srgbClr val="000000"/>
              </a:solidFill>
            </a:endParaRPr>
          </a:p>
          <a:p>
            <a:pPr marL="0" lvl="0" indent="0" algn="l" rtl="0">
              <a:spcBef>
                <a:spcPts val="0"/>
              </a:spcBef>
              <a:spcAft>
                <a:spcPts val="0"/>
              </a:spcAft>
              <a:buNone/>
            </a:pPr>
            <a:r>
              <a:rPr lang="en" sz="1400">
                <a:solidFill>
                  <a:srgbClr val="000000"/>
                </a:solidFill>
              </a:rPr>
              <a:t>import matplotlib.pyplot as plt</a:t>
            </a:r>
            <a:endParaRPr sz="1400">
              <a:solidFill>
                <a:srgbClr val="000000"/>
              </a:solidFill>
            </a:endParaRPr>
          </a:p>
          <a:p>
            <a:pPr marL="0" lvl="0" indent="0" algn="l" rtl="0">
              <a:spcBef>
                <a:spcPts val="0"/>
              </a:spcBef>
              <a:spcAft>
                <a:spcPts val="0"/>
              </a:spcAft>
              <a:buNone/>
            </a:pPr>
            <a:r>
              <a:rPr lang="en" sz="1400">
                <a:solidFill>
                  <a:srgbClr val="000000"/>
                </a:solidFill>
              </a:rPr>
              <a:t>from sklearn.model_selection import train_test_split</a:t>
            </a:r>
            <a:endParaRPr sz="1400">
              <a:solidFill>
                <a:srgbClr val="000000"/>
              </a:solidFill>
            </a:endParaRPr>
          </a:p>
          <a:p>
            <a:pPr marL="0" lvl="0" indent="0" algn="l" rtl="0">
              <a:spcBef>
                <a:spcPts val="0"/>
              </a:spcBef>
              <a:spcAft>
                <a:spcPts val="0"/>
              </a:spcAft>
              <a:buNone/>
            </a:pPr>
            <a:endParaRPr sz="1400">
              <a:solidFill>
                <a:srgbClr val="000000"/>
              </a:solidFill>
            </a:endParaRPr>
          </a:p>
          <a:p>
            <a:pPr marL="0" lvl="0" indent="0" algn="l" rtl="0">
              <a:spcBef>
                <a:spcPts val="0"/>
              </a:spcBef>
              <a:spcAft>
                <a:spcPts val="0"/>
              </a:spcAft>
              <a:buNone/>
            </a:pPr>
            <a:r>
              <a:rPr lang="en" sz="1400">
                <a:solidFill>
                  <a:srgbClr val="000000"/>
                </a:solidFill>
              </a:rPr>
              <a:t>data = pd.read_csv("..\\src-data\\adult.data.csv")</a:t>
            </a:r>
            <a:endParaRPr sz="1400">
              <a:solidFill>
                <a:srgbClr val="000000"/>
              </a:solidFill>
            </a:endParaRPr>
          </a:p>
          <a:p>
            <a:pPr marL="0" lvl="0" indent="0" algn="l" rtl="0">
              <a:spcBef>
                <a:spcPts val="0"/>
              </a:spcBef>
              <a:spcAft>
                <a:spcPts val="0"/>
              </a:spcAft>
              <a:buNone/>
            </a:pPr>
            <a:endParaRPr sz="1400">
              <a:solidFill>
                <a:srgbClr val="000000"/>
              </a:solidFill>
            </a:endParaRPr>
          </a:p>
          <a:p>
            <a:pPr marL="0" lvl="0" indent="0" algn="l" rtl="0">
              <a:spcBef>
                <a:spcPts val="0"/>
              </a:spcBef>
              <a:spcAft>
                <a:spcPts val="0"/>
              </a:spcAft>
              <a:buNone/>
            </a:pPr>
            <a:r>
              <a:rPr lang="en" sz="1400">
                <a:solidFill>
                  <a:srgbClr val="000000"/>
                </a:solidFill>
              </a:rPr>
              <a:t>X = data.drop(columns=['class'])</a:t>
            </a:r>
            <a:endParaRPr sz="1400">
              <a:solidFill>
                <a:srgbClr val="000000"/>
              </a:solidFill>
            </a:endParaRPr>
          </a:p>
          <a:p>
            <a:pPr marL="0" lvl="0" indent="0" algn="l" rtl="0">
              <a:spcBef>
                <a:spcPts val="0"/>
              </a:spcBef>
              <a:spcAft>
                <a:spcPts val="0"/>
              </a:spcAft>
              <a:buNone/>
            </a:pPr>
            <a:r>
              <a:rPr lang="en" sz="1400">
                <a:solidFill>
                  <a:srgbClr val="000000"/>
                </a:solidFill>
              </a:rPr>
              <a:t>Y = data[['class']]</a:t>
            </a:r>
            <a:endParaRPr sz="1400">
              <a:solidFill>
                <a:srgbClr val="000000"/>
              </a:solidFill>
            </a:endParaRPr>
          </a:p>
          <a:p>
            <a:pPr marL="0" lvl="0" indent="0" algn="l" rtl="0">
              <a:spcBef>
                <a:spcPts val="0"/>
              </a:spcBef>
              <a:spcAft>
                <a:spcPts val="0"/>
              </a:spcAft>
              <a:buNone/>
            </a:pPr>
            <a:r>
              <a:rPr lang="en" sz="1400">
                <a:solidFill>
                  <a:srgbClr val="000000"/>
                </a:solidFill>
              </a:rPr>
              <a:t>X_train, X_test, Y_train, Y_test = train_test_split(X, Y, train_size = 0.80)</a:t>
            </a:r>
            <a:endParaRPr sz="1400">
              <a:solidFill>
                <a:srgbClr val="000000"/>
              </a:solidFill>
            </a:endParaRPr>
          </a:p>
          <a:p>
            <a:pPr marL="0" lvl="0" indent="0" algn="l" rtl="0">
              <a:spcBef>
                <a:spcPts val="0"/>
              </a:spcBef>
              <a:spcAft>
                <a:spcPts val="0"/>
              </a:spcAft>
              <a:buNone/>
            </a:pPr>
            <a:endParaRPr sz="1400">
              <a:solidFill>
                <a:srgbClr val="000000"/>
              </a:solidFill>
            </a:endParaRPr>
          </a:p>
          <a:p>
            <a:pPr marL="0" lvl="0" indent="0" algn="l" rtl="0">
              <a:spcBef>
                <a:spcPts val="0"/>
              </a:spcBef>
              <a:spcAft>
                <a:spcPts val="0"/>
              </a:spcAft>
              <a:buNone/>
            </a:pPr>
            <a:r>
              <a:rPr lang="en" sz="1400">
                <a:solidFill>
                  <a:srgbClr val="000000"/>
                </a:solidFill>
              </a:rPr>
              <a:t>X = X_train</a:t>
            </a:r>
            <a:endParaRPr sz="1400">
              <a:solidFill>
                <a:srgbClr val="000000"/>
              </a:solidFill>
            </a:endParaRPr>
          </a:p>
          <a:p>
            <a:pPr marL="0" lvl="0" indent="0" algn="l" rtl="0">
              <a:spcBef>
                <a:spcPts val="0"/>
              </a:spcBef>
              <a:spcAft>
                <a:spcPts val="0"/>
              </a:spcAft>
              <a:buNone/>
            </a:pPr>
            <a:r>
              <a:rPr lang="en" sz="1400">
                <a:solidFill>
                  <a:srgbClr val="000000"/>
                </a:solidFill>
              </a:rPr>
              <a:t>Y = Y_train</a:t>
            </a:r>
            <a:endParaRPr sz="1400">
              <a:solidFill>
                <a:srgbClr val="000000"/>
              </a:solidFill>
            </a:endParaRPr>
          </a:p>
          <a:p>
            <a:pPr marL="0" lvl="0" indent="0" algn="l" rtl="0">
              <a:spcBef>
                <a:spcPts val="0"/>
              </a:spcBef>
              <a:spcAft>
                <a:spcPts val="0"/>
              </a:spcAft>
              <a:buNone/>
            </a:pPr>
            <a:r>
              <a:rPr lang="en" sz="1400">
                <a:solidFill>
                  <a:srgbClr val="000000"/>
                </a:solidFill>
              </a:rPr>
              <a:t>X_train, X_valid, Y_train, Y_valid = train_test_split(X, Y, train_size = 0.80)</a:t>
            </a:r>
            <a:endParaRPr sz="1400">
              <a:solidFill>
                <a:srgbClr val="000000"/>
              </a:solidFill>
            </a:endParaRPr>
          </a:p>
          <a:p>
            <a:pPr marL="0" lvl="0" indent="0" algn="l" rtl="0">
              <a:spcBef>
                <a:spcPts val="0"/>
              </a:spcBef>
              <a:spcAft>
                <a:spcPts val="0"/>
              </a:spcAft>
              <a:buNone/>
            </a:pPr>
            <a:endParaRPr sz="1400">
              <a:solidFill>
                <a:srgbClr val="000000"/>
              </a:solidFill>
            </a:endParaRPr>
          </a:p>
          <a:p>
            <a:pPr marL="0" lvl="0" indent="0" algn="l" rtl="0">
              <a:spcBef>
                <a:spcPts val="0"/>
              </a:spcBef>
              <a:spcAft>
                <a:spcPts val="0"/>
              </a:spcAft>
              <a:buNone/>
            </a:pPr>
            <a:endParaRPr sz="1400">
              <a:solidFill>
                <a:srgbClr val="000000"/>
              </a:solidFill>
            </a:endParaRPr>
          </a:p>
          <a:p>
            <a:pPr marL="0" lvl="0" indent="0" algn="l" rtl="0">
              <a:spcBef>
                <a:spcPts val="0"/>
              </a:spcBef>
              <a:spcAft>
                <a:spcPts val="0"/>
              </a:spcAft>
              <a:buNone/>
            </a:pPr>
            <a:endParaRPr sz="1400">
              <a:solidFill>
                <a:srgbClr val="000000"/>
              </a:solidFill>
            </a:endParaRPr>
          </a:p>
          <a:p>
            <a:pPr marL="0" lvl="0" indent="0" algn="l" rtl="0">
              <a:spcBef>
                <a:spcPts val="0"/>
              </a:spcBef>
              <a:spcAft>
                <a:spcPts val="0"/>
              </a:spcAft>
              <a:buNone/>
            </a:pPr>
            <a:endParaRPr sz="1400">
              <a:solidFill>
                <a:srgbClr val="000000"/>
              </a:solidFill>
            </a:endParaRPr>
          </a:p>
        </p:txBody>
      </p:sp>
      <p:sp>
        <p:nvSpPr>
          <p:cNvPr id="178" name="Google Shape;178;p28"/>
          <p:cNvSpPr/>
          <p:nvPr/>
        </p:nvSpPr>
        <p:spPr>
          <a:xfrm>
            <a:off x="6204850" y="3168949"/>
            <a:ext cx="2564100" cy="929100"/>
          </a:xfrm>
          <a:prstGeom prst="rect">
            <a:avLst/>
          </a:prstGeom>
          <a:no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8"/>
          <p:cNvSpPr txBox="1"/>
          <p:nvPr/>
        </p:nvSpPr>
        <p:spPr>
          <a:xfrm>
            <a:off x="6229875" y="3205475"/>
            <a:ext cx="2729400" cy="92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64% in the training dataset</a:t>
            </a:r>
            <a:endParaRPr/>
          </a:p>
          <a:p>
            <a:pPr marL="0" lvl="0" indent="0" algn="l" rtl="0">
              <a:spcBef>
                <a:spcPts val="0"/>
              </a:spcBef>
              <a:spcAft>
                <a:spcPts val="0"/>
              </a:spcAft>
              <a:buNone/>
            </a:pPr>
            <a:r>
              <a:rPr lang="en"/>
              <a:t>16% in the validation dataset</a:t>
            </a:r>
            <a:endParaRPr/>
          </a:p>
          <a:p>
            <a:pPr marL="0" lvl="0" indent="0" algn="l" rtl="0">
              <a:spcBef>
                <a:spcPts val="0"/>
              </a:spcBef>
              <a:spcAft>
                <a:spcPts val="0"/>
              </a:spcAft>
              <a:buNone/>
            </a:pPr>
            <a:r>
              <a:rPr lang="en"/>
              <a:t>20% in the test dataset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9"/>
          <p:cNvSpPr txBox="1"/>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a:solidFill>
                  <a:schemeClr val="dk1"/>
                </a:solidFill>
              </a:rPr>
              <a:t>Training, Test, and Validation</a:t>
            </a:r>
            <a:endParaRPr sz="2800">
              <a:solidFill>
                <a:schemeClr val="dk1"/>
              </a:solidFill>
            </a:endParaRPr>
          </a:p>
          <a:p>
            <a:pPr marL="0" lvl="0" indent="0" algn="l" rtl="0">
              <a:spcBef>
                <a:spcPts val="0"/>
              </a:spcBef>
              <a:spcAft>
                <a:spcPts val="0"/>
              </a:spcAft>
              <a:buNone/>
            </a:pPr>
            <a:endParaRPr sz="2800"/>
          </a:p>
        </p:txBody>
      </p:sp>
      <p:pic>
        <p:nvPicPr>
          <p:cNvPr id="185" name="Google Shape;185;p29"/>
          <p:cNvPicPr preferRelativeResize="0"/>
          <p:nvPr/>
        </p:nvPicPr>
        <p:blipFill>
          <a:blip r:embed="rId3">
            <a:alphaModFix/>
          </a:blip>
          <a:stretch>
            <a:fillRect/>
          </a:stretch>
        </p:blipFill>
        <p:spPr>
          <a:xfrm>
            <a:off x="311700" y="1478600"/>
            <a:ext cx="4114800" cy="2743200"/>
          </a:xfrm>
          <a:prstGeom prst="rect">
            <a:avLst/>
          </a:prstGeom>
          <a:noFill/>
          <a:ln>
            <a:noFill/>
          </a:ln>
        </p:spPr>
      </p:pic>
      <p:pic>
        <p:nvPicPr>
          <p:cNvPr id="186" name="Google Shape;186;p29"/>
          <p:cNvPicPr preferRelativeResize="0"/>
          <p:nvPr/>
        </p:nvPicPr>
        <p:blipFill>
          <a:blip r:embed="rId4">
            <a:alphaModFix/>
          </a:blip>
          <a:stretch>
            <a:fillRect/>
          </a:stretch>
        </p:blipFill>
        <p:spPr>
          <a:xfrm>
            <a:off x="4357600" y="1494725"/>
            <a:ext cx="4066425" cy="2710950"/>
          </a:xfrm>
          <a:prstGeom prst="rect">
            <a:avLst/>
          </a:prstGeom>
          <a:noFill/>
          <a:ln>
            <a:noFill/>
          </a:ln>
        </p:spPr>
      </p:pic>
      <p:cxnSp>
        <p:nvCxnSpPr>
          <p:cNvPr id="187" name="Google Shape;187;p29"/>
          <p:cNvCxnSpPr/>
          <p:nvPr/>
        </p:nvCxnSpPr>
        <p:spPr>
          <a:xfrm rot="10800000" flipH="1">
            <a:off x="772980" y="1899850"/>
            <a:ext cx="7450500" cy="6600"/>
          </a:xfrm>
          <a:prstGeom prst="straightConnector1">
            <a:avLst/>
          </a:prstGeom>
          <a:noFill/>
          <a:ln w="9525" cap="flat" cmpd="sng">
            <a:solidFill>
              <a:srgbClr val="FF9900"/>
            </a:solidFill>
            <a:prstDash val="solid"/>
            <a:round/>
            <a:headEnd type="none" w="med" len="med"/>
            <a:tailEnd type="none" w="med" len="med"/>
          </a:ln>
        </p:spPr>
      </p:cxnSp>
      <p:cxnSp>
        <p:nvCxnSpPr>
          <p:cNvPr id="188" name="Google Shape;188;p29"/>
          <p:cNvCxnSpPr/>
          <p:nvPr/>
        </p:nvCxnSpPr>
        <p:spPr>
          <a:xfrm rot="10800000" flipH="1">
            <a:off x="804680" y="2501550"/>
            <a:ext cx="7450500" cy="6600"/>
          </a:xfrm>
          <a:prstGeom prst="straightConnector1">
            <a:avLst/>
          </a:prstGeom>
          <a:noFill/>
          <a:ln w="9525" cap="flat" cmpd="sng">
            <a:solidFill>
              <a:srgbClr val="FF9900"/>
            </a:solidFill>
            <a:prstDash val="solid"/>
            <a:round/>
            <a:headEnd type="none" w="med" len="med"/>
            <a:tailEnd type="none" w="med" len="med"/>
          </a:ln>
        </p:spPr>
      </p:cxnSp>
      <p:cxnSp>
        <p:nvCxnSpPr>
          <p:cNvPr id="189" name="Google Shape;189;p29"/>
          <p:cNvCxnSpPr/>
          <p:nvPr/>
        </p:nvCxnSpPr>
        <p:spPr>
          <a:xfrm rot="10800000" flipH="1">
            <a:off x="846755" y="2861838"/>
            <a:ext cx="7450500" cy="6600"/>
          </a:xfrm>
          <a:prstGeom prst="straightConnector1">
            <a:avLst/>
          </a:prstGeom>
          <a:noFill/>
          <a:ln w="9525" cap="flat" cmpd="sng">
            <a:solidFill>
              <a:srgbClr val="FF9900"/>
            </a:solidFill>
            <a:prstDash val="solid"/>
            <a:round/>
            <a:headEnd type="none" w="med" len="med"/>
            <a:tailEnd type="none" w="med" len="med"/>
          </a:ln>
        </p:spPr>
      </p:cxnSp>
      <p:cxnSp>
        <p:nvCxnSpPr>
          <p:cNvPr id="190" name="Google Shape;190;p29"/>
          <p:cNvCxnSpPr/>
          <p:nvPr/>
        </p:nvCxnSpPr>
        <p:spPr>
          <a:xfrm rot="10800000" flipH="1">
            <a:off x="803123" y="3550713"/>
            <a:ext cx="7450500" cy="6600"/>
          </a:xfrm>
          <a:prstGeom prst="straightConnector1">
            <a:avLst/>
          </a:prstGeom>
          <a:noFill/>
          <a:ln w="9525" cap="flat" cmpd="sng">
            <a:solidFill>
              <a:srgbClr val="FF9900"/>
            </a:solidFill>
            <a:prstDash val="solid"/>
            <a:round/>
            <a:headEnd type="none" w="med" len="med"/>
            <a:tailEnd type="none" w="med" len="med"/>
          </a:ln>
        </p:spPr>
      </p:cxnSp>
      <p:sp>
        <p:nvSpPr>
          <p:cNvPr id="191" name="Google Shape;191;p29"/>
          <p:cNvSpPr txBox="1"/>
          <p:nvPr/>
        </p:nvSpPr>
        <p:spPr>
          <a:xfrm>
            <a:off x="675400" y="4291850"/>
            <a:ext cx="3744300" cy="45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Original Data</a:t>
            </a:r>
            <a:endParaRPr/>
          </a:p>
        </p:txBody>
      </p:sp>
      <p:sp>
        <p:nvSpPr>
          <p:cNvPr id="192" name="Google Shape;192;p29"/>
          <p:cNvSpPr txBox="1"/>
          <p:nvPr/>
        </p:nvSpPr>
        <p:spPr>
          <a:xfrm>
            <a:off x="4604850" y="4291850"/>
            <a:ext cx="3744300" cy="45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Training Data</a:t>
            </a:r>
            <a:endParaRPr/>
          </a:p>
        </p:txBody>
      </p:sp>
      <p:cxnSp>
        <p:nvCxnSpPr>
          <p:cNvPr id="193" name="Google Shape;193;p29"/>
          <p:cNvCxnSpPr/>
          <p:nvPr/>
        </p:nvCxnSpPr>
        <p:spPr>
          <a:xfrm rot="10800000" flipH="1">
            <a:off x="804680" y="3790282"/>
            <a:ext cx="7450500" cy="6600"/>
          </a:xfrm>
          <a:prstGeom prst="straightConnector1">
            <a:avLst/>
          </a:prstGeom>
          <a:noFill/>
          <a:ln w="9525" cap="flat" cmpd="sng">
            <a:solidFill>
              <a:srgbClr val="FF9900"/>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we are going to learn.</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chemeClr val="dk1"/>
              </a:buClr>
              <a:buSzPts val="2000"/>
              <a:buChar char="●"/>
            </a:pPr>
            <a:r>
              <a:rPr lang="en" sz="2000">
                <a:solidFill>
                  <a:schemeClr val="dk1"/>
                </a:solidFill>
              </a:rPr>
              <a:t>Training and Test Sets</a:t>
            </a:r>
            <a:endParaRPr sz="2000">
              <a:solidFill>
                <a:schemeClr val="dk1"/>
              </a:solidFill>
            </a:endParaRPr>
          </a:p>
          <a:p>
            <a:pPr marL="457200" lvl="0" indent="-355600" algn="l" rtl="0">
              <a:spcBef>
                <a:spcPts val="0"/>
              </a:spcBef>
              <a:spcAft>
                <a:spcPts val="0"/>
              </a:spcAft>
              <a:buClr>
                <a:schemeClr val="dk1"/>
              </a:buClr>
              <a:buSzPts val="2000"/>
              <a:buChar char="●"/>
            </a:pPr>
            <a:r>
              <a:rPr lang="en" sz="2000">
                <a:solidFill>
                  <a:schemeClr val="dk1"/>
                </a:solidFill>
              </a:rPr>
              <a:t>Cross-Validation</a:t>
            </a:r>
            <a:endParaRPr sz="2000">
              <a:solidFill>
                <a:schemeClr val="dk1"/>
              </a:solidFill>
            </a:endParaRPr>
          </a:p>
          <a:p>
            <a:pPr marL="457200" lvl="0" indent="-355600" algn="l" rtl="0">
              <a:spcBef>
                <a:spcPts val="0"/>
              </a:spcBef>
              <a:spcAft>
                <a:spcPts val="0"/>
              </a:spcAft>
              <a:buClr>
                <a:schemeClr val="dk1"/>
              </a:buClr>
              <a:buSzPts val="2000"/>
              <a:buChar char="●"/>
            </a:pPr>
            <a:r>
              <a:rPr lang="en" sz="2000">
                <a:solidFill>
                  <a:schemeClr val="dk1"/>
                </a:solidFill>
              </a:rPr>
              <a:t>Leave-one-out</a:t>
            </a:r>
            <a:endParaRPr sz="2000">
              <a:solidFill>
                <a:schemeClr val="dk1"/>
              </a:solidFill>
            </a:endParaRPr>
          </a:p>
          <a:p>
            <a:pPr marL="457200" lvl="0" indent="-355600" algn="l" rtl="0">
              <a:spcBef>
                <a:spcPts val="0"/>
              </a:spcBef>
              <a:spcAft>
                <a:spcPts val="0"/>
              </a:spcAft>
              <a:buClr>
                <a:schemeClr val="dk1"/>
              </a:buClr>
              <a:buSzPts val="2000"/>
              <a:buChar char="●"/>
            </a:pPr>
            <a:r>
              <a:rPr lang="en" sz="2000">
                <a:solidFill>
                  <a:schemeClr val="dk1"/>
                </a:solidFill>
              </a:rPr>
              <a:t>Bootstrap</a:t>
            </a:r>
            <a:endParaRPr sz="2000">
              <a:solidFill>
                <a:schemeClr val="dk1"/>
              </a:solidFill>
            </a:endParaRPr>
          </a:p>
          <a:p>
            <a:pPr marL="457200" lvl="0" indent="0" algn="l" rtl="0">
              <a:spcBef>
                <a:spcPts val="0"/>
              </a:spcBef>
              <a:spcAft>
                <a:spcPts val="0"/>
              </a:spcAft>
              <a:buNone/>
            </a:pPr>
            <a:endParaRPr sz="20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0"/>
          <p:cNvSpPr txBox="1"/>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a:solidFill>
                  <a:schemeClr val="dk1"/>
                </a:solidFill>
              </a:rPr>
              <a:t>Training, Test, and Validation</a:t>
            </a:r>
            <a:endParaRPr sz="2800">
              <a:solidFill>
                <a:schemeClr val="dk1"/>
              </a:solidFill>
            </a:endParaRPr>
          </a:p>
          <a:p>
            <a:pPr marL="0" lvl="0" indent="0" algn="l" rtl="0">
              <a:spcBef>
                <a:spcPts val="0"/>
              </a:spcBef>
              <a:spcAft>
                <a:spcPts val="0"/>
              </a:spcAft>
              <a:buNone/>
            </a:pPr>
            <a:endParaRPr sz="2800"/>
          </a:p>
        </p:txBody>
      </p:sp>
      <p:pic>
        <p:nvPicPr>
          <p:cNvPr id="199" name="Google Shape;199;p30"/>
          <p:cNvPicPr preferRelativeResize="0"/>
          <p:nvPr/>
        </p:nvPicPr>
        <p:blipFill>
          <a:blip r:embed="rId3">
            <a:alphaModFix/>
          </a:blip>
          <a:stretch>
            <a:fillRect/>
          </a:stretch>
        </p:blipFill>
        <p:spPr>
          <a:xfrm>
            <a:off x="157475" y="1476050"/>
            <a:ext cx="2783840" cy="1855888"/>
          </a:xfrm>
          <a:prstGeom prst="rect">
            <a:avLst/>
          </a:prstGeom>
          <a:noFill/>
          <a:ln>
            <a:noFill/>
          </a:ln>
        </p:spPr>
      </p:pic>
      <p:sp>
        <p:nvSpPr>
          <p:cNvPr id="200" name="Google Shape;200;p30"/>
          <p:cNvSpPr txBox="1"/>
          <p:nvPr/>
        </p:nvSpPr>
        <p:spPr>
          <a:xfrm>
            <a:off x="287750" y="3923025"/>
            <a:ext cx="2523300" cy="328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Original Data</a:t>
            </a:r>
            <a:endParaRPr/>
          </a:p>
        </p:txBody>
      </p:sp>
      <p:pic>
        <p:nvPicPr>
          <p:cNvPr id="201" name="Google Shape;201;p30"/>
          <p:cNvPicPr preferRelativeResize="0"/>
          <p:nvPr/>
        </p:nvPicPr>
        <p:blipFill>
          <a:blip r:embed="rId4">
            <a:alphaModFix/>
          </a:blip>
          <a:stretch>
            <a:fillRect/>
          </a:stretch>
        </p:blipFill>
        <p:spPr>
          <a:xfrm>
            <a:off x="6012824" y="1476050"/>
            <a:ext cx="2783850" cy="1855909"/>
          </a:xfrm>
          <a:prstGeom prst="rect">
            <a:avLst/>
          </a:prstGeom>
          <a:noFill/>
          <a:ln>
            <a:noFill/>
          </a:ln>
        </p:spPr>
      </p:pic>
      <p:pic>
        <p:nvPicPr>
          <p:cNvPr id="202" name="Google Shape;202;p30"/>
          <p:cNvPicPr preferRelativeResize="0"/>
          <p:nvPr/>
        </p:nvPicPr>
        <p:blipFill>
          <a:blip r:embed="rId5">
            <a:alphaModFix/>
          </a:blip>
          <a:stretch>
            <a:fillRect/>
          </a:stretch>
        </p:blipFill>
        <p:spPr>
          <a:xfrm>
            <a:off x="3049800" y="1476049"/>
            <a:ext cx="2783850" cy="1855927"/>
          </a:xfrm>
          <a:prstGeom prst="rect">
            <a:avLst/>
          </a:prstGeom>
          <a:noFill/>
          <a:ln>
            <a:noFill/>
          </a:ln>
        </p:spPr>
      </p:pic>
      <p:cxnSp>
        <p:nvCxnSpPr>
          <p:cNvPr id="203" name="Google Shape;203;p30"/>
          <p:cNvCxnSpPr/>
          <p:nvPr/>
        </p:nvCxnSpPr>
        <p:spPr>
          <a:xfrm rot="10800000" flipH="1">
            <a:off x="511455" y="1756938"/>
            <a:ext cx="8011800" cy="11700"/>
          </a:xfrm>
          <a:prstGeom prst="straightConnector1">
            <a:avLst/>
          </a:prstGeom>
          <a:noFill/>
          <a:ln w="9525" cap="flat" cmpd="sng">
            <a:solidFill>
              <a:srgbClr val="FF9900"/>
            </a:solidFill>
            <a:prstDash val="solid"/>
            <a:round/>
            <a:headEnd type="none" w="med" len="med"/>
            <a:tailEnd type="none" w="med" len="med"/>
          </a:ln>
        </p:spPr>
      </p:cxnSp>
      <p:cxnSp>
        <p:nvCxnSpPr>
          <p:cNvPr id="204" name="Google Shape;204;p30"/>
          <p:cNvCxnSpPr/>
          <p:nvPr/>
        </p:nvCxnSpPr>
        <p:spPr>
          <a:xfrm rot="10800000" flipH="1">
            <a:off x="511455" y="2157463"/>
            <a:ext cx="8011800" cy="11700"/>
          </a:xfrm>
          <a:prstGeom prst="straightConnector1">
            <a:avLst/>
          </a:prstGeom>
          <a:noFill/>
          <a:ln w="9525" cap="flat" cmpd="sng">
            <a:solidFill>
              <a:srgbClr val="FF9900"/>
            </a:solidFill>
            <a:prstDash val="solid"/>
            <a:round/>
            <a:headEnd type="none" w="med" len="med"/>
            <a:tailEnd type="none" w="med" len="med"/>
          </a:ln>
        </p:spPr>
      </p:cxnSp>
      <p:cxnSp>
        <p:nvCxnSpPr>
          <p:cNvPr id="205" name="Google Shape;205;p30"/>
          <p:cNvCxnSpPr/>
          <p:nvPr/>
        </p:nvCxnSpPr>
        <p:spPr>
          <a:xfrm rot="10800000" flipH="1">
            <a:off x="516120" y="2417571"/>
            <a:ext cx="8011800" cy="11700"/>
          </a:xfrm>
          <a:prstGeom prst="straightConnector1">
            <a:avLst/>
          </a:prstGeom>
          <a:noFill/>
          <a:ln w="9525" cap="flat" cmpd="sng">
            <a:solidFill>
              <a:srgbClr val="FF9900"/>
            </a:solidFill>
            <a:prstDash val="solid"/>
            <a:round/>
            <a:headEnd type="none" w="med" len="med"/>
            <a:tailEnd type="none" w="med" len="med"/>
          </a:ln>
        </p:spPr>
      </p:cxnSp>
      <p:cxnSp>
        <p:nvCxnSpPr>
          <p:cNvPr id="206" name="Google Shape;206;p30"/>
          <p:cNvCxnSpPr/>
          <p:nvPr/>
        </p:nvCxnSpPr>
        <p:spPr>
          <a:xfrm rot="10800000" flipH="1">
            <a:off x="505741" y="2881296"/>
            <a:ext cx="8011800" cy="11700"/>
          </a:xfrm>
          <a:prstGeom prst="straightConnector1">
            <a:avLst/>
          </a:prstGeom>
          <a:noFill/>
          <a:ln w="9525" cap="flat" cmpd="sng">
            <a:solidFill>
              <a:srgbClr val="FF9900"/>
            </a:solidFill>
            <a:prstDash val="solid"/>
            <a:round/>
            <a:headEnd type="none" w="med" len="med"/>
            <a:tailEnd type="none" w="med" len="med"/>
          </a:ln>
        </p:spPr>
      </p:cxnSp>
      <p:sp>
        <p:nvSpPr>
          <p:cNvPr id="207" name="Google Shape;207;p30"/>
          <p:cNvSpPr txBox="1"/>
          <p:nvPr/>
        </p:nvSpPr>
        <p:spPr>
          <a:xfrm>
            <a:off x="3180075" y="3923025"/>
            <a:ext cx="2523300" cy="328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Training Data</a:t>
            </a:r>
            <a:endParaRPr/>
          </a:p>
        </p:txBody>
      </p:sp>
      <p:sp>
        <p:nvSpPr>
          <p:cNvPr id="208" name="Google Shape;208;p30"/>
          <p:cNvSpPr txBox="1"/>
          <p:nvPr/>
        </p:nvSpPr>
        <p:spPr>
          <a:xfrm>
            <a:off x="6143100" y="3923025"/>
            <a:ext cx="2523300" cy="328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Validation Data</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1"/>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...but what if we don’t have enough data?</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Also called k-fold cross-validation.</a:t>
            </a:r>
            <a:endParaRPr>
              <a:solidFill>
                <a:srgbClr val="000000"/>
              </a:solidFill>
            </a:endParaRPr>
          </a:p>
          <a:p>
            <a:pPr marL="0" lvl="0" indent="0" algn="l" rtl="0">
              <a:spcBef>
                <a:spcPts val="0"/>
              </a:spcBef>
              <a:spcAft>
                <a:spcPts val="0"/>
              </a:spcAft>
              <a:buNone/>
            </a:pPr>
            <a:endParaRPr>
              <a:solidFill>
                <a:srgbClr val="000000"/>
              </a:solidFill>
            </a:endParaRPr>
          </a:p>
          <a:p>
            <a:pPr marL="0" lvl="0" indent="0" algn="l" rtl="0">
              <a:spcBef>
                <a:spcPts val="0"/>
              </a:spcBef>
              <a:spcAft>
                <a:spcPts val="0"/>
              </a:spcAft>
              <a:buNone/>
            </a:pPr>
            <a:endParaRPr>
              <a:solidFill>
                <a:srgbClr val="000000"/>
              </a:solidFill>
            </a:endParaRPr>
          </a:p>
          <a:p>
            <a:pPr marL="0" lvl="0" indent="0" algn="l" rtl="0">
              <a:spcBef>
                <a:spcPts val="0"/>
              </a:spcBef>
              <a:spcAft>
                <a:spcPts val="0"/>
              </a:spcAft>
              <a:buNone/>
            </a:pPr>
            <a:r>
              <a:rPr lang="en">
                <a:solidFill>
                  <a:srgbClr val="000000"/>
                </a:solidFill>
              </a:rPr>
              <a:t>We partition the data into k equally sized datasets. </a:t>
            </a:r>
            <a:r>
              <a:rPr lang="en">
                <a:solidFill>
                  <a:schemeClr val="dk1"/>
                </a:solidFill>
              </a:rPr>
              <a:t>Commonly a k of 10 is chosen.</a:t>
            </a:r>
            <a:endParaRPr>
              <a:solidFill>
                <a:schemeClr val="dk1"/>
              </a:solidFill>
            </a:endParaRPr>
          </a:p>
          <a:p>
            <a:pPr marL="0" lvl="0" indent="0" algn="l" rtl="0">
              <a:spcBef>
                <a:spcPts val="0"/>
              </a:spcBef>
              <a:spcAft>
                <a:spcPts val="0"/>
              </a:spcAft>
              <a:buNone/>
            </a:pPr>
            <a:endParaRPr>
              <a:solidFill>
                <a:srgbClr val="000000"/>
              </a:solidFill>
            </a:endParaRPr>
          </a:p>
          <a:p>
            <a:pPr marL="0" lvl="0" indent="0" algn="l" rtl="0">
              <a:spcBef>
                <a:spcPts val="0"/>
              </a:spcBef>
              <a:spcAft>
                <a:spcPts val="0"/>
              </a:spcAft>
              <a:buNone/>
            </a:pPr>
            <a:r>
              <a:rPr lang="en">
                <a:solidFill>
                  <a:srgbClr val="000000"/>
                </a:solidFill>
              </a:rPr>
              <a:t>The data is evaluated 10 times, each time using a different dataset as the test dataset, and we get 10 error rates.</a:t>
            </a:r>
            <a:endParaRPr>
              <a:solidFill>
                <a:srgbClr val="000000"/>
              </a:solidFill>
            </a:endParaRPr>
          </a:p>
          <a:p>
            <a:pPr marL="0" lvl="0" indent="0" algn="l" rtl="0">
              <a:spcBef>
                <a:spcPts val="0"/>
              </a:spcBef>
              <a:spcAft>
                <a:spcPts val="0"/>
              </a:spcAft>
              <a:buNone/>
            </a:pPr>
            <a:endParaRPr>
              <a:solidFill>
                <a:srgbClr val="000000"/>
              </a:solidFill>
            </a:endParaRPr>
          </a:p>
          <a:p>
            <a:pPr marL="0" lvl="0" indent="0" algn="l" rtl="0">
              <a:spcBef>
                <a:spcPts val="0"/>
              </a:spcBef>
              <a:spcAft>
                <a:spcPts val="0"/>
              </a:spcAft>
              <a:buNone/>
            </a:pPr>
            <a:r>
              <a:rPr lang="en">
                <a:solidFill>
                  <a:srgbClr val="000000"/>
                </a:solidFill>
              </a:rPr>
              <a:t>We average together the error rates and use that as the models overall error rate.</a:t>
            </a:r>
            <a:endParaRPr>
              <a:solidFill>
                <a:srgbClr val="000000"/>
              </a:solidFill>
            </a:endParaRPr>
          </a:p>
        </p:txBody>
      </p:sp>
      <p:sp>
        <p:nvSpPr>
          <p:cNvPr id="219" name="Google Shape;219;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Cross-Validation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k-fold Cross-Validation</a:t>
            </a:r>
            <a:endParaRPr/>
          </a:p>
        </p:txBody>
      </p:sp>
      <p:sp>
        <p:nvSpPr>
          <p:cNvPr id="225" name="Google Shape;225;p33"/>
          <p:cNvSpPr/>
          <p:nvPr/>
        </p:nvSpPr>
        <p:spPr>
          <a:xfrm>
            <a:off x="332175" y="1168000"/>
            <a:ext cx="1328700" cy="34164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3"/>
          <p:cNvSpPr/>
          <p:nvPr/>
        </p:nvSpPr>
        <p:spPr>
          <a:xfrm>
            <a:off x="4660715" y="1152475"/>
            <a:ext cx="1328700" cy="2844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3"/>
          <p:cNvSpPr/>
          <p:nvPr/>
        </p:nvSpPr>
        <p:spPr>
          <a:xfrm>
            <a:off x="4660715" y="1497756"/>
            <a:ext cx="1328700" cy="2844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3"/>
          <p:cNvSpPr/>
          <p:nvPr/>
        </p:nvSpPr>
        <p:spPr>
          <a:xfrm>
            <a:off x="4660715" y="1853753"/>
            <a:ext cx="1328700" cy="2844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3"/>
          <p:cNvSpPr/>
          <p:nvPr/>
        </p:nvSpPr>
        <p:spPr>
          <a:xfrm>
            <a:off x="4660715" y="2209750"/>
            <a:ext cx="1328700" cy="2844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3"/>
          <p:cNvSpPr/>
          <p:nvPr/>
        </p:nvSpPr>
        <p:spPr>
          <a:xfrm>
            <a:off x="4660715" y="2565750"/>
            <a:ext cx="1328700" cy="2844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3"/>
          <p:cNvSpPr/>
          <p:nvPr/>
        </p:nvSpPr>
        <p:spPr>
          <a:xfrm>
            <a:off x="4660715" y="2921750"/>
            <a:ext cx="1328700" cy="2844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3"/>
          <p:cNvSpPr/>
          <p:nvPr/>
        </p:nvSpPr>
        <p:spPr>
          <a:xfrm>
            <a:off x="4660715" y="3267031"/>
            <a:ext cx="1328700" cy="2844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3"/>
          <p:cNvSpPr/>
          <p:nvPr/>
        </p:nvSpPr>
        <p:spPr>
          <a:xfrm>
            <a:off x="4660715" y="3623028"/>
            <a:ext cx="1328700" cy="2844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3"/>
          <p:cNvSpPr/>
          <p:nvPr/>
        </p:nvSpPr>
        <p:spPr>
          <a:xfrm>
            <a:off x="4660715" y="3979025"/>
            <a:ext cx="1328700" cy="2844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3"/>
          <p:cNvSpPr/>
          <p:nvPr/>
        </p:nvSpPr>
        <p:spPr>
          <a:xfrm>
            <a:off x="4660715" y="4335025"/>
            <a:ext cx="1328700" cy="2844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3"/>
          <p:cNvSpPr/>
          <p:nvPr/>
        </p:nvSpPr>
        <p:spPr>
          <a:xfrm>
            <a:off x="2162313" y="2479753"/>
            <a:ext cx="867900" cy="792900"/>
          </a:xfrm>
          <a:prstGeom prst="diamond">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3"/>
          <p:cNvSpPr txBox="1"/>
          <p:nvPr/>
        </p:nvSpPr>
        <p:spPr>
          <a:xfrm>
            <a:off x="1962675" y="1686853"/>
            <a:ext cx="1267200" cy="79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Randomly</a:t>
            </a:r>
            <a:endParaRPr/>
          </a:p>
          <a:p>
            <a:pPr marL="0" lvl="0" indent="0" algn="ctr" rtl="0">
              <a:spcBef>
                <a:spcPts val="0"/>
              </a:spcBef>
              <a:spcAft>
                <a:spcPts val="0"/>
              </a:spcAft>
              <a:buNone/>
            </a:pPr>
            <a:r>
              <a:rPr lang="en"/>
              <a:t>Selected</a:t>
            </a:r>
            <a:endParaRPr/>
          </a:p>
          <a:p>
            <a:pPr marL="0" lvl="0" indent="0" algn="ctr" rtl="0">
              <a:spcBef>
                <a:spcPts val="0"/>
              </a:spcBef>
              <a:spcAft>
                <a:spcPts val="0"/>
              </a:spcAft>
              <a:buNone/>
            </a:pPr>
            <a:r>
              <a:rPr lang="en"/>
              <a:t>Partitioning</a:t>
            </a:r>
            <a:endParaRPr/>
          </a:p>
        </p:txBody>
      </p:sp>
      <p:cxnSp>
        <p:nvCxnSpPr>
          <p:cNvPr id="238" name="Google Shape;238;p33"/>
          <p:cNvCxnSpPr>
            <a:endCxn id="236" idx="1"/>
          </p:cNvCxnSpPr>
          <p:nvPr/>
        </p:nvCxnSpPr>
        <p:spPr>
          <a:xfrm>
            <a:off x="1664613" y="2871703"/>
            <a:ext cx="497700" cy="4500"/>
          </a:xfrm>
          <a:prstGeom prst="straightConnector1">
            <a:avLst/>
          </a:prstGeom>
          <a:noFill/>
          <a:ln w="28575" cap="flat" cmpd="sng">
            <a:solidFill>
              <a:srgbClr val="FF9900"/>
            </a:solidFill>
            <a:prstDash val="solid"/>
            <a:round/>
            <a:headEnd type="none" w="med" len="med"/>
            <a:tailEnd type="triangle" w="med" len="med"/>
          </a:ln>
        </p:spPr>
      </p:cxnSp>
      <p:cxnSp>
        <p:nvCxnSpPr>
          <p:cNvPr id="239" name="Google Shape;239;p33"/>
          <p:cNvCxnSpPr>
            <a:stCxn id="236" idx="3"/>
            <a:endCxn id="226" idx="1"/>
          </p:cNvCxnSpPr>
          <p:nvPr/>
        </p:nvCxnSpPr>
        <p:spPr>
          <a:xfrm rot="10800000" flipH="1">
            <a:off x="3030213" y="1294603"/>
            <a:ext cx="1630500" cy="1581600"/>
          </a:xfrm>
          <a:prstGeom prst="straightConnector1">
            <a:avLst/>
          </a:prstGeom>
          <a:noFill/>
          <a:ln w="28575" cap="flat" cmpd="sng">
            <a:solidFill>
              <a:srgbClr val="FF9900"/>
            </a:solidFill>
            <a:prstDash val="solid"/>
            <a:round/>
            <a:headEnd type="none" w="med" len="med"/>
            <a:tailEnd type="triangle" w="med" len="med"/>
          </a:ln>
        </p:spPr>
      </p:cxnSp>
      <p:cxnSp>
        <p:nvCxnSpPr>
          <p:cNvPr id="240" name="Google Shape;240;p33"/>
          <p:cNvCxnSpPr>
            <a:stCxn id="236" idx="3"/>
            <a:endCxn id="227" idx="1"/>
          </p:cNvCxnSpPr>
          <p:nvPr/>
        </p:nvCxnSpPr>
        <p:spPr>
          <a:xfrm rot="10800000" flipH="1">
            <a:off x="3030213" y="1639903"/>
            <a:ext cx="1630500" cy="1236300"/>
          </a:xfrm>
          <a:prstGeom prst="straightConnector1">
            <a:avLst/>
          </a:prstGeom>
          <a:noFill/>
          <a:ln w="28575" cap="flat" cmpd="sng">
            <a:solidFill>
              <a:srgbClr val="FF9900"/>
            </a:solidFill>
            <a:prstDash val="solid"/>
            <a:round/>
            <a:headEnd type="none" w="med" len="med"/>
            <a:tailEnd type="triangle" w="med" len="med"/>
          </a:ln>
        </p:spPr>
      </p:cxnSp>
      <p:cxnSp>
        <p:nvCxnSpPr>
          <p:cNvPr id="241" name="Google Shape;241;p33"/>
          <p:cNvCxnSpPr>
            <a:stCxn id="236" idx="3"/>
            <a:endCxn id="228" idx="1"/>
          </p:cNvCxnSpPr>
          <p:nvPr/>
        </p:nvCxnSpPr>
        <p:spPr>
          <a:xfrm rot="10800000" flipH="1">
            <a:off x="3030213" y="1996003"/>
            <a:ext cx="1630500" cy="880200"/>
          </a:xfrm>
          <a:prstGeom prst="straightConnector1">
            <a:avLst/>
          </a:prstGeom>
          <a:noFill/>
          <a:ln w="28575" cap="flat" cmpd="sng">
            <a:solidFill>
              <a:srgbClr val="FF9900"/>
            </a:solidFill>
            <a:prstDash val="solid"/>
            <a:round/>
            <a:headEnd type="none" w="med" len="med"/>
            <a:tailEnd type="triangle" w="med" len="med"/>
          </a:ln>
        </p:spPr>
      </p:cxnSp>
      <p:cxnSp>
        <p:nvCxnSpPr>
          <p:cNvPr id="242" name="Google Shape;242;p33"/>
          <p:cNvCxnSpPr>
            <a:stCxn id="236" idx="3"/>
            <a:endCxn id="229" idx="1"/>
          </p:cNvCxnSpPr>
          <p:nvPr/>
        </p:nvCxnSpPr>
        <p:spPr>
          <a:xfrm rot="10800000" flipH="1">
            <a:off x="3030213" y="2351803"/>
            <a:ext cx="1630500" cy="524400"/>
          </a:xfrm>
          <a:prstGeom prst="straightConnector1">
            <a:avLst/>
          </a:prstGeom>
          <a:noFill/>
          <a:ln w="28575" cap="flat" cmpd="sng">
            <a:solidFill>
              <a:srgbClr val="FF9900"/>
            </a:solidFill>
            <a:prstDash val="solid"/>
            <a:round/>
            <a:headEnd type="none" w="med" len="med"/>
            <a:tailEnd type="triangle" w="med" len="med"/>
          </a:ln>
        </p:spPr>
      </p:cxnSp>
      <p:cxnSp>
        <p:nvCxnSpPr>
          <p:cNvPr id="243" name="Google Shape;243;p33"/>
          <p:cNvCxnSpPr>
            <a:stCxn id="236" idx="3"/>
            <a:endCxn id="230" idx="1"/>
          </p:cNvCxnSpPr>
          <p:nvPr/>
        </p:nvCxnSpPr>
        <p:spPr>
          <a:xfrm rot="10800000" flipH="1">
            <a:off x="3030213" y="2707903"/>
            <a:ext cx="1630500" cy="168300"/>
          </a:xfrm>
          <a:prstGeom prst="straightConnector1">
            <a:avLst/>
          </a:prstGeom>
          <a:noFill/>
          <a:ln w="28575" cap="flat" cmpd="sng">
            <a:solidFill>
              <a:srgbClr val="FF9900"/>
            </a:solidFill>
            <a:prstDash val="solid"/>
            <a:round/>
            <a:headEnd type="none" w="med" len="med"/>
            <a:tailEnd type="triangle" w="med" len="med"/>
          </a:ln>
        </p:spPr>
      </p:cxnSp>
      <p:cxnSp>
        <p:nvCxnSpPr>
          <p:cNvPr id="244" name="Google Shape;244;p33"/>
          <p:cNvCxnSpPr>
            <a:stCxn id="236" idx="3"/>
            <a:endCxn id="231" idx="1"/>
          </p:cNvCxnSpPr>
          <p:nvPr/>
        </p:nvCxnSpPr>
        <p:spPr>
          <a:xfrm>
            <a:off x="3030213" y="2876203"/>
            <a:ext cx="1630500" cy="187800"/>
          </a:xfrm>
          <a:prstGeom prst="straightConnector1">
            <a:avLst/>
          </a:prstGeom>
          <a:noFill/>
          <a:ln w="28575" cap="flat" cmpd="sng">
            <a:solidFill>
              <a:srgbClr val="FF9900"/>
            </a:solidFill>
            <a:prstDash val="solid"/>
            <a:round/>
            <a:headEnd type="none" w="med" len="med"/>
            <a:tailEnd type="triangle" w="med" len="med"/>
          </a:ln>
        </p:spPr>
      </p:cxnSp>
      <p:cxnSp>
        <p:nvCxnSpPr>
          <p:cNvPr id="245" name="Google Shape;245;p33"/>
          <p:cNvCxnSpPr>
            <a:stCxn id="236" idx="3"/>
            <a:endCxn id="232" idx="1"/>
          </p:cNvCxnSpPr>
          <p:nvPr/>
        </p:nvCxnSpPr>
        <p:spPr>
          <a:xfrm>
            <a:off x="3030213" y="2876203"/>
            <a:ext cx="1630500" cy="533100"/>
          </a:xfrm>
          <a:prstGeom prst="straightConnector1">
            <a:avLst/>
          </a:prstGeom>
          <a:noFill/>
          <a:ln w="28575" cap="flat" cmpd="sng">
            <a:solidFill>
              <a:srgbClr val="FF9900"/>
            </a:solidFill>
            <a:prstDash val="solid"/>
            <a:round/>
            <a:headEnd type="none" w="med" len="med"/>
            <a:tailEnd type="triangle" w="med" len="med"/>
          </a:ln>
        </p:spPr>
      </p:cxnSp>
      <p:cxnSp>
        <p:nvCxnSpPr>
          <p:cNvPr id="246" name="Google Shape;246;p33"/>
          <p:cNvCxnSpPr>
            <a:stCxn id="236" idx="3"/>
            <a:endCxn id="233" idx="1"/>
          </p:cNvCxnSpPr>
          <p:nvPr/>
        </p:nvCxnSpPr>
        <p:spPr>
          <a:xfrm>
            <a:off x="3030213" y="2876203"/>
            <a:ext cx="1630500" cy="888900"/>
          </a:xfrm>
          <a:prstGeom prst="straightConnector1">
            <a:avLst/>
          </a:prstGeom>
          <a:noFill/>
          <a:ln w="28575" cap="flat" cmpd="sng">
            <a:solidFill>
              <a:srgbClr val="FF9900"/>
            </a:solidFill>
            <a:prstDash val="solid"/>
            <a:round/>
            <a:headEnd type="none" w="med" len="med"/>
            <a:tailEnd type="triangle" w="med" len="med"/>
          </a:ln>
        </p:spPr>
      </p:cxnSp>
      <p:cxnSp>
        <p:nvCxnSpPr>
          <p:cNvPr id="247" name="Google Shape;247;p33"/>
          <p:cNvCxnSpPr>
            <a:stCxn id="236" idx="3"/>
            <a:endCxn id="234" idx="1"/>
          </p:cNvCxnSpPr>
          <p:nvPr/>
        </p:nvCxnSpPr>
        <p:spPr>
          <a:xfrm>
            <a:off x="3030213" y="2876203"/>
            <a:ext cx="1630500" cy="1245000"/>
          </a:xfrm>
          <a:prstGeom prst="straightConnector1">
            <a:avLst/>
          </a:prstGeom>
          <a:noFill/>
          <a:ln w="28575" cap="flat" cmpd="sng">
            <a:solidFill>
              <a:srgbClr val="FF9900"/>
            </a:solidFill>
            <a:prstDash val="solid"/>
            <a:round/>
            <a:headEnd type="none" w="med" len="med"/>
            <a:tailEnd type="triangle" w="med" len="med"/>
          </a:ln>
        </p:spPr>
      </p:cxnSp>
      <p:cxnSp>
        <p:nvCxnSpPr>
          <p:cNvPr id="248" name="Google Shape;248;p33"/>
          <p:cNvCxnSpPr>
            <a:stCxn id="236" idx="3"/>
            <a:endCxn id="235" idx="1"/>
          </p:cNvCxnSpPr>
          <p:nvPr/>
        </p:nvCxnSpPr>
        <p:spPr>
          <a:xfrm>
            <a:off x="3030213" y="2876203"/>
            <a:ext cx="1630500" cy="1601100"/>
          </a:xfrm>
          <a:prstGeom prst="straightConnector1">
            <a:avLst/>
          </a:prstGeom>
          <a:noFill/>
          <a:ln w="28575" cap="flat" cmpd="sng">
            <a:solidFill>
              <a:srgbClr val="FF9900"/>
            </a:solidFill>
            <a:prstDash val="solid"/>
            <a:round/>
            <a:headEnd type="none" w="med" len="med"/>
            <a:tailEnd type="triangle" w="med" len="med"/>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k-fold Cross-Validation</a:t>
            </a:r>
            <a:endParaRPr/>
          </a:p>
        </p:txBody>
      </p:sp>
      <p:sp>
        <p:nvSpPr>
          <p:cNvPr id="254" name="Google Shape;254;p34"/>
          <p:cNvSpPr/>
          <p:nvPr/>
        </p:nvSpPr>
        <p:spPr>
          <a:xfrm>
            <a:off x="332175" y="1168000"/>
            <a:ext cx="1328700" cy="34164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4"/>
          <p:cNvSpPr/>
          <p:nvPr/>
        </p:nvSpPr>
        <p:spPr>
          <a:xfrm>
            <a:off x="4660715" y="1152475"/>
            <a:ext cx="1328700" cy="2844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4"/>
          <p:cNvSpPr/>
          <p:nvPr/>
        </p:nvSpPr>
        <p:spPr>
          <a:xfrm>
            <a:off x="4660715" y="1497756"/>
            <a:ext cx="1328700" cy="2844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4"/>
          <p:cNvSpPr/>
          <p:nvPr/>
        </p:nvSpPr>
        <p:spPr>
          <a:xfrm>
            <a:off x="4660715" y="1853753"/>
            <a:ext cx="1328700" cy="2844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4"/>
          <p:cNvSpPr/>
          <p:nvPr/>
        </p:nvSpPr>
        <p:spPr>
          <a:xfrm>
            <a:off x="4660715" y="2209750"/>
            <a:ext cx="1328700" cy="2844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4"/>
          <p:cNvSpPr/>
          <p:nvPr/>
        </p:nvSpPr>
        <p:spPr>
          <a:xfrm>
            <a:off x="4660715" y="2565750"/>
            <a:ext cx="1328700" cy="2844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4"/>
          <p:cNvSpPr/>
          <p:nvPr/>
        </p:nvSpPr>
        <p:spPr>
          <a:xfrm>
            <a:off x="4660715" y="2921750"/>
            <a:ext cx="1328700" cy="2844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4"/>
          <p:cNvSpPr/>
          <p:nvPr/>
        </p:nvSpPr>
        <p:spPr>
          <a:xfrm>
            <a:off x="4660715" y="3267031"/>
            <a:ext cx="1328700" cy="2844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4"/>
          <p:cNvSpPr/>
          <p:nvPr/>
        </p:nvSpPr>
        <p:spPr>
          <a:xfrm>
            <a:off x="4660715" y="3623028"/>
            <a:ext cx="1328700" cy="2844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4"/>
          <p:cNvSpPr/>
          <p:nvPr/>
        </p:nvSpPr>
        <p:spPr>
          <a:xfrm>
            <a:off x="4660715" y="3979025"/>
            <a:ext cx="1328700" cy="2844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4"/>
          <p:cNvSpPr/>
          <p:nvPr/>
        </p:nvSpPr>
        <p:spPr>
          <a:xfrm>
            <a:off x="4660715" y="4335025"/>
            <a:ext cx="1328700" cy="2844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4"/>
          <p:cNvSpPr/>
          <p:nvPr/>
        </p:nvSpPr>
        <p:spPr>
          <a:xfrm>
            <a:off x="2162313" y="2479753"/>
            <a:ext cx="867900" cy="792900"/>
          </a:xfrm>
          <a:prstGeom prst="diamond">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4"/>
          <p:cNvSpPr txBox="1"/>
          <p:nvPr/>
        </p:nvSpPr>
        <p:spPr>
          <a:xfrm>
            <a:off x="1962675" y="1686853"/>
            <a:ext cx="1267200" cy="79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Randomly</a:t>
            </a:r>
            <a:endParaRPr/>
          </a:p>
          <a:p>
            <a:pPr marL="0" lvl="0" indent="0" algn="ctr" rtl="0">
              <a:spcBef>
                <a:spcPts val="0"/>
              </a:spcBef>
              <a:spcAft>
                <a:spcPts val="0"/>
              </a:spcAft>
              <a:buNone/>
            </a:pPr>
            <a:r>
              <a:rPr lang="en"/>
              <a:t>Selected</a:t>
            </a:r>
            <a:endParaRPr/>
          </a:p>
          <a:p>
            <a:pPr marL="0" lvl="0" indent="0" algn="ctr" rtl="0">
              <a:spcBef>
                <a:spcPts val="0"/>
              </a:spcBef>
              <a:spcAft>
                <a:spcPts val="0"/>
              </a:spcAft>
              <a:buNone/>
            </a:pPr>
            <a:r>
              <a:rPr lang="en"/>
              <a:t>Partitioning</a:t>
            </a:r>
            <a:endParaRPr/>
          </a:p>
        </p:txBody>
      </p:sp>
      <p:cxnSp>
        <p:nvCxnSpPr>
          <p:cNvPr id="267" name="Google Shape;267;p34"/>
          <p:cNvCxnSpPr>
            <a:endCxn id="265" idx="1"/>
          </p:cNvCxnSpPr>
          <p:nvPr/>
        </p:nvCxnSpPr>
        <p:spPr>
          <a:xfrm>
            <a:off x="1664613" y="2871703"/>
            <a:ext cx="497700" cy="4500"/>
          </a:xfrm>
          <a:prstGeom prst="straightConnector1">
            <a:avLst/>
          </a:prstGeom>
          <a:noFill/>
          <a:ln w="28575" cap="flat" cmpd="sng">
            <a:solidFill>
              <a:srgbClr val="FF9900"/>
            </a:solidFill>
            <a:prstDash val="solid"/>
            <a:round/>
            <a:headEnd type="none" w="med" len="med"/>
            <a:tailEnd type="triangle" w="med" len="med"/>
          </a:ln>
        </p:spPr>
      </p:cxnSp>
      <p:cxnSp>
        <p:nvCxnSpPr>
          <p:cNvPr id="268" name="Google Shape;268;p34"/>
          <p:cNvCxnSpPr>
            <a:stCxn id="265" idx="3"/>
            <a:endCxn id="255" idx="1"/>
          </p:cNvCxnSpPr>
          <p:nvPr/>
        </p:nvCxnSpPr>
        <p:spPr>
          <a:xfrm rot="10800000" flipH="1">
            <a:off x="3030213" y="1294603"/>
            <a:ext cx="1630500" cy="1581600"/>
          </a:xfrm>
          <a:prstGeom prst="straightConnector1">
            <a:avLst/>
          </a:prstGeom>
          <a:noFill/>
          <a:ln w="28575" cap="flat" cmpd="sng">
            <a:solidFill>
              <a:srgbClr val="FF9900"/>
            </a:solidFill>
            <a:prstDash val="solid"/>
            <a:round/>
            <a:headEnd type="none" w="med" len="med"/>
            <a:tailEnd type="triangle" w="med" len="med"/>
          </a:ln>
        </p:spPr>
      </p:cxnSp>
      <p:cxnSp>
        <p:nvCxnSpPr>
          <p:cNvPr id="269" name="Google Shape;269;p34"/>
          <p:cNvCxnSpPr>
            <a:stCxn id="265" idx="3"/>
            <a:endCxn id="256" idx="1"/>
          </p:cNvCxnSpPr>
          <p:nvPr/>
        </p:nvCxnSpPr>
        <p:spPr>
          <a:xfrm rot="10800000" flipH="1">
            <a:off x="3030213" y="1639903"/>
            <a:ext cx="1630500" cy="1236300"/>
          </a:xfrm>
          <a:prstGeom prst="straightConnector1">
            <a:avLst/>
          </a:prstGeom>
          <a:noFill/>
          <a:ln w="28575" cap="flat" cmpd="sng">
            <a:solidFill>
              <a:srgbClr val="FF9900"/>
            </a:solidFill>
            <a:prstDash val="solid"/>
            <a:round/>
            <a:headEnd type="none" w="med" len="med"/>
            <a:tailEnd type="triangle" w="med" len="med"/>
          </a:ln>
        </p:spPr>
      </p:cxnSp>
      <p:cxnSp>
        <p:nvCxnSpPr>
          <p:cNvPr id="270" name="Google Shape;270;p34"/>
          <p:cNvCxnSpPr>
            <a:stCxn id="265" idx="3"/>
            <a:endCxn id="257" idx="1"/>
          </p:cNvCxnSpPr>
          <p:nvPr/>
        </p:nvCxnSpPr>
        <p:spPr>
          <a:xfrm rot="10800000" flipH="1">
            <a:off x="3030213" y="1996003"/>
            <a:ext cx="1630500" cy="880200"/>
          </a:xfrm>
          <a:prstGeom prst="straightConnector1">
            <a:avLst/>
          </a:prstGeom>
          <a:noFill/>
          <a:ln w="28575" cap="flat" cmpd="sng">
            <a:solidFill>
              <a:srgbClr val="FF9900"/>
            </a:solidFill>
            <a:prstDash val="solid"/>
            <a:round/>
            <a:headEnd type="none" w="med" len="med"/>
            <a:tailEnd type="triangle" w="med" len="med"/>
          </a:ln>
        </p:spPr>
      </p:cxnSp>
      <p:cxnSp>
        <p:nvCxnSpPr>
          <p:cNvPr id="271" name="Google Shape;271;p34"/>
          <p:cNvCxnSpPr>
            <a:stCxn id="265" idx="3"/>
            <a:endCxn id="258" idx="1"/>
          </p:cNvCxnSpPr>
          <p:nvPr/>
        </p:nvCxnSpPr>
        <p:spPr>
          <a:xfrm rot="10800000" flipH="1">
            <a:off x="3030213" y="2351803"/>
            <a:ext cx="1630500" cy="524400"/>
          </a:xfrm>
          <a:prstGeom prst="straightConnector1">
            <a:avLst/>
          </a:prstGeom>
          <a:noFill/>
          <a:ln w="28575" cap="flat" cmpd="sng">
            <a:solidFill>
              <a:srgbClr val="FF9900"/>
            </a:solidFill>
            <a:prstDash val="solid"/>
            <a:round/>
            <a:headEnd type="none" w="med" len="med"/>
            <a:tailEnd type="triangle" w="med" len="med"/>
          </a:ln>
        </p:spPr>
      </p:cxnSp>
      <p:cxnSp>
        <p:nvCxnSpPr>
          <p:cNvPr id="272" name="Google Shape;272;p34"/>
          <p:cNvCxnSpPr>
            <a:stCxn id="265" idx="3"/>
            <a:endCxn id="259" idx="1"/>
          </p:cNvCxnSpPr>
          <p:nvPr/>
        </p:nvCxnSpPr>
        <p:spPr>
          <a:xfrm rot="10800000" flipH="1">
            <a:off x="3030213" y="2707903"/>
            <a:ext cx="1630500" cy="168300"/>
          </a:xfrm>
          <a:prstGeom prst="straightConnector1">
            <a:avLst/>
          </a:prstGeom>
          <a:noFill/>
          <a:ln w="28575" cap="flat" cmpd="sng">
            <a:solidFill>
              <a:srgbClr val="FF9900"/>
            </a:solidFill>
            <a:prstDash val="solid"/>
            <a:round/>
            <a:headEnd type="none" w="med" len="med"/>
            <a:tailEnd type="triangle" w="med" len="med"/>
          </a:ln>
        </p:spPr>
      </p:cxnSp>
      <p:cxnSp>
        <p:nvCxnSpPr>
          <p:cNvPr id="273" name="Google Shape;273;p34"/>
          <p:cNvCxnSpPr>
            <a:stCxn id="265" idx="3"/>
            <a:endCxn id="260" idx="1"/>
          </p:cNvCxnSpPr>
          <p:nvPr/>
        </p:nvCxnSpPr>
        <p:spPr>
          <a:xfrm>
            <a:off x="3030213" y="2876203"/>
            <a:ext cx="1630500" cy="187800"/>
          </a:xfrm>
          <a:prstGeom prst="straightConnector1">
            <a:avLst/>
          </a:prstGeom>
          <a:noFill/>
          <a:ln w="28575" cap="flat" cmpd="sng">
            <a:solidFill>
              <a:srgbClr val="FF9900"/>
            </a:solidFill>
            <a:prstDash val="solid"/>
            <a:round/>
            <a:headEnd type="none" w="med" len="med"/>
            <a:tailEnd type="triangle" w="med" len="med"/>
          </a:ln>
        </p:spPr>
      </p:cxnSp>
      <p:cxnSp>
        <p:nvCxnSpPr>
          <p:cNvPr id="274" name="Google Shape;274;p34"/>
          <p:cNvCxnSpPr>
            <a:stCxn id="265" idx="3"/>
            <a:endCxn id="261" idx="1"/>
          </p:cNvCxnSpPr>
          <p:nvPr/>
        </p:nvCxnSpPr>
        <p:spPr>
          <a:xfrm>
            <a:off x="3030213" y="2876203"/>
            <a:ext cx="1630500" cy="533100"/>
          </a:xfrm>
          <a:prstGeom prst="straightConnector1">
            <a:avLst/>
          </a:prstGeom>
          <a:noFill/>
          <a:ln w="28575" cap="flat" cmpd="sng">
            <a:solidFill>
              <a:srgbClr val="FF9900"/>
            </a:solidFill>
            <a:prstDash val="solid"/>
            <a:round/>
            <a:headEnd type="none" w="med" len="med"/>
            <a:tailEnd type="triangle" w="med" len="med"/>
          </a:ln>
        </p:spPr>
      </p:cxnSp>
      <p:cxnSp>
        <p:nvCxnSpPr>
          <p:cNvPr id="275" name="Google Shape;275;p34"/>
          <p:cNvCxnSpPr>
            <a:stCxn id="265" idx="3"/>
            <a:endCxn id="262" idx="1"/>
          </p:cNvCxnSpPr>
          <p:nvPr/>
        </p:nvCxnSpPr>
        <p:spPr>
          <a:xfrm>
            <a:off x="3030213" y="2876203"/>
            <a:ext cx="1630500" cy="888900"/>
          </a:xfrm>
          <a:prstGeom prst="straightConnector1">
            <a:avLst/>
          </a:prstGeom>
          <a:noFill/>
          <a:ln w="28575" cap="flat" cmpd="sng">
            <a:solidFill>
              <a:srgbClr val="FF9900"/>
            </a:solidFill>
            <a:prstDash val="solid"/>
            <a:round/>
            <a:headEnd type="none" w="med" len="med"/>
            <a:tailEnd type="triangle" w="med" len="med"/>
          </a:ln>
        </p:spPr>
      </p:cxnSp>
      <p:cxnSp>
        <p:nvCxnSpPr>
          <p:cNvPr id="276" name="Google Shape;276;p34"/>
          <p:cNvCxnSpPr>
            <a:stCxn id="265" idx="3"/>
            <a:endCxn id="263" idx="1"/>
          </p:cNvCxnSpPr>
          <p:nvPr/>
        </p:nvCxnSpPr>
        <p:spPr>
          <a:xfrm>
            <a:off x="3030213" y="2876203"/>
            <a:ext cx="1630500" cy="1245000"/>
          </a:xfrm>
          <a:prstGeom prst="straightConnector1">
            <a:avLst/>
          </a:prstGeom>
          <a:noFill/>
          <a:ln w="28575" cap="flat" cmpd="sng">
            <a:solidFill>
              <a:srgbClr val="FF9900"/>
            </a:solidFill>
            <a:prstDash val="solid"/>
            <a:round/>
            <a:headEnd type="none" w="med" len="med"/>
            <a:tailEnd type="triangle" w="med" len="med"/>
          </a:ln>
        </p:spPr>
      </p:cxnSp>
      <p:cxnSp>
        <p:nvCxnSpPr>
          <p:cNvPr id="277" name="Google Shape;277;p34"/>
          <p:cNvCxnSpPr>
            <a:stCxn id="265" idx="3"/>
            <a:endCxn id="264" idx="1"/>
          </p:cNvCxnSpPr>
          <p:nvPr/>
        </p:nvCxnSpPr>
        <p:spPr>
          <a:xfrm>
            <a:off x="3030213" y="2876203"/>
            <a:ext cx="1630500" cy="1601100"/>
          </a:xfrm>
          <a:prstGeom prst="straightConnector1">
            <a:avLst/>
          </a:prstGeom>
          <a:noFill/>
          <a:ln w="28575" cap="flat" cmpd="sng">
            <a:solidFill>
              <a:srgbClr val="FF9900"/>
            </a:solidFill>
            <a:prstDash val="solid"/>
            <a:round/>
            <a:headEnd type="none" w="med" len="med"/>
            <a:tailEnd type="triangle" w="med" len="med"/>
          </a:ln>
        </p:spPr>
      </p:cxnSp>
      <p:sp>
        <p:nvSpPr>
          <p:cNvPr id="278" name="Google Shape;278;p34"/>
          <p:cNvSpPr txBox="1"/>
          <p:nvPr/>
        </p:nvSpPr>
        <p:spPr>
          <a:xfrm>
            <a:off x="6567725" y="2385700"/>
            <a:ext cx="2116800" cy="194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t>Notice the 10 partitions.</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 sz="1800"/>
              <a:t>This is an example of k = 10</a:t>
            </a: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k-fold Cross-Validation</a:t>
            </a:r>
            <a:endParaRPr/>
          </a:p>
        </p:txBody>
      </p:sp>
      <p:sp>
        <p:nvSpPr>
          <p:cNvPr id="284" name="Google Shape;284;p35"/>
          <p:cNvSpPr/>
          <p:nvPr/>
        </p:nvSpPr>
        <p:spPr>
          <a:xfrm>
            <a:off x="366915" y="1152475"/>
            <a:ext cx="1328700" cy="2844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5"/>
          <p:cNvSpPr/>
          <p:nvPr/>
        </p:nvSpPr>
        <p:spPr>
          <a:xfrm>
            <a:off x="366915" y="1497756"/>
            <a:ext cx="1328700" cy="2844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5"/>
          <p:cNvSpPr/>
          <p:nvPr/>
        </p:nvSpPr>
        <p:spPr>
          <a:xfrm>
            <a:off x="366915" y="1853753"/>
            <a:ext cx="1328700" cy="2844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5"/>
          <p:cNvSpPr/>
          <p:nvPr/>
        </p:nvSpPr>
        <p:spPr>
          <a:xfrm>
            <a:off x="366915" y="2209750"/>
            <a:ext cx="1328700" cy="2844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5"/>
          <p:cNvSpPr/>
          <p:nvPr/>
        </p:nvSpPr>
        <p:spPr>
          <a:xfrm>
            <a:off x="366915" y="2565750"/>
            <a:ext cx="1328700" cy="2844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5"/>
          <p:cNvSpPr/>
          <p:nvPr/>
        </p:nvSpPr>
        <p:spPr>
          <a:xfrm>
            <a:off x="366915" y="2921750"/>
            <a:ext cx="1328700" cy="2844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5"/>
          <p:cNvSpPr/>
          <p:nvPr/>
        </p:nvSpPr>
        <p:spPr>
          <a:xfrm>
            <a:off x="366915" y="3267031"/>
            <a:ext cx="1328700" cy="2844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5"/>
          <p:cNvSpPr/>
          <p:nvPr/>
        </p:nvSpPr>
        <p:spPr>
          <a:xfrm>
            <a:off x="366915" y="3623028"/>
            <a:ext cx="1328700" cy="2844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5"/>
          <p:cNvSpPr/>
          <p:nvPr/>
        </p:nvSpPr>
        <p:spPr>
          <a:xfrm>
            <a:off x="366915" y="3979025"/>
            <a:ext cx="1328700" cy="2844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5"/>
          <p:cNvSpPr/>
          <p:nvPr/>
        </p:nvSpPr>
        <p:spPr>
          <a:xfrm>
            <a:off x="366915" y="4335025"/>
            <a:ext cx="1328700" cy="2844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5"/>
          <p:cNvSpPr/>
          <p:nvPr/>
        </p:nvSpPr>
        <p:spPr>
          <a:xfrm>
            <a:off x="3492788" y="2494153"/>
            <a:ext cx="867900" cy="792900"/>
          </a:xfrm>
          <a:prstGeom prst="diamond">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5"/>
          <p:cNvSpPr/>
          <p:nvPr/>
        </p:nvSpPr>
        <p:spPr>
          <a:xfrm>
            <a:off x="4779500" y="2340250"/>
            <a:ext cx="1137000" cy="110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Trained Model</a:t>
            </a:r>
            <a:endParaRPr sz="1800"/>
          </a:p>
        </p:txBody>
      </p:sp>
      <p:cxnSp>
        <p:nvCxnSpPr>
          <p:cNvPr id="296" name="Google Shape;296;p35"/>
          <p:cNvCxnSpPr>
            <a:stCxn id="284" idx="3"/>
            <a:endCxn id="294" idx="1"/>
          </p:cNvCxnSpPr>
          <p:nvPr/>
        </p:nvCxnSpPr>
        <p:spPr>
          <a:xfrm>
            <a:off x="1695615" y="1294675"/>
            <a:ext cx="1797300" cy="1596000"/>
          </a:xfrm>
          <a:prstGeom prst="straightConnector1">
            <a:avLst/>
          </a:prstGeom>
          <a:noFill/>
          <a:ln w="28575" cap="flat" cmpd="sng">
            <a:solidFill>
              <a:srgbClr val="FF9900"/>
            </a:solidFill>
            <a:prstDash val="solid"/>
            <a:round/>
            <a:headEnd type="none" w="med" len="med"/>
            <a:tailEnd type="triangle" w="med" len="med"/>
          </a:ln>
        </p:spPr>
      </p:cxnSp>
      <p:cxnSp>
        <p:nvCxnSpPr>
          <p:cNvPr id="297" name="Google Shape;297;p35"/>
          <p:cNvCxnSpPr>
            <a:stCxn id="285" idx="3"/>
            <a:endCxn id="294" idx="1"/>
          </p:cNvCxnSpPr>
          <p:nvPr/>
        </p:nvCxnSpPr>
        <p:spPr>
          <a:xfrm>
            <a:off x="1695615" y="1639956"/>
            <a:ext cx="1797300" cy="1250700"/>
          </a:xfrm>
          <a:prstGeom prst="straightConnector1">
            <a:avLst/>
          </a:prstGeom>
          <a:noFill/>
          <a:ln w="28575" cap="flat" cmpd="sng">
            <a:solidFill>
              <a:srgbClr val="FF9900"/>
            </a:solidFill>
            <a:prstDash val="solid"/>
            <a:round/>
            <a:headEnd type="none" w="med" len="med"/>
            <a:tailEnd type="triangle" w="med" len="med"/>
          </a:ln>
        </p:spPr>
      </p:cxnSp>
      <p:cxnSp>
        <p:nvCxnSpPr>
          <p:cNvPr id="298" name="Google Shape;298;p35"/>
          <p:cNvCxnSpPr>
            <a:stCxn id="286" idx="3"/>
            <a:endCxn id="294" idx="1"/>
          </p:cNvCxnSpPr>
          <p:nvPr/>
        </p:nvCxnSpPr>
        <p:spPr>
          <a:xfrm>
            <a:off x="1695615" y="1995953"/>
            <a:ext cx="1797300" cy="894600"/>
          </a:xfrm>
          <a:prstGeom prst="straightConnector1">
            <a:avLst/>
          </a:prstGeom>
          <a:noFill/>
          <a:ln w="28575" cap="flat" cmpd="sng">
            <a:solidFill>
              <a:srgbClr val="FF9900"/>
            </a:solidFill>
            <a:prstDash val="solid"/>
            <a:round/>
            <a:headEnd type="none" w="med" len="med"/>
            <a:tailEnd type="triangle" w="med" len="med"/>
          </a:ln>
        </p:spPr>
      </p:cxnSp>
      <p:cxnSp>
        <p:nvCxnSpPr>
          <p:cNvPr id="299" name="Google Shape;299;p35"/>
          <p:cNvCxnSpPr>
            <a:stCxn id="287" idx="3"/>
            <a:endCxn id="294" idx="1"/>
          </p:cNvCxnSpPr>
          <p:nvPr/>
        </p:nvCxnSpPr>
        <p:spPr>
          <a:xfrm>
            <a:off x="1695615" y="2351950"/>
            <a:ext cx="1797300" cy="538800"/>
          </a:xfrm>
          <a:prstGeom prst="straightConnector1">
            <a:avLst/>
          </a:prstGeom>
          <a:noFill/>
          <a:ln w="28575" cap="flat" cmpd="sng">
            <a:solidFill>
              <a:srgbClr val="FF9900"/>
            </a:solidFill>
            <a:prstDash val="solid"/>
            <a:round/>
            <a:headEnd type="none" w="med" len="med"/>
            <a:tailEnd type="triangle" w="med" len="med"/>
          </a:ln>
        </p:spPr>
      </p:cxnSp>
      <p:cxnSp>
        <p:nvCxnSpPr>
          <p:cNvPr id="300" name="Google Shape;300;p35"/>
          <p:cNvCxnSpPr>
            <a:stCxn id="288" idx="3"/>
            <a:endCxn id="294" idx="1"/>
          </p:cNvCxnSpPr>
          <p:nvPr/>
        </p:nvCxnSpPr>
        <p:spPr>
          <a:xfrm>
            <a:off x="1695615" y="2707950"/>
            <a:ext cx="1797300" cy="182700"/>
          </a:xfrm>
          <a:prstGeom prst="straightConnector1">
            <a:avLst/>
          </a:prstGeom>
          <a:noFill/>
          <a:ln w="28575" cap="flat" cmpd="sng">
            <a:solidFill>
              <a:srgbClr val="FF9900"/>
            </a:solidFill>
            <a:prstDash val="solid"/>
            <a:round/>
            <a:headEnd type="none" w="med" len="med"/>
            <a:tailEnd type="triangle" w="med" len="med"/>
          </a:ln>
        </p:spPr>
      </p:cxnSp>
      <p:cxnSp>
        <p:nvCxnSpPr>
          <p:cNvPr id="301" name="Google Shape;301;p35"/>
          <p:cNvCxnSpPr>
            <a:stCxn id="289" idx="3"/>
            <a:endCxn id="294" idx="1"/>
          </p:cNvCxnSpPr>
          <p:nvPr/>
        </p:nvCxnSpPr>
        <p:spPr>
          <a:xfrm rot="10800000" flipH="1">
            <a:off x="1695615" y="2890550"/>
            <a:ext cx="1797300" cy="173400"/>
          </a:xfrm>
          <a:prstGeom prst="straightConnector1">
            <a:avLst/>
          </a:prstGeom>
          <a:noFill/>
          <a:ln w="28575" cap="flat" cmpd="sng">
            <a:solidFill>
              <a:srgbClr val="FF9900"/>
            </a:solidFill>
            <a:prstDash val="solid"/>
            <a:round/>
            <a:headEnd type="none" w="med" len="med"/>
            <a:tailEnd type="triangle" w="med" len="med"/>
          </a:ln>
        </p:spPr>
      </p:cxnSp>
      <p:cxnSp>
        <p:nvCxnSpPr>
          <p:cNvPr id="302" name="Google Shape;302;p35"/>
          <p:cNvCxnSpPr>
            <a:stCxn id="290" idx="3"/>
            <a:endCxn id="294" idx="1"/>
          </p:cNvCxnSpPr>
          <p:nvPr/>
        </p:nvCxnSpPr>
        <p:spPr>
          <a:xfrm rot="10800000" flipH="1">
            <a:off x="1695615" y="2890531"/>
            <a:ext cx="1797300" cy="518700"/>
          </a:xfrm>
          <a:prstGeom prst="straightConnector1">
            <a:avLst/>
          </a:prstGeom>
          <a:noFill/>
          <a:ln w="28575" cap="flat" cmpd="sng">
            <a:solidFill>
              <a:srgbClr val="FF9900"/>
            </a:solidFill>
            <a:prstDash val="solid"/>
            <a:round/>
            <a:headEnd type="none" w="med" len="med"/>
            <a:tailEnd type="triangle" w="med" len="med"/>
          </a:ln>
        </p:spPr>
      </p:cxnSp>
      <p:cxnSp>
        <p:nvCxnSpPr>
          <p:cNvPr id="303" name="Google Shape;303;p35"/>
          <p:cNvCxnSpPr>
            <a:stCxn id="291" idx="3"/>
            <a:endCxn id="294" idx="1"/>
          </p:cNvCxnSpPr>
          <p:nvPr/>
        </p:nvCxnSpPr>
        <p:spPr>
          <a:xfrm rot="10800000" flipH="1">
            <a:off x="1695615" y="2890728"/>
            <a:ext cx="1797300" cy="874500"/>
          </a:xfrm>
          <a:prstGeom prst="straightConnector1">
            <a:avLst/>
          </a:prstGeom>
          <a:noFill/>
          <a:ln w="28575" cap="flat" cmpd="sng">
            <a:solidFill>
              <a:srgbClr val="FF9900"/>
            </a:solidFill>
            <a:prstDash val="solid"/>
            <a:round/>
            <a:headEnd type="none" w="med" len="med"/>
            <a:tailEnd type="triangle" w="med" len="med"/>
          </a:ln>
        </p:spPr>
      </p:cxnSp>
      <p:cxnSp>
        <p:nvCxnSpPr>
          <p:cNvPr id="304" name="Google Shape;304;p35"/>
          <p:cNvCxnSpPr>
            <a:stCxn id="292" idx="3"/>
            <a:endCxn id="294" idx="1"/>
          </p:cNvCxnSpPr>
          <p:nvPr/>
        </p:nvCxnSpPr>
        <p:spPr>
          <a:xfrm rot="10800000" flipH="1">
            <a:off x="1695615" y="2890625"/>
            <a:ext cx="1797300" cy="1230600"/>
          </a:xfrm>
          <a:prstGeom prst="straightConnector1">
            <a:avLst/>
          </a:prstGeom>
          <a:noFill/>
          <a:ln w="28575" cap="flat" cmpd="sng">
            <a:solidFill>
              <a:srgbClr val="FF9900"/>
            </a:solidFill>
            <a:prstDash val="solid"/>
            <a:round/>
            <a:headEnd type="none" w="med" len="med"/>
            <a:tailEnd type="triangle" w="med" len="med"/>
          </a:ln>
        </p:spPr>
      </p:cxnSp>
      <p:sp>
        <p:nvSpPr>
          <p:cNvPr id="305" name="Google Shape;305;p35"/>
          <p:cNvSpPr txBox="1"/>
          <p:nvPr/>
        </p:nvSpPr>
        <p:spPr>
          <a:xfrm>
            <a:off x="3074000" y="1258625"/>
            <a:ext cx="1705500" cy="123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t>Train the model with k-1 of the partitions</a:t>
            </a:r>
            <a:endParaRPr sz="1800"/>
          </a:p>
        </p:txBody>
      </p:sp>
      <p:cxnSp>
        <p:nvCxnSpPr>
          <p:cNvPr id="306" name="Google Shape;306;p35"/>
          <p:cNvCxnSpPr>
            <a:stCxn id="294" idx="3"/>
            <a:endCxn id="295" idx="1"/>
          </p:cNvCxnSpPr>
          <p:nvPr/>
        </p:nvCxnSpPr>
        <p:spPr>
          <a:xfrm>
            <a:off x="4360688" y="2890603"/>
            <a:ext cx="418800" cy="0"/>
          </a:xfrm>
          <a:prstGeom prst="straightConnector1">
            <a:avLst/>
          </a:prstGeom>
          <a:noFill/>
          <a:ln w="28575" cap="flat" cmpd="sng">
            <a:solidFill>
              <a:srgbClr val="FF9900"/>
            </a:solidFill>
            <a:prstDash val="solid"/>
            <a:round/>
            <a:headEnd type="none" w="med" len="med"/>
            <a:tailEnd type="triangle" w="med" len="med"/>
          </a:ln>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k-fold Cross-Validation</a:t>
            </a:r>
            <a:endParaRPr/>
          </a:p>
        </p:txBody>
      </p:sp>
      <p:sp>
        <p:nvSpPr>
          <p:cNvPr id="312" name="Google Shape;312;p36"/>
          <p:cNvSpPr/>
          <p:nvPr/>
        </p:nvSpPr>
        <p:spPr>
          <a:xfrm>
            <a:off x="366915" y="1152475"/>
            <a:ext cx="1328700" cy="2844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6"/>
          <p:cNvSpPr/>
          <p:nvPr/>
        </p:nvSpPr>
        <p:spPr>
          <a:xfrm>
            <a:off x="366915" y="1497756"/>
            <a:ext cx="1328700" cy="2844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6"/>
          <p:cNvSpPr/>
          <p:nvPr/>
        </p:nvSpPr>
        <p:spPr>
          <a:xfrm>
            <a:off x="366915" y="1853753"/>
            <a:ext cx="1328700" cy="2844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6"/>
          <p:cNvSpPr/>
          <p:nvPr/>
        </p:nvSpPr>
        <p:spPr>
          <a:xfrm>
            <a:off x="366915" y="2209750"/>
            <a:ext cx="1328700" cy="2844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6"/>
          <p:cNvSpPr/>
          <p:nvPr/>
        </p:nvSpPr>
        <p:spPr>
          <a:xfrm>
            <a:off x="366915" y="2565750"/>
            <a:ext cx="1328700" cy="2844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6"/>
          <p:cNvSpPr/>
          <p:nvPr/>
        </p:nvSpPr>
        <p:spPr>
          <a:xfrm>
            <a:off x="366915" y="2921750"/>
            <a:ext cx="1328700" cy="2844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6"/>
          <p:cNvSpPr/>
          <p:nvPr/>
        </p:nvSpPr>
        <p:spPr>
          <a:xfrm>
            <a:off x="366915" y="3267031"/>
            <a:ext cx="1328700" cy="2844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6"/>
          <p:cNvSpPr/>
          <p:nvPr/>
        </p:nvSpPr>
        <p:spPr>
          <a:xfrm>
            <a:off x="366915" y="3623028"/>
            <a:ext cx="1328700" cy="2844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6"/>
          <p:cNvSpPr/>
          <p:nvPr/>
        </p:nvSpPr>
        <p:spPr>
          <a:xfrm>
            <a:off x="366915" y="3979025"/>
            <a:ext cx="1328700" cy="2844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6"/>
          <p:cNvSpPr/>
          <p:nvPr/>
        </p:nvSpPr>
        <p:spPr>
          <a:xfrm>
            <a:off x="366915" y="4335025"/>
            <a:ext cx="1328700" cy="2844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6"/>
          <p:cNvSpPr/>
          <p:nvPr/>
        </p:nvSpPr>
        <p:spPr>
          <a:xfrm>
            <a:off x="3492788" y="2494153"/>
            <a:ext cx="867900" cy="792900"/>
          </a:xfrm>
          <a:prstGeom prst="diamond">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6"/>
          <p:cNvSpPr/>
          <p:nvPr/>
        </p:nvSpPr>
        <p:spPr>
          <a:xfrm>
            <a:off x="4779500" y="2340250"/>
            <a:ext cx="1137000" cy="110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Trained Model</a:t>
            </a:r>
            <a:endParaRPr sz="1800"/>
          </a:p>
        </p:txBody>
      </p:sp>
      <p:cxnSp>
        <p:nvCxnSpPr>
          <p:cNvPr id="324" name="Google Shape;324;p36"/>
          <p:cNvCxnSpPr>
            <a:stCxn id="312" idx="3"/>
            <a:endCxn id="322" idx="1"/>
          </p:cNvCxnSpPr>
          <p:nvPr/>
        </p:nvCxnSpPr>
        <p:spPr>
          <a:xfrm>
            <a:off x="1695615" y="1294675"/>
            <a:ext cx="1797300" cy="1596000"/>
          </a:xfrm>
          <a:prstGeom prst="straightConnector1">
            <a:avLst/>
          </a:prstGeom>
          <a:noFill/>
          <a:ln w="28575" cap="flat" cmpd="sng">
            <a:solidFill>
              <a:srgbClr val="FF9900"/>
            </a:solidFill>
            <a:prstDash val="solid"/>
            <a:round/>
            <a:headEnd type="none" w="med" len="med"/>
            <a:tailEnd type="triangle" w="med" len="med"/>
          </a:ln>
        </p:spPr>
      </p:cxnSp>
      <p:cxnSp>
        <p:nvCxnSpPr>
          <p:cNvPr id="325" name="Google Shape;325;p36"/>
          <p:cNvCxnSpPr>
            <a:stCxn id="313" idx="3"/>
            <a:endCxn id="322" idx="1"/>
          </p:cNvCxnSpPr>
          <p:nvPr/>
        </p:nvCxnSpPr>
        <p:spPr>
          <a:xfrm>
            <a:off x="1695615" y="1639956"/>
            <a:ext cx="1797300" cy="1250700"/>
          </a:xfrm>
          <a:prstGeom prst="straightConnector1">
            <a:avLst/>
          </a:prstGeom>
          <a:noFill/>
          <a:ln w="28575" cap="flat" cmpd="sng">
            <a:solidFill>
              <a:srgbClr val="FF9900"/>
            </a:solidFill>
            <a:prstDash val="solid"/>
            <a:round/>
            <a:headEnd type="none" w="med" len="med"/>
            <a:tailEnd type="triangle" w="med" len="med"/>
          </a:ln>
        </p:spPr>
      </p:cxnSp>
      <p:cxnSp>
        <p:nvCxnSpPr>
          <p:cNvPr id="326" name="Google Shape;326;p36"/>
          <p:cNvCxnSpPr>
            <a:stCxn id="314" idx="3"/>
            <a:endCxn id="322" idx="1"/>
          </p:cNvCxnSpPr>
          <p:nvPr/>
        </p:nvCxnSpPr>
        <p:spPr>
          <a:xfrm>
            <a:off x="1695615" y="1995953"/>
            <a:ext cx="1797300" cy="894600"/>
          </a:xfrm>
          <a:prstGeom prst="straightConnector1">
            <a:avLst/>
          </a:prstGeom>
          <a:noFill/>
          <a:ln w="28575" cap="flat" cmpd="sng">
            <a:solidFill>
              <a:srgbClr val="FF9900"/>
            </a:solidFill>
            <a:prstDash val="solid"/>
            <a:round/>
            <a:headEnd type="none" w="med" len="med"/>
            <a:tailEnd type="triangle" w="med" len="med"/>
          </a:ln>
        </p:spPr>
      </p:cxnSp>
      <p:cxnSp>
        <p:nvCxnSpPr>
          <p:cNvPr id="327" name="Google Shape;327;p36"/>
          <p:cNvCxnSpPr>
            <a:stCxn id="315" idx="3"/>
            <a:endCxn id="322" idx="1"/>
          </p:cNvCxnSpPr>
          <p:nvPr/>
        </p:nvCxnSpPr>
        <p:spPr>
          <a:xfrm>
            <a:off x="1695615" y="2351950"/>
            <a:ext cx="1797300" cy="538800"/>
          </a:xfrm>
          <a:prstGeom prst="straightConnector1">
            <a:avLst/>
          </a:prstGeom>
          <a:noFill/>
          <a:ln w="28575" cap="flat" cmpd="sng">
            <a:solidFill>
              <a:srgbClr val="FF9900"/>
            </a:solidFill>
            <a:prstDash val="solid"/>
            <a:round/>
            <a:headEnd type="none" w="med" len="med"/>
            <a:tailEnd type="triangle" w="med" len="med"/>
          </a:ln>
        </p:spPr>
      </p:cxnSp>
      <p:cxnSp>
        <p:nvCxnSpPr>
          <p:cNvPr id="328" name="Google Shape;328;p36"/>
          <p:cNvCxnSpPr>
            <a:stCxn id="316" idx="3"/>
            <a:endCxn id="322" idx="1"/>
          </p:cNvCxnSpPr>
          <p:nvPr/>
        </p:nvCxnSpPr>
        <p:spPr>
          <a:xfrm>
            <a:off x="1695615" y="2707950"/>
            <a:ext cx="1797300" cy="182700"/>
          </a:xfrm>
          <a:prstGeom prst="straightConnector1">
            <a:avLst/>
          </a:prstGeom>
          <a:noFill/>
          <a:ln w="28575" cap="flat" cmpd="sng">
            <a:solidFill>
              <a:srgbClr val="FF9900"/>
            </a:solidFill>
            <a:prstDash val="solid"/>
            <a:round/>
            <a:headEnd type="none" w="med" len="med"/>
            <a:tailEnd type="triangle" w="med" len="med"/>
          </a:ln>
        </p:spPr>
      </p:cxnSp>
      <p:cxnSp>
        <p:nvCxnSpPr>
          <p:cNvPr id="329" name="Google Shape;329;p36"/>
          <p:cNvCxnSpPr>
            <a:stCxn id="317" idx="3"/>
            <a:endCxn id="322" idx="1"/>
          </p:cNvCxnSpPr>
          <p:nvPr/>
        </p:nvCxnSpPr>
        <p:spPr>
          <a:xfrm rot="10800000" flipH="1">
            <a:off x="1695615" y="2890550"/>
            <a:ext cx="1797300" cy="173400"/>
          </a:xfrm>
          <a:prstGeom prst="straightConnector1">
            <a:avLst/>
          </a:prstGeom>
          <a:noFill/>
          <a:ln w="28575" cap="flat" cmpd="sng">
            <a:solidFill>
              <a:srgbClr val="FF9900"/>
            </a:solidFill>
            <a:prstDash val="solid"/>
            <a:round/>
            <a:headEnd type="none" w="med" len="med"/>
            <a:tailEnd type="triangle" w="med" len="med"/>
          </a:ln>
        </p:spPr>
      </p:cxnSp>
      <p:cxnSp>
        <p:nvCxnSpPr>
          <p:cNvPr id="330" name="Google Shape;330;p36"/>
          <p:cNvCxnSpPr>
            <a:stCxn id="318" idx="3"/>
            <a:endCxn id="322" idx="1"/>
          </p:cNvCxnSpPr>
          <p:nvPr/>
        </p:nvCxnSpPr>
        <p:spPr>
          <a:xfrm rot="10800000" flipH="1">
            <a:off x="1695615" y="2890531"/>
            <a:ext cx="1797300" cy="518700"/>
          </a:xfrm>
          <a:prstGeom prst="straightConnector1">
            <a:avLst/>
          </a:prstGeom>
          <a:noFill/>
          <a:ln w="28575" cap="flat" cmpd="sng">
            <a:solidFill>
              <a:srgbClr val="FF9900"/>
            </a:solidFill>
            <a:prstDash val="solid"/>
            <a:round/>
            <a:headEnd type="none" w="med" len="med"/>
            <a:tailEnd type="triangle" w="med" len="med"/>
          </a:ln>
        </p:spPr>
      </p:cxnSp>
      <p:cxnSp>
        <p:nvCxnSpPr>
          <p:cNvPr id="331" name="Google Shape;331;p36"/>
          <p:cNvCxnSpPr>
            <a:stCxn id="319" idx="3"/>
            <a:endCxn id="322" idx="1"/>
          </p:cNvCxnSpPr>
          <p:nvPr/>
        </p:nvCxnSpPr>
        <p:spPr>
          <a:xfrm rot="10800000" flipH="1">
            <a:off x="1695615" y="2890728"/>
            <a:ext cx="1797300" cy="874500"/>
          </a:xfrm>
          <a:prstGeom prst="straightConnector1">
            <a:avLst/>
          </a:prstGeom>
          <a:noFill/>
          <a:ln w="28575" cap="flat" cmpd="sng">
            <a:solidFill>
              <a:srgbClr val="FF9900"/>
            </a:solidFill>
            <a:prstDash val="solid"/>
            <a:round/>
            <a:headEnd type="none" w="med" len="med"/>
            <a:tailEnd type="triangle" w="med" len="med"/>
          </a:ln>
        </p:spPr>
      </p:cxnSp>
      <p:cxnSp>
        <p:nvCxnSpPr>
          <p:cNvPr id="332" name="Google Shape;332;p36"/>
          <p:cNvCxnSpPr>
            <a:stCxn id="320" idx="3"/>
            <a:endCxn id="322" idx="1"/>
          </p:cNvCxnSpPr>
          <p:nvPr/>
        </p:nvCxnSpPr>
        <p:spPr>
          <a:xfrm rot="10800000" flipH="1">
            <a:off x="1695615" y="2890625"/>
            <a:ext cx="1797300" cy="1230600"/>
          </a:xfrm>
          <a:prstGeom prst="straightConnector1">
            <a:avLst/>
          </a:prstGeom>
          <a:noFill/>
          <a:ln w="28575" cap="flat" cmpd="sng">
            <a:solidFill>
              <a:srgbClr val="FF9900"/>
            </a:solidFill>
            <a:prstDash val="solid"/>
            <a:round/>
            <a:headEnd type="none" w="med" len="med"/>
            <a:tailEnd type="triangle" w="med" len="med"/>
          </a:ln>
        </p:spPr>
      </p:cxnSp>
      <p:sp>
        <p:nvSpPr>
          <p:cNvPr id="333" name="Google Shape;333;p36"/>
          <p:cNvSpPr txBox="1"/>
          <p:nvPr/>
        </p:nvSpPr>
        <p:spPr>
          <a:xfrm>
            <a:off x="3074000" y="1258625"/>
            <a:ext cx="1705500" cy="123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t>Train the model with k-1 of the partitions</a:t>
            </a:r>
            <a:endParaRPr sz="1800"/>
          </a:p>
        </p:txBody>
      </p:sp>
      <p:cxnSp>
        <p:nvCxnSpPr>
          <p:cNvPr id="334" name="Google Shape;334;p36"/>
          <p:cNvCxnSpPr>
            <a:stCxn id="322" idx="3"/>
            <a:endCxn id="323" idx="1"/>
          </p:cNvCxnSpPr>
          <p:nvPr/>
        </p:nvCxnSpPr>
        <p:spPr>
          <a:xfrm>
            <a:off x="4360688" y="2890603"/>
            <a:ext cx="418800" cy="0"/>
          </a:xfrm>
          <a:prstGeom prst="straightConnector1">
            <a:avLst/>
          </a:prstGeom>
          <a:noFill/>
          <a:ln w="28575" cap="flat" cmpd="sng">
            <a:solidFill>
              <a:srgbClr val="FF9900"/>
            </a:solidFill>
            <a:prstDash val="solid"/>
            <a:round/>
            <a:headEnd type="none" w="med" len="med"/>
            <a:tailEnd type="triangle" w="med" len="med"/>
          </a:ln>
        </p:spPr>
      </p:cxnSp>
      <p:sp>
        <p:nvSpPr>
          <p:cNvPr id="335" name="Google Shape;335;p36"/>
          <p:cNvSpPr/>
          <p:nvPr/>
        </p:nvSpPr>
        <p:spPr>
          <a:xfrm>
            <a:off x="3432313" y="4064028"/>
            <a:ext cx="867900" cy="792900"/>
          </a:xfrm>
          <a:prstGeom prst="diamond">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6"/>
          <p:cNvSpPr txBox="1"/>
          <p:nvPr/>
        </p:nvSpPr>
        <p:spPr>
          <a:xfrm>
            <a:off x="5348125" y="4184975"/>
            <a:ext cx="2755800" cy="79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dk1"/>
                </a:solidFill>
              </a:rPr>
              <a:t>Test the model with the remaining partition.</a:t>
            </a:r>
            <a:endParaRPr/>
          </a:p>
        </p:txBody>
      </p:sp>
      <p:cxnSp>
        <p:nvCxnSpPr>
          <p:cNvPr id="337" name="Google Shape;337;p36"/>
          <p:cNvCxnSpPr>
            <a:stCxn id="321" idx="3"/>
            <a:endCxn id="335" idx="1"/>
          </p:cNvCxnSpPr>
          <p:nvPr/>
        </p:nvCxnSpPr>
        <p:spPr>
          <a:xfrm rot="10800000" flipH="1">
            <a:off x="1695615" y="4460425"/>
            <a:ext cx="1736700" cy="16800"/>
          </a:xfrm>
          <a:prstGeom prst="straightConnector1">
            <a:avLst/>
          </a:prstGeom>
          <a:noFill/>
          <a:ln w="28575" cap="flat" cmpd="sng">
            <a:solidFill>
              <a:srgbClr val="9900FF"/>
            </a:solidFill>
            <a:prstDash val="solid"/>
            <a:round/>
            <a:headEnd type="none" w="med" len="med"/>
            <a:tailEnd type="triangle" w="med" len="med"/>
          </a:ln>
        </p:spPr>
      </p:cxnSp>
      <p:cxnSp>
        <p:nvCxnSpPr>
          <p:cNvPr id="338" name="Google Shape;338;p36"/>
          <p:cNvCxnSpPr>
            <a:stCxn id="335" idx="3"/>
            <a:endCxn id="323" idx="2"/>
          </p:cNvCxnSpPr>
          <p:nvPr/>
        </p:nvCxnSpPr>
        <p:spPr>
          <a:xfrm rot="10800000" flipH="1">
            <a:off x="4300213" y="3441078"/>
            <a:ext cx="1047900" cy="1019400"/>
          </a:xfrm>
          <a:prstGeom prst="bentConnector2">
            <a:avLst/>
          </a:prstGeom>
          <a:noFill/>
          <a:ln w="28575" cap="flat" cmpd="sng">
            <a:solidFill>
              <a:srgbClr val="9900FF"/>
            </a:solidFill>
            <a:prstDash val="solid"/>
            <a:round/>
            <a:headEnd type="none" w="med" len="med"/>
            <a:tailEnd type="triangle" w="med" len="med"/>
          </a:ln>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k-fold Cross-Validation</a:t>
            </a:r>
            <a:endParaRPr/>
          </a:p>
        </p:txBody>
      </p:sp>
      <p:sp>
        <p:nvSpPr>
          <p:cNvPr id="344" name="Google Shape;344;p37"/>
          <p:cNvSpPr/>
          <p:nvPr/>
        </p:nvSpPr>
        <p:spPr>
          <a:xfrm>
            <a:off x="366915" y="1152475"/>
            <a:ext cx="1328700" cy="2844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7"/>
          <p:cNvSpPr/>
          <p:nvPr/>
        </p:nvSpPr>
        <p:spPr>
          <a:xfrm>
            <a:off x="366915" y="1497756"/>
            <a:ext cx="1328700" cy="2844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7"/>
          <p:cNvSpPr/>
          <p:nvPr/>
        </p:nvSpPr>
        <p:spPr>
          <a:xfrm>
            <a:off x="366915" y="1853753"/>
            <a:ext cx="1328700" cy="2844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7"/>
          <p:cNvSpPr/>
          <p:nvPr/>
        </p:nvSpPr>
        <p:spPr>
          <a:xfrm>
            <a:off x="366915" y="2209750"/>
            <a:ext cx="1328700" cy="2844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7"/>
          <p:cNvSpPr/>
          <p:nvPr/>
        </p:nvSpPr>
        <p:spPr>
          <a:xfrm>
            <a:off x="366915" y="2565750"/>
            <a:ext cx="1328700" cy="2844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7"/>
          <p:cNvSpPr/>
          <p:nvPr/>
        </p:nvSpPr>
        <p:spPr>
          <a:xfrm>
            <a:off x="366915" y="2921750"/>
            <a:ext cx="1328700" cy="2844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7"/>
          <p:cNvSpPr/>
          <p:nvPr/>
        </p:nvSpPr>
        <p:spPr>
          <a:xfrm>
            <a:off x="366915" y="3267031"/>
            <a:ext cx="1328700" cy="2844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7"/>
          <p:cNvSpPr/>
          <p:nvPr/>
        </p:nvSpPr>
        <p:spPr>
          <a:xfrm>
            <a:off x="366915" y="3623028"/>
            <a:ext cx="1328700" cy="2844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7"/>
          <p:cNvSpPr/>
          <p:nvPr/>
        </p:nvSpPr>
        <p:spPr>
          <a:xfrm>
            <a:off x="366915" y="3979025"/>
            <a:ext cx="1328700" cy="2844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7"/>
          <p:cNvSpPr/>
          <p:nvPr/>
        </p:nvSpPr>
        <p:spPr>
          <a:xfrm>
            <a:off x="366915" y="4335025"/>
            <a:ext cx="1328700" cy="2844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7"/>
          <p:cNvSpPr/>
          <p:nvPr/>
        </p:nvSpPr>
        <p:spPr>
          <a:xfrm>
            <a:off x="3492788" y="2494153"/>
            <a:ext cx="867900" cy="792900"/>
          </a:xfrm>
          <a:prstGeom prst="diamond">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7"/>
          <p:cNvSpPr/>
          <p:nvPr/>
        </p:nvSpPr>
        <p:spPr>
          <a:xfrm>
            <a:off x="4779500" y="2340250"/>
            <a:ext cx="1137000" cy="110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Trained Model</a:t>
            </a:r>
            <a:endParaRPr sz="1800"/>
          </a:p>
        </p:txBody>
      </p:sp>
      <p:cxnSp>
        <p:nvCxnSpPr>
          <p:cNvPr id="356" name="Google Shape;356;p37"/>
          <p:cNvCxnSpPr>
            <a:stCxn id="344" idx="3"/>
            <a:endCxn id="354" idx="1"/>
          </p:cNvCxnSpPr>
          <p:nvPr/>
        </p:nvCxnSpPr>
        <p:spPr>
          <a:xfrm>
            <a:off x="1695615" y="1294675"/>
            <a:ext cx="1797300" cy="1596000"/>
          </a:xfrm>
          <a:prstGeom prst="straightConnector1">
            <a:avLst/>
          </a:prstGeom>
          <a:noFill/>
          <a:ln w="28575" cap="flat" cmpd="sng">
            <a:solidFill>
              <a:srgbClr val="FF9900"/>
            </a:solidFill>
            <a:prstDash val="solid"/>
            <a:round/>
            <a:headEnd type="none" w="med" len="med"/>
            <a:tailEnd type="triangle" w="med" len="med"/>
          </a:ln>
        </p:spPr>
      </p:cxnSp>
      <p:cxnSp>
        <p:nvCxnSpPr>
          <p:cNvPr id="357" name="Google Shape;357;p37"/>
          <p:cNvCxnSpPr>
            <a:stCxn id="345" idx="3"/>
            <a:endCxn id="354" idx="1"/>
          </p:cNvCxnSpPr>
          <p:nvPr/>
        </p:nvCxnSpPr>
        <p:spPr>
          <a:xfrm>
            <a:off x="1695615" y="1639956"/>
            <a:ext cx="1797300" cy="1250700"/>
          </a:xfrm>
          <a:prstGeom prst="straightConnector1">
            <a:avLst/>
          </a:prstGeom>
          <a:noFill/>
          <a:ln w="28575" cap="flat" cmpd="sng">
            <a:solidFill>
              <a:srgbClr val="FF9900"/>
            </a:solidFill>
            <a:prstDash val="solid"/>
            <a:round/>
            <a:headEnd type="none" w="med" len="med"/>
            <a:tailEnd type="triangle" w="med" len="med"/>
          </a:ln>
        </p:spPr>
      </p:cxnSp>
      <p:cxnSp>
        <p:nvCxnSpPr>
          <p:cNvPr id="358" name="Google Shape;358;p37"/>
          <p:cNvCxnSpPr>
            <a:stCxn id="346" idx="3"/>
            <a:endCxn id="354" idx="1"/>
          </p:cNvCxnSpPr>
          <p:nvPr/>
        </p:nvCxnSpPr>
        <p:spPr>
          <a:xfrm>
            <a:off x="1695615" y="1995953"/>
            <a:ext cx="1797300" cy="894600"/>
          </a:xfrm>
          <a:prstGeom prst="straightConnector1">
            <a:avLst/>
          </a:prstGeom>
          <a:noFill/>
          <a:ln w="28575" cap="flat" cmpd="sng">
            <a:solidFill>
              <a:srgbClr val="FF9900"/>
            </a:solidFill>
            <a:prstDash val="solid"/>
            <a:round/>
            <a:headEnd type="none" w="med" len="med"/>
            <a:tailEnd type="triangle" w="med" len="med"/>
          </a:ln>
        </p:spPr>
      </p:cxnSp>
      <p:cxnSp>
        <p:nvCxnSpPr>
          <p:cNvPr id="359" name="Google Shape;359;p37"/>
          <p:cNvCxnSpPr>
            <a:stCxn id="347" idx="3"/>
            <a:endCxn id="354" idx="1"/>
          </p:cNvCxnSpPr>
          <p:nvPr/>
        </p:nvCxnSpPr>
        <p:spPr>
          <a:xfrm>
            <a:off x="1695615" y="2351950"/>
            <a:ext cx="1797300" cy="538800"/>
          </a:xfrm>
          <a:prstGeom prst="straightConnector1">
            <a:avLst/>
          </a:prstGeom>
          <a:noFill/>
          <a:ln w="28575" cap="flat" cmpd="sng">
            <a:solidFill>
              <a:srgbClr val="FF9900"/>
            </a:solidFill>
            <a:prstDash val="solid"/>
            <a:round/>
            <a:headEnd type="none" w="med" len="med"/>
            <a:tailEnd type="triangle" w="med" len="med"/>
          </a:ln>
        </p:spPr>
      </p:cxnSp>
      <p:cxnSp>
        <p:nvCxnSpPr>
          <p:cNvPr id="360" name="Google Shape;360;p37"/>
          <p:cNvCxnSpPr>
            <a:stCxn id="348" idx="3"/>
            <a:endCxn id="354" idx="1"/>
          </p:cNvCxnSpPr>
          <p:nvPr/>
        </p:nvCxnSpPr>
        <p:spPr>
          <a:xfrm>
            <a:off x="1695615" y="2707950"/>
            <a:ext cx="1797300" cy="182700"/>
          </a:xfrm>
          <a:prstGeom prst="straightConnector1">
            <a:avLst/>
          </a:prstGeom>
          <a:noFill/>
          <a:ln w="28575" cap="flat" cmpd="sng">
            <a:solidFill>
              <a:srgbClr val="FF9900"/>
            </a:solidFill>
            <a:prstDash val="solid"/>
            <a:round/>
            <a:headEnd type="none" w="med" len="med"/>
            <a:tailEnd type="triangle" w="med" len="med"/>
          </a:ln>
        </p:spPr>
      </p:cxnSp>
      <p:cxnSp>
        <p:nvCxnSpPr>
          <p:cNvPr id="361" name="Google Shape;361;p37"/>
          <p:cNvCxnSpPr>
            <a:stCxn id="349" idx="3"/>
            <a:endCxn id="354" idx="1"/>
          </p:cNvCxnSpPr>
          <p:nvPr/>
        </p:nvCxnSpPr>
        <p:spPr>
          <a:xfrm rot="10800000" flipH="1">
            <a:off x="1695615" y="2890550"/>
            <a:ext cx="1797300" cy="173400"/>
          </a:xfrm>
          <a:prstGeom prst="straightConnector1">
            <a:avLst/>
          </a:prstGeom>
          <a:noFill/>
          <a:ln w="28575" cap="flat" cmpd="sng">
            <a:solidFill>
              <a:srgbClr val="FF9900"/>
            </a:solidFill>
            <a:prstDash val="solid"/>
            <a:round/>
            <a:headEnd type="none" w="med" len="med"/>
            <a:tailEnd type="triangle" w="med" len="med"/>
          </a:ln>
        </p:spPr>
      </p:cxnSp>
      <p:cxnSp>
        <p:nvCxnSpPr>
          <p:cNvPr id="362" name="Google Shape;362;p37"/>
          <p:cNvCxnSpPr>
            <a:stCxn id="350" idx="3"/>
            <a:endCxn id="354" idx="1"/>
          </p:cNvCxnSpPr>
          <p:nvPr/>
        </p:nvCxnSpPr>
        <p:spPr>
          <a:xfrm rot="10800000" flipH="1">
            <a:off x="1695615" y="2890531"/>
            <a:ext cx="1797300" cy="518700"/>
          </a:xfrm>
          <a:prstGeom prst="straightConnector1">
            <a:avLst/>
          </a:prstGeom>
          <a:noFill/>
          <a:ln w="28575" cap="flat" cmpd="sng">
            <a:solidFill>
              <a:srgbClr val="FF9900"/>
            </a:solidFill>
            <a:prstDash val="solid"/>
            <a:round/>
            <a:headEnd type="none" w="med" len="med"/>
            <a:tailEnd type="triangle" w="med" len="med"/>
          </a:ln>
        </p:spPr>
      </p:cxnSp>
      <p:cxnSp>
        <p:nvCxnSpPr>
          <p:cNvPr id="363" name="Google Shape;363;p37"/>
          <p:cNvCxnSpPr>
            <a:stCxn id="351" idx="3"/>
            <a:endCxn id="354" idx="1"/>
          </p:cNvCxnSpPr>
          <p:nvPr/>
        </p:nvCxnSpPr>
        <p:spPr>
          <a:xfrm rot="10800000" flipH="1">
            <a:off x="1695615" y="2890728"/>
            <a:ext cx="1797300" cy="874500"/>
          </a:xfrm>
          <a:prstGeom prst="straightConnector1">
            <a:avLst/>
          </a:prstGeom>
          <a:noFill/>
          <a:ln w="28575" cap="flat" cmpd="sng">
            <a:solidFill>
              <a:srgbClr val="FF9900"/>
            </a:solidFill>
            <a:prstDash val="solid"/>
            <a:round/>
            <a:headEnd type="none" w="med" len="med"/>
            <a:tailEnd type="triangle" w="med" len="med"/>
          </a:ln>
        </p:spPr>
      </p:cxnSp>
      <p:cxnSp>
        <p:nvCxnSpPr>
          <p:cNvPr id="364" name="Google Shape;364;p37"/>
          <p:cNvCxnSpPr>
            <a:stCxn id="353" idx="3"/>
            <a:endCxn id="354" idx="1"/>
          </p:cNvCxnSpPr>
          <p:nvPr/>
        </p:nvCxnSpPr>
        <p:spPr>
          <a:xfrm rot="10800000" flipH="1">
            <a:off x="1695615" y="2890525"/>
            <a:ext cx="1797300" cy="1586700"/>
          </a:xfrm>
          <a:prstGeom prst="straightConnector1">
            <a:avLst/>
          </a:prstGeom>
          <a:noFill/>
          <a:ln w="28575" cap="flat" cmpd="sng">
            <a:solidFill>
              <a:srgbClr val="FF9900"/>
            </a:solidFill>
            <a:prstDash val="solid"/>
            <a:round/>
            <a:headEnd type="none" w="med" len="med"/>
            <a:tailEnd type="triangle" w="med" len="med"/>
          </a:ln>
        </p:spPr>
      </p:cxnSp>
      <p:sp>
        <p:nvSpPr>
          <p:cNvPr id="365" name="Google Shape;365;p37"/>
          <p:cNvSpPr txBox="1"/>
          <p:nvPr/>
        </p:nvSpPr>
        <p:spPr>
          <a:xfrm>
            <a:off x="3074000" y="1258625"/>
            <a:ext cx="1705500" cy="123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t>Train the model with k-1 of the partitions</a:t>
            </a:r>
            <a:endParaRPr sz="1800"/>
          </a:p>
        </p:txBody>
      </p:sp>
      <p:cxnSp>
        <p:nvCxnSpPr>
          <p:cNvPr id="366" name="Google Shape;366;p37"/>
          <p:cNvCxnSpPr>
            <a:stCxn id="354" idx="3"/>
            <a:endCxn id="355" idx="1"/>
          </p:cNvCxnSpPr>
          <p:nvPr/>
        </p:nvCxnSpPr>
        <p:spPr>
          <a:xfrm>
            <a:off x="4360688" y="2890603"/>
            <a:ext cx="418800" cy="0"/>
          </a:xfrm>
          <a:prstGeom prst="straightConnector1">
            <a:avLst/>
          </a:prstGeom>
          <a:noFill/>
          <a:ln w="28575" cap="flat" cmpd="sng">
            <a:solidFill>
              <a:srgbClr val="FF9900"/>
            </a:solidFill>
            <a:prstDash val="solid"/>
            <a:round/>
            <a:headEnd type="none" w="med" len="med"/>
            <a:tailEnd type="triangle" w="med" len="med"/>
          </a:ln>
        </p:spPr>
      </p:cxnSp>
      <p:sp>
        <p:nvSpPr>
          <p:cNvPr id="367" name="Google Shape;367;p37"/>
          <p:cNvSpPr/>
          <p:nvPr/>
        </p:nvSpPr>
        <p:spPr>
          <a:xfrm>
            <a:off x="3347663" y="3724778"/>
            <a:ext cx="867900" cy="792900"/>
          </a:xfrm>
          <a:prstGeom prst="diamond">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7"/>
          <p:cNvSpPr txBox="1"/>
          <p:nvPr/>
        </p:nvSpPr>
        <p:spPr>
          <a:xfrm>
            <a:off x="5348125" y="4184975"/>
            <a:ext cx="2755800" cy="79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dk1"/>
                </a:solidFill>
              </a:rPr>
              <a:t>Test the model with the remaining partition.</a:t>
            </a:r>
            <a:endParaRPr/>
          </a:p>
        </p:txBody>
      </p:sp>
      <p:cxnSp>
        <p:nvCxnSpPr>
          <p:cNvPr id="369" name="Google Shape;369;p37"/>
          <p:cNvCxnSpPr>
            <a:stCxn id="352" idx="3"/>
            <a:endCxn id="367" idx="1"/>
          </p:cNvCxnSpPr>
          <p:nvPr/>
        </p:nvCxnSpPr>
        <p:spPr>
          <a:xfrm>
            <a:off x="1695615" y="4121225"/>
            <a:ext cx="1652100" cy="0"/>
          </a:xfrm>
          <a:prstGeom prst="straightConnector1">
            <a:avLst/>
          </a:prstGeom>
          <a:noFill/>
          <a:ln w="28575" cap="flat" cmpd="sng">
            <a:solidFill>
              <a:srgbClr val="9900FF"/>
            </a:solidFill>
            <a:prstDash val="solid"/>
            <a:round/>
            <a:headEnd type="none" w="med" len="med"/>
            <a:tailEnd type="triangle" w="med" len="med"/>
          </a:ln>
        </p:spPr>
      </p:cxnSp>
      <p:cxnSp>
        <p:nvCxnSpPr>
          <p:cNvPr id="370" name="Google Shape;370;p37"/>
          <p:cNvCxnSpPr>
            <a:stCxn id="367" idx="3"/>
            <a:endCxn id="355" idx="2"/>
          </p:cNvCxnSpPr>
          <p:nvPr/>
        </p:nvCxnSpPr>
        <p:spPr>
          <a:xfrm rot="10800000" flipH="1">
            <a:off x="4215563" y="3440828"/>
            <a:ext cx="1132500" cy="680400"/>
          </a:xfrm>
          <a:prstGeom prst="bentConnector2">
            <a:avLst/>
          </a:prstGeom>
          <a:noFill/>
          <a:ln w="28575" cap="flat" cmpd="sng">
            <a:solidFill>
              <a:srgbClr val="9900FF"/>
            </a:solidFill>
            <a:prstDash val="solid"/>
            <a:round/>
            <a:headEnd type="none" w="med" len="med"/>
            <a:tailEnd type="triangle" w="med" len="med"/>
          </a:ln>
        </p:spPr>
      </p:cxnSp>
      <p:sp>
        <p:nvSpPr>
          <p:cNvPr id="371" name="Google Shape;371;p37"/>
          <p:cNvSpPr txBox="1"/>
          <p:nvPr/>
        </p:nvSpPr>
        <p:spPr>
          <a:xfrm>
            <a:off x="5597275" y="898225"/>
            <a:ext cx="2755800" cy="79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dk1"/>
                </a:solidFill>
              </a:rPr>
              <a:t>Do it again with a different test dataset.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k-fold Cross-Validation</a:t>
            </a:r>
            <a:endParaRPr/>
          </a:p>
        </p:txBody>
      </p:sp>
      <p:sp>
        <p:nvSpPr>
          <p:cNvPr id="377" name="Google Shape;377;p38"/>
          <p:cNvSpPr/>
          <p:nvPr/>
        </p:nvSpPr>
        <p:spPr>
          <a:xfrm>
            <a:off x="366915" y="1152475"/>
            <a:ext cx="1328700" cy="2844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8"/>
          <p:cNvSpPr/>
          <p:nvPr/>
        </p:nvSpPr>
        <p:spPr>
          <a:xfrm>
            <a:off x="366915" y="1497756"/>
            <a:ext cx="1328700" cy="2844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8"/>
          <p:cNvSpPr/>
          <p:nvPr/>
        </p:nvSpPr>
        <p:spPr>
          <a:xfrm>
            <a:off x="366915" y="1853753"/>
            <a:ext cx="1328700" cy="2844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8"/>
          <p:cNvSpPr/>
          <p:nvPr/>
        </p:nvSpPr>
        <p:spPr>
          <a:xfrm>
            <a:off x="366915" y="2209750"/>
            <a:ext cx="1328700" cy="2844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8"/>
          <p:cNvSpPr/>
          <p:nvPr/>
        </p:nvSpPr>
        <p:spPr>
          <a:xfrm>
            <a:off x="366915" y="2565750"/>
            <a:ext cx="1328700" cy="2844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8"/>
          <p:cNvSpPr/>
          <p:nvPr/>
        </p:nvSpPr>
        <p:spPr>
          <a:xfrm>
            <a:off x="366915" y="2921750"/>
            <a:ext cx="1328700" cy="2844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8"/>
          <p:cNvSpPr/>
          <p:nvPr/>
        </p:nvSpPr>
        <p:spPr>
          <a:xfrm>
            <a:off x="366915" y="3267031"/>
            <a:ext cx="1328700" cy="2844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8"/>
          <p:cNvSpPr/>
          <p:nvPr/>
        </p:nvSpPr>
        <p:spPr>
          <a:xfrm>
            <a:off x="366915" y="3623028"/>
            <a:ext cx="1328700" cy="2844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8"/>
          <p:cNvSpPr/>
          <p:nvPr/>
        </p:nvSpPr>
        <p:spPr>
          <a:xfrm>
            <a:off x="366915" y="3979025"/>
            <a:ext cx="1328700" cy="2844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8"/>
          <p:cNvSpPr/>
          <p:nvPr/>
        </p:nvSpPr>
        <p:spPr>
          <a:xfrm>
            <a:off x="366915" y="4335025"/>
            <a:ext cx="1328700" cy="2844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8"/>
          <p:cNvSpPr/>
          <p:nvPr/>
        </p:nvSpPr>
        <p:spPr>
          <a:xfrm>
            <a:off x="3492788" y="2494153"/>
            <a:ext cx="867900" cy="792900"/>
          </a:xfrm>
          <a:prstGeom prst="diamond">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8"/>
          <p:cNvSpPr/>
          <p:nvPr/>
        </p:nvSpPr>
        <p:spPr>
          <a:xfrm>
            <a:off x="4779500" y="2340250"/>
            <a:ext cx="1137000" cy="110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Trained Model</a:t>
            </a:r>
            <a:endParaRPr sz="1800"/>
          </a:p>
        </p:txBody>
      </p:sp>
      <p:cxnSp>
        <p:nvCxnSpPr>
          <p:cNvPr id="389" name="Google Shape;389;p38"/>
          <p:cNvCxnSpPr>
            <a:stCxn id="377" idx="3"/>
            <a:endCxn id="387" idx="1"/>
          </p:cNvCxnSpPr>
          <p:nvPr/>
        </p:nvCxnSpPr>
        <p:spPr>
          <a:xfrm>
            <a:off x="1695615" y="1294675"/>
            <a:ext cx="1797300" cy="1596000"/>
          </a:xfrm>
          <a:prstGeom prst="straightConnector1">
            <a:avLst/>
          </a:prstGeom>
          <a:noFill/>
          <a:ln w="28575" cap="flat" cmpd="sng">
            <a:solidFill>
              <a:srgbClr val="FF9900"/>
            </a:solidFill>
            <a:prstDash val="solid"/>
            <a:round/>
            <a:headEnd type="none" w="med" len="med"/>
            <a:tailEnd type="triangle" w="med" len="med"/>
          </a:ln>
        </p:spPr>
      </p:cxnSp>
      <p:cxnSp>
        <p:nvCxnSpPr>
          <p:cNvPr id="390" name="Google Shape;390;p38"/>
          <p:cNvCxnSpPr>
            <a:stCxn id="378" idx="3"/>
            <a:endCxn id="387" idx="1"/>
          </p:cNvCxnSpPr>
          <p:nvPr/>
        </p:nvCxnSpPr>
        <p:spPr>
          <a:xfrm>
            <a:off x="1695615" y="1639956"/>
            <a:ext cx="1797300" cy="1250700"/>
          </a:xfrm>
          <a:prstGeom prst="straightConnector1">
            <a:avLst/>
          </a:prstGeom>
          <a:noFill/>
          <a:ln w="28575" cap="flat" cmpd="sng">
            <a:solidFill>
              <a:srgbClr val="FF9900"/>
            </a:solidFill>
            <a:prstDash val="solid"/>
            <a:round/>
            <a:headEnd type="none" w="med" len="med"/>
            <a:tailEnd type="triangle" w="med" len="med"/>
          </a:ln>
        </p:spPr>
      </p:cxnSp>
      <p:cxnSp>
        <p:nvCxnSpPr>
          <p:cNvPr id="391" name="Google Shape;391;p38"/>
          <p:cNvCxnSpPr>
            <a:stCxn id="379" idx="3"/>
            <a:endCxn id="387" idx="1"/>
          </p:cNvCxnSpPr>
          <p:nvPr/>
        </p:nvCxnSpPr>
        <p:spPr>
          <a:xfrm>
            <a:off x="1695615" y="1995953"/>
            <a:ext cx="1797300" cy="894600"/>
          </a:xfrm>
          <a:prstGeom prst="straightConnector1">
            <a:avLst/>
          </a:prstGeom>
          <a:noFill/>
          <a:ln w="28575" cap="flat" cmpd="sng">
            <a:solidFill>
              <a:srgbClr val="FF9900"/>
            </a:solidFill>
            <a:prstDash val="solid"/>
            <a:round/>
            <a:headEnd type="none" w="med" len="med"/>
            <a:tailEnd type="triangle" w="med" len="med"/>
          </a:ln>
        </p:spPr>
      </p:cxnSp>
      <p:cxnSp>
        <p:nvCxnSpPr>
          <p:cNvPr id="392" name="Google Shape;392;p38"/>
          <p:cNvCxnSpPr>
            <a:stCxn id="380" idx="3"/>
            <a:endCxn id="387" idx="1"/>
          </p:cNvCxnSpPr>
          <p:nvPr/>
        </p:nvCxnSpPr>
        <p:spPr>
          <a:xfrm>
            <a:off x="1695615" y="2351950"/>
            <a:ext cx="1797300" cy="538800"/>
          </a:xfrm>
          <a:prstGeom prst="straightConnector1">
            <a:avLst/>
          </a:prstGeom>
          <a:noFill/>
          <a:ln w="28575" cap="flat" cmpd="sng">
            <a:solidFill>
              <a:srgbClr val="FF9900"/>
            </a:solidFill>
            <a:prstDash val="solid"/>
            <a:round/>
            <a:headEnd type="none" w="med" len="med"/>
            <a:tailEnd type="triangle" w="med" len="med"/>
          </a:ln>
        </p:spPr>
      </p:cxnSp>
      <p:cxnSp>
        <p:nvCxnSpPr>
          <p:cNvPr id="393" name="Google Shape;393;p38"/>
          <p:cNvCxnSpPr>
            <a:stCxn id="381" idx="3"/>
            <a:endCxn id="387" idx="1"/>
          </p:cNvCxnSpPr>
          <p:nvPr/>
        </p:nvCxnSpPr>
        <p:spPr>
          <a:xfrm>
            <a:off x="1695615" y="2707950"/>
            <a:ext cx="1797300" cy="182700"/>
          </a:xfrm>
          <a:prstGeom prst="straightConnector1">
            <a:avLst/>
          </a:prstGeom>
          <a:noFill/>
          <a:ln w="28575" cap="flat" cmpd="sng">
            <a:solidFill>
              <a:srgbClr val="FF9900"/>
            </a:solidFill>
            <a:prstDash val="solid"/>
            <a:round/>
            <a:headEnd type="none" w="med" len="med"/>
            <a:tailEnd type="triangle" w="med" len="med"/>
          </a:ln>
        </p:spPr>
      </p:cxnSp>
      <p:cxnSp>
        <p:nvCxnSpPr>
          <p:cNvPr id="394" name="Google Shape;394;p38"/>
          <p:cNvCxnSpPr>
            <a:stCxn id="382" idx="3"/>
            <a:endCxn id="387" idx="1"/>
          </p:cNvCxnSpPr>
          <p:nvPr/>
        </p:nvCxnSpPr>
        <p:spPr>
          <a:xfrm rot="10800000" flipH="1">
            <a:off x="1695615" y="2890550"/>
            <a:ext cx="1797300" cy="173400"/>
          </a:xfrm>
          <a:prstGeom prst="straightConnector1">
            <a:avLst/>
          </a:prstGeom>
          <a:noFill/>
          <a:ln w="28575" cap="flat" cmpd="sng">
            <a:solidFill>
              <a:srgbClr val="FF9900"/>
            </a:solidFill>
            <a:prstDash val="solid"/>
            <a:round/>
            <a:headEnd type="none" w="med" len="med"/>
            <a:tailEnd type="triangle" w="med" len="med"/>
          </a:ln>
        </p:spPr>
      </p:cxnSp>
      <p:cxnSp>
        <p:nvCxnSpPr>
          <p:cNvPr id="395" name="Google Shape;395;p38"/>
          <p:cNvCxnSpPr>
            <a:stCxn id="383" idx="3"/>
            <a:endCxn id="387" idx="1"/>
          </p:cNvCxnSpPr>
          <p:nvPr/>
        </p:nvCxnSpPr>
        <p:spPr>
          <a:xfrm rot="10800000" flipH="1">
            <a:off x="1695615" y="2890531"/>
            <a:ext cx="1797300" cy="518700"/>
          </a:xfrm>
          <a:prstGeom prst="straightConnector1">
            <a:avLst/>
          </a:prstGeom>
          <a:noFill/>
          <a:ln w="28575" cap="flat" cmpd="sng">
            <a:solidFill>
              <a:srgbClr val="FF9900"/>
            </a:solidFill>
            <a:prstDash val="solid"/>
            <a:round/>
            <a:headEnd type="none" w="med" len="med"/>
            <a:tailEnd type="triangle" w="med" len="med"/>
          </a:ln>
        </p:spPr>
      </p:cxnSp>
      <p:cxnSp>
        <p:nvCxnSpPr>
          <p:cNvPr id="396" name="Google Shape;396;p38"/>
          <p:cNvCxnSpPr>
            <a:stCxn id="385" idx="3"/>
            <a:endCxn id="387" idx="1"/>
          </p:cNvCxnSpPr>
          <p:nvPr/>
        </p:nvCxnSpPr>
        <p:spPr>
          <a:xfrm rot="10800000" flipH="1">
            <a:off x="1695615" y="2890625"/>
            <a:ext cx="1797300" cy="1230600"/>
          </a:xfrm>
          <a:prstGeom prst="straightConnector1">
            <a:avLst/>
          </a:prstGeom>
          <a:noFill/>
          <a:ln w="28575" cap="flat" cmpd="sng">
            <a:solidFill>
              <a:srgbClr val="FF9900"/>
            </a:solidFill>
            <a:prstDash val="solid"/>
            <a:round/>
            <a:headEnd type="none" w="med" len="med"/>
            <a:tailEnd type="triangle" w="med" len="med"/>
          </a:ln>
        </p:spPr>
      </p:cxnSp>
      <p:cxnSp>
        <p:nvCxnSpPr>
          <p:cNvPr id="397" name="Google Shape;397;p38"/>
          <p:cNvCxnSpPr>
            <a:stCxn id="386" idx="3"/>
            <a:endCxn id="387" idx="1"/>
          </p:cNvCxnSpPr>
          <p:nvPr/>
        </p:nvCxnSpPr>
        <p:spPr>
          <a:xfrm rot="10800000" flipH="1">
            <a:off x="1695615" y="2890525"/>
            <a:ext cx="1797300" cy="1586700"/>
          </a:xfrm>
          <a:prstGeom prst="straightConnector1">
            <a:avLst/>
          </a:prstGeom>
          <a:noFill/>
          <a:ln w="28575" cap="flat" cmpd="sng">
            <a:solidFill>
              <a:srgbClr val="FF9900"/>
            </a:solidFill>
            <a:prstDash val="solid"/>
            <a:round/>
            <a:headEnd type="none" w="med" len="med"/>
            <a:tailEnd type="triangle" w="med" len="med"/>
          </a:ln>
        </p:spPr>
      </p:cxnSp>
      <p:sp>
        <p:nvSpPr>
          <p:cNvPr id="398" name="Google Shape;398;p38"/>
          <p:cNvSpPr txBox="1"/>
          <p:nvPr/>
        </p:nvSpPr>
        <p:spPr>
          <a:xfrm>
            <a:off x="3074000" y="1258625"/>
            <a:ext cx="1705500" cy="123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t>Train the model with k-1 of the partitions</a:t>
            </a:r>
            <a:endParaRPr sz="1800"/>
          </a:p>
        </p:txBody>
      </p:sp>
      <p:cxnSp>
        <p:nvCxnSpPr>
          <p:cNvPr id="399" name="Google Shape;399;p38"/>
          <p:cNvCxnSpPr>
            <a:stCxn id="387" idx="3"/>
            <a:endCxn id="388" idx="1"/>
          </p:cNvCxnSpPr>
          <p:nvPr/>
        </p:nvCxnSpPr>
        <p:spPr>
          <a:xfrm>
            <a:off x="4360688" y="2890603"/>
            <a:ext cx="418800" cy="0"/>
          </a:xfrm>
          <a:prstGeom prst="straightConnector1">
            <a:avLst/>
          </a:prstGeom>
          <a:noFill/>
          <a:ln w="28575" cap="flat" cmpd="sng">
            <a:solidFill>
              <a:srgbClr val="FF9900"/>
            </a:solidFill>
            <a:prstDash val="solid"/>
            <a:round/>
            <a:headEnd type="none" w="med" len="med"/>
            <a:tailEnd type="triangle" w="med" len="med"/>
          </a:ln>
        </p:spPr>
      </p:cxnSp>
      <p:sp>
        <p:nvSpPr>
          <p:cNvPr id="400" name="Google Shape;400;p38"/>
          <p:cNvSpPr/>
          <p:nvPr/>
        </p:nvSpPr>
        <p:spPr>
          <a:xfrm>
            <a:off x="3347713" y="3368778"/>
            <a:ext cx="867900" cy="792900"/>
          </a:xfrm>
          <a:prstGeom prst="diamond">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8"/>
          <p:cNvSpPr txBox="1"/>
          <p:nvPr/>
        </p:nvSpPr>
        <p:spPr>
          <a:xfrm>
            <a:off x="5348125" y="4184975"/>
            <a:ext cx="2755800" cy="79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dk1"/>
                </a:solidFill>
              </a:rPr>
              <a:t>Test the model with the remaining partition.</a:t>
            </a:r>
            <a:endParaRPr/>
          </a:p>
        </p:txBody>
      </p:sp>
      <p:cxnSp>
        <p:nvCxnSpPr>
          <p:cNvPr id="402" name="Google Shape;402;p38"/>
          <p:cNvCxnSpPr>
            <a:stCxn id="384" idx="3"/>
            <a:endCxn id="400" idx="1"/>
          </p:cNvCxnSpPr>
          <p:nvPr/>
        </p:nvCxnSpPr>
        <p:spPr>
          <a:xfrm>
            <a:off x="1695615" y="3765228"/>
            <a:ext cx="1652100" cy="0"/>
          </a:xfrm>
          <a:prstGeom prst="straightConnector1">
            <a:avLst/>
          </a:prstGeom>
          <a:noFill/>
          <a:ln w="28575" cap="flat" cmpd="sng">
            <a:solidFill>
              <a:srgbClr val="9900FF"/>
            </a:solidFill>
            <a:prstDash val="solid"/>
            <a:round/>
            <a:headEnd type="none" w="med" len="med"/>
            <a:tailEnd type="triangle" w="med" len="med"/>
          </a:ln>
        </p:spPr>
      </p:cxnSp>
      <p:cxnSp>
        <p:nvCxnSpPr>
          <p:cNvPr id="403" name="Google Shape;403;p38"/>
          <p:cNvCxnSpPr>
            <a:stCxn id="400" idx="3"/>
            <a:endCxn id="388" idx="2"/>
          </p:cNvCxnSpPr>
          <p:nvPr/>
        </p:nvCxnSpPr>
        <p:spPr>
          <a:xfrm rot="10800000" flipH="1">
            <a:off x="4215613" y="3440928"/>
            <a:ext cx="1132500" cy="324300"/>
          </a:xfrm>
          <a:prstGeom prst="bentConnector2">
            <a:avLst/>
          </a:prstGeom>
          <a:noFill/>
          <a:ln w="28575" cap="flat" cmpd="sng">
            <a:solidFill>
              <a:srgbClr val="9900FF"/>
            </a:solidFill>
            <a:prstDash val="solid"/>
            <a:round/>
            <a:headEnd type="none" w="med" len="med"/>
            <a:tailEnd type="triangle" w="med" len="med"/>
          </a:ln>
        </p:spPr>
      </p:cxnSp>
      <p:sp>
        <p:nvSpPr>
          <p:cNvPr id="404" name="Google Shape;404;p38"/>
          <p:cNvSpPr txBox="1"/>
          <p:nvPr/>
        </p:nvSpPr>
        <p:spPr>
          <a:xfrm>
            <a:off x="5597275" y="898225"/>
            <a:ext cx="2755800" cy="1100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dk1"/>
                </a:solidFill>
              </a:rPr>
              <a:t>An again with a different test dataset, for a total of k times.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k-fold Cross-Validation</a:t>
            </a:r>
            <a:endParaRPr/>
          </a:p>
        </p:txBody>
      </p:sp>
      <p:sp>
        <p:nvSpPr>
          <p:cNvPr id="410" name="Google Shape;410;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We take the k error rate values and average them together to get an overall error rate.  We use this error rate to determine if the model is a good model.</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691525" y="152400"/>
            <a:ext cx="7760939" cy="4838701"/>
          </a:xfrm>
          <a:prstGeom prst="rect">
            <a:avLst/>
          </a:prstGeom>
          <a:noFill/>
          <a:ln>
            <a:noFill/>
          </a:ln>
        </p:spPr>
      </p:pic>
      <p:sp>
        <p:nvSpPr>
          <p:cNvPr id="67" name="Google Shape;67;p15"/>
          <p:cNvSpPr txBox="1"/>
          <p:nvPr/>
        </p:nvSpPr>
        <p:spPr>
          <a:xfrm>
            <a:off x="0" y="4881900"/>
            <a:ext cx="4747800" cy="26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u="sng">
                <a:solidFill>
                  <a:schemeClr val="hlink"/>
                </a:solidFill>
                <a:hlinkClick r:id="rId4"/>
              </a:rPr>
              <a:t>https://scikit-learn.org/stable/tutorial/machine_learning_map/index.html</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k-fold Cross-Validation</a:t>
            </a:r>
            <a:endParaRPr/>
          </a:p>
        </p:txBody>
      </p:sp>
      <p:sp>
        <p:nvSpPr>
          <p:cNvPr id="416" name="Google Shape;416;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00"/>
                </a:solidFill>
              </a:rPr>
              <a:t>Python</a:t>
            </a:r>
            <a:endParaRPr b="1">
              <a:solidFill>
                <a:srgbClr val="000000"/>
              </a:solidFill>
            </a:endParaRPr>
          </a:p>
          <a:p>
            <a:pPr marL="0" lvl="0" indent="0" algn="l" rtl="0">
              <a:spcBef>
                <a:spcPts val="0"/>
              </a:spcBef>
              <a:spcAft>
                <a:spcPts val="0"/>
              </a:spcAft>
              <a:buNone/>
            </a:pPr>
            <a:r>
              <a:rPr lang="en">
                <a:solidFill>
                  <a:srgbClr val="000000"/>
                </a:solidFill>
              </a:rPr>
              <a:t>Kfold from sklearn</a:t>
            </a:r>
            <a:endParaRPr>
              <a:solidFill>
                <a:srgbClr val="000000"/>
              </a:solidFill>
            </a:endParaRPr>
          </a:p>
          <a:p>
            <a:pPr marL="0" lvl="0" indent="0" algn="l" rtl="0">
              <a:spcBef>
                <a:spcPts val="0"/>
              </a:spcBef>
              <a:spcAft>
                <a:spcPts val="0"/>
              </a:spcAft>
              <a:buNone/>
            </a:pPr>
            <a:r>
              <a:rPr lang="en" sz="1100" u="sng">
                <a:solidFill>
                  <a:schemeClr val="hlink"/>
                </a:solidFill>
                <a:hlinkClick r:id="rId3"/>
              </a:rPr>
              <a:t>https://scikit-learn.org/stable/modules/generated/sklearn.model_selection.KFold.html</a:t>
            </a:r>
            <a:endParaRPr>
              <a:solidFill>
                <a:srgbClr val="000000"/>
              </a:solidFill>
            </a:endParaRPr>
          </a:p>
          <a:p>
            <a:pPr marL="0" lvl="0" indent="0" algn="l" rtl="0">
              <a:spcBef>
                <a:spcPts val="0"/>
              </a:spcBef>
              <a:spcAft>
                <a:spcPts val="0"/>
              </a:spcAft>
              <a:buNone/>
            </a:pPr>
            <a:endParaRPr>
              <a:solidFill>
                <a:srgbClr val="000000"/>
              </a:solidFill>
            </a:endParaRPr>
          </a:p>
          <a:p>
            <a:pPr marL="0" lvl="0" indent="0" algn="l" rtl="0">
              <a:spcBef>
                <a:spcPts val="0"/>
              </a:spcBef>
              <a:spcAft>
                <a:spcPts val="0"/>
              </a:spcAft>
              <a:buNone/>
            </a:pPr>
            <a:r>
              <a:rPr lang="en">
                <a:solidFill>
                  <a:srgbClr val="000000"/>
                </a:solidFill>
              </a:rPr>
              <a:t>from sklearn.model_selection import KFold</a:t>
            </a:r>
            <a:endParaRPr>
              <a:solidFill>
                <a:srgbClr val="000000"/>
              </a:solidFill>
            </a:endParaRPr>
          </a:p>
          <a:p>
            <a:pPr marL="0" lvl="0" indent="0" algn="l" rtl="0">
              <a:spcBef>
                <a:spcPts val="0"/>
              </a:spcBef>
              <a:spcAft>
                <a:spcPts val="0"/>
              </a:spcAft>
              <a:buNone/>
            </a:pPr>
            <a:r>
              <a:rPr lang="en">
                <a:solidFill>
                  <a:srgbClr val="000000"/>
                </a:solidFill>
              </a:rPr>
              <a:t>kfold = Kfold(10,True,17)</a:t>
            </a:r>
            <a:endParaRPr>
              <a:solidFill>
                <a:srgbClr val="00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Leave-one-out</a:t>
            </a:r>
            <a:endParaRPr/>
          </a:p>
        </p:txBody>
      </p:sp>
      <p:sp>
        <p:nvSpPr>
          <p:cNvPr id="422" name="Google Shape;422;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A version of k-fold cross-validation where k the number of examples.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The data is evaluated k times, each time using a different example as the test dataset, and we get k error rates of either 1 or 0.</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We average together the error rates and use that as the models overall error rate.</a:t>
            </a:r>
            <a:endParaRPr>
              <a:solidFill>
                <a:schemeClr val="dk1"/>
              </a:solidFill>
            </a:endParaRPr>
          </a:p>
          <a:p>
            <a:pPr marL="0" lvl="0" indent="0" algn="l" rtl="0">
              <a:spcBef>
                <a:spcPts val="0"/>
              </a:spcBef>
              <a:spcAft>
                <a:spcPts val="0"/>
              </a:spcAft>
              <a:buNone/>
            </a:pPr>
            <a:r>
              <a:rPr lang="en">
                <a:solidFill>
                  <a:srgbClr val="000000"/>
                </a:solidFill>
              </a:rPr>
              <a:t>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Leave-one-out</a:t>
            </a:r>
            <a:endParaRPr/>
          </a:p>
        </p:txBody>
      </p:sp>
      <p:sp>
        <p:nvSpPr>
          <p:cNvPr id="428" name="Google Shape;428;p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 </a:t>
            </a:r>
            <a:endParaRPr/>
          </a:p>
        </p:txBody>
      </p:sp>
      <p:pic>
        <p:nvPicPr>
          <p:cNvPr id="429" name="Google Shape;429;p42"/>
          <p:cNvPicPr preferRelativeResize="0"/>
          <p:nvPr/>
        </p:nvPicPr>
        <p:blipFill>
          <a:blip r:embed="rId3">
            <a:alphaModFix/>
          </a:blip>
          <a:stretch>
            <a:fillRect/>
          </a:stretch>
        </p:blipFill>
        <p:spPr>
          <a:xfrm>
            <a:off x="311700" y="1291750"/>
            <a:ext cx="4979849" cy="2716726"/>
          </a:xfrm>
          <a:prstGeom prst="rect">
            <a:avLst/>
          </a:prstGeom>
          <a:noFill/>
          <a:ln>
            <a:noFill/>
          </a:ln>
        </p:spPr>
      </p:pic>
      <p:sp>
        <p:nvSpPr>
          <p:cNvPr id="430" name="Google Shape;430;p42"/>
          <p:cNvSpPr/>
          <p:nvPr/>
        </p:nvSpPr>
        <p:spPr>
          <a:xfrm>
            <a:off x="6416163" y="2032053"/>
            <a:ext cx="867900" cy="792900"/>
          </a:xfrm>
          <a:prstGeom prst="diamond">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2"/>
          <p:cNvSpPr/>
          <p:nvPr/>
        </p:nvSpPr>
        <p:spPr>
          <a:xfrm>
            <a:off x="7695300" y="1878150"/>
            <a:ext cx="1137000" cy="110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Trained Model</a:t>
            </a:r>
            <a:endParaRPr sz="1800"/>
          </a:p>
        </p:txBody>
      </p:sp>
      <p:cxnSp>
        <p:nvCxnSpPr>
          <p:cNvPr id="432" name="Google Shape;432;p42"/>
          <p:cNvCxnSpPr>
            <a:endCxn id="430" idx="1"/>
          </p:cNvCxnSpPr>
          <p:nvPr/>
        </p:nvCxnSpPr>
        <p:spPr>
          <a:xfrm>
            <a:off x="5284263" y="1848303"/>
            <a:ext cx="1131900" cy="580200"/>
          </a:xfrm>
          <a:prstGeom prst="straightConnector1">
            <a:avLst/>
          </a:prstGeom>
          <a:noFill/>
          <a:ln w="28575" cap="flat" cmpd="sng">
            <a:solidFill>
              <a:srgbClr val="FF9900"/>
            </a:solidFill>
            <a:prstDash val="solid"/>
            <a:round/>
            <a:headEnd type="none" w="med" len="med"/>
            <a:tailEnd type="triangle" w="med" len="med"/>
          </a:ln>
        </p:spPr>
      </p:cxnSp>
      <p:sp>
        <p:nvSpPr>
          <p:cNvPr id="433" name="Google Shape;433;p42"/>
          <p:cNvSpPr txBox="1"/>
          <p:nvPr/>
        </p:nvSpPr>
        <p:spPr>
          <a:xfrm>
            <a:off x="5947125" y="801450"/>
            <a:ext cx="1705500" cy="123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t>Train the model with k-1 of the partitions</a:t>
            </a:r>
            <a:endParaRPr sz="1800"/>
          </a:p>
        </p:txBody>
      </p:sp>
      <p:cxnSp>
        <p:nvCxnSpPr>
          <p:cNvPr id="434" name="Google Shape;434;p42"/>
          <p:cNvCxnSpPr>
            <a:stCxn id="430" idx="3"/>
            <a:endCxn id="431" idx="1"/>
          </p:cNvCxnSpPr>
          <p:nvPr/>
        </p:nvCxnSpPr>
        <p:spPr>
          <a:xfrm>
            <a:off x="7284063" y="2428503"/>
            <a:ext cx="411300" cy="0"/>
          </a:xfrm>
          <a:prstGeom prst="straightConnector1">
            <a:avLst/>
          </a:prstGeom>
          <a:noFill/>
          <a:ln w="28575" cap="flat" cmpd="sng">
            <a:solidFill>
              <a:srgbClr val="FF9900"/>
            </a:solidFill>
            <a:prstDash val="solid"/>
            <a:round/>
            <a:headEnd type="none" w="med" len="med"/>
            <a:tailEnd type="triangle" w="med" len="med"/>
          </a:ln>
        </p:spPr>
      </p:cxnSp>
      <p:sp>
        <p:nvSpPr>
          <p:cNvPr id="435" name="Google Shape;435;p42"/>
          <p:cNvSpPr/>
          <p:nvPr/>
        </p:nvSpPr>
        <p:spPr>
          <a:xfrm>
            <a:off x="6416163" y="3539978"/>
            <a:ext cx="867900" cy="792900"/>
          </a:xfrm>
          <a:prstGeom prst="diamond">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2"/>
          <p:cNvSpPr txBox="1"/>
          <p:nvPr/>
        </p:nvSpPr>
        <p:spPr>
          <a:xfrm>
            <a:off x="5348125" y="4184975"/>
            <a:ext cx="2755800" cy="79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dk1"/>
                </a:solidFill>
              </a:rPr>
              <a:t>Test the model with the remaining example.</a:t>
            </a:r>
            <a:endParaRPr/>
          </a:p>
        </p:txBody>
      </p:sp>
      <p:cxnSp>
        <p:nvCxnSpPr>
          <p:cNvPr id="437" name="Google Shape;437;p42"/>
          <p:cNvCxnSpPr>
            <a:endCxn id="435" idx="1"/>
          </p:cNvCxnSpPr>
          <p:nvPr/>
        </p:nvCxnSpPr>
        <p:spPr>
          <a:xfrm rot="10800000" flipH="1">
            <a:off x="5291463" y="3936428"/>
            <a:ext cx="1124700" cy="8400"/>
          </a:xfrm>
          <a:prstGeom prst="straightConnector1">
            <a:avLst/>
          </a:prstGeom>
          <a:noFill/>
          <a:ln w="28575" cap="flat" cmpd="sng">
            <a:solidFill>
              <a:srgbClr val="9900FF"/>
            </a:solidFill>
            <a:prstDash val="solid"/>
            <a:round/>
            <a:headEnd type="none" w="med" len="med"/>
            <a:tailEnd type="triangle" w="med" len="med"/>
          </a:ln>
        </p:spPr>
      </p:cxnSp>
      <p:cxnSp>
        <p:nvCxnSpPr>
          <p:cNvPr id="438" name="Google Shape;438;p42"/>
          <p:cNvCxnSpPr>
            <a:stCxn id="435" idx="3"/>
            <a:endCxn id="431" idx="2"/>
          </p:cNvCxnSpPr>
          <p:nvPr/>
        </p:nvCxnSpPr>
        <p:spPr>
          <a:xfrm rot="10800000" flipH="1">
            <a:off x="7284063" y="2978828"/>
            <a:ext cx="979800" cy="957600"/>
          </a:xfrm>
          <a:prstGeom prst="bentConnector2">
            <a:avLst/>
          </a:prstGeom>
          <a:noFill/>
          <a:ln w="28575" cap="flat" cmpd="sng">
            <a:solidFill>
              <a:srgbClr val="9900FF"/>
            </a:solidFill>
            <a:prstDash val="solid"/>
            <a:round/>
            <a:headEnd type="none" w="med" len="med"/>
            <a:tailEnd type="triangle" w="med" len="med"/>
          </a:ln>
        </p:spPr>
      </p:cxnSp>
      <p:cxnSp>
        <p:nvCxnSpPr>
          <p:cNvPr id="439" name="Google Shape;439;p42"/>
          <p:cNvCxnSpPr>
            <a:endCxn id="430" idx="1"/>
          </p:cNvCxnSpPr>
          <p:nvPr/>
        </p:nvCxnSpPr>
        <p:spPr>
          <a:xfrm>
            <a:off x="5274063" y="1938903"/>
            <a:ext cx="1142100" cy="489600"/>
          </a:xfrm>
          <a:prstGeom prst="straightConnector1">
            <a:avLst/>
          </a:prstGeom>
          <a:noFill/>
          <a:ln w="28575" cap="flat" cmpd="sng">
            <a:solidFill>
              <a:srgbClr val="FF9900"/>
            </a:solidFill>
            <a:prstDash val="solid"/>
            <a:round/>
            <a:headEnd type="none" w="med" len="med"/>
            <a:tailEnd type="triangle" w="med" len="med"/>
          </a:ln>
        </p:spPr>
      </p:cxnSp>
      <p:cxnSp>
        <p:nvCxnSpPr>
          <p:cNvPr id="440" name="Google Shape;440;p42"/>
          <p:cNvCxnSpPr>
            <a:endCxn id="430" idx="1"/>
          </p:cNvCxnSpPr>
          <p:nvPr/>
        </p:nvCxnSpPr>
        <p:spPr>
          <a:xfrm>
            <a:off x="5284263" y="2019303"/>
            <a:ext cx="1131900" cy="409200"/>
          </a:xfrm>
          <a:prstGeom prst="straightConnector1">
            <a:avLst/>
          </a:prstGeom>
          <a:noFill/>
          <a:ln w="28575" cap="flat" cmpd="sng">
            <a:solidFill>
              <a:srgbClr val="FF9900"/>
            </a:solidFill>
            <a:prstDash val="solid"/>
            <a:round/>
            <a:headEnd type="none" w="med" len="med"/>
            <a:tailEnd type="triangle" w="med" len="med"/>
          </a:ln>
        </p:spPr>
      </p:cxnSp>
      <p:cxnSp>
        <p:nvCxnSpPr>
          <p:cNvPr id="441" name="Google Shape;441;p42"/>
          <p:cNvCxnSpPr>
            <a:endCxn id="430" idx="1"/>
          </p:cNvCxnSpPr>
          <p:nvPr/>
        </p:nvCxnSpPr>
        <p:spPr>
          <a:xfrm>
            <a:off x="5284263" y="2119803"/>
            <a:ext cx="1131900" cy="308700"/>
          </a:xfrm>
          <a:prstGeom prst="straightConnector1">
            <a:avLst/>
          </a:prstGeom>
          <a:noFill/>
          <a:ln w="28575" cap="flat" cmpd="sng">
            <a:solidFill>
              <a:srgbClr val="FF9900"/>
            </a:solidFill>
            <a:prstDash val="solid"/>
            <a:round/>
            <a:headEnd type="none" w="med" len="med"/>
            <a:tailEnd type="triangle" w="med" len="med"/>
          </a:ln>
        </p:spPr>
      </p:cxnSp>
      <p:cxnSp>
        <p:nvCxnSpPr>
          <p:cNvPr id="442" name="Google Shape;442;p42"/>
          <p:cNvCxnSpPr>
            <a:endCxn id="430" idx="1"/>
          </p:cNvCxnSpPr>
          <p:nvPr/>
        </p:nvCxnSpPr>
        <p:spPr>
          <a:xfrm>
            <a:off x="5284263" y="2199903"/>
            <a:ext cx="1131900" cy="228600"/>
          </a:xfrm>
          <a:prstGeom prst="straightConnector1">
            <a:avLst/>
          </a:prstGeom>
          <a:noFill/>
          <a:ln w="28575" cap="flat" cmpd="sng">
            <a:solidFill>
              <a:srgbClr val="FF9900"/>
            </a:solidFill>
            <a:prstDash val="solid"/>
            <a:round/>
            <a:headEnd type="none" w="med" len="med"/>
            <a:tailEnd type="triangle" w="med" len="med"/>
          </a:ln>
        </p:spPr>
      </p:cxnSp>
      <p:cxnSp>
        <p:nvCxnSpPr>
          <p:cNvPr id="443" name="Google Shape;443;p42"/>
          <p:cNvCxnSpPr>
            <a:endCxn id="430" idx="1"/>
          </p:cNvCxnSpPr>
          <p:nvPr/>
        </p:nvCxnSpPr>
        <p:spPr>
          <a:xfrm>
            <a:off x="5284263" y="2280303"/>
            <a:ext cx="1131900" cy="148200"/>
          </a:xfrm>
          <a:prstGeom prst="straightConnector1">
            <a:avLst/>
          </a:prstGeom>
          <a:noFill/>
          <a:ln w="28575" cap="flat" cmpd="sng">
            <a:solidFill>
              <a:srgbClr val="FF9900"/>
            </a:solidFill>
            <a:prstDash val="solid"/>
            <a:round/>
            <a:headEnd type="none" w="med" len="med"/>
            <a:tailEnd type="triangle" w="med" len="med"/>
          </a:ln>
        </p:spPr>
      </p:cxnSp>
      <p:cxnSp>
        <p:nvCxnSpPr>
          <p:cNvPr id="444" name="Google Shape;444;p42"/>
          <p:cNvCxnSpPr>
            <a:endCxn id="430" idx="1"/>
          </p:cNvCxnSpPr>
          <p:nvPr/>
        </p:nvCxnSpPr>
        <p:spPr>
          <a:xfrm>
            <a:off x="5284263" y="2391003"/>
            <a:ext cx="1131900" cy="37500"/>
          </a:xfrm>
          <a:prstGeom prst="straightConnector1">
            <a:avLst/>
          </a:prstGeom>
          <a:noFill/>
          <a:ln w="28575" cap="flat" cmpd="sng">
            <a:solidFill>
              <a:srgbClr val="FF9900"/>
            </a:solidFill>
            <a:prstDash val="solid"/>
            <a:round/>
            <a:headEnd type="none" w="med" len="med"/>
            <a:tailEnd type="triangle" w="med" len="med"/>
          </a:ln>
        </p:spPr>
      </p:cxnSp>
      <p:cxnSp>
        <p:nvCxnSpPr>
          <p:cNvPr id="445" name="Google Shape;445;p42"/>
          <p:cNvCxnSpPr>
            <a:endCxn id="430" idx="1"/>
          </p:cNvCxnSpPr>
          <p:nvPr/>
        </p:nvCxnSpPr>
        <p:spPr>
          <a:xfrm rot="10800000" flipH="1">
            <a:off x="5274063" y="2428503"/>
            <a:ext cx="1142100" cy="43800"/>
          </a:xfrm>
          <a:prstGeom prst="straightConnector1">
            <a:avLst/>
          </a:prstGeom>
          <a:noFill/>
          <a:ln w="28575" cap="flat" cmpd="sng">
            <a:solidFill>
              <a:srgbClr val="FF9900"/>
            </a:solidFill>
            <a:prstDash val="solid"/>
            <a:round/>
            <a:headEnd type="none" w="med" len="med"/>
            <a:tailEnd type="triangle" w="med" len="med"/>
          </a:ln>
        </p:spPr>
      </p:cxnSp>
      <p:cxnSp>
        <p:nvCxnSpPr>
          <p:cNvPr id="446" name="Google Shape;446;p42"/>
          <p:cNvCxnSpPr>
            <a:endCxn id="430" idx="1"/>
          </p:cNvCxnSpPr>
          <p:nvPr/>
        </p:nvCxnSpPr>
        <p:spPr>
          <a:xfrm rot="10800000" flipH="1">
            <a:off x="5274063" y="2428503"/>
            <a:ext cx="1142100" cy="133200"/>
          </a:xfrm>
          <a:prstGeom prst="straightConnector1">
            <a:avLst/>
          </a:prstGeom>
          <a:noFill/>
          <a:ln w="28575" cap="flat" cmpd="sng">
            <a:solidFill>
              <a:srgbClr val="FF9900"/>
            </a:solidFill>
            <a:prstDash val="solid"/>
            <a:round/>
            <a:headEnd type="none" w="med" len="med"/>
            <a:tailEnd type="triangle" w="med" len="med"/>
          </a:ln>
        </p:spPr>
      </p:cxnSp>
      <p:cxnSp>
        <p:nvCxnSpPr>
          <p:cNvPr id="447" name="Google Shape;447;p42"/>
          <p:cNvCxnSpPr>
            <a:endCxn id="430" idx="1"/>
          </p:cNvCxnSpPr>
          <p:nvPr/>
        </p:nvCxnSpPr>
        <p:spPr>
          <a:xfrm rot="10800000" flipH="1">
            <a:off x="5287863" y="2428503"/>
            <a:ext cx="1128300" cy="237300"/>
          </a:xfrm>
          <a:prstGeom prst="straightConnector1">
            <a:avLst/>
          </a:prstGeom>
          <a:noFill/>
          <a:ln w="28575" cap="flat" cmpd="sng">
            <a:solidFill>
              <a:srgbClr val="FF9900"/>
            </a:solidFill>
            <a:prstDash val="solid"/>
            <a:round/>
            <a:headEnd type="none" w="med" len="med"/>
            <a:tailEnd type="triangle" w="med" len="med"/>
          </a:ln>
        </p:spPr>
      </p:cxnSp>
      <p:cxnSp>
        <p:nvCxnSpPr>
          <p:cNvPr id="448" name="Google Shape;448;p42"/>
          <p:cNvCxnSpPr>
            <a:endCxn id="430" idx="1"/>
          </p:cNvCxnSpPr>
          <p:nvPr/>
        </p:nvCxnSpPr>
        <p:spPr>
          <a:xfrm rot="10800000" flipH="1">
            <a:off x="5279163" y="2428503"/>
            <a:ext cx="1137000" cy="339600"/>
          </a:xfrm>
          <a:prstGeom prst="straightConnector1">
            <a:avLst/>
          </a:prstGeom>
          <a:noFill/>
          <a:ln w="28575" cap="flat" cmpd="sng">
            <a:solidFill>
              <a:srgbClr val="FF9900"/>
            </a:solidFill>
            <a:prstDash val="solid"/>
            <a:round/>
            <a:headEnd type="none" w="med" len="med"/>
            <a:tailEnd type="triangle" w="med" len="med"/>
          </a:ln>
        </p:spPr>
      </p:cxnSp>
      <p:cxnSp>
        <p:nvCxnSpPr>
          <p:cNvPr id="449" name="Google Shape;449;p42"/>
          <p:cNvCxnSpPr>
            <a:endCxn id="430" idx="1"/>
          </p:cNvCxnSpPr>
          <p:nvPr/>
        </p:nvCxnSpPr>
        <p:spPr>
          <a:xfrm rot="10800000" flipH="1">
            <a:off x="5289063" y="2428503"/>
            <a:ext cx="1127100" cy="431700"/>
          </a:xfrm>
          <a:prstGeom prst="straightConnector1">
            <a:avLst/>
          </a:prstGeom>
          <a:noFill/>
          <a:ln w="28575" cap="flat" cmpd="sng">
            <a:solidFill>
              <a:srgbClr val="FF9900"/>
            </a:solidFill>
            <a:prstDash val="solid"/>
            <a:round/>
            <a:headEnd type="none" w="med" len="med"/>
            <a:tailEnd type="triangle" w="med" len="med"/>
          </a:ln>
        </p:spPr>
      </p:cxnSp>
      <p:cxnSp>
        <p:nvCxnSpPr>
          <p:cNvPr id="450" name="Google Shape;450;p42"/>
          <p:cNvCxnSpPr>
            <a:endCxn id="430" idx="1"/>
          </p:cNvCxnSpPr>
          <p:nvPr/>
        </p:nvCxnSpPr>
        <p:spPr>
          <a:xfrm rot="10800000" flipH="1">
            <a:off x="5283963" y="2428503"/>
            <a:ext cx="1132200" cy="525300"/>
          </a:xfrm>
          <a:prstGeom prst="straightConnector1">
            <a:avLst/>
          </a:prstGeom>
          <a:noFill/>
          <a:ln w="28575" cap="flat" cmpd="sng">
            <a:solidFill>
              <a:srgbClr val="FF9900"/>
            </a:solidFill>
            <a:prstDash val="solid"/>
            <a:round/>
            <a:headEnd type="none" w="med" len="med"/>
            <a:tailEnd type="triangle" w="med" len="med"/>
          </a:ln>
        </p:spPr>
      </p:cxnSp>
      <p:cxnSp>
        <p:nvCxnSpPr>
          <p:cNvPr id="451" name="Google Shape;451;p42"/>
          <p:cNvCxnSpPr>
            <a:endCxn id="430" idx="1"/>
          </p:cNvCxnSpPr>
          <p:nvPr/>
        </p:nvCxnSpPr>
        <p:spPr>
          <a:xfrm rot="10800000" flipH="1">
            <a:off x="5284263" y="2428503"/>
            <a:ext cx="1131900" cy="615300"/>
          </a:xfrm>
          <a:prstGeom prst="straightConnector1">
            <a:avLst/>
          </a:prstGeom>
          <a:noFill/>
          <a:ln w="28575" cap="flat" cmpd="sng">
            <a:solidFill>
              <a:srgbClr val="FF9900"/>
            </a:solidFill>
            <a:prstDash val="solid"/>
            <a:round/>
            <a:headEnd type="none" w="med" len="med"/>
            <a:tailEnd type="triangle" w="med" len="med"/>
          </a:ln>
        </p:spPr>
      </p:cxnSp>
      <p:cxnSp>
        <p:nvCxnSpPr>
          <p:cNvPr id="452" name="Google Shape;452;p42"/>
          <p:cNvCxnSpPr>
            <a:endCxn id="430" idx="1"/>
          </p:cNvCxnSpPr>
          <p:nvPr/>
        </p:nvCxnSpPr>
        <p:spPr>
          <a:xfrm rot="10800000" flipH="1">
            <a:off x="5284263" y="2428503"/>
            <a:ext cx="1131900" cy="685800"/>
          </a:xfrm>
          <a:prstGeom prst="straightConnector1">
            <a:avLst/>
          </a:prstGeom>
          <a:noFill/>
          <a:ln w="28575" cap="flat" cmpd="sng">
            <a:solidFill>
              <a:srgbClr val="FF9900"/>
            </a:solidFill>
            <a:prstDash val="solid"/>
            <a:round/>
            <a:headEnd type="none" w="med" len="med"/>
            <a:tailEnd type="triangle" w="med" len="med"/>
          </a:ln>
        </p:spPr>
      </p:cxnSp>
      <p:cxnSp>
        <p:nvCxnSpPr>
          <p:cNvPr id="453" name="Google Shape;453;p42"/>
          <p:cNvCxnSpPr>
            <a:endCxn id="430" idx="1"/>
          </p:cNvCxnSpPr>
          <p:nvPr/>
        </p:nvCxnSpPr>
        <p:spPr>
          <a:xfrm rot="10800000" flipH="1">
            <a:off x="5284263" y="2428503"/>
            <a:ext cx="1131900" cy="796200"/>
          </a:xfrm>
          <a:prstGeom prst="straightConnector1">
            <a:avLst/>
          </a:prstGeom>
          <a:noFill/>
          <a:ln w="28575" cap="flat" cmpd="sng">
            <a:solidFill>
              <a:srgbClr val="FF9900"/>
            </a:solidFill>
            <a:prstDash val="solid"/>
            <a:round/>
            <a:headEnd type="none" w="med" len="med"/>
            <a:tailEnd type="triangle" w="med" len="med"/>
          </a:ln>
        </p:spPr>
      </p:cxnSp>
      <p:cxnSp>
        <p:nvCxnSpPr>
          <p:cNvPr id="454" name="Google Shape;454;p42"/>
          <p:cNvCxnSpPr>
            <a:endCxn id="430" idx="1"/>
          </p:cNvCxnSpPr>
          <p:nvPr/>
        </p:nvCxnSpPr>
        <p:spPr>
          <a:xfrm rot="10800000" flipH="1">
            <a:off x="5284263" y="2428503"/>
            <a:ext cx="1131900" cy="896700"/>
          </a:xfrm>
          <a:prstGeom prst="straightConnector1">
            <a:avLst/>
          </a:prstGeom>
          <a:noFill/>
          <a:ln w="28575" cap="flat" cmpd="sng">
            <a:solidFill>
              <a:srgbClr val="FF9900"/>
            </a:solidFill>
            <a:prstDash val="solid"/>
            <a:round/>
            <a:headEnd type="none" w="med" len="med"/>
            <a:tailEnd type="triangle" w="med" len="med"/>
          </a:ln>
        </p:spPr>
      </p:cxnSp>
      <p:cxnSp>
        <p:nvCxnSpPr>
          <p:cNvPr id="455" name="Google Shape;455;p42"/>
          <p:cNvCxnSpPr>
            <a:endCxn id="430" idx="1"/>
          </p:cNvCxnSpPr>
          <p:nvPr/>
        </p:nvCxnSpPr>
        <p:spPr>
          <a:xfrm rot="10800000" flipH="1">
            <a:off x="5284263" y="2428503"/>
            <a:ext cx="1131900" cy="987000"/>
          </a:xfrm>
          <a:prstGeom prst="straightConnector1">
            <a:avLst/>
          </a:prstGeom>
          <a:noFill/>
          <a:ln w="28575" cap="flat" cmpd="sng">
            <a:solidFill>
              <a:srgbClr val="FF9900"/>
            </a:solidFill>
            <a:prstDash val="solid"/>
            <a:round/>
            <a:headEnd type="none" w="med" len="med"/>
            <a:tailEnd type="triangle" w="med" len="med"/>
          </a:ln>
        </p:spPr>
      </p:cxnSp>
      <p:cxnSp>
        <p:nvCxnSpPr>
          <p:cNvPr id="456" name="Google Shape;456;p42"/>
          <p:cNvCxnSpPr>
            <a:endCxn id="430" idx="1"/>
          </p:cNvCxnSpPr>
          <p:nvPr/>
        </p:nvCxnSpPr>
        <p:spPr>
          <a:xfrm rot="10800000" flipH="1">
            <a:off x="5284263" y="2428503"/>
            <a:ext cx="1131900" cy="1057500"/>
          </a:xfrm>
          <a:prstGeom prst="straightConnector1">
            <a:avLst/>
          </a:prstGeom>
          <a:noFill/>
          <a:ln w="28575" cap="flat" cmpd="sng">
            <a:solidFill>
              <a:srgbClr val="FF9900"/>
            </a:solidFill>
            <a:prstDash val="solid"/>
            <a:round/>
            <a:headEnd type="none" w="med" len="med"/>
            <a:tailEnd type="triangle" w="med" len="med"/>
          </a:ln>
        </p:spPr>
      </p:cxnSp>
      <p:cxnSp>
        <p:nvCxnSpPr>
          <p:cNvPr id="457" name="Google Shape;457;p42"/>
          <p:cNvCxnSpPr>
            <a:endCxn id="430" idx="1"/>
          </p:cNvCxnSpPr>
          <p:nvPr/>
        </p:nvCxnSpPr>
        <p:spPr>
          <a:xfrm rot="10800000" flipH="1">
            <a:off x="5284263" y="2428503"/>
            <a:ext cx="1131900" cy="1147800"/>
          </a:xfrm>
          <a:prstGeom prst="straightConnector1">
            <a:avLst/>
          </a:prstGeom>
          <a:noFill/>
          <a:ln w="28575" cap="flat" cmpd="sng">
            <a:solidFill>
              <a:srgbClr val="FF9900"/>
            </a:solidFill>
            <a:prstDash val="solid"/>
            <a:round/>
            <a:headEnd type="none" w="med" len="med"/>
            <a:tailEnd type="triangle" w="med" len="med"/>
          </a:ln>
        </p:spPr>
      </p:cxnSp>
      <p:cxnSp>
        <p:nvCxnSpPr>
          <p:cNvPr id="458" name="Google Shape;458;p42"/>
          <p:cNvCxnSpPr>
            <a:endCxn id="430" idx="1"/>
          </p:cNvCxnSpPr>
          <p:nvPr/>
        </p:nvCxnSpPr>
        <p:spPr>
          <a:xfrm rot="10800000" flipH="1">
            <a:off x="5274063" y="2428503"/>
            <a:ext cx="1142100" cy="1258200"/>
          </a:xfrm>
          <a:prstGeom prst="straightConnector1">
            <a:avLst/>
          </a:prstGeom>
          <a:noFill/>
          <a:ln w="28575" cap="flat" cmpd="sng">
            <a:solidFill>
              <a:srgbClr val="FF9900"/>
            </a:solidFill>
            <a:prstDash val="solid"/>
            <a:round/>
            <a:headEnd type="none" w="med" len="med"/>
            <a:tailEnd type="triangle" w="med" len="med"/>
          </a:ln>
        </p:spPr>
      </p:cxnSp>
      <p:cxnSp>
        <p:nvCxnSpPr>
          <p:cNvPr id="459" name="Google Shape;459;p42"/>
          <p:cNvCxnSpPr>
            <a:endCxn id="430" idx="1"/>
          </p:cNvCxnSpPr>
          <p:nvPr/>
        </p:nvCxnSpPr>
        <p:spPr>
          <a:xfrm rot="10800000" flipH="1">
            <a:off x="5274063" y="2428503"/>
            <a:ext cx="1142100" cy="1348800"/>
          </a:xfrm>
          <a:prstGeom prst="straightConnector1">
            <a:avLst/>
          </a:prstGeom>
          <a:noFill/>
          <a:ln w="28575" cap="flat" cmpd="sng">
            <a:solidFill>
              <a:srgbClr val="FF9900"/>
            </a:solidFill>
            <a:prstDash val="solid"/>
            <a:round/>
            <a:headEnd type="none" w="med" len="med"/>
            <a:tailEnd type="triangle" w="med" len="med"/>
          </a:ln>
        </p:spPr>
      </p:cxnSp>
      <p:cxnSp>
        <p:nvCxnSpPr>
          <p:cNvPr id="460" name="Google Shape;460;p42"/>
          <p:cNvCxnSpPr>
            <a:endCxn id="430" idx="1"/>
          </p:cNvCxnSpPr>
          <p:nvPr/>
        </p:nvCxnSpPr>
        <p:spPr>
          <a:xfrm rot="10800000" flipH="1">
            <a:off x="5274063" y="2428503"/>
            <a:ext cx="1142100" cy="1449300"/>
          </a:xfrm>
          <a:prstGeom prst="straightConnector1">
            <a:avLst/>
          </a:prstGeom>
          <a:noFill/>
          <a:ln w="28575" cap="flat" cmpd="sng">
            <a:solidFill>
              <a:srgbClr val="FF9900"/>
            </a:solidFill>
            <a:prstDash val="solid"/>
            <a:round/>
            <a:headEnd type="none" w="med" len="med"/>
            <a:tailEnd type="triangle" w="med" len="med"/>
          </a:ln>
        </p:spPr>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Leave-one-out</a:t>
            </a:r>
            <a:endParaRPr/>
          </a:p>
        </p:txBody>
      </p:sp>
      <p:sp>
        <p:nvSpPr>
          <p:cNvPr id="466" name="Google Shape;466;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 </a:t>
            </a:r>
            <a:endParaRPr/>
          </a:p>
        </p:txBody>
      </p:sp>
      <p:pic>
        <p:nvPicPr>
          <p:cNvPr id="467" name="Google Shape;467;p43"/>
          <p:cNvPicPr preferRelativeResize="0"/>
          <p:nvPr/>
        </p:nvPicPr>
        <p:blipFill>
          <a:blip r:embed="rId3">
            <a:alphaModFix/>
          </a:blip>
          <a:stretch>
            <a:fillRect/>
          </a:stretch>
        </p:blipFill>
        <p:spPr>
          <a:xfrm>
            <a:off x="311700" y="1291750"/>
            <a:ext cx="4979849" cy="2716726"/>
          </a:xfrm>
          <a:prstGeom prst="rect">
            <a:avLst/>
          </a:prstGeom>
          <a:noFill/>
          <a:ln>
            <a:noFill/>
          </a:ln>
        </p:spPr>
      </p:pic>
      <p:sp>
        <p:nvSpPr>
          <p:cNvPr id="468" name="Google Shape;468;p43"/>
          <p:cNvSpPr/>
          <p:nvPr/>
        </p:nvSpPr>
        <p:spPr>
          <a:xfrm>
            <a:off x="6416163" y="2032053"/>
            <a:ext cx="867900" cy="792900"/>
          </a:xfrm>
          <a:prstGeom prst="diamond">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3"/>
          <p:cNvSpPr/>
          <p:nvPr/>
        </p:nvSpPr>
        <p:spPr>
          <a:xfrm>
            <a:off x="7695300" y="1878150"/>
            <a:ext cx="1137000" cy="110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Trained Model</a:t>
            </a:r>
            <a:endParaRPr sz="1800"/>
          </a:p>
        </p:txBody>
      </p:sp>
      <p:cxnSp>
        <p:nvCxnSpPr>
          <p:cNvPr id="470" name="Google Shape;470;p43"/>
          <p:cNvCxnSpPr>
            <a:endCxn id="468" idx="1"/>
          </p:cNvCxnSpPr>
          <p:nvPr/>
        </p:nvCxnSpPr>
        <p:spPr>
          <a:xfrm>
            <a:off x="5284263" y="1848303"/>
            <a:ext cx="1131900" cy="580200"/>
          </a:xfrm>
          <a:prstGeom prst="straightConnector1">
            <a:avLst/>
          </a:prstGeom>
          <a:noFill/>
          <a:ln w="28575" cap="flat" cmpd="sng">
            <a:solidFill>
              <a:srgbClr val="FF9900"/>
            </a:solidFill>
            <a:prstDash val="solid"/>
            <a:round/>
            <a:headEnd type="none" w="med" len="med"/>
            <a:tailEnd type="triangle" w="med" len="med"/>
          </a:ln>
        </p:spPr>
      </p:cxnSp>
      <p:sp>
        <p:nvSpPr>
          <p:cNvPr id="471" name="Google Shape;471;p43"/>
          <p:cNvSpPr txBox="1"/>
          <p:nvPr/>
        </p:nvSpPr>
        <p:spPr>
          <a:xfrm>
            <a:off x="5947125" y="801450"/>
            <a:ext cx="1705500" cy="123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t>Train the model with k-1 of the partitions</a:t>
            </a:r>
            <a:endParaRPr sz="1800"/>
          </a:p>
        </p:txBody>
      </p:sp>
      <p:cxnSp>
        <p:nvCxnSpPr>
          <p:cNvPr id="472" name="Google Shape;472;p43"/>
          <p:cNvCxnSpPr>
            <a:stCxn id="468" idx="3"/>
            <a:endCxn id="469" idx="1"/>
          </p:cNvCxnSpPr>
          <p:nvPr/>
        </p:nvCxnSpPr>
        <p:spPr>
          <a:xfrm>
            <a:off x="7284063" y="2428503"/>
            <a:ext cx="411300" cy="0"/>
          </a:xfrm>
          <a:prstGeom prst="straightConnector1">
            <a:avLst/>
          </a:prstGeom>
          <a:noFill/>
          <a:ln w="28575" cap="flat" cmpd="sng">
            <a:solidFill>
              <a:srgbClr val="FF9900"/>
            </a:solidFill>
            <a:prstDash val="solid"/>
            <a:round/>
            <a:headEnd type="none" w="med" len="med"/>
            <a:tailEnd type="triangle" w="med" len="med"/>
          </a:ln>
        </p:spPr>
      </p:cxnSp>
      <p:sp>
        <p:nvSpPr>
          <p:cNvPr id="473" name="Google Shape;473;p43"/>
          <p:cNvSpPr/>
          <p:nvPr/>
        </p:nvSpPr>
        <p:spPr>
          <a:xfrm>
            <a:off x="6416163" y="3463187"/>
            <a:ext cx="867900" cy="792900"/>
          </a:xfrm>
          <a:prstGeom prst="diamond">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3"/>
          <p:cNvSpPr txBox="1"/>
          <p:nvPr/>
        </p:nvSpPr>
        <p:spPr>
          <a:xfrm>
            <a:off x="5348125" y="4184975"/>
            <a:ext cx="2755800" cy="79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dk1"/>
                </a:solidFill>
              </a:rPr>
              <a:t>Test the model with the remaining example.</a:t>
            </a:r>
            <a:endParaRPr/>
          </a:p>
        </p:txBody>
      </p:sp>
      <p:cxnSp>
        <p:nvCxnSpPr>
          <p:cNvPr id="475" name="Google Shape;475;p43"/>
          <p:cNvCxnSpPr>
            <a:endCxn id="473" idx="1"/>
          </p:cNvCxnSpPr>
          <p:nvPr/>
        </p:nvCxnSpPr>
        <p:spPr>
          <a:xfrm>
            <a:off x="5284263" y="3847637"/>
            <a:ext cx="1131900" cy="12000"/>
          </a:xfrm>
          <a:prstGeom prst="straightConnector1">
            <a:avLst/>
          </a:prstGeom>
          <a:noFill/>
          <a:ln w="28575" cap="flat" cmpd="sng">
            <a:solidFill>
              <a:srgbClr val="9900FF"/>
            </a:solidFill>
            <a:prstDash val="solid"/>
            <a:round/>
            <a:headEnd type="none" w="med" len="med"/>
            <a:tailEnd type="triangle" w="med" len="med"/>
          </a:ln>
        </p:spPr>
      </p:cxnSp>
      <p:cxnSp>
        <p:nvCxnSpPr>
          <p:cNvPr id="476" name="Google Shape;476;p43"/>
          <p:cNvCxnSpPr>
            <a:stCxn id="473" idx="3"/>
            <a:endCxn id="469" idx="2"/>
          </p:cNvCxnSpPr>
          <p:nvPr/>
        </p:nvCxnSpPr>
        <p:spPr>
          <a:xfrm rot="10800000" flipH="1">
            <a:off x="7284063" y="2978837"/>
            <a:ext cx="979800" cy="880800"/>
          </a:xfrm>
          <a:prstGeom prst="bentConnector2">
            <a:avLst/>
          </a:prstGeom>
          <a:noFill/>
          <a:ln w="28575" cap="flat" cmpd="sng">
            <a:solidFill>
              <a:srgbClr val="9900FF"/>
            </a:solidFill>
            <a:prstDash val="solid"/>
            <a:round/>
            <a:headEnd type="none" w="med" len="med"/>
            <a:tailEnd type="triangle" w="med" len="med"/>
          </a:ln>
        </p:spPr>
      </p:cxnSp>
      <p:cxnSp>
        <p:nvCxnSpPr>
          <p:cNvPr id="477" name="Google Shape;477;p43"/>
          <p:cNvCxnSpPr>
            <a:endCxn id="468" idx="1"/>
          </p:cNvCxnSpPr>
          <p:nvPr/>
        </p:nvCxnSpPr>
        <p:spPr>
          <a:xfrm>
            <a:off x="5274063" y="1938903"/>
            <a:ext cx="1142100" cy="489600"/>
          </a:xfrm>
          <a:prstGeom prst="straightConnector1">
            <a:avLst/>
          </a:prstGeom>
          <a:noFill/>
          <a:ln w="28575" cap="flat" cmpd="sng">
            <a:solidFill>
              <a:srgbClr val="FF9900"/>
            </a:solidFill>
            <a:prstDash val="solid"/>
            <a:round/>
            <a:headEnd type="none" w="med" len="med"/>
            <a:tailEnd type="triangle" w="med" len="med"/>
          </a:ln>
        </p:spPr>
      </p:cxnSp>
      <p:cxnSp>
        <p:nvCxnSpPr>
          <p:cNvPr id="478" name="Google Shape;478;p43"/>
          <p:cNvCxnSpPr>
            <a:endCxn id="468" idx="1"/>
          </p:cNvCxnSpPr>
          <p:nvPr/>
        </p:nvCxnSpPr>
        <p:spPr>
          <a:xfrm>
            <a:off x="5284263" y="2019303"/>
            <a:ext cx="1131900" cy="409200"/>
          </a:xfrm>
          <a:prstGeom prst="straightConnector1">
            <a:avLst/>
          </a:prstGeom>
          <a:noFill/>
          <a:ln w="28575" cap="flat" cmpd="sng">
            <a:solidFill>
              <a:srgbClr val="FF9900"/>
            </a:solidFill>
            <a:prstDash val="solid"/>
            <a:round/>
            <a:headEnd type="none" w="med" len="med"/>
            <a:tailEnd type="triangle" w="med" len="med"/>
          </a:ln>
        </p:spPr>
      </p:cxnSp>
      <p:cxnSp>
        <p:nvCxnSpPr>
          <p:cNvPr id="479" name="Google Shape;479;p43"/>
          <p:cNvCxnSpPr>
            <a:endCxn id="468" idx="1"/>
          </p:cNvCxnSpPr>
          <p:nvPr/>
        </p:nvCxnSpPr>
        <p:spPr>
          <a:xfrm>
            <a:off x="5284263" y="2119803"/>
            <a:ext cx="1131900" cy="308700"/>
          </a:xfrm>
          <a:prstGeom prst="straightConnector1">
            <a:avLst/>
          </a:prstGeom>
          <a:noFill/>
          <a:ln w="28575" cap="flat" cmpd="sng">
            <a:solidFill>
              <a:srgbClr val="FF9900"/>
            </a:solidFill>
            <a:prstDash val="solid"/>
            <a:round/>
            <a:headEnd type="none" w="med" len="med"/>
            <a:tailEnd type="triangle" w="med" len="med"/>
          </a:ln>
        </p:spPr>
      </p:cxnSp>
      <p:cxnSp>
        <p:nvCxnSpPr>
          <p:cNvPr id="480" name="Google Shape;480;p43"/>
          <p:cNvCxnSpPr>
            <a:endCxn id="468" idx="1"/>
          </p:cNvCxnSpPr>
          <p:nvPr/>
        </p:nvCxnSpPr>
        <p:spPr>
          <a:xfrm>
            <a:off x="5284263" y="2199903"/>
            <a:ext cx="1131900" cy="228600"/>
          </a:xfrm>
          <a:prstGeom prst="straightConnector1">
            <a:avLst/>
          </a:prstGeom>
          <a:noFill/>
          <a:ln w="28575" cap="flat" cmpd="sng">
            <a:solidFill>
              <a:srgbClr val="FF9900"/>
            </a:solidFill>
            <a:prstDash val="solid"/>
            <a:round/>
            <a:headEnd type="none" w="med" len="med"/>
            <a:tailEnd type="triangle" w="med" len="med"/>
          </a:ln>
        </p:spPr>
      </p:cxnSp>
      <p:cxnSp>
        <p:nvCxnSpPr>
          <p:cNvPr id="481" name="Google Shape;481;p43"/>
          <p:cNvCxnSpPr>
            <a:endCxn id="468" idx="1"/>
          </p:cNvCxnSpPr>
          <p:nvPr/>
        </p:nvCxnSpPr>
        <p:spPr>
          <a:xfrm>
            <a:off x="5284263" y="2280303"/>
            <a:ext cx="1131900" cy="148200"/>
          </a:xfrm>
          <a:prstGeom prst="straightConnector1">
            <a:avLst/>
          </a:prstGeom>
          <a:noFill/>
          <a:ln w="28575" cap="flat" cmpd="sng">
            <a:solidFill>
              <a:srgbClr val="FF9900"/>
            </a:solidFill>
            <a:prstDash val="solid"/>
            <a:round/>
            <a:headEnd type="none" w="med" len="med"/>
            <a:tailEnd type="triangle" w="med" len="med"/>
          </a:ln>
        </p:spPr>
      </p:cxnSp>
      <p:cxnSp>
        <p:nvCxnSpPr>
          <p:cNvPr id="482" name="Google Shape;482;p43"/>
          <p:cNvCxnSpPr>
            <a:endCxn id="468" idx="1"/>
          </p:cNvCxnSpPr>
          <p:nvPr/>
        </p:nvCxnSpPr>
        <p:spPr>
          <a:xfrm>
            <a:off x="5284263" y="2391003"/>
            <a:ext cx="1131900" cy="37500"/>
          </a:xfrm>
          <a:prstGeom prst="straightConnector1">
            <a:avLst/>
          </a:prstGeom>
          <a:noFill/>
          <a:ln w="28575" cap="flat" cmpd="sng">
            <a:solidFill>
              <a:srgbClr val="FF9900"/>
            </a:solidFill>
            <a:prstDash val="solid"/>
            <a:round/>
            <a:headEnd type="none" w="med" len="med"/>
            <a:tailEnd type="triangle" w="med" len="med"/>
          </a:ln>
        </p:spPr>
      </p:cxnSp>
      <p:cxnSp>
        <p:nvCxnSpPr>
          <p:cNvPr id="483" name="Google Shape;483;p43"/>
          <p:cNvCxnSpPr>
            <a:endCxn id="468" idx="1"/>
          </p:cNvCxnSpPr>
          <p:nvPr/>
        </p:nvCxnSpPr>
        <p:spPr>
          <a:xfrm rot="10800000" flipH="1">
            <a:off x="5274063" y="2428503"/>
            <a:ext cx="1142100" cy="43800"/>
          </a:xfrm>
          <a:prstGeom prst="straightConnector1">
            <a:avLst/>
          </a:prstGeom>
          <a:noFill/>
          <a:ln w="28575" cap="flat" cmpd="sng">
            <a:solidFill>
              <a:srgbClr val="FF9900"/>
            </a:solidFill>
            <a:prstDash val="solid"/>
            <a:round/>
            <a:headEnd type="none" w="med" len="med"/>
            <a:tailEnd type="triangle" w="med" len="med"/>
          </a:ln>
        </p:spPr>
      </p:cxnSp>
      <p:cxnSp>
        <p:nvCxnSpPr>
          <p:cNvPr id="484" name="Google Shape;484;p43"/>
          <p:cNvCxnSpPr>
            <a:endCxn id="468" idx="1"/>
          </p:cNvCxnSpPr>
          <p:nvPr/>
        </p:nvCxnSpPr>
        <p:spPr>
          <a:xfrm rot="10800000" flipH="1">
            <a:off x="5274063" y="2428503"/>
            <a:ext cx="1142100" cy="133200"/>
          </a:xfrm>
          <a:prstGeom prst="straightConnector1">
            <a:avLst/>
          </a:prstGeom>
          <a:noFill/>
          <a:ln w="28575" cap="flat" cmpd="sng">
            <a:solidFill>
              <a:srgbClr val="FF9900"/>
            </a:solidFill>
            <a:prstDash val="solid"/>
            <a:round/>
            <a:headEnd type="none" w="med" len="med"/>
            <a:tailEnd type="triangle" w="med" len="med"/>
          </a:ln>
        </p:spPr>
      </p:cxnSp>
      <p:cxnSp>
        <p:nvCxnSpPr>
          <p:cNvPr id="485" name="Google Shape;485;p43"/>
          <p:cNvCxnSpPr>
            <a:endCxn id="468" idx="1"/>
          </p:cNvCxnSpPr>
          <p:nvPr/>
        </p:nvCxnSpPr>
        <p:spPr>
          <a:xfrm rot="10800000" flipH="1">
            <a:off x="5287863" y="2428503"/>
            <a:ext cx="1128300" cy="237300"/>
          </a:xfrm>
          <a:prstGeom prst="straightConnector1">
            <a:avLst/>
          </a:prstGeom>
          <a:noFill/>
          <a:ln w="28575" cap="flat" cmpd="sng">
            <a:solidFill>
              <a:srgbClr val="FF9900"/>
            </a:solidFill>
            <a:prstDash val="solid"/>
            <a:round/>
            <a:headEnd type="none" w="med" len="med"/>
            <a:tailEnd type="triangle" w="med" len="med"/>
          </a:ln>
        </p:spPr>
      </p:cxnSp>
      <p:cxnSp>
        <p:nvCxnSpPr>
          <p:cNvPr id="486" name="Google Shape;486;p43"/>
          <p:cNvCxnSpPr>
            <a:endCxn id="468" idx="1"/>
          </p:cNvCxnSpPr>
          <p:nvPr/>
        </p:nvCxnSpPr>
        <p:spPr>
          <a:xfrm rot="10800000" flipH="1">
            <a:off x="5279163" y="2428503"/>
            <a:ext cx="1137000" cy="339600"/>
          </a:xfrm>
          <a:prstGeom prst="straightConnector1">
            <a:avLst/>
          </a:prstGeom>
          <a:noFill/>
          <a:ln w="28575" cap="flat" cmpd="sng">
            <a:solidFill>
              <a:srgbClr val="FF9900"/>
            </a:solidFill>
            <a:prstDash val="solid"/>
            <a:round/>
            <a:headEnd type="none" w="med" len="med"/>
            <a:tailEnd type="triangle" w="med" len="med"/>
          </a:ln>
        </p:spPr>
      </p:cxnSp>
      <p:cxnSp>
        <p:nvCxnSpPr>
          <p:cNvPr id="487" name="Google Shape;487;p43"/>
          <p:cNvCxnSpPr>
            <a:endCxn id="468" idx="1"/>
          </p:cNvCxnSpPr>
          <p:nvPr/>
        </p:nvCxnSpPr>
        <p:spPr>
          <a:xfrm rot="10800000" flipH="1">
            <a:off x="5289063" y="2428503"/>
            <a:ext cx="1127100" cy="431700"/>
          </a:xfrm>
          <a:prstGeom prst="straightConnector1">
            <a:avLst/>
          </a:prstGeom>
          <a:noFill/>
          <a:ln w="28575" cap="flat" cmpd="sng">
            <a:solidFill>
              <a:srgbClr val="FF9900"/>
            </a:solidFill>
            <a:prstDash val="solid"/>
            <a:round/>
            <a:headEnd type="none" w="med" len="med"/>
            <a:tailEnd type="triangle" w="med" len="med"/>
          </a:ln>
        </p:spPr>
      </p:cxnSp>
      <p:cxnSp>
        <p:nvCxnSpPr>
          <p:cNvPr id="488" name="Google Shape;488;p43"/>
          <p:cNvCxnSpPr>
            <a:endCxn id="468" idx="1"/>
          </p:cNvCxnSpPr>
          <p:nvPr/>
        </p:nvCxnSpPr>
        <p:spPr>
          <a:xfrm rot="10800000" flipH="1">
            <a:off x="5283963" y="2428503"/>
            <a:ext cx="1132200" cy="525300"/>
          </a:xfrm>
          <a:prstGeom prst="straightConnector1">
            <a:avLst/>
          </a:prstGeom>
          <a:noFill/>
          <a:ln w="28575" cap="flat" cmpd="sng">
            <a:solidFill>
              <a:srgbClr val="FF9900"/>
            </a:solidFill>
            <a:prstDash val="solid"/>
            <a:round/>
            <a:headEnd type="none" w="med" len="med"/>
            <a:tailEnd type="triangle" w="med" len="med"/>
          </a:ln>
        </p:spPr>
      </p:cxnSp>
      <p:cxnSp>
        <p:nvCxnSpPr>
          <p:cNvPr id="489" name="Google Shape;489;p43"/>
          <p:cNvCxnSpPr>
            <a:endCxn id="468" idx="1"/>
          </p:cNvCxnSpPr>
          <p:nvPr/>
        </p:nvCxnSpPr>
        <p:spPr>
          <a:xfrm rot="10800000" flipH="1">
            <a:off x="5284263" y="2428503"/>
            <a:ext cx="1131900" cy="615300"/>
          </a:xfrm>
          <a:prstGeom prst="straightConnector1">
            <a:avLst/>
          </a:prstGeom>
          <a:noFill/>
          <a:ln w="28575" cap="flat" cmpd="sng">
            <a:solidFill>
              <a:srgbClr val="FF9900"/>
            </a:solidFill>
            <a:prstDash val="solid"/>
            <a:round/>
            <a:headEnd type="none" w="med" len="med"/>
            <a:tailEnd type="triangle" w="med" len="med"/>
          </a:ln>
        </p:spPr>
      </p:cxnSp>
      <p:cxnSp>
        <p:nvCxnSpPr>
          <p:cNvPr id="490" name="Google Shape;490;p43"/>
          <p:cNvCxnSpPr>
            <a:endCxn id="468" idx="1"/>
          </p:cNvCxnSpPr>
          <p:nvPr/>
        </p:nvCxnSpPr>
        <p:spPr>
          <a:xfrm rot="10800000" flipH="1">
            <a:off x="5284263" y="2428503"/>
            <a:ext cx="1131900" cy="685800"/>
          </a:xfrm>
          <a:prstGeom prst="straightConnector1">
            <a:avLst/>
          </a:prstGeom>
          <a:noFill/>
          <a:ln w="28575" cap="flat" cmpd="sng">
            <a:solidFill>
              <a:srgbClr val="FF9900"/>
            </a:solidFill>
            <a:prstDash val="solid"/>
            <a:round/>
            <a:headEnd type="none" w="med" len="med"/>
            <a:tailEnd type="triangle" w="med" len="med"/>
          </a:ln>
        </p:spPr>
      </p:cxnSp>
      <p:cxnSp>
        <p:nvCxnSpPr>
          <p:cNvPr id="491" name="Google Shape;491;p43"/>
          <p:cNvCxnSpPr>
            <a:endCxn id="468" idx="1"/>
          </p:cNvCxnSpPr>
          <p:nvPr/>
        </p:nvCxnSpPr>
        <p:spPr>
          <a:xfrm rot="10800000" flipH="1">
            <a:off x="5284263" y="2428503"/>
            <a:ext cx="1131900" cy="796200"/>
          </a:xfrm>
          <a:prstGeom prst="straightConnector1">
            <a:avLst/>
          </a:prstGeom>
          <a:noFill/>
          <a:ln w="28575" cap="flat" cmpd="sng">
            <a:solidFill>
              <a:srgbClr val="FF9900"/>
            </a:solidFill>
            <a:prstDash val="solid"/>
            <a:round/>
            <a:headEnd type="none" w="med" len="med"/>
            <a:tailEnd type="triangle" w="med" len="med"/>
          </a:ln>
        </p:spPr>
      </p:cxnSp>
      <p:cxnSp>
        <p:nvCxnSpPr>
          <p:cNvPr id="492" name="Google Shape;492;p43"/>
          <p:cNvCxnSpPr>
            <a:endCxn id="468" idx="1"/>
          </p:cNvCxnSpPr>
          <p:nvPr/>
        </p:nvCxnSpPr>
        <p:spPr>
          <a:xfrm rot="10800000" flipH="1">
            <a:off x="5284263" y="2428503"/>
            <a:ext cx="1131900" cy="896700"/>
          </a:xfrm>
          <a:prstGeom prst="straightConnector1">
            <a:avLst/>
          </a:prstGeom>
          <a:noFill/>
          <a:ln w="28575" cap="flat" cmpd="sng">
            <a:solidFill>
              <a:srgbClr val="FF9900"/>
            </a:solidFill>
            <a:prstDash val="solid"/>
            <a:round/>
            <a:headEnd type="none" w="med" len="med"/>
            <a:tailEnd type="triangle" w="med" len="med"/>
          </a:ln>
        </p:spPr>
      </p:cxnSp>
      <p:cxnSp>
        <p:nvCxnSpPr>
          <p:cNvPr id="493" name="Google Shape;493;p43"/>
          <p:cNvCxnSpPr>
            <a:endCxn id="468" idx="1"/>
          </p:cNvCxnSpPr>
          <p:nvPr/>
        </p:nvCxnSpPr>
        <p:spPr>
          <a:xfrm rot="10800000" flipH="1">
            <a:off x="5284263" y="2428503"/>
            <a:ext cx="1131900" cy="987000"/>
          </a:xfrm>
          <a:prstGeom prst="straightConnector1">
            <a:avLst/>
          </a:prstGeom>
          <a:noFill/>
          <a:ln w="28575" cap="flat" cmpd="sng">
            <a:solidFill>
              <a:srgbClr val="FF9900"/>
            </a:solidFill>
            <a:prstDash val="solid"/>
            <a:round/>
            <a:headEnd type="none" w="med" len="med"/>
            <a:tailEnd type="triangle" w="med" len="med"/>
          </a:ln>
        </p:spPr>
      </p:cxnSp>
      <p:cxnSp>
        <p:nvCxnSpPr>
          <p:cNvPr id="494" name="Google Shape;494;p43"/>
          <p:cNvCxnSpPr>
            <a:endCxn id="468" idx="1"/>
          </p:cNvCxnSpPr>
          <p:nvPr/>
        </p:nvCxnSpPr>
        <p:spPr>
          <a:xfrm rot="10800000" flipH="1">
            <a:off x="5284263" y="2428503"/>
            <a:ext cx="1131900" cy="1057500"/>
          </a:xfrm>
          <a:prstGeom prst="straightConnector1">
            <a:avLst/>
          </a:prstGeom>
          <a:noFill/>
          <a:ln w="28575" cap="flat" cmpd="sng">
            <a:solidFill>
              <a:srgbClr val="FF9900"/>
            </a:solidFill>
            <a:prstDash val="solid"/>
            <a:round/>
            <a:headEnd type="none" w="med" len="med"/>
            <a:tailEnd type="triangle" w="med" len="med"/>
          </a:ln>
        </p:spPr>
      </p:cxnSp>
      <p:cxnSp>
        <p:nvCxnSpPr>
          <p:cNvPr id="495" name="Google Shape;495;p43"/>
          <p:cNvCxnSpPr>
            <a:endCxn id="468" idx="1"/>
          </p:cNvCxnSpPr>
          <p:nvPr/>
        </p:nvCxnSpPr>
        <p:spPr>
          <a:xfrm rot="10800000" flipH="1">
            <a:off x="5284263" y="2428503"/>
            <a:ext cx="1131900" cy="1147800"/>
          </a:xfrm>
          <a:prstGeom prst="straightConnector1">
            <a:avLst/>
          </a:prstGeom>
          <a:noFill/>
          <a:ln w="28575" cap="flat" cmpd="sng">
            <a:solidFill>
              <a:srgbClr val="FF9900"/>
            </a:solidFill>
            <a:prstDash val="solid"/>
            <a:round/>
            <a:headEnd type="none" w="med" len="med"/>
            <a:tailEnd type="triangle" w="med" len="med"/>
          </a:ln>
        </p:spPr>
      </p:cxnSp>
      <p:cxnSp>
        <p:nvCxnSpPr>
          <p:cNvPr id="496" name="Google Shape;496;p43"/>
          <p:cNvCxnSpPr>
            <a:endCxn id="468" idx="1"/>
          </p:cNvCxnSpPr>
          <p:nvPr/>
        </p:nvCxnSpPr>
        <p:spPr>
          <a:xfrm rot="10800000" flipH="1">
            <a:off x="5274063" y="2428503"/>
            <a:ext cx="1142100" cy="1258200"/>
          </a:xfrm>
          <a:prstGeom prst="straightConnector1">
            <a:avLst/>
          </a:prstGeom>
          <a:noFill/>
          <a:ln w="28575" cap="flat" cmpd="sng">
            <a:solidFill>
              <a:srgbClr val="FF9900"/>
            </a:solidFill>
            <a:prstDash val="solid"/>
            <a:round/>
            <a:headEnd type="none" w="med" len="med"/>
            <a:tailEnd type="triangle" w="med" len="med"/>
          </a:ln>
        </p:spPr>
      </p:cxnSp>
      <p:cxnSp>
        <p:nvCxnSpPr>
          <p:cNvPr id="497" name="Google Shape;497;p43"/>
          <p:cNvCxnSpPr>
            <a:endCxn id="468" idx="1"/>
          </p:cNvCxnSpPr>
          <p:nvPr/>
        </p:nvCxnSpPr>
        <p:spPr>
          <a:xfrm rot="10800000" flipH="1">
            <a:off x="5274063" y="2428503"/>
            <a:ext cx="1142100" cy="1348800"/>
          </a:xfrm>
          <a:prstGeom prst="straightConnector1">
            <a:avLst/>
          </a:prstGeom>
          <a:noFill/>
          <a:ln w="28575" cap="flat" cmpd="sng">
            <a:solidFill>
              <a:srgbClr val="FF9900"/>
            </a:solidFill>
            <a:prstDash val="solid"/>
            <a:round/>
            <a:headEnd type="none" w="med" len="med"/>
            <a:tailEnd type="triangle" w="med" len="med"/>
          </a:ln>
        </p:spPr>
      </p:cxnSp>
      <p:cxnSp>
        <p:nvCxnSpPr>
          <p:cNvPr id="498" name="Google Shape;498;p43"/>
          <p:cNvCxnSpPr>
            <a:endCxn id="468" idx="1"/>
          </p:cNvCxnSpPr>
          <p:nvPr/>
        </p:nvCxnSpPr>
        <p:spPr>
          <a:xfrm rot="10800000" flipH="1">
            <a:off x="5284263" y="2428503"/>
            <a:ext cx="1131900" cy="1499400"/>
          </a:xfrm>
          <a:prstGeom prst="straightConnector1">
            <a:avLst/>
          </a:prstGeom>
          <a:noFill/>
          <a:ln w="28575" cap="flat" cmpd="sng">
            <a:solidFill>
              <a:srgbClr val="FF9900"/>
            </a:solidFill>
            <a:prstDash val="solid"/>
            <a:round/>
            <a:headEnd type="none" w="med" len="med"/>
            <a:tailEnd type="triangle" w="med" len="med"/>
          </a:ln>
        </p:spPr>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Leave-one-out</a:t>
            </a:r>
            <a:endParaRPr/>
          </a:p>
        </p:txBody>
      </p:sp>
      <p:sp>
        <p:nvSpPr>
          <p:cNvPr id="504" name="Google Shape;504;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Leave-on-out does not stratify well, and does not handle balanced data.</a:t>
            </a:r>
            <a:endParaRPr>
              <a:solidFill>
                <a:srgbClr val="000000"/>
              </a:solidFill>
            </a:endParaRPr>
          </a:p>
          <a:p>
            <a:pPr marL="0" lvl="0" indent="0" algn="l" rtl="0">
              <a:spcBef>
                <a:spcPts val="0"/>
              </a:spcBef>
              <a:spcAft>
                <a:spcPts val="0"/>
              </a:spcAft>
              <a:buNone/>
            </a:pPr>
            <a:endParaRPr>
              <a:solidFill>
                <a:srgbClr val="000000"/>
              </a:solidFill>
            </a:endParaRPr>
          </a:p>
          <a:p>
            <a:pPr marL="0" lvl="0" indent="0" algn="l" rtl="0">
              <a:spcBef>
                <a:spcPts val="0"/>
              </a:spcBef>
              <a:spcAft>
                <a:spcPts val="0"/>
              </a:spcAft>
              <a:buNone/>
            </a:pPr>
            <a:r>
              <a:rPr lang="en">
                <a:solidFill>
                  <a:srgbClr val="000000"/>
                </a:solidFill>
              </a:rPr>
              <a:t>For example:</a:t>
            </a:r>
            <a:endParaRPr>
              <a:solidFill>
                <a:srgbClr val="000000"/>
              </a:solidFill>
            </a:endParaRPr>
          </a:p>
          <a:p>
            <a:pPr marL="0" lvl="0" indent="0" algn="l" rtl="0">
              <a:spcBef>
                <a:spcPts val="0"/>
              </a:spcBef>
              <a:spcAft>
                <a:spcPts val="0"/>
              </a:spcAft>
              <a:buNone/>
            </a:pPr>
            <a:r>
              <a:rPr lang="en">
                <a:solidFill>
                  <a:srgbClr val="000000"/>
                </a:solidFill>
              </a:rPr>
              <a:t>Take the following data set [1,1,0,0]</a:t>
            </a:r>
            <a:endParaRPr>
              <a:solidFill>
                <a:srgbClr val="000000"/>
              </a:solidFill>
            </a:endParaRPr>
          </a:p>
          <a:p>
            <a:pPr marL="0" lvl="0" indent="0" algn="l" rtl="0">
              <a:spcBef>
                <a:spcPts val="0"/>
              </a:spcBef>
              <a:spcAft>
                <a:spcPts val="0"/>
              </a:spcAft>
              <a:buNone/>
            </a:pPr>
            <a:endParaRPr>
              <a:solidFill>
                <a:srgbClr val="000000"/>
              </a:solidFill>
            </a:endParaRPr>
          </a:p>
          <a:p>
            <a:pPr marL="0" lvl="0" indent="0" algn="l" rtl="0">
              <a:spcBef>
                <a:spcPts val="0"/>
              </a:spcBef>
              <a:spcAft>
                <a:spcPts val="0"/>
              </a:spcAft>
              <a:buNone/>
            </a:pPr>
            <a:r>
              <a:rPr lang="en">
                <a:solidFill>
                  <a:srgbClr val="000000"/>
                </a:solidFill>
              </a:rPr>
              <a:t>Use Leave-one-out and </a:t>
            </a:r>
            <a:endParaRPr>
              <a:solidFill>
                <a:srgbClr val="000000"/>
              </a:solidFill>
            </a:endParaRPr>
          </a:p>
          <a:p>
            <a:pPr marL="0" lvl="0" indent="0" algn="l" rtl="0">
              <a:spcBef>
                <a:spcPts val="0"/>
              </a:spcBef>
              <a:spcAft>
                <a:spcPts val="0"/>
              </a:spcAft>
              <a:buNone/>
            </a:pPr>
            <a:r>
              <a:rPr lang="en">
                <a:solidFill>
                  <a:srgbClr val="000000"/>
                </a:solidFill>
              </a:rPr>
              <a:t>perform Knn where k = 3.</a:t>
            </a:r>
            <a:endParaRPr>
              <a:solidFill>
                <a:srgbClr val="000000"/>
              </a:solidFill>
            </a:endParaRPr>
          </a:p>
          <a:p>
            <a:pPr marL="0" lvl="0" indent="0" algn="l" rtl="0">
              <a:spcBef>
                <a:spcPts val="0"/>
              </a:spcBef>
              <a:spcAft>
                <a:spcPts val="0"/>
              </a:spcAft>
              <a:buNone/>
            </a:pPr>
            <a:endParaRPr>
              <a:solidFill>
                <a:srgbClr val="000000"/>
              </a:solidFill>
            </a:endParaRPr>
          </a:p>
          <a:p>
            <a:pPr marL="0" lvl="0" indent="0" algn="l" rtl="0">
              <a:spcBef>
                <a:spcPts val="0"/>
              </a:spcBef>
              <a:spcAft>
                <a:spcPts val="0"/>
              </a:spcAft>
              <a:buNone/>
            </a:pPr>
            <a:r>
              <a:rPr lang="en">
                <a:solidFill>
                  <a:srgbClr val="000000"/>
                </a:solidFill>
              </a:rPr>
              <a:t>That means 4 data values, and 4 folds.</a:t>
            </a:r>
            <a:endParaRPr>
              <a:solidFill>
                <a:srgbClr val="000000"/>
              </a:solidFill>
            </a:endParaRPr>
          </a:p>
          <a:p>
            <a:pPr marL="0" lvl="0" indent="0" algn="l" rtl="0">
              <a:spcBef>
                <a:spcPts val="0"/>
              </a:spcBef>
              <a:spcAft>
                <a:spcPts val="0"/>
              </a:spcAft>
              <a:buNone/>
            </a:pPr>
            <a:endParaRPr>
              <a:solidFill>
                <a:srgbClr val="000000"/>
              </a:solidFill>
            </a:endParaRPr>
          </a:p>
          <a:p>
            <a:pPr marL="0" lvl="0" indent="0" algn="l" rtl="0">
              <a:spcBef>
                <a:spcPts val="0"/>
              </a:spcBef>
              <a:spcAft>
                <a:spcPts val="0"/>
              </a:spcAft>
              <a:buNone/>
            </a:pPr>
            <a:endParaRPr>
              <a:solidFill>
                <a:srgbClr val="00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Leave-one-out</a:t>
            </a:r>
            <a:endParaRPr/>
          </a:p>
        </p:txBody>
      </p:sp>
      <p:sp>
        <p:nvSpPr>
          <p:cNvPr id="510" name="Google Shape;510;p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Does not stratify well and does not handle balanced data</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graphicFrame>
        <p:nvGraphicFramePr>
          <p:cNvPr id="511" name="Google Shape;511;p45"/>
          <p:cNvGraphicFramePr/>
          <p:nvPr/>
        </p:nvGraphicFramePr>
        <p:xfrm>
          <a:off x="670656" y="2001000"/>
          <a:ext cx="7239000" cy="1981050"/>
        </p:xfrm>
        <a:graphic>
          <a:graphicData uri="http://schemas.openxmlformats.org/drawingml/2006/table">
            <a:tbl>
              <a:tblPr>
                <a:noFill/>
                <a:tableStyleId>{197F5F9C-2371-458E-9B04-6334954370BD}</a:tableStyleId>
              </a:tblPr>
              <a:tblGrid>
                <a:gridCol w="14478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tblGrid>
              <a:tr h="381000">
                <a:tc>
                  <a:txBody>
                    <a:bodyPr/>
                    <a:lstStyle/>
                    <a:p>
                      <a:pPr marL="0" lvl="0" indent="0" algn="l" rtl="0">
                        <a:spcBef>
                          <a:spcPts val="0"/>
                        </a:spcBef>
                        <a:spcAft>
                          <a:spcPts val="0"/>
                        </a:spcAft>
                        <a:buNone/>
                      </a:pPr>
                      <a:endParaRPr>
                        <a:solidFill>
                          <a:srgbClr val="FFFFFF"/>
                        </a:solidFill>
                      </a:endParaRPr>
                    </a:p>
                  </a:txBody>
                  <a:tcPr marL="91425" marR="91425" marT="91425" marB="91425">
                    <a:solidFill>
                      <a:srgbClr val="000000"/>
                    </a:solidFill>
                  </a:tcPr>
                </a:tc>
                <a:tc>
                  <a:txBody>
                    <a:bodyPr/>
                    <a:lstStyle/>
                    <a:p>
                      <a:pPr marL="0" lvl="0" indent="0" algn="l" rtl="0">
                        <a:spcBef>
                          <a:spcPts val="0"/>
                        </a:spcBef>
                        <a:spcAft>
                          <a:spcPts val="0"/>
                        </a:spcAft>
                        <a:buNone/>
                      </a:pPr>
                      <a:r>
                        <a:rPr lang="en" b="1">
                          <a:solidFill>
                            <a:srgbClr val="FFFFFF"/>
                          </a:solidFill>
                        </a:rPr>
                        <a:t>Fold 1</a:t>
                      </a:r>
                      <a:endParaRPr b="1">
                        <a:solidFill>
                          <a:srgbClr val="FFFFFF"/>
                        </a:solidFill>
                      </a:endParaRPr>
                    </a:p>
                  </a:txBody>
                  <a:tcPr marL="91425" marR="91425" marT="91425" marB="91425">
                    <a:solidFill>
                      <a:srgbClr val="000000"/>
                    </a:solidFill>
                  </a:tcPr>
                </a:tc>
                <a:tc>
                  <a:txBody>
                    <a:bodyPr/>
                    <a:lstStyle/>
                    <a:p>
                      <a:pPr marL="0" lvl="0" indent="0" algn="l" rtl="0">
                        <a:spcBef>
                          <a:spcPts val="0"/>
                        </a:spcBef>
                        <a:spcAft>
                          <a:spcPts val="0"/>
                        </a:spcAft>
                        <a:buNone/>
                      </a:pPr>
                      <a:r>
                        <a:rPr lang="en" b="1">
                          <a:solidFill>
                            <a:srgbClr val="FFFFFF"/>
                          </a:solidFill>
                        </a:rPr>
                        <a:t>Fold 2</a:t>
                      </a:r>
                      <a:endParaRPr b="1">
                        <a:solidFill>
                          <a:srgbClr val="FFFFFF"/>
                        </a:solidFill>
                      </a:endParaRPr>
                    </a:p>
                  </a:txBody>
                  <a:tcPr marL="91425" marR="91425" marT="91425" marB="91425">
                    <a:solidFill>
                      <a:srgbClr val="000000"/>
                    </a:solidFill>
                  </a:tcPr>
                </a:tc>
                <a:tc>
                  <a:txBody>
                    <a:bodyPr/>
                    <a:lstStyle/>
                    <a:p>
                      <a:pPr marL="0" lvl="0" indent="0" algn="l" rtl="0">
                        <a:spcBef>
                          <a:spcPts val="0"/>
                        </a:spcBef>
                        <a:spcAft>
                          <a:spcPts val="0"/>
                        </a:spcAft>
                        <a:buNone/>
                      </a:pPr>
                      <a:r>
                        <a:rPr lang="en" b="1">
                          <a:solidFill>
                            <a:srgbClr val="FFFFFF"/>
                          </a:solidFill>
                        </a:rPr>
                        <a:t>Fold 3</a:t>
                      </a:r>
                      <a:endParaRPr b="1">
                        <a:solidFill>
                          <a:srgbClr val="FFFFFF"/>
                        </a:solidFill>
                      </a:endParaRPr>
                    </a:p>
                  </a:txBody>
                  <a:tcPr marL="91425" marR="91425" marT="91425" marB="91425">
                    <a:solidFill>
                      <a:srgbClr val="000000"/>
                    </a:solidFill>
                  </a:tcPr>
                </a:tc>
                <a:tc>
                  <a:txBody>
                    <a:bodyPr/>
                    <a:lstStyle/>
                    <a:p>
                      <a:pPr marL="0" lvl="0" indent="0" algn="l" rtl="0">
                        <a:spcBef>
                          <a:spcPts val="0"/>
                        </a:spcBef>
                        <a:spcAft>
                          <a:spcPts val="0"/>
                        </a:spcAft>
                        <a:buNone/>
                      </a:pPr>
                      <a:r>
                        <a:rPr lang="en" b="1">
                          <a:solidFill>
                            <a:srgbClr val="FFFFFF"/>
                          </a:solidFill>
                        </a:rPr>
                        <a:t>Fold 4</a:t>
                      </a:r>
                      <a:endParaRPr b="1">
                        <a:solidFill>
                          <a:srgbClr val="FFFFFF"/>
                        </a:solidFill>
                      </a:endParaRPr>
                    </a:p>
                  </a:txBody>
                  <a:tcPr marL="91425" marR="91425" marT="91425" marB="91425">
                    <a:solidFill>
                      <a:srgbClr val="000000"/>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Data</a:t>
                      </a:r>
                      <a:endParaRPr/>
                    </a:p>
                  </a:txBody>
                  <a:tcPr marL="91425" marR="91425" marT="91425" marB="91425">
                    <a:solidFill>
                      <a:srgbClr val="999999"/>
                    </a:solidFill>
                  </a:tcPr>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0</a:t>
                      </a:r>
                      <a:endParaRPr/>
                    </a:p>
                  </a:txBody>
                  <a:tcPr marL="91425" marR="91425" marT="91425" marB="91425"/>
                </a:tc>
                <a:tc>
                  <a:txBody>
                    <a:bodyPr/>
                    <a:lstStyle/>
                    <a:p>
                      <a:pPr marL="0" lvl="0" indent="0" algn="l" rtl="0">
                        <a:spcBef>
                          <a:spcPts val="0"/>
                        </a:spcBef>
                        <a:spcAft>
                          <a:spcPts val="0"/>
                        </a:spcAft>
                        <a:buNone/>
                      </a:pPr>
                      <a:r>
                        <a:rPr lang="en"/>
                        <a:t>0</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endParaRPr/>
                    </a:p>
                  </a:txBody>
                  <a:tcPr marL="91425" marR="91425" marT="91425" marB="91425">
                    <a:solidFill>
                      <a:srgbClr val="999999"/>
                    </a:solidFill>
                  </a:tcPr>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0</a:t>
                      </a:r>
                      <a:endParaRPr/>
                    </a:p>
                  </a:txBody>
                  <a:tcPr marL="91425" marR="91425" marT="91425" marB="91425"/>
                </a:tc>
                <a:tc>
                  <a:txBody>
                    <a:bodyPr/>
                    <a:lstStyle/>
                    <a:p>
                      <a:pPr marL="0" lvl="0" indent="0" algn="l" rtl="0">
                        <a:spcBef>
                          <a:spcPts val="0"/>
                        </a:spcBef>
                        <a:spcAft>
                          <a:spcPts val="0"/>
                        </a:spcAft>
                        <a:buNone/>
                      </a:pPr>
                      <a:r>
                        <a:rPr lang="en"/>
                        <a:t>0</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endParaRPr/>
                    </a:p>
                  </a:txBody>
                  <a:tcPr marL="91425" marR="91425" marT="91425" marB="91425">
                    <a:lnB w="19050" cap="flat" cmpd="sng">
                      <a:solidFill>
                        <a:srgbClr val="000000"/>
                      </a:solidFill>
                      <a:prstDash val="solid"/>
                      <a:round/>
                      <a:headEnd type="none" w="sm" len="sm"/>
                      <a:tailEnd type="none" w="sm" len="sm"/>
                    </a:lnB>
                    <a:solidFill>
                      <a:srgbClr val="999999"/>
                    </a:solidFill>
                  </a:tcPr>
                </a:tc>
                <a:tc>
                  <a:txBody>
                    <a:bodyPr/>
                    <a:lstStyle/>
                    <a:p>
                      <a:pPr marL="0" lvl="0" indent="0" algn="l" rtl="0">
                        <a:spcBef>
                          <a:spcPts val="0"/>
                        </a:spcBef>
                        <a:spcAft>
                          <a:spcPts val="0"/>
                        </a:spcAft>
                        <a:buNone/>
                      </a:pPr>
                      <a:r>
                        <a:rPr lang="en"/>
                        <a:t>0</a:t>
                      </a:r>
                      <a:endParaRPr/>
                    </a:p>
                  </a:txBody>
                  <a:tcPr marL="91425" marR="91425" marT="91425" marB="91425">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a:t>0</a:t>
                      </a:r>
                      <a:endParaRPr/>
                    </a:p>
                  </a:txBody>
                  <a:tcPr marL="91425" marR="91425" marT="91425" marB="91425">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a:t>1</a:t>
                      </a:r>
                      <a:endParaRPr/>
                    </a:p>
                  </a:txBody>
                  <a:tcPr marL="91425" marR="91425" marT="91425" marB="91425">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a:t>1</a:t>
                      </a:r>
                      <a:endParaRPr/>
                    </a:p>
                  </a:txBody>
                  <a:tcPr marL="91425" marR="91425" marT="91425" marB="91425">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t>Test</a:t>
                      </a:r>
                      <a:endParaRPr/>
                    </a:p>
                  </a:txBody>
                  <a:tcPr marL="91425" marR="91425" marT="91425" marB="91425">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999999"/>
                    </a:solidFill>
                  </a:tcPr>
                </a:tc>
                <a:tc>
                  <a:txBody>
                    <a:bodyPr/>
                    <a:lstStyle/>
                    <a:p>
                      <a:pPr marL="0" lvl="0" indent="0" algn="l" rtl="0">
                        <a:spcBef>
                          <a:spcPts val="0"/>
                        </a:spcBef>
                        <a:spcAft>
                          <a:spcPts val="0"/>
                        </a:spcAft>
                        <a:buNone/>
                      </a:pPr>
                      <a:r>
                        <a:rPr lang="en"/>
                        <a:t>0</a:t>
                      </a:r>
                      <a:endParaRPr/>
                    </a:p>
                  </a:txBody>
                  <a:tcPr marL="91425" marR="91425" marT="91425" marB="91425">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a:t>1</a:t>
                      </a:r>
                      <a:endParaRPr/>
                    </a:p>
                  </a:txBody>
                  <a:tcPr marL="91425" marR="91425" marT="91425" marB="91425">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a:t>1</a:t>
                      </a:r>
                      <a:endParaRPr/>
                    </a:p>
                  </a:txBody>
                  <a:tcPr marL="91425" marR="91425" marT="91425" marB="91425">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a:t>0</a:t>
                      </a:r>
                      <a:endParaRPr/>
                    </a:p>
                  </a:txBody>
                  <a:tcPr marL="91425" marR="91425" marT="91425" marB="91425">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Leave-one-out</a:t>
            </a:r>
            <a:endParaRPr/>
          </a:p>
        </p:txBody>
      </p:sp>
      <p:sp>
        <p:nvSpPr>
          <p:cNvPr id="517" name="Google Shape;517;p4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Does not stratify well and does not handle balanced data</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graphicFrame>
        <p:nvGraphicFramePr>
          <p:cNvPr id="518" name="Google Shape;518;p46"/>
          <p:cNvGraphicFramePr/>
          <p:nvPr/>
        </p:nvGraphicFramePr>
        <p:xfrm>
          <a:off x="670656" y="2001000"/>
          <a:ext cx="7239000" cy="2773470"/>
        </p:xfrm>
        <a:graphic>
          <a:graphicData uri="http://schemas.openxmlformats.org/drawingml/2006/table">
            <a:tbl>
              <a:tblPr>
                <a:noFill/>
                <a:tableStyleId>{197F5F9C-2371-458E-9B04-6334954370BD}</a:tableStyleId>
              </a:tblPr>
              <a:tblGrid>
                <a:gridCol w="14478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tblGrid>
              <a:tr h="381000">
                <a:tc>
                  <a:txBody>
                    <a:bodyPr/>
                    <a:lstStyle/>
                    <a:p>
                      <a:pPr marL="0" lvl="0" indent="0" algn="l" rtl="0">
                        <a:spcBef>
                          <a:spcPts val="0"/>
                        </a:spcBef>
                        <a:spcAft>
                          <a:spcPts val="0"/>
                        </a:spcAft>
                        <a:buNone/>
                      </a:pPr>
                      <a:endParaRPr>
                        <a:solidFill>
                          <a:srgbClr val="FFFFFF"/>
                        </a:solidFill>
                      </a:endParaRPr>
                    </a:p>
                  </a:txBody>
                  <a:tcPr marL="91425" marR="91425" marT="91425" marB="91425">
                    <a:solidFill>
                      <a:srgbClr val="000000"/>
                    </a:solidFill>
                  </a:tcPr>
                </a:tc>
                <a:tc>
                  <a:txBody>
                    <a:bodyPr/>
                    <a:lstStyle/>
                    <a:p>
                      <a:pPr marL="0" lvl="0" indent="0" algn="l" rtl="0">
                        <a:spcBef>
                          <a:spcPts val="0"/>
                        </a:spcBef>
                        <a:spcAft>
                          <a:spcPts val="0"/>
                        </a:spcAft>
                        <a:buNone/>
                      </a:pPr>
                      <a:r>
                        <a:rPr lang="en" b="1">
                          <a:solidFill>
                            <a:srgbClr val="FFFFFF"/>
                          </a:solidFill>
                        </a:rPr>
                        <a:t>Fold 1</a:t>
                      </a:r>
                      <a:endParaRPr b="1">
                        <a:solidFill>
                          <a:srgbClr val="FFFFFF"/>
                        </a:solidFill>
                      </a:endParaRPr>
                    </a:p>
                  </a:txBody>
                  <a:tcPr marL="91425" marR="91425" marT="91425" marB="91425">
                    <a:solidFill>
                      <a:srgbClr val="000000"/>
                    </a:solidFill>
                  </a:tcPr>
                </a:tc>
                <a:tc>
                  <a:txBody>
                    <a:bodyPr/>
                    <a:lstStyle/>
                    <a:p>
                      <a:pPr marL="0" lvl="0" indent="0" algn="l" rtl="0">
                        <a:spcBef>
                          <a:spcPts val="0"/>
                        </a:spcBef>
                        <a:spcAft>
                          <a:spcPts val="0"/>
                        </a:spcAft>
                        <a:buNone/>
                      </a:pPr>
                      <a:r>
                        <a:rPr lang="en" b="1">
                          <a:solidFill>
                            <a:srgbClr val="FFFFFF"/>
                          </a:solidFill>
                        </a:rPr>
                        <a:t>Fold 2</a:t>
                      </a:r>
                      <a:endParaRPr b="1">
                        <a:solidFill>
                          <a:srgbClr val="FFFFFF"/>
                        </a:solidFill>
                      </a:endParaRPr>
                    </a:p>
                  </a:txBody>
                  <a:tcPr marL="91425" marR="91425" marT="91425" marB="91425">
                    <a:solidFill>
                      <a:srgbClr val="000000"/>
                    </a:solidFill>
                  </a:tcPr>
                </a:tc>
                <a:tc>
                  <a:txBody>
                    <a:bodyPr/>
                    <a:lstStyle/>
                    <a:p>
                      <a:pPr marL="0" lvl="0" indent="0" algn="l" rtl="0">
                        <a:spcBef>
                          <a:spcPts val="0"/>
                        </a:spcBef>
                        <a:spcAft>
                          <a:spcPts val="0"/>
                        </a:spcAft>
                        <a:buNone/>
                      </a:pPr>
                      <a:r>
                        <a:rPr lang="en" b="1">
                          <a:solidFill>
                            <a:srgbClr val="FFFFFF"/>
                          </a:solidFill>
                        </a:rPr>
                        <a:t>Fold 3</a:t>
                      </a:r>
                      <a:endParaRPr b="1">
                        <a:solidFill>
                          <a:srgbClr val="FFFFFF"/>
                        </a:solidFill>
                      </a:endParaRPr>
                    </a:p>
                  </a:txBody>
                  <a:tcPr marL="91425" marR="91425" marT="91425" marB="91425">
                    <a:solidFill>
                      <a:srgbClr val="000000"/>
                    </a:solidFill>
                  </a:tcPr>
                </a:tc>
                <a:tc>
                  <a:txBody>
                    <a:bodyPr/>
                    <a:lstStyle/>
                    <a:p>
                      <a:pPr marL="0" lvl="0" indent="0" algn="l" rtl="0">
                        <a:spcBef>
                          <a:spcPts val="0"/>
                        </a:spcBef>
                        <a:spcAft>
                          <a:spcPts val="0"/>
                        </a:spcAft>
                        <a:buNone/>
                      </a:pPr>
                      <a:r>
                        <a:rPr lang="en" b="1">
                          <a:solidFill>
                            <a:srgbClr val="FFFFFF"/>
                          </a:solidFill>
                        </a:rPr>
                        <a:t>Fold 4</a:t>
                      </a:r>
                      <a:endParaRPr b="1">
                        <a:solidFill>
                          <a:srgbClr val="FFFFFF"/>
                        </a:solidFill>
                      </a:endParaRPr>
                    </a:p>
                  </a:txBody>
                  <a:tcPr marL="91425" marR="91425" marT="91425" marB="91425">
                    <a:solidFill>
                      <a:srgbClr val="000000"/>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Data</a:t>
                      </a:r>
                      <a:endParaRPr/>
                    </a:p>
                  </a:txBody>
                  <a:tcPr marL="91425" marR="91425" marT="91425" marB="91425">
                    <a:solidFill>
                      <a:srgbClr val="999999"/>
                    </a:solidFill>
                  </a:tcPr>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0</a:t>
                      </a:r>
                      <a:endParaRPr/>
                    </a:p>
                  </a:txBody>
                  <a:tcPr marL="91425" marR="91425" marT="91425" marB="91425"/>
                </a:tc>
                <a:tc>
                  <a:txBody>
                    <a:bodyPr/>
                    <a:lstStyle/>
                    <a:p>
                      <a:pPr marL="0" lvl="0" indent="0" algn="l" rtl="0">
                        <a:spcBef>
                          <a:spcPts val="0"/>
                        </a:spcBef>
                        <a:spcAft>
                          <a:spcPts val="0"/>
                        </a:spcAft>
                        <a:buNone/>
                      </a:pPr>
                      <a:r>
                        <a:rPr lang="en"/>
                        <a:t>0</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endParaRPr/>
                    </a:p>
                  </a:txBody>
                  <a:tcPr marL="91425" marR="91425" marT="91425" marB="91425">
                    <a:solidFill>
                      <a:srgbClr val="999999"/>
                    </a:solidFill>
                  </a:tcPr>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0</a:t>
                      </a:r>
                      <a:endParaRPr/>
                    </a:p>
                  </a:txBody>
                  <a:tcPr marL="91425" marR="91425" marT="91425" marB="91425"/>
                </a:tc>
                <a:tc>
                  <a:txBody>
                    <a:bodyPr/>
                    <a:lstStyle/>
                    <a:p>
                      <a:pPr marL="0" lvl="0" indent="0" algn="l" rtl="0">
                        <a:spcBef>
                          <a:spcPts val="0"/>
                        </a:spcBef>
                        <a:spcAft>
                          <a:spcPts val="0"/>
                        </a:spcAft>
                        <a:buNone/>
                      </a:pPr>
                      <a:r>
                        <a:rPr lang="en"/>
                        <a:t>0</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endParaRPr/>
                    </a:p>
                  </a:txBody>
                  <a:tcPr marL="91425" marR="91425" marT="91425" marB="91425">
                    <a:lnB w="19050" cap="flat" cmpd="sng">
                      <a:solidFill>
                        <a:srgbClr val="000000"/>
                      </a:solidFill>
                      <a:prstDash val="solid"/>
                      <a:round/>
                      <a:headEnd type="none" w="sm" len="sm"/>
                      <a:tailEnd type="none" w="sm" len="sm"/>
                    </a:lnB>
                    <a:solidFill>
                      <a:srgbClr val="999999"/>
                    </a:solidFill>
                  </a:tcPr>
                </a:tc>
                <a:tc>
                  <a:txBody>
                    <a:bodyPr/>
                    <a:lstStyle/>
                    <a:p>
                      <a:pPr marL="0" lvl="0" indent="0" algn="l" rtl="0">
                        <a:spcBef>
                          <a:spcPts val="0"/>
                        </a:spcBef>
                        <a:spcAft>
                          <a:spcPts val="0"/>
                        </a:spcAft>
                        <a:buNone/>
                      </a:pPr>
                      <a:r>
                        <a:rPr lang="en"/>
                        <a:t>0</a:t>
                      </a:r>
                      <a:endParaRPr/>
                    </a:p>
                  </a:txBody>
                  <a:tcPr marL="91425" marR="91425" marT="91425" marB="91425">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a:t>0</a:t>
                      </a:r>
                      <a:endParaRPr/>
                    </a:p>
                  </a:txBody>
                  <a:tcPr marL="91425" marR="91425" marT="91425" marB="91425">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a:t>1</a:t>
                      </a:r>
                      <a:endParaRPr/>
                    </a:p>
                  </a:txBody>
                  <a:tcPr marL="91425" marR="91425" marT="91425" marB="91425">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a:t>1</a:t>
                      </a:r>
                      <a:endParaRPr/>
                    </a:p>
                  </a:txBody>
                  <a:tcPr marL="91425" marR="91425" marT="91425" marB="91425">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t>Test</a:t>
                      </a:r>
                      <a:endParaRPr/>
                    </a:p>
                  </a:txBody>
                  <a:tcPr marL="91425" marR="91425" marT="91425" marB="91425">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999999"/>
                    </a:solidFill>
                  </a:tcPr>
                </a:tc>
                <a:tc>
                  <a:txBody>
                    <a:bodyPr/>
                    <a:lstStyle/>
                    <a:p>
                      <a:pPr marL="0" lvl="0" indent="0" algn="l" rtl="0">
                        <a:spcBef>
                          <a:spcPts val="0"/>
                        </a:spcBef>
                        <a:spcAft>
                          <a:spcPts val="0"/>
                        </a:spcAft>
                        <a:buNone/>
                      </a:pPr>
                      <a:r>
                        <a:rPr lang="en"/>
                        <a:t>0</a:t>
                      </a:r>
                      <a:endParaRPr/>
                    </a:p>
                  </a:txBody>
                  <a:tcPr marL="91425" marR="91425" marT="91425" marB="91425">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a:t>1</a:t>
                      </a:r>
                      <a:endParaRPr/>
                    </a:p>
                  </a:txBody>
                  <a:tcPr marL="91425" marR="91425" marT="91425" marB="91425">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a:t>1</a:t>
                      </a:r>
                      <a:endParaRPr/>
                    </a:p>
                  </a:txBody>
                  <a:tcPr marL="91425" marR="91425" marT="91425" marB="91425">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a:t>0</a:t>
                      </a:r>
                      <a:endParaRPr/>
                    </a:p>
                  </a:txBody>
                  <a:tcPr marL="91425" marR="91425" marT="91425" marB="91425">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a:t>Predicted</a:t>
                      </a:r>
                      <a:endParaRPr/>
                    </a:p>
                  </a:txBody>
                  <a:tcPr marL="91425" marR="91425" marT="91425" marB="91425">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999999"/>
                    </a:solidFill>
                  </a:tcPr>
                </a:tc>
                <a:tc>
                  <a:txBody>
                    <a:bodyPr/>
                    <a:lstStyle/>
                    <a:p>
                      <a:pPr marL="0" lvl="0" indent="0" algn="l" rtl="0">
                        <a:spcBef>
                          <a:spcPts val="0"/>
                        </a:spcBef>
                        <a:spcAft>
                          <a:spcPts val="0"/>
                        </a:spcAft>
                        <a:buNone/>
                      </a:pPr>
                      <a:r>
                        <a:rPr lang="en"/>
                        <a:t>1</a:t>
                      </a:r>
                      <a:endParaRPr/>
                    </a:p>
                  </a:txBody>
                  <a:tcPr marL="91425" marR="91425" marT="91425" marB="91425">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a:t>0</a:t>
                      </a:r>
                      <a:endParaRPr/>
                    </a:p>
                  </a:txBody>
                  <a:tcPr marL="91425" marR="91425" marT="91425" marB="91425">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a:t>0</a:t>
                      </a:r>
                      <a:endParaRPr/>
                    </a:p>
                  </a:txBody>
                  <a:tcPr marL="91425" marR="91425" marT="91425" marB="91425">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a:t>1</a:t>
                      </a:r>
                      <a:endParaRPr/>
                    </a:p>
                  </a:txBody>
                  <a:tcPr marL="91425" marR="91425" marT="91425" marB="91425">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
                        <a:t>Error Rate</a:t>
                      </a:r>
                      <a:endParaRPr/>
                    </a:p>
                  </a:txBody>
                  <a:tcPr marL="91425" marR="91425" marT="91425" marB="91425">
                    <a:lnT w="19050" cap="flat" cmpd="sng">
                      <a:solidFill>
                        <a:srgbClr val="000000"/>
                      </a:solidFill>
                      <a:prstDash val="solid"/>
                      <a:round/>
                      <a:headEnd type="none" w="sm" len="sm"/>
                      <a:tailEnd type="none" w="sm" len="sm"/>
                    </a:lnT>
                    <a:solidFill>
                      <a:srgbClr val="999999"/>
                    </a:solidFill>
                  </a:tcPr>
                </a:tc>
                <a:tc>
                  <a:txBody>
                    <a:bodyPr/>
                    <a:lstStyle/>
                    <a:p>
                      <a:pPr marL="0" lvl="0" indent="0" algn="l" rtl="0">
                        <a:spcBef>
                          <a:spcPts val="0"/>
                        </a:spcBef>
                        <a:spcAft>
                          <a:spcPts val="0"/>
                        </a:spcAft>
                        <a:buNone/>
                      </a:pPr>
                      <a:r>
                        <a:rPr lang="en"/>
                        <a:t>0</a:t>
                      </a:r>
                      <a:endParaRPr/>
                    </a:p>
                  </a:txBody>
                  <a:tcPr marL="91425" marR="91425" marT="91425" marB="91425">
                    <a:lnT w="19050" cap="flat" cmpd="sng">
                      <a:solidFill>
                        <a:srgbClr val="000000"/>
                      </a:solidFill>
                      <a:prstDash val="solid"/>
                      <a:round/>
                      <a:headEnd type="none" w="sm" len="sm"/>
                      <a:tailEnd type="none" w="sm" len="sm"/>
                    </a:lnT>
                  </a:tcPr>
                </a:tc>
                <a:tc>
                  <a:txBody>
                    <a:bodyPr/>
                    <a:lstStyle/>
                    <a:p>
                      <a:pPr marL="0" lvl="0" indent="0" algn="l" rtl="0">
                        <a:spcBef>
                          <a:spcPts val="0"/>
                        </a:spcBef>
                        <a:spcAft>
                          <a:spcPts val="0"/>
                        </a:spcAft>
                        <a:buNone/>
                      </a:pPr>
                      <a:r>
                        <a:rPr lang="en"/>
                        <a:t>0</a:t>
                      </a:r>
                      <a:endParaRPr/>
                    </a:p>
                  </a:txBody>
                  <a:tcPr marL="91425" marR="91425" marT="91425" marB="91425">
                    <a:lnT w="19050" cap="flat" cmpd="sng">
                      <a:solidFill>
                        <a:srgbClr val="000000"/>
                      </a:solidFill>
                      <a:prstDash val="solid"/>
                      <a:round/>
                      <a:headEnd type="none" w="sm" len="sm"/>
                      <a:tailEnd type="none" w="sm" len="sm"/>
                    </a:lnT>
                  </a:tcPr>
                </a:tc>
                <a:tc>
                  <a:txBody>
                    <a:bodyPr/>
                    <a:lstStyle/>
                    <a:p>
                      <a:pPr marL="0" lvl="0" indent="0" algn="l" rtl="0">
                        <a:spcBef>
                          <a:spcPts val="0"/>
                        </a:spcBef>
                        <a:spcAft>
                          <a:spcPts val="0"/>
                        </a:spcAft>
                        <a:buNone/>
                      </a:pPr>
                      <a:r>
                        <a:rPr lang="en"/>
                        <a:t>0</a:t>
                      </a:r>
                      <a:endParaRPr/>
                    </a:p>
                  </a:txBody>
                  <a:tcPr marL="91425" marR="91425" marT="91425" marB="91425">
                    <a:lnT w="19050" cap="flat" cmpd="sng">
                      <a:solidFill>
                        <a:srgbClr val="000000"/>
                      </a:solidFill>
                      <a:prstDash val="solid"/>
                      <a:round/>
                      <a:headEnd type="none" w="sm" len="sm"/>
                      <a:tailEnd type="none" w="sm" len="sm"/>
                    </a:lnT>
                  </a:tcPr>
                </a:tc>
                <a:tc>
                  <a:txBody>
                    <a:bodyPr/>
                    <a:lstStyle/>
                    <a:p>
                      <a:pPr marL="0" lvl="0" indent="0" algn="l" rtl="0">
                        <a:spcBef>
                          <a:spcPts val="0"/>
                        </a:spcBef>
                        <a:spcAft>
                          <a:spcPts val="0"/>
                        </a:spcAft>
                        <a:buNone/>
                      </a:pPr>
                      <a:r>
                        <a:rPr lang="en"/>
                        <a:t>0</a:t>
                      </a:r>
                      <a:endParaRPr/>
                    </a:p>
                  </a:txBody>
                  <a:tcPr marL="91425" marR="91425" marT="91425" marB="91425">
                    <a:lnT w="19050" cap="flat" cmpd="sng">
                      <a:solidFill>
                        <a:srgbClr val="000000"/>
                      </a:solidFill>
                      <a:prstDash val="solid"/>
                      <a:round/>
                      <a:headEnd type="none" w="sm" len="sm"/>
                      <a:tailEnd type="none" w="sm" len="sm"/>
                    </a:lnT>
                  </a:tcPr>
                </a:tc>
                <a:extLst>
                  <a:ext uri="{0D108BD9-81ED-4DB2-BD59-A6C34878D82A}">
                    <a16:rowId xmlns:a16="http://schemas.microsoft.com/office/drawing/2014/main" val="10006"/>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Bootstrap</a:t>
            </a:r>
            <a:endParaRPr/>
          </a:p>
        </p:txBody>
      </p:sp>
      <p:sp>
        <p:nvSpPr>
          <p:cNvPr id="524" name="Google Shape;524;p4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Bootstrap is a resampling technique, where you draw a sample of the data (with replacement).  Anything not selected as part of your sample is considered part of your test group.</a:t>
            </a:r>
            <a:endParaRPr>
              <a:solidFill>
                <a:srgbClr val="000000"/>
              </a:solidFill>
            </a:endParaRPr>
          </a:p>
          <a:p>
            <a:pPr marL="0" lvl="0" indent="0" algn="l" rtl="0">
              <a:spcBef>
                <a:spcPts val="0"/>
              </a:spcBef>
              <a:spcAft>
                <a:spcPts val="0"/>
              </a:spcAft>
              <a:buNone/>
            </a:pPr>
            <a:endParaRPr>
              <a:solidFill>
                <a:srgbClr val="000000"/>
              </a:solidFill>
            </a:endParaRPr>
          </a:p>
          <a:p>
            <a:pPr marL="0" lvl="0" indent="0" algn="l" rtl="0">
              <a:spcBef>
                <a:spcPts val="0"/>
              </a:spcBef>
              <a:spcAft>
                <a:spcPts val="0"/>
              </a:spcAft>
              <a:buNone/>
            </a:pPr>
            <a:r>
              <a:rPr lang="en">
                <a:solidFill>
                  <a:srgbClr val="000000"/>
                </a:solidFill>
              </a:rPr>
              <a:t>You will need to set a sample size (n), and a number times you sample (R).  It is not unusual to resample a large number of times.</a:t>
            </a:r>
            <a:endParaRPr>
              <a:solidFill>
                <a:srgbClr val="000000"/>
              </a:solidFill>
            </a:endParaRPr>
          </a:p>
          <a:p>
            <a:pPr marL="0" lvl="0" indent="0" algn="l" rtl="0">
              <a:spcBef>
                <a:spcPts val="0"/>
              </a:spcBef>
              <a:spcAft>
                <a:spcPts val="0"/>
              </a:spcAft>
              <a:buNone/>
            </a:pPr>
            <a:endParaRPr>
              <a:solidFill>
                <a:srgbClr val="000000"/>
              </a:solidFill>
            </a:endParaRPr>
          </a:p>
          <a:p>
            <a:pPr marL="0" lvl="0" indent="0" algn="l" rtl="0">
              <a:spcBef>
                <a:spcPts val="0"/>
              </a:spcBef>
              <a:spcAft>
                <a:spcPts val="0"/>
              </a:spcAft>
              <a:buClr>
                <a:schemeClr val="dk1"/>
              </a:buClr>
              <a:buSzPts val="1100"/>
              <a:buFont typeface="Arial"/>
              <a:buNone/>
            </a:pPr>
            <a:r>
              <a:rPr lang="en">
                <a:solidFill>
                  <a:schemeClr val="dk1"/>
                </a:solidFill>
              </a:rPr>
              <a:t>It is not unusual to resample 30 to 100 times.  Some papers mention 1000 to 10000 resamples.</a:t>
            </a:r>
            <a:endParaRPr>
              <a:solidFill>
                <a:srgbClr val="000000"/>
              </a:solidFill>
            </a:endParaRPr>
          </a:p>
          <a:p>
            <a:pPr marL="0" lvl="0" indent="0" algn="l" rtl="0">
              <a:spcBef>
                <a:spcPts val="0"/>
              </a:spcBef>
              <a:spcAft>
                <a:spcPts val="0"/>
              </a:spcAft>
              <a:buNone/>
            </a:pPr>
            <a:endParaRPr>
              <a:solidFill>
                <a:srgbClr val="000000"/>
              </a:solidFill>
            </a:endParaRPr>
          </a:p>
          <a:p>
            <a:pPr marL="0" lvl="0" indent="0" algn="l" rtl="0">
              <a:spcBef>
                <a:spcPts val="0"/>
              </a:spcBef>
              <a:spcAft>
                <a:spcPts val="0"/>
              </a:spcAft>
              <a:buNone/>
            </a:pPr>
            <a:r>
              <a:rPr lang="en">
                <a:solidFill>
                  <a:srgbClr val="000000"/>
                </a:solidFill>
              </a:rPr>
              <a:t>You will get a error value for each resample.</a:t>
            </a:r>
            <a:endParaRPr>
              <a:solidFill>
                <a:srgbClr val="000000"/>
              </a:solidFill>
            </a:endParaRPr>
          </a:p>
          <a:p>
            <a:pPr marL="0" lvl="0" indent="0" algn="l" rtl="0">
              <a:spcBef>
                <a:spcPts val="0"/>
              </a:spcBef>
              <a:spcAft>
                <a:spcPts val="0"/>
              </a:spcAft>
              <a:buNone/>
            </a:pPr>
            <a:endParaRPr>
              <a:solidFill>
                <a:srgbClr val="000000"/>
              </a:solidFill>
            </a:endParaRPr>
          </a:p>
          <a:p>
            <a:pPr marL="0" lvl="0" indent="0" algn="l" rtl="0">
              <a:spcBef>
                <a:spcPts val="0"/>
              </a:spcBef>
              <a:spcAft>
                <a:spcPts val="0"/>
              </a:spcAft>
              <a:buNone/>
            </a:pPr>
            <a:r>
              <a:rPr lang="en">
                <a:solidFill>
                  <a:srgbClr val="000000"/>
                </a:solidFill>
              </a:rPr>
              <a:t> </a:t>
            </a:r>
            <a:endParaRPr>
              <a:solidFill>
                <a:srgbClr val="0000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Bootstrap</a:t>
            </a:r>
            <a:endParaRPr/>
          </a:p>
        </p:txBody>
      </p:sp>
      <p:pic>
        <p:nvPicPr>
          <p:cNvPr id="530" name="Google Shape;530;p48"/>
          <p:cNvPicPr preferRelativeResize="0"/>
          <p:nvPr/>
        </p:nvPicPr>
        <p:blipFill>
          <a:blip r:embed="rId3">
            <a:alphaModFix/>
          </a:blip>
          <a:stretch>
            <a:fillRect/>
          </a:stretch>
        </p:blipFill>
        <p:spPr>
          <a:xfrm>
            <a:off x="311700" y="1017725"/>
            <a:ext cx="5244859" cy="3820974"/>
          </a:xfrm>
          <a:prstGeom prst="rect">
            <a:avLst/>
          </a:prstGeom>
          <a:noFill/>
          <a:ln>
            <a:noFill/>
          </a:ln>
        </p:spPr>
      </p:pic>
      <p:sp>
        <p:nvSpPr>
          <p:cNvPr id="531" name="Google Shape;531;p48"/>
          <p:cNvSpPr txBox="1"/>
          <p:nvPr/>
        </p:nvSpPr>
        <p:spPr>
          <a:xfrm>
            <a:off x="311700" y="4800600"/>
            <a:ext cx="80154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u="sng">
                <a:solidFill>
                  <a:schemeClr val="hlink"/>
                </a:solidFill>
                <a:hlinkClick r:id="rId4"/>
              </a:rPr>
              <a:t>https://www.statmethods.net/advstats/bootstrapping.html</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Bootstrap</a:t>
            </a:r>
            <a:endParaRPr/>
          </a:p>
        </p:txBody>
      </p:sp>
      <p:pic>
        <p:nvPicPr>
          <p:cNvPr id="537" name="Google Shape;537;p49"/>
          <p:cNvPicPr preferRelativeResize="0"/>
          <p:nvPr/>
        </p:nvPicPr>
        <p:blipFill>
          <a:blip r:embed="rId3">
            <a:alphaModFix/>
          </a:blip>
          <a:stretch>
            <a:fillRect/>
          </a:stretch>
        </p:blipFill>
        <p:spPr>
          <a:xfrm>
            <a:off x="311700" y="1017725"/>
            <a:ext cx="5244859" cy="3820974"/>
          </a:xfrm>
          <a:prstGeom prst="rect">
            <a:avLst/>
          </a:prstGeom>
          <a:noFill/>
          <a:ln>
            <a:noFill/>
          </a:ln>
        </p:spPr>
      </p:pic>
      <p:sp>
        <p:nvSpPr>
          <p:cNvPr id="538" name="Google Shape;538;p49"/>
          <p:cNvSpPr txBox="1"/>
          <p:nvPr/>
        </p:nvSpPr>
        <p:spPr>
          <a:xfrm>
            <a:off x="311700" y="4800600"/>
            <a:ext cx="80154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u="sng">
                <a:solidFill>
                  <a:schemeClr val="hlink"/>
                </a:solidFill>
                <a:hlinkClick r:id="rId4"/>
              </a:rPr>
              <a:t>https://www.statmethods.net/advstats/bootstrapping.html</a:t>
            </a:r>
            <a:endParaRPr/>
          </a:p>
        </p:txBody>
      </p:sp>
      <p:cxnSp>
        <p:nvCxnSpPr>
          <p:cNvPr id="539" name="Google Shape;539;p49"/>
          <p:cNvCxnSpPr>
            <a:endCxn id="540" idx="1"/>
          </p:cNvCxnSpPr>
          <p:nvPr/>
        </p:nvCxnSpPr>
        <p:spPr>
          <a:xfrm rot="10800000" flipH="1">
            <a:off x="1159650" y="1972150"/>
            <a:ext cx="4907400" cy="1189500"/>
          </a:xfrm>
          <a:prstGeom prst="straightConnector1">
            <a:avLst/>
          </a:prstGeom>
          <a:noFill/>
          <a:ln w="28575" cap="flat" cmpd="sng">
            <a:solidFill>
              <a:srgbClr val="FF9900"/>
            </a:solidFill>
            <a:prstDash val="solid"/>
            <a:round/>
            <a:headEnd type="triangle" w="med" len="med"/>
            <a:tailEnd type="none" w="med" len="med"/>
          </a:ln>
        </p:spPr>
      </p:cxnSp>
      <p:sp>
        <p:nvSpPr>
          <p:cNvPr id="540" name="Google Shape;540;p49"/>
          <p:cNvSpPr txBox="1"/>
          <p:nvPr/>
        </p:nvSpPr>
        <p:spPr>
          <a:xfrm>
            <a:off x="6067050" y="1800700"/>
            <a:ext cx="22227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Check out this 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If we have enough data...</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Bootstrap</a:t>
            </a:r>
            <a:endParaRPr/>
          </a:p>
        </p:txBody>
      </p:sp>
      <p:sp>
        <p:nvSpPr>
          <p:cNvPr id="546" name="Google Shape;546;p5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Example: </a:t>
            </a:r>
            <a:endParaRPr>
              <a:solidFill>
                <a:srgbClr val="000000"/>
              </a:solidFill>
            </a:endParaRPr>
          </a:p>
          <a:p>
            <a:pPr marL="0" lvl="0" indent="0" algn="l" rtl="0">
              <a:spcBef>
                <a:spcPts val="0"/>
              </a:spcBef>
              <a:spcAft>
                <a:spcPts val="0"/>
              </a:spcAft>
              <a:buNone/>
            </a:pPr>
            <a:r>
              <a:rPr lang="en">
                <a:solidFill>
                  <a:srgbClr val="000000"/>
                </a:solidFill>
              </a:rPr>
              <a:t>We take the tragically small data set…</a:t>
            </a:r>
            <a:endParaRPr>
              <a:solidFill>
                <a:srgbClr val="000000"/>
              </a:solidFill>
            </a:endParaRPr>
          </a:p>
          <a:p>
            <a:pPr marL="0" lvl="0" indent="0" algn="l" rtl="0">
              <a:spcBef>
                <a:spcPts val="0"/>
              </a:spcBef>
              <a:spcAft>
                <a:spcPts val="0"/>
              </a:spcAft>
              <a:buNone/>
            </a:pPr>
            <a:r>
              <a:rPr lang="en">
                <a:solidFill>
                  <a:srgbClr val="000000"/>
                </a:solidFill>
              </a:rPr>
              <a:t>[1,2,3,4,5,6,7,8,9,10]</a:t>
            </a:r>
            <a:endParaRPr>
              <a:solidFill>
                <a:srgbClr val="000000"/>
              </a:solidFill>
            </a:endParaRPr>
          </a:p>
          <a:p>
            <a:pPr marL="0" lvl="0" indent="0" algn="l" rtl="0">
              <a:spcBef>
                <a:spcPts val="0"/>
              </a:spcBef>
              <a:spcAft>
                <a:spcPts val="0"/>
              </a:spcAft>
              <a:buNone/>
            </a:pPr>
            <a:endParaRPr>
              <a:solidFill>
                <a:srgbClr val="000000"/>
              </a:solidFill>
            </a:endParaRPr>
          </a:p>
          <a:p>
            <a:pPr marL="0" lvl="0" indent="0" algn="l" rtl="0">
              <a:spcBef>
                <a:spcPts val="0"/>
              </a:spcBef>
              <a:spcAft>
                <a:spcPts val="0"/>
              </a:spcAft>
              <a:buNone/>
            </a:pPr>
            <a:r>
              <a:rPr lang="en">
                <a:solidFill>
                  <a:srgbClr val="000000"/>
                </a:solidFill>
              </a:rPr>
              <a:t>We set a sample size (n) of 6, and resample (R) 4 times</a:t>
            </a:r>
            <a:r>
              <a:rPr lang="en">
                <a:solidFill>
                  <a:schemeClr val="dk1"/>
                </a:solidFill>
              </a:rPr>
              <a:t>, with replacement.</a:t>
            </a:r>
            <a:endParaRPr>
              <a:solidFill>
                <a:srgbClr val="000000"/>
              </a:solidFill>
            </a:endParaRPr>
          </a:p>
          <a:p>
            <a:pPr marL="0" lvl="0" indent="0" algn="l" rtl="0">
              <a:spcBef>
                <a:spcPts val="0"/>
              </a:spcBef>
              <a:spcAft>
                <a:spcPts val="0"/>
              </a:spcAft>
              <a:buNone/>
            </a:pPr>
            <a:endParaRPr>
              <a:solidFill>
                <a:srgbClr val="000000"/>
              </a:solidFill>
            </a:endParaRPr>
          </a:p>
          <a:p>
            <a:pPr marL="0" lvl="0" indent="0" algn="l" rtl="0">
              <a:spcBef>
                <a:spcPts val="0"/>
              </a:spcBef>
              <a:spcAft>
                <a:spcPts val="0"/>
              </a:spcAft>
              <a:buNone/>
            </a:pPr>
            <a:r>
              <a:rPr lang="en">
                <a:solidFill>
                  <a:srgbClr val="000000"/>
                </a:solidFill>
              </a:rPr>
              <a:t> </a:t>
            </a:r>
            <a:endParaRPr>
              <a:solidFill>
                <a:srgbClr val="00000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Bootstrap</a:t>
            </a:r>
            <a:endParaRPr/>
          </a:p>
        </p:txBody>
      </p:sp>
      <p:sp>
        <p:nvSpPr>
          <p:cNvPr id="552" name="Google Shape;552;p5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Example: </a:t>
            </a:r>
            <a:endParaRPr>
              <a:solidFill>
                <a:srgbClr val="000000"/>
              </a:solidFill>
            </a:endParaRPr>
          </a:p>
          <a:p>
            <a:pPr marL="0" lvl="0" indent="0" algn="l" rtl="0">
              <a:spcBef>
                <a:spcPts val="0"/>
              </a:spcBef>
              <a:spcAft>
                <a:spcPts val="0"/>
              </a:spcAft>
              <a:buNone/>
            </a:pPr>
            <a:r>
              <a:rPr lang="en">
                <a:solidFill>
                  <a:srgbClr val="000000"/>
                </a:solidFill>
              </a:rPr>
              <a:t>We take the tragically small data set…</a:t>
            </a:r>
            <a:endParaRPr>
              <a:solidFill>
                <a:srgbClr val="000000"/>
              </a:solidFill>
            </a:endParaRPr>
          </a:p>
          <a:p>
            <a:pPr marL="0" lvl="0" indent="0" algn="l" rtl="0">
              <a:spcBef>
                <a:spcPts val="0"/>
              </a:spcBef>
              <a:spcAft>
                <a:spcPts val="0"/>
              </a:spcAft>
              <a:buNone/>
            </a:pPr>
            <a:r>
              <a:rPr lang="en">
                <a:solidFill>
                  <a:srgbClr val="000000"/>
                </a:solidFill>
              </a:rPr>
              <a:t>[1,2,3,4,5,6,7,8,9,10]</a:t>
            </a:r>
            <a:endParaRPr>
              <a:solidFill>
                <a:srgbClr val="000000"/>
              </a:solidFill>
            </a:endParaRPr>
          </a:p>
          <a:p>
            <a:pPr marL="0" lvl="0" indent="0" algn="l" rtl="0">
              <a:spcBef>
                <a:spcPts val="0"/>
              </a:spcBef>
              <a:spcAft>
                <a:spcPts val="0"/>
              </a:spcAft>
              <a:buNone/>
            </a:pPr>
            <a:endParaRPr>
              <a:solidFill>
                <a:srgbClr val="000000"/>
              </a:solidFill>
            </a:endParaRPr>
          </a:p>
          <a:p>
            <a:pPr marL="0" lvl="0" indent="0" algn="l" rtl="0">
              <a:spcBef>
                <a:spcPts val="0"/>
              </a:spcBef>
              <a:spcAft>
                <a:spcPts val="0"/>
              </a:spcAft>
              <a:buNone/>
            </a:pPr>
            <a:r>
              <a:rPr lang="en">
                <a:solidFill>
                  <a:srgbClr val="000000"/>
                </a:solidFill>
              </a:rPr>
              <a:t>We set a sample size (n) of 6, and resample (R) 4 times, with replacement.</a:t>
            </a:r>
            <a:endParaRPr>
              <a:solidFill>
                <a:srgbClr val="000000"/>
              </a:solidFill>
            </a:endParaRPr>
          </a:p>
          <a:p>
            <a:pPr marL="0" lvl="0" indent="0" algn="l" rtl="0">
              <a:spcBef>
                <a:spcPts val="0"/>
              </a:spcBef>
              <a:spcAft>
                <a:spcPts val="0"/>
              </a:spcAft>
              <a:buNone/>
            </a:pPr>
            <a:endParaRPr>
              <a:solidFill>
                <a:srgbClr val="000000"/>
              </a:solidFill>
            </a:endParaRPr>
          </a:p>
          <a:p>
            <a:pPr marL="0" lvl="0" indent="0" algn="l" rtl="0">
              <a:spcBef>
                <a:spcPts val="0"/>
              </a:spcBef>
              <a:spcAft>
                <a:spcPts val="0"/>
              </a:spcAft>
              <a:buNone/>
            </a:pPr>
            <a:r>
              <a:rPr lang="en">
                <a:solidFill>
                  <a:srgbClr val="000000"/>
                </a:solidFill>
              </a:rPr>
              <a:t> </a:t>
            </a:r>
            <a:endParaRPr>
              <a:solidFill>
                <a:srgbClr val="000000"/>
              </a:solidFill>
            </a:endParaRPr>
          </a:p>
        </p:txBody>
      </p:sp>
      <p:sp>
        <p:nvSpPr>
          <p:cNvPr id="553" name="Google Shape;553;p51"/>
          <p:cNvSpPr/>
          <p:nvPr/>
        </p:nvSpPr>
        <p:spPr>
          <a:xfrm>
            <a:off x="502300" y="2933400"/>
            <a:ext cx="1647600" cy="1717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51"/>
          <p:cNvSpPr txBox="1"/>
          <p:nvPr/>
        </p:nvSpPr>
        <p:spPr>
          <a:xfrm>
            <a:off x="833800" y="3295050"/>
            <a:ext cx="271200" cy="38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1</a:t>
            </a:r>
            <a:endParaRPr/>
          </a:p>
        </p:txBody>
      </p:sp>
      <p:sp>
        <p:nvSpPr>
          <p:cNvPr id="555" name="Google Shape;555;p51"/>
          <p:cNvSpPr txBox="1"/>
          <p:nvPr/>
        </p:nvSpPr>
        <p:spPr>
          <a:xfrm>
            <a:off x="674775" y="3939700"/>
            <a:ext cx="271200" cy="38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2</a:t>
            </a:r>
            <a:endParaRPr/>
          </a:p>
        </p:txBody>
      </p:sp>
      <p:sp>
        <p:nvSpPr>
          <p:cNvPr id="556" name="Google Shape;556;p51"/>
          <p:cNvSpPr txBox="1"/>
          <p:nvPr/>
        </p:nvSpPr>
        <p:spPr>
          <a:xfrm>
            <a:off x="1324600" y="3248250"/>
            <a:ext cx="271200" cy="38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3</a:t>
            </a:r>
            <a:endParaRPr/>
          </a:p>
        </p:txBody>
      </p:sp>
      <p:sp>
        <p:nvSpPr>
          <p:cNvPr id="557" name="Google Shape;557;p51"/>
          <p:cNvSpPr txBox="1"/>
          <p:nvPr/>
        </p:nvSpPr>
        <p:spPr>
          <a:xfrm>
            <a:off x="945975" y="3732150"/>
            <a:ext cx="271200" cy="38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4</a:t>
            </a:r>
            <a:endParaRPr/>
          </a:p>
        </p:txBody>
      </p:sp>
      <p:sp>
        <p:nvSpPr>
          <p:cNvPr id="558" name="Google Shape;558;p51"/>
          <p:cNvSpPr txBox="1"/>
          <p:nvPr/>
        </p:nvSpPr>
        <p:spPr>
          <a:xfrm>
            <a:off x="1384850" y="3676650"/>
            <a:ext cx="271200" cy="38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5</a:t>
            </a:r>
            <a:endParaRPr/>
          </a:p>
        </p:txBody>
      </p:sp>
      <p:sp>
        <p:nvSpPr>
          <p:cNvPr id="559" name="Google Shape;559;p51"/>
          <p:cNvSpPr txBox="1"/>
          <p:nvPr/>
        </p:nvSpPr>
        <p:spPr>
          <a:xfrm>
            <a:off x="1105000" y="4058250"/>
            <a:ext cx="271200" cy="38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6</a:t>
            </a:r>
            <a:endParaRPr/>
          </a:p>
        </p:txBody>
      </p:sp>
      <p:sp>
        <p:nvSpPr>
          <p:cNvPr id="560" name="Google Shape;560;p51"/>
          <p:cNvSpPr txBox="1"/>
          <p:nvPr/>
        </p:nvSpPr>
        <p:spPr>
          <a:xfrm>
            <a:off x="1656050" y="3489575"/>
            <a:ext cx="271200" cy="38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7</a:t>
            </a:r>
            <a:endParaRPr/>
          </a:p>
        </p:txBody>
      </p:sp>
      <p:sp>
        <p:nvSpPr>
          <p:cNvPr id="561" name="Google Shape;561;p51"/>
          <p:cNvSpPr txBox="1"/>
          <p:nvPr/>
        </p:nvSpPr>
        <p:spPr>
          <a:xfrm>
            <a:off x="1502800" y="4058250"/>
            <a:ext cx="271200" cy="38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8</a:t>
            </a:r>
            <a:endParaRPr/>
          </a:p>
        </p:txBody>
      </p:sp>
      <p:sp>
        <p:nvSpPr>
          <p:cNvPr id="562" name="Google Shape;562;p51"/>
          <p:cNvSpPr txBox="1"/>
          <p:nvPr/>
        </p:nvSpPr>
        <p:spPr>
          <a:xfrm>
            <a:off x="1053400" y="3107975"/>
            <a:ext cx="271200" cy="38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9</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Bootstrap</a:t>
            </a:r>
            <a:endParaRPr/>
          </a:p>
        </p:txBody>
      </p:sp>
      <p:sp>
        <p:nvSpPr>
          <p:cNvPr id="568" name="Google Shape;568;p5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Example: </a:t>
            </a:r>
            <a:endParaRPr>
              <a:solidFill>
                <a:srgbClr val="000000"/>
              </a:solidFill>
            </a:endParaRPr>
          </a:p>
          <a:p>
            <a:pPr marL="0" lvl="0" indent="0" algn="l" rtl="0">
              <a:spcBef>
                <a:spcPts val="0"/>
              </a:spcBef>
              <a:spcAft>
                <a:spcPts val="0"/>
              </a:spcAft>
              <a:buNone/>
            </a:pPr>
            <a:r>
              <a:rPr lang="en">
                <a:solidFill>
                  <a:schemeClr val="dk1"/>
                </a:solidFill>
              </a:rPr>
              <a:t>We set a sample size (n) of 6, and resample (R) 4 times, with replacement.</a:t>
            </a:r>
            <a:endParaRPr>
              <a:solidFill>
                <a:srgbClr val="000000"/>
              </a:solidFill>
            </a:endParaRPr>
          </a:p>
          <a:p>
            <a:pPr marL="0" lvl="0" indent="0" algn="l" rtl="0">
              <a:spcBef>
                <a:spcPts val="0"/>
              </a:spcBef>
              <a:spcAft>
                <a:spcPts val="0"/>
              </a:spcAft>
              <a:buNone/>
            </a:pPr>
            <a:endParaRPr>
              <a:solidFill>
                <a:srgbClr val="000000"/>
              </a:solidFill>
            </a:endParaRPr>
          </a:p>
          <a:p>
            <a:pPr marL="0" lvl="0" indent="0" algn="l" rtl="0">
              <a:spcBef>
                <a:spcPts val="0"/>
              </a:spcBef>
              <a:spcAft>
                <a:spcPts val="0"/>
              </a:spcAft>
              <a:buNone/>
            </a:pPr>
            <a:r>
              <a:rPr lang="en">
                <a:solidFill>
                  <a:srgbClr val="000000"/>
                </a:solidFill>
              </a:rPr>
              <a:t> </a:t>
            </a:r>
            <a:endParaRPr>
              <a:solidFill>
                <a:srgbClr val="000000"/>
              </a:solidFill>
            </a:endParaRPr>
          </a:p>
        </p:txBody>
      </p:sp>
      <p:sp>
        <p:nvSpPr>
          <p:cNvPr id="569" name="Google Shape;569;p52"/>
          <p:cNvSpPr/>
          <p:nvPr/>
        </p:nvSpPr>
        <p:spPr>
          <a:xfrm>
            <a:off x="421775" y="2129850"/>
            <a:ext cx="1647600" cy="1717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52"/>
          <p:cNvSpPr txBox="1"/>
          <p:nvPr/>
        </p:nvSpPr>
        <p:spPr>
          <a:xfrm>
            <a:off x="753275" y="2491500"/>
            <a:ext cx="271200" cy="38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1</a:t>
            </a:r>
            <a:endParaRPr/>
          </a:p>
        </p:txBody>
      </p:sp>
      <p:sp>
        <p:nvSpPr>
          <p:cNvPr id="571" name="Google Shape;571;p52"/>
          <p:cNvSpPr txBox="1"/>
          <p:nvPr/>
        </p:nvSpPr>
        <p:spPr>
          <a:xfrm>
            <a:off x="594250" y="3136150"/>
            <a:ext cx="271200" cy="38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2</a:t>
            </a:r>
            <a:endParaRPr/>
          </a:p>
        </p:txBody>
      </p:sp>
      <p:sp>
        <p:nvSpPr>
          <p:cNvPr id="572" name="Google Shape;572;p52"/>
          <p:cNvSpPr txBox="1"/>
          <p:nvPr/>
        </p:nvSpPr>
        <p:spPr>
          <a:xfrm>
            <a:off x="1244075" y="2444700"/>
            <a:ext cx="271200" cy="38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3</a:t>
            </a:r>
            <a:endParaRPr/>
          </a:p>
        </p:txBody>
      </p:sp>
      <p:sp>
        <p:nvSpPr>
          <p:cNvPr id="573" name="Google Shape;573;p52"/>
          <p:cNvSpPr txBox="1"/>
          <p:nvPr/>
        </p:nvSpPr>
        <p:spPr>
          <a:xfrm>
            <a:off x="865450" y="2928600"/>
            <a:ext cx="271200" cy="38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4</a:t>
            </a:r>
            <a:endParaRPr/>
          </a:p>
        </p:txBody>
      </p:sp>
      <p:sp>
        <p:nvSpPr>
          <p:cNvPr id="574" name="Google Shape;574;p52"/>
          <p:cNvSpPr txBox="1"/>
          <p:nvPr/>
        </p:nvSpPr>
        <p:spPr>
          <a:xfrm>
            <a:off x="530800" y="2797950"/>
            <a:ext cx="271200" cy="38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5</a:t>
            </a:r>
            <a:endParaRPr/>
          </a:p>
        </p:txBody>
      </p:sp>
      <p:sp>
        <p:nvSpPr>
          <p:cNvPr id="575" name="Google Shape;575;p52"/>
          <p:cNvSpPr txBox="1"/>
          <p:nvPr/>
        </p:nvSpPr>
        <p:spPr>
          <a:xfrm>
            <a:off x="1024475" y="3254700"/>
            <a:ext cx="271200" cy="38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6</a:t>
            </a:r>
            <a:endParaRPr/>
          </a:p>
        </p:txBody>
      </p:sp>
      <p:sp>
        <p:nvSpPr>
          <p:cNvPr id="576" name="Google Shape;576;p52"/>
          <p:cNvSpPr txBox="1"/>
          <p:nvPr/>
        </p:nvSpPr>
        <p:spPr>
          <a:xfrm>
            <a:off x="1575525" y="2686025"/>
            <a:ext cx="271200" cy="38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7</a:t>
            </a:r>
            <a:endParaRPr/>
          </a:p>
        </p:txBody>
      </p:sp>
      <p:sp>
        <p:nvSpPr>
          <p:cNvPr id="577" name="Google Shape;577;p52"/>
          <p:cNvSpPr txBox="1"/>
          <p:nvPr/>
        </p:nvSpPr>
        <p:spPr>
          <a:xfrm>
            <a:off x="1422275" y="3254700"/>
            <a:ext cx="271200" cy="38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8</a:t>
            </a:r>
            <a:endParaRPr/>
          </a:p>
        </p:txBody>
      </p:sp>
      <p:sp>
        <p:nvSpPr>
          <p:cNvPr id="578" name="Google Shape;578;p52"/>
          <p:cNvSpPr txBox="1"/>
          <p:nvPr/>
        </p:nvSpPr>
        <p:spPr>
          <a:xfrm>
            <a:off x="972875" y="2304425"/>
            <a:ext cx="271200" cy="38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9</a:t>
            </a:r>
            <a:endParaRPr/>
          </a:p>
        </p:txBody>
      </p:sp>
      <p:sp>
        <p:nvSpPr>
          <p:cNvPr id="579" name="Google Shape;579;p52"/>
          <p:cNvSpPr/>
          <p:nvPr/>
        </p:nvSpPr>
        <p:spPr>
          <a:xfrm>
            <a:off x="2397775" y="2267525"/>
            <a:ext cx="1476600" cy="455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Sample 1</a:t>
            </a:r>
            <a:endParaRPr/>
          </a:p>
        </p:txBody>
      </p:sp>
      <p:sp>
        <p:nvSpPr>
          <p:cNvPr id="580" name="Google Shape;580;p52"/>
          <p:cNvSpPr txBox="1"/>
          <p:nvPr/>
        </p:nvSpPr>
        <p:spPr>
          <a:xfrm>
            <a:off x="3989950" y="2304425"/>
            <a:ext cx="2991900" cy="38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chemeClr val="dk1"/>
                </a:solidFill>
              </a:rPr>
              <a:t>[7,10,2,3,1,2]</a:t>
            </a:r>
            <a:endParaRPr/>
          </a:p>
        </p:txBody>
      </p:sp>
      <p:sp>
        <p:nvSpPr>
          <p:cNvPr id="581" name="Google Shape;581;p52"/>
          <p:cNvSpPr txBox="1"/>
          <p:nvPr/>
        </p:nvSpPr>
        <p:spPr>
          <a:xfrm>
            <a:off x="1161088" y="2849700"/>
            <a:ext cx="390000" cy="38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10</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5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Bootstrap</a:t>
            </a:r>
            <a:endParaRPr/>
          </a:p>
        </p:txBody>
      </p:sp>
      <p:sp>
        <p:nvSpPr>
          <p:cNvPr id="587" name="Google Shape;587;p5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Example: </a:t>
            </a:r>
            <a:endParaRPr>
              <a:solidFill>
                <a:srgbClr val="000000"/>
              </a:solidFill>
            </a:endParaRPr>
          </a:p>
          <a:p>
            <a:pPr marL="0" lvl="0" indent="0" algn="l" rtl="0">
              <a:spcBef>
                <a:spcPts val="0"/>
              </a:spcBef>
              <a:spcAft>
                <a:spcPts val="0"/>
              </a:spcAft>
              <a:buClr>
                <a:schemeClr val="dk1"/>
              </a:buClr>
              <a:buSzPts val="1100"/>
              <a:buFont typeface="Arial"/>
              <a:buNone/>
            </a:pPr>
            <a:r>
              <a:rPr lang="en">
                <a:solidFill>
                  <a:schemeClr val="dk1"/>
                </a:solidFill>
              </a:rPr>
              <a:t>We set a sample size (n) of 6, and resample (R) 4 times, with replacement.</a:t>
            </a:r>
            <a:endParaRPr>
              <a:solidFill>
                <a:schemeClr val="dk1"/>
              </a:solidFill>
            </a:endParaRPr>
          </a:p>
          <a:p>
            <a:pPr marL="0" lvl="0" indent="0" algn="l" rtl="0">
              <a:spcBef>
                <a:spcPts val="0"/>
              </a:spcBef>
              <a:spcAft>
                <a:spcPts val="0"/>
              </a:spcAft>
              <a:buNone/>
            </a:pPr>
            <a:endParaRPr>
              <a:solidFill>
                <a:srgbClr val="000000"/>
              </a:solidFill>
            </a:endParaRPr>
          </a:p>
          <a:p>
            <a:pPr marL="0" lvl="0" indent="0" algn="l" rtl="0">
              <a:spcBef>
                <a:spcPts val="0"/>
              </a:spcBef>
              <a:spcAft>
                <a:spcPts val="0"/>
              </a:spcAft>
              <a:buNone/>
            </a:pPr>
            <a:endParaRPr>
              <a:solidFill>
                <a:srgbClr val="000000"/>
              </a:solidFill>
            </a:endParaRPr>
          </a:p>
          <a:p>
            <a:pPr marL="0" lvl="0" indent="0" algn="l" rtl="0">
              <a:spcBef>
                <a:spcPts val="0"/>
              </a:spcBef>
              <a:spcAft>
                <a:spcPts val="0"/>
              </a:spcAft>
              <a:buNone/>
            </a:pPr>
            <a:r>
              <a:rPr lang="en">
                <a:solidFill>
                  <a:srgbClr val="000000"/>
                </a:solidFill>
              </a:rPr>
              <a:t> </a:t>
            </a:r>
            <a:endParaRPr>
              <a:solidFill>
                <a:srgbClr val="000000"/>
              </a:solidFill>
            </a:endParaRPr>
          </a:p>
        </p:txBody>
      </p:sp>
      <p:sp>
        <p:nvSpPr>
          <p:cNvPr id="588" name="Google Shape;588;p53"/>
          <p:cNvSpPr/>
          <p:nvPr/>
        </p:nvSpPr>
        <p:spPr>
          <a:xfrm>
            <a:off x="421775" y="2129850"/>
            <a:ext cx="1647600" cy="1717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53"/>
          <p:cNvSpPr txBox="1"/>
          <p:nvPr/>
        </p:nvSpPr>
        <p:spPr>
          <a:xfrm>
            <a:off x="753275" y="2491500"/>
            <a:ext cx="271200" cy="38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1</a:t>
            </a:r>
            <a:endParaRPr/>
          </a:p>
        </p:txBody>
      </p:sp>
      <p:sp>
        <p:nvSpPr>
          <p:cNvPr id="590" name="Google Shape;590;p53"/>
          <p:cNvSpPr txBox="1"/>
          <p:nvPr/>
        </p:nvSpPr>
        <p:spPr>
          <a:xfrm>
            <a:off x="594250" y="3136150"/>
            <a:ext cx="271200" cy="38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2</a:t>
            </a:r>
            <a:endParaRPr/>
          </a:p>
        </p:txBody>
      </p:sp>
      <p:sp>
        <p:nvSpPr>
          <p:cNvPr id="591" name="Google Shape;591;p53"/>
          <p:cNvSpPr txBox="1"/>
          <p:nvPr/>
        </p:nvSpPr>
        <p:spPr>
          <a:xfrm>
            <a:off x="1244075" y="2444700"/>
            <a:ext cx="271200" cy="38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3</a:t>
            </a:r>
            <a:endParaRPr/>
          </a:p>
        </p:txBody>
      </p:sp>
      <p:sp>
        <p:nvSpPr>
          <p:cNvPr id="592" name="Google Shape;592;p53"/>
          <p:cNvSpPr txBox="1"/>
          <p:nvPr/>
        </p:nvSpPr>
        <p:spPr>
          <a:xfrm>
            <a:off x="865450" y="2928600"/>
            <a:ext cx="271200" cy="38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4</a:t>
            </a:r>
            <a:endParaRPr/>
          </a:p>
        </p:txBody>
      </p:sp>
      <p:sp>
        <p:nvSpPr>
          <p:cNvPr id="593" name="Google Shape;593;p53"/>
          <p:cNvSpPr txBox="1"/>
          <p:nvPr/>
        </p:nvSpPr>
        <p:spPr>
          <a:xfrm>
            <a:off x="530800" y="2797950"/>
            <a:ext cx="271200" cy="38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5</a:t>
            </a:r>
            <a:endParaRPr/>
          </a:p>
        </p:txBody>
      </p:sp>
      <p:sp>
        <p:nvSpPr>
          <p:cNvPr id="594" name="Google Shape;594;p53"/>
          <p:cNvSpPr txBox="1"/>
          <p:nvPr/>
        </p:nvSpPr>
        <p:spPr>
          <a:xfrm>
            <a:off x="1024475" y="3254700"/>
            <a:ext cx="271200" cy="38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6</a:t>
            </a:r>
            <a:endParaRPr/>
          </a:p>
        </p:txBody>
      </p:sp>
      <p:sp>
        <p:nvSpPr>
          <p:cNvPr id="595" name="Google Shape;595;p53"/>
          <p:cNvSpPr txBox="1"/>
          <p:nvPr/>
        </p:nvSpPr>
        <p:spPr>
          <a:xfrm>
            <a:off x="1575525" y="2686025"/>
            <a:ext cx="271200" cy="38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7</a:t>
            </a:r>
            <a:endParaRPr/>
          </a:p>
        </p:txBody>
      </p:sp>
      <p:sp>
        <p:nvSpPr>
          <p:cNvPr id="596" name="Google Shape;596;p53"/>
          <p:cNvSpPr txBox="1"/>
          <p:nvPr/>
        </p:nvSpPr>
        <p:spPr>
          <a:xfrm>
            <a:off x="1422275" y="3254700"/>
            <a:ext cx="271200" cy="38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8</a:t>
            </a:r>
            <a:endParaRPr/>
          </a:p>
        </p:txBody>
      </p:sp>
      <p:sp>
        <p:nvSpPr>
          <p:cNvPr id="597" name="Google Shape;597;p53"/>
          <p:cNvSpPr txBox="1"/>
          <p:nvPr/>
        </p:nvSpPr>
        <p:spPr>
          <a:xfrm>
            <a:off x="972875" y="2304425"/>
            <a:ext cx="271200" cy="38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9</a:t>
            </a:r>
            <a:endParaRPr/>
          </a:p>
        </p:txBody>
      </p:sp>
      <p:sp>
        <p:nvSpPr>
          <p:cNvPr id="598" name="Google Shape;598;p53"/>
          <p:cNvSpPr/>
          <p:nvPr/>
        </p:nvSpPr>
        <p:spPr>
          <a:xfrm>
            <a:off x="2397775" y="2267525"/>
            <a:ext cx="1476600" cy="455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Sample 1</a:t>
            </a:r>
            <a:endParaRPr/>
          </a:p>
        </p:txBody>
      </p:sp>
      <p:sp>
        <p:nvSpPr>
          <p:cNvPr id="599" name="Google Shape;599;p53"/>
          <p:cNvSpPr txBox="1"/>
          <p:nvPr/>
        </p:nvSpPr>
        <p:spPr>
          <a:xfrm>
            <a:off x="3989950" y="2304425"/>
            <a:ext cx="4398300" cy="38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chemeClr val="dk1"/>
                </a:solidFill>
              </a:rPr>
              <a:t>[7,10,2,3,1,2] </a:t>
            </a:r>
            <a:endParaRPr/>
          </a:p>
        </p:txBody>
      </p:sp>
      <p:sp>
        <p:nvSpPr>
          <p:cNvPr id="600" name="Google Shape;600;p53"/>
          <p:cNvSpPr txBox="1"/>
          <p:nvPr/>
        </p:nvSpPr>
        <p:spPr>
          <a:xfrm>
            <a:off x="1161088" y="2849700"/>
            <a:ext cx="390000" cy="38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10</a:t>
            </a:r>
            <a:endParaRPr/>
          </a:p>
        </p:txBody>
      </p:sp>
      <p:cxnSp>
        <p:nvCxnSpPr>
          <p:cNvPr id="601" name="Google Shape;601;p53"/>
          <p:cNvCxnSpPr/>
          <p:nvPr/>
        </p:nvCxnSpPr>
        <p:spPr>
          <a:xfrm rot="10800000" flipH="1">
            <a:off x="4771075" y="1811075"/>
            <a:ext cx="1968900" cy="659400"/>
          </a:xfrm>
          <a:prstGeom prst="straightConnector1">
            <a:avLst/>
          </a:prstGeom>
          <a:noFill/>
          <a:ln w="28575" cap="flat" cmpd="sng">
            <a:solidFill>
              <a:srgbClr val="FF9900"/>
            </a:solidFill>
            <a:prstDash val="solid"/>
            <a:round/>
            <a:headEnd type="triangle" w="med" len="med"/>
            <a:tailEnd type="none" w="med" len="med"/>
          </a:ln>
        </p:spPr>
      </p:cxnSp>
      <p:cxnSp>
        <p:nvCxnSpPr>
          <p:cNvPr id="602" name="Google Shape;602;p53"/>
          <p:cNvCxnSpPr/>
          <p:nvPr/>
        </p:nvCxnSpPr>
        <p:spPr>
          <a:xfrm rot="10800000" flipH="1">
            <a:off x="5354875" y="1800100"/>
            <a:ext cx="1374600" cy="660300"/>
          </a:xfrm>
          <a:prstGeom prst="straightConnector1">
            <a:avLst/>
          </a:prstGeom>
          <a:noFill/>
          <a:ln w="28575" cap="flat" cmpd="sng">
            <a:solidFill>
              <a:srgbClr val="FF9900"/>
            </a:solidFill>
            <a:prstDash val="solid"/>
            <a:round/>
            <a:headEnd type="triangle" w="med" len="med"/>
            <a:tailEnd type="none" w="med" len="med"/>
          </a:ln>
        </p:spPr>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Bootstrap</a:t>
            </a:r>
            <a:endParaRPr/>
          </a:p>
        </p:txBody>
      </p:sp>
      <p:sp>
        <p:nvSpPr>
          <p:cNvPr id="608" name="Google Shape;608;p5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Example: </a:t>
            </a:r>
            <a:endParaRPr>
              <a:solidFill>
                <a:srgbClr val="000000"/>
              </a:solidFill>
            </a:endParaRPr>
          </a:p>
          <a:p>
            <a:pPr marL="0" lvl="0" indent="0" algn="l" rtl="0">
              <a:spcBef>
                <a:spcPts val="0"/>
              </a:spcBef>
              <a:spcAft>
                <a:spcPts val="0"/>
              </a:spcAft>
              <a:buNone/>
            </a:pPr>
            <a:r>
              <a:rPr lang="en">
                <a:solidFill>
                  <a:srgbClr val="000000"/>
                </a:solidFill>
              </a:rPr>
              <a:t>We set a sample size of 6, and resample 4 times, with replacement.</a:t>
            </a:r>
            <a:endParaRPr>
              <a:solidFill>
                <a:srgbClr val="000000"/>
              </a:solidFill>
            </a:endParaRPr>
          </a:p>
          <a:p>
            <a:pPr marL="0" lvl="0" indent="0" algn="l" rtl="0">
              <a:spcBef>
                <a:spcPts val="0"/>
              </a:spcBef>
              <a:spcAft>
                <a:spcPts val="0"/>
              </a:spcAft>
              <a:buNone/>
            </a:pPr>
            <a:endParaRPr>
              <a:solidFill>
                <a:srgbClr val="000000"/>
              </a:solidFill>
            </a:endParaRPr>
          </a:p>
          <a:p>
            <a:pPr marL="0" lvl="0" indent="0" algn="l" rtl="0">
              <a:spcBef>
                <a:spcPts val="0"/>
              </a:spcBef>
              <a:spcAft>
                <a:spcPts val="0"/>
              </a:spcAft>
              <a:buNone/>
            </a:pPr>
            <a:r>
              <a:rPr lang="en">
                <a:solidFill>
                  <a:srgbClr val="000000"/>
                </a:solidFill>
              </a:rPr>
              <a:t> </a:t>
            </a:r>
            <a:endParaRPr>
              <a:solidFill>
                <a:srgbClr val="000000"/>
              </a:solidFill>
            </a:endParaRPr>
          </a:p>
        </p:txBody>
      </p:sp>
      <p:sp>
        <p:nvSpPr>
          <p:cNvPr id="609" name="Google Shape;609;p54"/>
          <p:cNvSpPr/>
          <p:nvPr/>
        </p:nvSpPr>
        <p:spPr>
          <a:xfrm>
            <a:off x="421775" y="2129850"/>
            <a:ext cx="1647600" cy="1717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54"/>
          <p:cNvSpPr txBox="1"/>
          <p:nvPr/>
        </p:nvSpPr>
        <p:spPr>
          <a:xfrm>
            <a:off x="753275" y="2491500"/>
            <a:ext cx="271200" cy="38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1</a:t>
            </a:r>
            <a:endParaRPr/>
          </a:p>
        </p:txBody>
      </p:sp>
      <p:sp>
        <p:nvSpPr>
          <p:cNvPr id="611" name="Google Shape;611;p54"/>
          <p:cNvSpPr txBox="1"/>
          <p:nvPr/>
        </p:nvSpPr>
        <p:spPr>
          <a:xfrm>
            <a:off x="594250" y="3136150"/>
            <a:ext cx="271200" cy="38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2</a:t>
            </a:r>
            <a:endParaRPr/>
          </a:p>
        </p:txBody>
      </p:sp>
      <p:sp>
        <p:nvSpPr>
          <p:cNvPr id="612" name="Google Shape;612;p54"/>
          <p:cNvSpPr txBox="1"/>
          <p:nvPr/>
        </p:nvSpPr>
        <p:spPr>
          <a:xfrm>
            <a:off x="1244075" y="2444700"/>
            <a:ext cx="271200" cy="38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3</a:t>
            </a:r>
            <a:endParaRPr/>
          </a:p>
        </p:txBody>
      </p:sp>
      <p:sp>
        <p:nvSpPr>
          <p:cNvPr id="613" name="Google Shape;613;p54"/>
          <p:cNvSpPr txBox="1"/>
          <p:nvPr/>
        </p:nvSpPr>
        <p:spPr>
          <a:xfrm>
            <a:off x="865450" y="2928600"/>
            <a:ext cx="271200" cy="38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4</a:t>
            </a:r>
            <a:endParaRPr/>
          </a:p>
        </p:txBody>
      </p:sp>
      <p:sp>
        <p:nvSpPr>
          <p:cNvPr id="614" name="Google Shape;614;p54"/>
          <p:cNvSpPr txBox="1"/>
          <p:nvPr/>
        </p:nvSpPr>
        <p:spPr>
          <a:xfrm>
            <a:off x="530800" y="2797950"/>
            <a:ext cx="271200" cy="38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5</a:t>
            </a:r>
            <a:endParaRPr/>
          </a:p>
        </p:txBody>
      </p:sp>
      <p:sp>
        <p:nvSpPr>
          <p:cNvPr id="615" name="Google Shape;615;p54"/>
          <p:cNvSpPr txBox="1"/>
          <p:nvPr/>
        </p:nvSpPr>
        <p:spPr>
          <a:xfrm>
            <a:off x="1024475" y="3254700"/>
            <a:ext cx="271200" cy="38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6</a:t>
            </a:r>
            <a:endParaRPr/>
          </a:p>
        </p:txBody>
      </p:sp>
      <p:sp>
        <p:nvSpPr>
          <p:cNvPr id="616" name="Google Shape;616;p54"/>
          <p:cNvSpPr txBox="1"/>
          <p:nvPr/>
        </p:nvSpPr>
        <p:spPr>
          <a:xfrm>
            <a:off x="1575525" y="2686025"/>
            <a:ext cx="271200" cy="38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7</a:t>
            </a:r>
            <a:endParaRPr/>
          </a:p>
        </p:txBody>
      </p:sp>
      <p:sp>
        <p:nvSpPr>
          <p:cNvPr id="617" name="Google Shape;617;p54"/>
          <p:cNvSpPr txBox="1"/>
          <p:nvPr/>
        </p:nvSpPr>
        <p:spPr>
          <a:xfrm>
            <a:off x="1422275" y="3254700"/>
            <a:ext cx="271200" cy="38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8</a:t>
            </a:r>
            <a:endParaRPr/>
          </a:p>
        </p:txBody>
      </p:sp>
      <p:sp>
        <p:nvSpPr>
          <p:cNvPr id="618" name="Google Shape;618;p54"/>
          <p:cNvSpPr txBox="1"/>
          <p:nvPr/>
        </p:nvSpPr>
        <p:spPr>
          <a:xfrm>
            <a:off x="972875" y="2304425"/>
            <a:ext cx="271200" cy="38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9</a:t>
            </a:r>
            <a:endParaRPr/>
          </a:p>
        </p:txBody>
      </p:sp>
      <p:sp>
        <p:nvSpPr>
          <p:cNvPr id="619" name="Google Shape;619;p54"/>
          <p:cNvSpPr/>
          <p:nvPr/>
        </p:nvSpPr>
        <p:spPr>
          <a:xfrm>
            <a:off x="2397775" y="2267525"/>
            <a:ext cx="1476600" cy="455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Sample 1</a:t>
            </a:r>
            <a:endParaRPr/>
          </a:p>
        </p:txBody>
      </p:sp>
      <p:sp>
        <p:nvSpPr>
          <p:cNvPr id="620" name="Google Shape;620;p54"/>
          <p:cNvSpPr txBox="1"/>
          <p:nvPr/>
        </p:nvSpPr>
        <p:spPr>
          <a:xfrm>
            <a:off x="3989950" y="2304425"/>
            <a:ext cx="4398300" cy="38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solidFill>
                  <a:schemeClr val="dk1"/>
                </a:solidFill>
              </a:rPr>
              <a:t>[7,10,2,3,1,2] 	       [4,5,6,8,9]</a:t>
            </a:r>
            <a:endParaRPr dirty="0"/>
          </a:p>
        </p:txBody>
      </p:sp>
      <p:sp>
        <p:nvSpPr>
          <p:cNvPr id="621" name="Google Shape;621;p54"/>
          <p:cNvSpPr txBox="1"/>
          <p:nvPr/>
        </p:nvSpPr>
        <p:spPr>
          <a:xfrm>
            <a:off x="1161088" y="2849700"/>
            <a:ext cx="390000" cy="38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10</a:t>
            </a:r>
            <a:endParaRPr/>
          </a:p>
        </p:txBody>
      </p:sp>
      <p:sp>
        <p:nvSpPr>
          <p:cNvPr id="622" name="Google Shape;622;p54"/>
          <p:cNvSpPr txBox="1"/>
          <p:nvPr/>
        </p:nvSpPr>
        <p:spPr>
          <a:xfrm>
            <a:off x="4046350" y="2077900"/>
            <a:ext cx="1348800" cy="32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Training Data</a:t>
            </a:r>
            <a:endParaRPr/>
          </a:p>
        </p:txBody>
      </p:sp>
      <p:sp>
        <p:nvSpPr>
          <p:cNvPr id="623" name="Google Shape;623;p54"/>
          <p:cNvSpPr txBox="1"/>
          <p:nvPr/>
        </p:nvSpPr>
        <p:spPr>
          <a:xfrm>
            <a:off x="6302475" y="2028975"/>
            <a:ext cx="1348800" cy="32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Test Data</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8" name="Google Shape;628;p5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Bootstrap</a:t>
            </a:r>
            <a:endParaRPr/>
          </a:p>
        </p:txBody>
      </p:sp>
      <p:sp>
        <p:nvSpPr>
          <p:cNvPr id="629" name="Google Shape;629;p5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Example: </a:t>
            </a:r>
            <a:endParaRPr>
              <a:solidFill>
                <a:srgbClr val="000000"/>
              </a:solidFill>
            </a:endParaRPr>
          </a:p>
          <a:p>
            <a:pPr marL="0" lvl="0" indent="0" algn="l" rtl="0">
              <a:spcBef>
                <a:spcPts val="0"/>
              </a:spcBef>
              <a:spcAft>
                <a:spcPts val="0"/>
              </a:spcAft>
              <a:buNone/>
            </a:pPr>
            <a:r>
              <a:rPr lang="en">
                <a:solidFill>
                  <a:srgbClr val="000000"/>
                </a:solidFill>
              </a:rPr>
              <a:t>We set a sample size of 6, and resample 4 times, with replacement.</a:t>
            </a:r>
            <a:endParaRPr>
              <a:solidFill>
                <a:srgbClr val="000000"/>
              </a:solidFill>
            </a:endParaRPr>
          </a:p>
          <a:p>
            <a:pPr marL="0" lvl="0" indent="0" algn="l" rtl="0">
              <a:spcBef>
                <a:spcPts val="0"/>
              </a:spcBef>
              <a:spcAft>
                <a:spcPts val="0"/>
              </a:spcAft>
              <a:buNone/>
            </a:pPr>
            <a:endParaRPr>
              <a:solidFill>
                <a:srgbClr val="000000"/>
              </a:solidFill>
            </a:endParaRPr>
          </a:p>
          <a:p>
            <a:pPr marL="0" lvl="0" indent="0" algn="l" rtl="0">
              <a:spcBef>
                <a:spcPts val="0"/>
              </a:spcBef>
              <a:spcAft>
                <a:spcPts val="0"/>
              </a:spcAft>
              <a:buNone/>
            </a:pPr>
            <a:r>
              <a:rPr lang="en">
                <a:solidFill>
                  <a:srgbClr val="000000"/>
                </a:solidFill>
              </a:rPr>
              <a:t> </a:t>
            </a:r>
            <a:endParaRPr>
              <a:solidFill>
                <a:srgbClr val="000000"/>
              </a:solidFill>
            </a:endParaRPr>
          </a:p>
        </p:txBody>
      </p:sp>
      <p:sp>
        <p:nvSpPr>
          <p:cNvPr id="630" name="Google Shape;630;p55"/>
          <p:cNvSpPr/>
          <p:nvPr/>
        </p:nvSpPr>
        <p:spPr>
          <a:xfrm>
            <a:off x="421775" y="2129850"/>
            <a:ext cx="1647600" cy="1717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55"/>
          <p:cNvSpPr txBox="1"/>
          <p:nvPr/>
        </p:nvSpPr>
        <p:spPr>
          <a:xfrm>
            <a:off x="753275" y="2491500"/>
            <a:ext cx="271200" cy="38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1</a:t>
            </a:r>
            <a:endParaRPr/>
          </a:p>
        </p:txBody>
      </p:sp>
      <p:sp>
        <p:nvSpPr>
          <p:cNvPr id="632" name="Google Shape;632;p55"/>
          <p:cNvSpPr txBox="1"/>
          <p:nvPr/>
        </p:nvSpPr>
        <p:spPr>
          <a:xfrm>
            <a:off x="594250" y="3136150"/>
            <a:ext cx="271200" cy="38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2</a:t>
            </a:r>
            <a:endParaRPr/>
          </a:p>
        </p:txBody>
      </p:sp>
      <p:sp>
        <p:nvSpPr>
          <p:cNvPr id="633" name="Google Shape;633;p55"/>
          <p:cNvSpPr txBox="1"/>
          <p:nvPr/>
        </p:nvSpPr>
        <p:spPr>
          <a:xfrm>
            <a:off x="1244075" y="2444700"/>
            <a:ext cx="271200" cy="38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3</a:t>
            </a:r>
            <a:endParaRPr/>
          </a:p>
        </p:txBody>
      </p:sp>
      <p:sp>
        <p:nvSpPr>
          <p:cNvPr id="634" name="Google Shape;634;p55"/>
          <p:cNvSpPr txBox="1"/>
          <p:nvPr/>
        </p:nvSpPr>
        <p:spPr>
          <a:xfrm>
            <a:off x="865450" y="2928600"/>
            <a:ext cx="271200" cy="38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4</a:t>
            </a:r>
            <a:endParaRPr/>
          </a:p>
        </p:txBody>
      </p:sp>
      <p:sp>
        <p:nvSpPr>
          <p:cNvPr id="635" name="Google Shape;635;p55"/>
          <p:cNvSpPr txBox="1"/>
          <p:nvPr/>
        </p:nvSpPr>
        <p:spPr>
          <a:xfrm>
            <a:off x="530800" y="2797950"/>
            <a:ext cx="271200" cy="38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5</a:t>
            </a:r>
            <a:endParaRPr/>
          </a:p>
        </p:txBody>
      </p:sp>
      <p:sp>
        <p:nvSpPr>
          <p:cNvPr id="636" name="Google Shape;636;p55"/>
          <p:cNvSpPr txBox="1"/>
          <p:nvPr/>
        </p:nvSpPr>
        <p:spPr>
          <a:xfrm>
            <a:off x="1024475" y="3254700"/>
            <a:ext cx="271200" cy="38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6</a:t>
            </a:r>
            <a:endParaRPr/>
          </a:p>
        </p:txBody>
      </p:sp>
      <p:sp>
        <p:nvSpPr>
          <p:cNvPr id="637" name="Google Shape;637;p55"/>
          <p:cNvSpPr txBox="1"/>
          <p:nvPr/>
        </p:nvSpPr>
        <p:spPr>
          <a:xfrm>
            <a:off x="1575525" y="2686025"/>
            <a:ext cx="271200" cy="38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7</a:t>
            </a:r>
            <a:endParaRPr/>
          </a:p>
        </p:txBody>
      </p:sp>
      <p:sp>
        <p:nvSpPr>
          <p:cNvPr id="638" name="Google Shape;638;p55"/>
          <p:cNvSpPr txBox="1"/>
          <p:nvPr/>
        </p:nvSpPr>
        <p:spPr>
          <a:xfrm>
            <a:off x="1422275" y="3254700"/>
            <a:ext cx="271200" cy="38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8</a:t>
            </a:r>
            <a:endParaRPr/>
          </a:p>
        </p:txBody>
      </p:sp>
      <p:sp>
        <p:nvSpPr>
          <p:cNvPr id="639" name="Google Shape;639;p55"/>
          <p:cNvSpPr txBox="1"/>
          <p:nvPr/>
        </p:nvSpPr>
        <p:spPr>
          <a:xfrm>
            <a:off x="972875" y="2304425"/>
            <a:ext cx="271200" cy="38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9</a:t>
            </a:r>
            <a:endParaRPr/>
          </a:p>
        </p:txBody>
      </p:sp>
      <p:sp>
        <p:nvSpPr>
          <p:cNvPr id="640" name="Google Shape;640;p55"/>
          <p:cNvSpPr/>
          <p:nvPr/>
        </p:nvSpPr>
        <p:spPr>
          <a:xfrm>
            <a:off x="2397775" y="2267525"/>
            <a:ext cx="1476600" cy="455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Sample 1</a:t>
            </a:r>
            <a:endParaRPr/>
          </a:p>
        </p:txBody>
      </p:sp>
      <p:sp>
        <p:nvSpPr>
          <p:cNvPr id="641" name="Google Shape;641;p55"/>
          <p:cNvSpPr txBox="1"/>
          <p:nvPr/>
        </p:nvSpPr>
        <p:spPr>
          <a:xfrm>
            <a:off x="3989950" y="2304425"/>
            <a:ext cx="4398300" cy="38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solidFill>
                  <a:schemeClr val="dk1"/>
                </a:solidFill>
              </a:rPr>
              <a:t>[7,10,2,3,1,2] 	       [4,5,6,8,9]</a:t>
            </a:r>
            <a:endParaRPr dirty="0"/>
          </a:p>
        </p:txBody>
      </p:sp>
      <p:sp>
        <p:nvSpPr>
          <p:cNvPr id="642" name="Google Shape;642;p55"/>
          <p:cNvSpPr txBox="1"/>
          <p:nvPr/>
        </p:nvSpPr>
        <p:spPr>
          <a:xfrm>
            <a:off x="1161088" y="2849700"/>
            <a:ext cx="390000" cy="38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10</a:t>
            </a:r>
            <a:endParaRPr/>
          </a:p>
        </p:txBody>
      </p:sp>
      <p:sp>
        <p:nvSpPr>
          <p:cNvPr id="643" name="Google Shape;643;p55"/>
          <p:cNvSpPr txBox="1"/>
          <p:nvPr/>
        </p:nvSpPr>
        <p:spPr>
          <a:xfrm>
            <a:off x="4046350" y="2077900"/>
            <a:ext cx="1348800" cy="32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Training Data</a:t>
            </a:r>
            <a:endParaRPr/>
          </a:p>
        </p:txBody>
      </p:sp>
      <p:sp>
        <p:nvSpPr>
          <p:cNvPr id="644" name="Google Shape;644;p55"/>
          <p:cNvSpPr txBox="1"/>
          <p:nvPr/>
        </p:nvSpPr>
        <p:spPr>
          <a:xfrm>
            <a:off x="6302475" y="2028975"/>
            <a:ext cx="1348800" cy="32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Test Data</a:t>
            </a:r>
            <a:endParaRPr/>
          </a:p>
        </p:txBody>
      </p:sp>
      <p:sp>
        <p:nvSpPr>
          <p:cNvPr id="645" name="Google Shape;645;p55"/>
          <p:cNvSpPr/>
          <p:nvPr/>
        </p:nvSpPr>
        <p:spPr>
          <a:xfrm>
            <a:off x="2397775" y="2891700"/>
            <a:ext cx="1476600" cy="455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Sample 2</a:t>
            </a:r>
            <a:endParaRPr/>
          </a:p>
        </p:txBody>
      </p:sp>
      <p:sp>
        <p:nvSpPr>
          <p:cNvPr id="646" name="Google Shape;646;p55"/>
          <p:cNvSpPr txBox="1"/>
          <p:nvPr/>
        </p:nvSpPr>
        <p:spPr>
          <a:xfrm>
            <a:off x="3989950" y="2928600"/>
            <a:ext cx="4398300" cy="381600"/>
          </a:xfrm>
          <a:prstGeom prst="rect">
            <a:avLst/>
          </a:prstGeom>
          <a:noFill/>
          <a:ln>
            <a:noFill/>
          </a:ln>
        </p:spPr>
        <p:txBody>
          <a:bodyPr spcFirstLastPara="1" wrap="square" lIns="91425" tIns="91425" rIns="91425" bIns="91425" anchor="t" anchorCtr="0">
            <a:noAutofit/>
          </a:bodyPr>
          <a:lstStyle/>
          <a:p>
            <a:pPr lvl="0">
              <a:lnSpc>
                <a:spcPct val="115000"/>
              </a:lnSpc>
            </a:pPr>
            <a:r>
              <a:rPr lang="en" sz="1800" dirty="0">
                <a:solidFill>
                  <a:schemeClr val="dk1"/>
                </a:solidFill>
              </a:rPr>
              <a:t>[6,4,8,9,7,5] 	       [1,2,3,10]</a:t>
            </a:r>
            <a:endParaRPr dirty="0"/>
          </a:p>
        </p:txBody>
      </p:sp>
      <p:sp>
        <p:nvSpPr>
          <p:cNvPr id="647" name="Google Shape;647;p55"/>
          <p:cNvSpPr/>
          <p:nvPr/>
        </p:nvSpPr>
        <p:spPr>
          <a:xfrm>
            <a:off x="2397775" y="3520368"/>
            <a:ext cx="1476600" cy="455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Sample 3</a:t>
            </a:r>
            <a:endParaRPr/>
          </a:p>
        </p:txBody>
      </p:sp>
      <p:sp>
        <p:nvSpPr>
          <p:cNvPr id="648" name="Google Shape;648;p55"/>
          <p:cNvSpPr txBox="1"/>
          <p:nvPr/>
        </p:nvSpPr>
        <p:spPr>
          <a:xfrm>
            <a:off x="3989950" y="3557268"/>
            <a:ext cx="4398300" cy="38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solidFill>
                  <a:schemeClr val="dk1"/>
                </a:solidFill>
              </a:rPr>
              <a:t>[5,1,2,5,9,4] 	       [3,6,7,8,10]</a:t>
            </a:r>
            <a:endParaRPr dirty="0"/>
          </a:p>
        </p:txBody>
      </p:sp>
      <p:sp>
        <p:nvSpPr>
          <p:cNvPr id="649" name="Google Shape;649;p55"/>
          <p:cNvSpPr/>
          <p:nvPr/>
        </p:nvSpPr>
        <p:spPr>
          <a:xfrm>
            <a:off x="2397775" y="4155925"/>
            <a:ext cx="1476600" cy="455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Sample 4</a:t>
            </a:r>
            <a:endParaRPr/>
          </a:p>
        </p:txBody>
      </p:sp>
      <p:sp>
        <p:nvSpPr>
          <p:cNvPr id="650" name="Google Shape;650;p55"/>
          <p:cNvSpPr txBox="1"/>
          <p:nvPr/>
        </p:nvSpPr>
        <p:spPr>
          <a:xfrm>
            <a:off x="3989950" y="4192825"/>
            <a:ext cx="4398300" cy="38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solidFill>
                  <a:schemeClr val="dk1"/>
                </a:solidFill>
              </a:rPr>
              <a:t>[7,4,4,8,8,8]	       [1,2,3,5,6,9,10]</a:t>
            </a:r>
            <a:endParaRPr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p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Bootstrap</a:t>
            </a:r>
            <a:endParaRPr/>
          </a:p>
        </p:txBody>
      </p:sp>
      <p:pic>
        <p:nvPicPr>
          <p:cNvPr id="656" name="Google Shape;656;p56"/>
          <p:cNvPicPr preferRelativeResize="0"/>
          <p:nvPr/>
        </p:nvPicPr>
        <p:blipFill>
          <a:blip r:embed="rId3">
            <a:alphaModFix/>
          </a:blip>
          <a:stretch>
            <a:fillRect/>
          </a:stretch>
        </p:blipFill>
        <p:spPr>
          <a:xfrm>
            <a:off x="152400" y="1170125"/>
            <a:ext cx="8839200" cy="3639146"/>
          </a:xfrm>
          <a:prstGeom prst="rect">
            <a:avLst/>
          </a:prstGeom>
          <a:noFill/>
          <a:ln>
            <a:noFill/>
          </a:ln>
        </p:spPr>
      </p:pic>
      <p:sp>
        <p:nvSpPr>
          <p:cNvPr id="657" name="Google Shape;657;p56"/>
          <p:cNvSpPr txBox="1"/>
          <p:nvPr/>
        </p:nvSpPr>
        <p:spPr>
          <a:xfrm>
            <a:off x="0" y="4809275"/>
            <a:ext cx="7048500" cy="35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u="sng">
                <a:solidFill>
                  <a:schemeClr val="hlink"/>
                </a:solidFill>
                <a:hlinkClick r:id="rId4"/>
              </a:rPr>
              <a:t>https://blogs.sas.com/content/iml/2018/12/12/essential-guide-bootstrapping-sas.html</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5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Bootstrap</a:t>
            </a:r>
            <a:endParaRPr/>
          </a:p>
        </p:txBody>
      </p:sp>
      <p:sp>
        <p:nvSpPr>
          <p:cNvPr id="663" name="Google Shape;663;p5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Example: </a:t>
            </a:r>
            <a:endParaRPr>
              <a:solidFill>
                <a:srgbClr val="000000"/>
              </a:solidFill>
            </a:endParaRPr>
          </a:p>
          <a:p>
            <a:pPr marL="0" lvl="0" indent="0" algn="l" rtl="0">
              <a:spcBef>
                <a:spcPts val="0"/>
              </a:spcBef>
              <a:spcAft>
                <a:spcPts val="0"/>
              </a:spcAft>
              <a:buNone/>
            </a:pPr>
            <a:r>
              <a:rPr lang="en">
                <a:solidFill>
                  <a:srgbClr val="000000"/>
                </a:solidFill>
              </a:rPr>
              <a:t>We use each sample to train the test, and the test data to get an error rate for each sample.  If we do this enough times, thanks to the Central Limit Theorem, we should get a normal distribution of error rates.  We go with the mean of our error rate for the models error.</a:t>
            </a:r>
            <a:endParaRPr>
              <a:solidFill>
                <a:srgbClr val="000000"/>
              </a:solidFill>
            </a:endParaRPr>
          </a:p>
          <a:p>
            <a:pPr marL="0" lvl="0" indent="0" algn="l" rtl="0">
              <a:spcBef>
                <a:spcPts val="0"/>
              </a:spcBef>
              <a:spcAft>
                <a:spcPts val="0"/>
              </a:spcAft>
              <a:buNone/>
            </a:pPr>
            <a:endParaRPr>
              <a:solidFill>
                <a:srgbClr val="000000"/>
              </a:solidFill>
            </a:endParaRPr>
          </a:p>
          <a:p>
            <a:pPr marL="0" lvl="0" indent="0" algn="l" rtl="0">
              <a:spcBef>
                <a:spcPts val="0"/>
              </a:spcBef>
              <a:spcAft>
                <a:spcPts val="0"/>
              </a:spcAft>
              <a:buNone/>
            </a:pPr>
            <a:endParaRPr>
              <a:solidFill>
                <a:srgbClr val="000000"/>
              </a:solidFill>
            </a:endParaRPr>
          </a:p>
          <a:p>
            <a:pPr marL="0" lvl="0" indent="0" algn="l" rtl="0">
              <a:spcBef>
                <a:spcPts val="0"/>
              </a:spcBef>
              <a:spcAft>
                <a:spcPts val="0"/>
              </a:spcAft>
              <a:buNone/>
            </a:pPr>
            <a:endParaRPr>
              <a:solidFill>
                <a:srgbClr val="000000"/>
              </a:solidFill>
            </a:endParaRPr>
          </a:p>
          <a:p>
            <a:pPr marL="0" lvl="0" indent="0" algn="l" rtl="0">
              <a:spcBef>
                <a:spcPts val="0"/>
              </a:spcBef>
              <a:spcAft>
                <a:spcPts val="0"/>
              </a:spcAft>
              <a:buNone/>
            </a:pPr>
            <a:endParaRPr>
              <a:solidFill>
                <a:srgbClr val="000000"/>
              </a:solidFill>
            </a:endParaRPr>
          </a:p>
          <a:p>
            <a:pPr marL="0" lvl="0" indent="0" algn="l" rtl="0">
              <a:spcBef>
                <a:spcPts val="0"/>
              </a:spcBef>
              <a:spcAft>
                <a:spcPts val="0"/>
              </a:spcAft>
              <a:buNone/>
            </a:pPr>
            <a:endParaRPr>
              <a:solidFill>
                <a:srgbClr val="000000"/>
              </a:solidFill>
            </a:endParaRPr>
          </a:p>
          <a:p>
            <a:pPr marL="0" lvl="0" indent="0" algn="l" rtl="0">
              <a:spcBef>
                <a:spcPts val="0"/>
              </a:spcBef>
              <a:spcAft>
                <a:spcPts val="0"/>
              </a:spcAft>
              <a:buNone/>
            </a:pPr>
            <a:r>
              <a:rPr lang="en">
                <a:solidFill>
                  <a:srgbClr val="000000"/>
                </a:solidFill>
              </a:rPr>
              <a:t> </a:t>
            </a:r>
            <a:endParaRPr>
              <a:solidFill>
                <a:srgbClr val="000000"/>
              </a:solidFill>
            </a:endParaRPr>
          </a:p>
        </p:txBody>
      </p:sp>
      <p:pic>
        <p:nvPicPr>
          <p:cNvPr id="664" name="Google Shape;664;p57"/>
          <p:cNvPicPr preferRelativeResize="0"/>
          <p:nvPr/>
        </p:nvPicPr>
        <p:blipFill>
          <a:blip r:embed="rId3">
            <a:alphaModFix/>
          </a:blip>
          <a:stretch>
            <a:fillRect/>
          </a:stretch>
        </p:blipFill>
        <p:spPr>
          <a:xfrm>
            <a:off x="4572000" y="2697075"/>
            <a:ext cx="3187425" cy="2265950"/>
          </a:xfrm>
          <a:prstGeom prst="rect">
            <a:avLst/>
          </a:prstGeom>
          <a:noFill/>
          <a:ln>
            <a:noFill/>
          </a:ln>
        </p:spPr>
      </p:pic>
      <p:sp>
        <p:nvSpPr>
          <p:cNvPr id="665" name="Google Shape;665;p57"/>
          <p:cNvSpPr txBox="1"/>
          <p:nvPr/>
        </p:nvSpPr>
        <p:spPr>
          <a:xfrm>
            <a:off x="0" y="4782600"/>
            <a:ext cx="8271600" cy="36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u="sng">
                <a:solidFill>
                  <a:schemeClr val="hlink"/>
                </a:solidFill>
                <a:hlinkClick r:id="rId4"/>
              </a:rPr>
              <a:t>https://www.itl.nist.gov/div898/handbook/pmc/section5/pmc51.htm</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0" name="Google Shape;670;p5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we covered.</a:t>
            </a:r>
            <a:endParaRPr/>
          </a:p>
        </p:txBody>
      </p:sp>
      <p:sp>
        <p:nvSpPr>
          <p:cNvPr id="671" name="Google Shape;671;p58"/>
          <p:cNvSpPr txBox="1">
            <a:spLocks noGrp="1"/>
          </p:cNvSpPr>
          <p:nvPr>
            <p:ph type="body" idx="1"/>
          </p:nvPr>
        </p:nvSpPr>
        <p:spPr>
          <a:xfrm>
            <a:off x="282175" y="1145100"/>
            <a:ext cx="8520600" cy="3416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chemeClr val="dk1"/>
              </a:buClr>
              <a:buSzPts val="2000"/>
              <a:buChar char="●"/>
            </a:pPr>
            <a:r>
              <a:rPr lang="en" sz="2000">
                <a:solidFill>
                  <a:schemeClr val="dk1"/>
                </a:solidFill>
              </a:rPr>
              <a:t>Training and Test Sets</a:t>
            </a:r>
            <a:endParaRPr sz="2000">
              <a:solidFill>
                <a:schemeClr val="dk1"/>
              </a:solidFill>
            </a:endParaRPr>
          </a:p>
          <a:p>
            <a:pPr marL="457200" lvl="0" indent="-355600" algn="l" rtl="0">
              <a:spcBef>
                <a:spcPts val="0"/>
              </a:spcBef>
              <a:spcAft>
                <a:spcPts val="0"/>
              </a:spcAft>
              <a:buClr>
                <a:schemeClr val="dk1"/>
              </a:buClr>
              <a:buSzPts val="2000"/>
              <a:buChar char="●"/>
            </a:pPr>
            <a:r>
              <a:rPr lang="en" sz="2000">
                <a:solidFill>
                  <a:schemeClr val="dk1"/>
                </a:solidFill>
              </a:rPr>
              <a:t>Cross-Validation</a:t>
            </a:r>
            <a:endParaRPr sz="2000">
              <a:solidFill>
                <a:schemeClr val="dk1"/>
              </a:solidFill>
            </a:endParaRPr>
          </a:p>
          <a:p>
            <a:pPr marL="457200" lvl="0" indent="-355600" algn="l" rtl="0">
              <a:spcBef>
                <a:spcPts val="0"/>
              </a:spcBef>
              <a:spcAft>
                <a:spcPts val="0"/>
              </a:spcAft>
              <a:buClr>
                <a:schemeClr val="dk1"/>
              </a:buClr>
              <a:buSzPts val="2000"/>
              <a:buChar char="●"/>
            </a:pPr>
            <a:r>
              <a:rPr lang="en" sz="2000">
                <a:solidFill>
                  <a:schemeClr val="dk1"/>
                </a:solidFill>
              </a:rPr>
              <a:t>Leave-one-out</a:t>
            </a:r>
            <a:endParaRPr sz="2000">
              <a:solidFill>
                <a:schemeClr val="dk1"/>
              </a:solidFill>
            </a:endParaRPr>
          </a:p>
          <a:p>
            <a:pPr marL="457200" lvl="0" indent="-355600" algn="l" rtl="0">
              <a:spcBef>
                <a:spcPts val="0"/>
              </a:spcBef>
              <a:spcAft>
                <a:spcPts val="0"/>
              </a:spcAft>
              <a:buClr>
                <a:schemeClr val="dk1"/>
              </a:buClr>
              <a:buSzPts val="2000"/>
              <a:buChar char="●"/>
            </a:pPr>
            <a:r>
              <a:rPr lang="en" sz="2000">
                <a:solidFill>
                  <a:schemeClr val="dk1"/>
                </a:solidFill>
              </a:rPr>
              <a:t>Bootstrap</a:t>
            </a:r>
            <a:endParaRPr sz="2000">
              <a:solidFill>
                <a:schemeClr val="dk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p5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References</a:t>
            </a:r>
            <a:endParaRPr/>
          </a:p>
        </p:txBody>
      </p:sp>
      <p:sp>
        <p:nvSpPr>
          <p:cNvPr id="677" name="Google Shape;677;p5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600"/>
              </a:spcBef>
              <a:spcAft>
                <a:spcPts val="0"/>
              </a:spcAft>
              <a:buSzPts val="1800"/>
              <a:buNone/>
            </a:pPr>
            <a:r>
              <a:rPr lang="en">
                <a:solidFill>
                  <a:schemeClr val="dk1"/>
                </a:solidFill>
              </a:rPr>
              <a:t>Efron, B., &amp; Tibshirani, R. J. (1994). An introduction to the bootstrap. CRC press.</a:t>
            </a:r>
            <a:endParaRPr>
              <a:solidFill>
                <a:schemeClr val="dk1"/>
              </a:solidFill>
            </a:endParaRPr>
          </a:p>
          <a:p>
            <a:pPr marL="0" lvl="0" indent="0" algn="l" rtl="0">
              <a:lnSpc>
                <a:spcPct val="115000"/>
              </a:lnSpc>
              <a:spcBef>
                <a:spcPts val="1600"/>
              </a:spcBef>
              <a:spcAft>
                <a:spcPts val="0"/>
              </a:spcAft>
              <a:buSzPts val="1800"/>
              <a:buNone/>
            </a:pPr>
            <a:r>
              <a:rPr lang="en">
                <a:solidFill>
                  <a:schemeClr val="dk1"/>
                </a:solidFill>
              </a:rPr>
              <a:t>Shmueli, G., Bruce, P. C., Yahav, I., Patel, N. R., &amp; Lichtendahl Jr, K. C. (2017). Data mining for business analytics: concepts, techniques, and applications in R. John Wiley &amp; Sons.</a:t>
            </a:r>
            <a:endParaRPr>
              <a:solidFill>
                <a:schemeClr val="dk1"/>
              </a:solidFill>
            </a:endParaRPr>
          </a:p>
          <a:p>
            <a:pPr marL="0" lvl="0" indent="0" algn="l" rtl="0">
              <a:lnSpc>
                <a:spcPct val="115000"/>
              </a:lnSpc>
              <a:spcBef>
                <a:spcPts val="1600"/>
              </a:spcBef>
              <a:spcAft>
                <a:spcPts val="0"/>
              </a:spcAft>
              <a:buSzPts val="1800"/>
              <a:buNone/>
            </a:pPr>
            <a:r>
              <a:rPr lang="en">
                <a:solidFill>
                  <a:schemeClr val="dk1"/>
                </a:solidFill>
              </a:rPr>
              <a:t>Witten, I. H., Frank, E., Hall, M. A., &amp; Pal, C. J. (2016). Data Mining: Practical Machine Learning Tools and Techniques.</a:t>
            </a:r>
            <a:endParaRPr>
              <a:solidFill>
                <a:schemeClr val="dk1"/>
              </a:solidFill>
            </a:endParaRPr>
          </a:p>
          <a:p>
            <a:pPr marL="0" lvl="0" indent="0" algn="l" rtl="0">
              <a:lnSpc>
                <a:spcPct val="115000"/>
              </a:lnSpc>
              <a:spcBef>
                <a:spcPts val="1600"/>
              </a:spcBef>
              <a:spcAft>
                <a:spcPts val="1600"/>
              </a:spcAft>
              <a:buSzPts val="1800"/>
              <a:buNone/>
            </a:pP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Training and Test Datasets</a:t>
            </a:r>
            <a:endParaRPr/>
          </a:p>
        </p:txBody>
      </p:sp>
      <p:sp>
        <p:nvSpPr>
          <p:cNvPr id="78" name="Google Shape;78;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...we can partition the data into a Training and Test dataset.</a:t>
            </a:r>
            <a:endParaRPr>
              <a:solidFill>
                <a:srgbClr val="000000"/>
              </a:solidFill>
            </a:endParaRPr>
          </a:p>
          <a:p>
            <a:pPr marL="0" lvl="0" indent="0" algn="l" rtl="0">
              <a:spcBef>
                <a:spcPts val="0"/>
              </a:spcBef>
              <a:spcAft>
                <a:spcPts val="0"/>
              </a:spcAft>
              <a:buNone/>
            </a:pPr>
            <a:endParaRPr>
              <a:solidFill>
                <a:srgbClr val="000000"/>
              </a:solidFill>
            </a:endParaRPr>
          </a:p>
          <a:p>
            <a:pPr marL="0" lvl="0" indent="0" algn="l" rtl="0">
              <a:spcBef>
                <a:spcPts val="0"/>
              </a:spcBef>
              <a:spcAft>
                <a:spcPts val="0"/>
              </a:spcAft>
              <a:buNone/>
            </a:pPr>
            <a:r>
              <a:rPr lang="en">
                <a:solidFill>
                  <a:srgbClr val="000000"/>
                </a:solidFill>
              </a:rPr>
              <a:t>Remember…</a:t>
            </a:r>
            <a:endParaRPr>
              <a:solidFill>
                <a:srgbClr val="000000"/>
              </a:solidFill>
            </a:endParaRPr>
          </a:p>
          <a:p>
            <a:pPr marL="0" lvl="0" indent="0" algn="l" rtl="0">
              <a:spcBef>
                <a:spcPts val="0"/>
              </a:spcBef>
              <a:spcAft>
                <a:spcPts val="0"/>
              </a:spcAft>
              <a:buNone/>
            </a:pPr>
            <a:r>
              <a:rPr lang="en">
                <a:solidFill>
                  <a:srgbClr val="000000"/>
                </a:solidFill>
              </a:rPr>
              <a:t>We want to make sure we are not over fitting our data.</a:t>
            </a:r>
            <a:endParaRPr>
              <a:solidFill>
                <a:srgbClr val="000000"/>
              </a:solidFill>
            </a:endParaRPr>
          </a:p>
          <a:p>
            <a:pPr marL="0" lvl="0" indent="0" algn="l" rtl="0">
              <a:spcBef>
                <a:spcPts val="0"/>
              </a:spcBef>
              <a:spcAft>
                <a:spcPts val="0"/>
              </a:spcAft>
              <a:buNone/>
            </a:pPr>
            <a:r>
              <a:rPr lang="en">
                <a:solidFill>
                  <a:srgbClr val="000000"/>
                </a:solidFill>
              </a:rPr>
              <a:t>To do this we make no data point is in both the Training and Test datasets.</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a:solidFill>
                  <a:schemeClr val="dk1"/>
                </a:solidFill>
              </a:rPr>
              <a:t>Training and Test</a:t>
            </a:r>
            <a:endParaRPr sz="2800">
              <a:solidFill>
                <a:srgbClr val="000000"/>
              </a:solidFill>
            </a:endParaRPr>
          </a:p>
        </p:txBody>
      </p:sp>
      <p:sp>
        <p:nvSpPr>
          <p:cNvPr id="84" name="Google Shape;84;p18"/>
          <p:cNvSpPr txBox="1"/>
          <p:nvPr/>
        </p:nvSpPr>
        <p:spPr>
          <a:xfrm>
            <a:off x="6990050" y="1126720"/>
            <a:ext cx="1210800" cy="37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Training Set</a:t>
            </a:r>
            <a:endParaRPr/>
          </a:p>
        </p:txBody>
      </p:sp>
      <p:sp>
        <p:nvSpPr>
          <p:cNvPr id="85" name="Google Shape;85;p18"/>
          <p:cNvSpPr txBox="1"/>
          <p:nvPr/>
        </p:nvSpPr>
        <p:spPr>
          <a:xfrm>
            <a:off x="6957742" y="3910481"/>
            <a:ext cx="1787100" cy="43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Testing Set</a:t>
            </a:r>
            <a:endParaRPr>
              <a:solidFill>
                <a:srgbClr val="000000"/>
              </a:solidFill>
            </a:endParaRPr>
          </a:p>
        </p:txBody>
      </p:sp>
      <p:sp>
        <p:nvSpPr>
          <p:cNvPr id="86" name="Google Shape;86;p18"/>
          <p:cNvSpPr/>
          <p:nvPr/>
        </p:nvSpPr>
        <p:spPr>
          <a:xfrm>
            <a:off x="4771638" y="2487628"/>
            <a:ext cx="867900" cy="792900"/>
          </a:xfrm>
          <a:prstGeom prst="diamond">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7" name="Google Shape;87;p18"/>
          <p:cNvCxnSpPr>
            <a:stCxn id="86" idx="3"/>
            <a:endCxn id="84" idx="1"/>
          </p:cNvCxnSpPr>
          <p:nvPr/>
        </p:nvCxnSpPr>
        <p:spPr>
          <a:xfrm rot="10800000" flipH="1">
            <a:off x="5639538" y="1316578"/>
            <a:ext cx="1350600" cy="1567500"/>
          </a:xfrm>
          <a:prstGeom prst="straightConnector1">
            <a:avLst/>
          </a:prstGeom>
          <a:noFill/>
          <a:ln w="28575" cap="flat" cmpd="sng">
            <a:solidFill>
              <a:srgbClr val="FF9900"/>
            </a:solidFill>
            <a:prstDash val="solid"/>
            <a:round/>
            <a:headEnd type="none" w="med" len="med"/>
            <a:tailEnd type="triangle" w="med" len="med"/>
          </a:ln>
        </p:spPr>
      </p:cxnSp>
      <p:cxnSp>
        <p:nvCxnSpPr>
          <p:cNvPr id="88" name="Google Shape;88;p18"/>
          <p:cNvCxnSpPr>
            <a:stCxn id="86" idx="3"/>
            <a:endCxn id="85" idx="1"/>
          </p:cNvCxnSpPr>
          <p:nvPr/>
        </p:nvCxnSpPr>
        <p:spPr>
          <a:xfrm>
            <a:off x="5639538" y="2884078"/>
            <a:ext cx="1318200" cy="1241700"/>
          </a:xfrm>
          <a:prstGeom prst="straightConnector1">
            <a:avLst/>
          </a:prstGeom>
          <a:noFill/>
          <a:ln w="28575" cap="flat" cmpd="sng">
            <a:solidFill>
              <a:srgbClr val="FF9900"/>
            </a:solidFill>
            <a:prstDash val="solid"/>
            <a:round/>
            <a:headEnd type="none" w="med" len="med"/>
            <a:tailEnd type="triangle" w="med" len="med"/>
          </a:ln>
        </p:spPr>
      </p:cxnSp>
      <p:cxnSp>
        <p:nvCxnSpPr>
          <p:cNvPr id="89" name="Google Shape;89;p18"/>
          <p:cNvCxnSpPr>
            <a:stCxn id="90" idx="3"/>
            <a:endCxn id="86" idx="1"/>
          </p:cNvCxnSpPr>
          <p:nvPr/>
        </p:nvCxnSpPr>
        <p:spPr>
          <a:xfrm>
            <a:off x="4279575" y="2884078"/>
            <a:ext cx="492000" cy="0"/>
          </a:xfrm>
          <a:prstGeom prst="straightConnector1">
            <a:avLst/>
          </a:prstGeom>
          <a:noFill/>
          <a:ln w="28575" cap="flat" cmpd="sng">
            <a:solidFill>
              <a:srgbClr val="FF9900"/>
            </a:solidFill>
            <a:prstDash val="solid"/>
            <a:round/>
            <a:headEnd type="none" w="med" len="med"/>
            <a:tailEnd type="triangle" w="med" len="med"/>
          </a:ln>
        </p:spPr>
      </p:cxnSp>
      <p:sp>
        <p:nvSpPr>
          <p:cNvPr id="91" name="Google Shape;91;p18"/>
          <p:cNvSpPr txBox="1"/>
          <p:nvPr/>
        </p:nvSpPr>
        <p:spPr>
          <a:xfrm>
            <a:off x="4572000" y="1652603"/>
            <a:ext cx="1267200" cy="79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Randomly</a:t>
            </a:r>
            <a:endParaRPr/>
          </a:p>
          <a:p>
            <a:pPr marL="0" lvl="0" indent="0" algn="ctr" rtl="0">
              <a:spcBef>
                <a:spcPts val="0"/>
              </a:spcBef>
              <a:spcAft>
                <a:spcPts val="0"/>
              </a:spcAft>
              <a:buNone/>
            </a:pPr>
            <a:r>
              <a:rPr lang="en"/>
              <a:t>Selected</a:t>
            </a:r>
            <a:endParaRPr/>
          </a:p>
          <a:p>
            <a:pPr marL="0" lvl="0" indent="0" algn="ctr" rtl="0">
              <a:spcBef>
                <a:spcPts val="0"/>
              </a:spcBef>
              <a:spcAft>
                <a:spcPts val="0"/>
              </a:spcAft>
              <a:buNone/>
            </a:pPr>
            <a:r>
              <a:rPr lang="en"/>
              <a:t>Partitioning</a:t>
            </a:r>
            <a:endParaRPr/>
          </a:p>
        </p:txBody>
      </p:sp>
      <p:pic>
        <p:nvPicPr>
          <p:cNvPr id="90" name="Google Shape;90;p18"/>
          <p:cNvPicPr preferRelativeResize="0"/>
          <p:nvPr/>
        </p:nvPicPr>
        <p:blipFill>
          <a:blip r:embed="rId3">
            <a:alphaModFix/>
          </a:blip>
          <a:stretch>
            <a:fillRect/>
          </a:stretch>
        </p:blipFill>
        <p:spPr>
          <a:xfrm>
            <a:off x="132275" y="1585431"/>
            <a:ext cx="4147300" cy="2597293"/>
          </a:xfrm>
          <a:prstGeom prst="rect">
            <a:avLst/>
          </a:prstGeom>
          <a:noFill/>
          <a:ln>
            <a:noFill/>
          </a:ln>
        </p:spPr>
      </p:pic>
      <p:sp>
        <p:nvSpPr>
          <p:cNvPr id="92" name="Google Shape;92;p18"/>
          <p:cNvSpPr txBox="1"/>
          <p:nvPr/>
        </p:nvSpPr>
        <p:spPr>
          <a:xfrm>
            <a:off x="0" y="4950600"/>
            <a:ext cx="6337200" cy="19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u="sng">
                <a:solidFill>
                  <a:schemeClr val="hlink"/>
                </a:solidFill>
                <a:hlinkClick r:id="rId4"/>
              </a:rPr>
              <a:t>https://archive.ics.uci.edu/ml/datasets/Automobile</a:t>
            </a:r>
            <a:endParaRPr/>
          </a:p>
        </p:txBody>
      </p:sp>
      <p:sp>
        <p:nvSpPr>
          <p:cNvPr id="93" name="Google Shape;93;p18"/>
          <p:cNvSpPr txBox="1"/>
          <p:nvPr/>
        </p:nvSpPr>
        <p:spPr>
          <a:xfrm>
            <a:off x="132275" y="4602588"/>
            <a:ext cx="1663200" cy="34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205 examples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Training and Test</a:t>
            </a:r>
            <a:endParaRPr/>
          </a:p>
        </p:txBody>
      </p:sp>
      <p:sp>
        <p:nvSpPr>
          <p:cNvPr id="99" name="Google Shape;99;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000000"/>
                </a:solidFill>
              </a:rPr>
              <a:t>import pandas as pd</a:t>
            </a:r>
            <a:endParaRPr sz="1400">
              <a:solidFill>
                <a:srgbClr val="000000"/>
              </a:solidFill>
            </a:endParaRPr>
          </a:p>
          <a:p>
            <a:pPr marL="0" lvl="0" indent="0" algn="l" rtl="0">
              <a:spcBef>
                <a:spcPts val="0"/>
              </a:spcBef>
              <a:spcAft>
                <a:spcPts val="0"/>
              </a:spcAft>
              <a:buNone/>
            </a:pPr>
            <a:r>
              <a:rPr lang="en" sz="1400">
                <a:solidFill>
                  <a:srgbClr val="000000"/>
                </a:solidFill>
              </a:rPr>
              <a:t>import matplotlib.pyplot as plt</a:t>
            </a:r>
            <a:endParaRPr sz="1400">
              <a:solidFill>
                <a:srgbClr val="000000"/>
              </a:solidFill>
            </a:endParaRPr>
          </a:p>
          <a:p>
            <a:pPr marL="0" lvl="0" indent="0" algn="l" rtl="0">
              <a:spcBef>
                <a:spcPts val="0"/>
              </a:spcBef>
              <a:spcAft>
                <a:spcPts val="0"/>
              </a:spcAft>
              <a:buNone/>
            </a:pPr>
            <a:r>
              <a:rPr lang="en" sz="1400">
                <a:solidFill>
                  <a:srgbClr val="000000"/>
                </a:solidFill>
              </a:rPr>
              <a:t>from sklearn.model_selection import train_test_split</a:t>
            </a:r>
            <a:endParaRPr sz="1400">
              <a:solidFill>
                <a:srgbClr val="000000"/>
              </a:solidFill>
            </a:endParaRPr>
          </a:p>
          <a:p>
            <a:pPr marL="0" lvl="0" indent="0" algn="l" rtl="0">
              <a:spcBef>
                <a:spcPts val="0"/>
              </a:spcBef>
              <a:spcAft>
                <a:spcPts val="0"/>
              </a:spcAft>
              <a:buNone/>
            </a:pPr>
            <a:endParaRPr sz="1400">
              <a:solidFill>
                <a:srgbClr val="000000"/>
              </a:solidFill>
            </a:endParaRPr>
          </a:p>
          <a:p>
            <a:pPr marL="0" lvl="0" indent="0" algn="l" rtl="0">
              <a:spcBef>
                <a:spcPts val="0"/>
              </a:spcBef>
              <a:spcAft>
                <a:spcPts val="0"/>
              </a:spcAft>
              <a:buNone/>
            </a:pPr>
            <a:r>
              <a:rPr lang="en" sz="1400">
                <a:solidFill>
                  <a:srgbClr val="000000"/>
                </a:solidFill>
              </a:rPr>
              <a:t>data = pd.read_csv("..\\src-data\\imports-85.csv")</a:t>
            </a:r>
            <a:endParaRPr sz="1400">
              <a:solidFill>
                <a:srgbClr val="000000"/>
              </a:solidFill>
            </a:endParaRPr>
          </a:p>
          <a:p>
            <a:pPr marL="0" lvl="0" indent="0" algn="l" rtl="0">
              <a:spcBef>
                <a:spcPts val="0"/>
              </a:spcBef>
              <a:spcAft>
                <a:spcPts val="0"/>
              </a:spcAft>
              <a:buNone/>
            </a:pPr>
            <a:endParaRPr sz="1400">
              <a:solidFill>
                <a:srgbClr val="000000"/>
              </a:solidFill>
            </a:endParaRPr>
          </a:p>
          <a:p>
            <a:pPr marL="0" lvl="0" indent="0" algn="l" rtl="0">
              <a:spcBef>
                <a:spcPts val="0"/>
              </a:spcBef>
              <a:spcAft>
                <a:spcPts val="0"/>
              </a:spcAft>
              <a:buClr>
                <a:schemeClr val="dk1"/>
              </a:buClr>
              <a:buSzPts val="1100"/>
              <a:buFont typeface="Arial"/>
              <a:buNone/>
            </a:pPr>
            <a:r>
              <a:rPr lang="en" sz="1400">
                <a:solidFill>
                  <a:srgbClr val="000000"/>
                </a:solidFill>
              </a:rPr>
              <a:t>X = data.drop(columns=['price'])</a:t>
            </a:r>
            <a:endParaRPr sz="1400">
              <a:solidFill>
                <a:srgbClr val="000000"/>
              </a:solidFill>
            </a:endParaRPr>
          </a:p>
          <a:p>
            <a:pPr marL="0" lvl="0" indent="0" algn="l" rtl="0">
              <a:spcBef>
                <a:spcPts val="0"/>
              </a:spcBef>
              <a:spcAft>
                <a:spcPts val="0"/>
              </a:spcAft>
              <a:buClr>
                <a:schemeClr val="dk1"/>
              </a:buClr>
              <a:buSzPts val="1100"/>
              <a:buFont typeface="Arial"/>
              <a:buNone/>
            </a:pPr>
            <a:r>
              <a:rPr lang="en" sz="1400">
                <a:solidFill>
                  <a:srgbClr val="000000"/>
                </a:solidFill>
              </a:rPr>
              <a:t>Y = data[['price']]</a:t>
            </a:r>
            <a:endParaRPr sz="1400">
              <a:solidFill>
                <a:srgbClr val="000000"/>
              </a:solidFill>
            </a:endParaRPr>
          </a:p>
          <a:p>
            <a:pPr marL="0" lvl="0" indent="0" algn="l" rtl="0">
              <a:spcBef>
                <a:spcPts val="0"/>
              </a:spcBef>
              <a:spcAft>
                <a:spcPts val="0"/>
              </a:spcAft>
              <a:buClr>
                <a:schemeClr val="dk1"/>
              </a:buClr>
              <a:buSzPts val="1100"/>
              <a:buFont typeface="Arial"/>
              <a:buNone/>
            </a:pPr>
            <a:endParaRPr sz="1400">
              <a:solidFill>
                <a:srgbClr val="000000"/>
              </a:solidFill>
            </a:endParaRPr>
          </a:p>
          <a:p>
            <a:pPr marL="0" lvl="0" indent="0" algn="l" rtl="0">
              <a:spcBef>
                <a:spcPts val="0"/>
              </a:spcBef>
              <a:spcAft>
                <a:spcPts val="0"/>
              </a:spcAft>
              <a:buClr>
                <a:schemeClr val="dk1"/>
              </a:buClr>
              <a:buSzPts val="1100"/>
              <a:buFont typeface="Arial"/>
              <a:buNone/>
            </a:pPr>
            <a:r>
              <a:rPr lang="en" sz="1400">
                <a:solidFill>
                  <a:srgbClr val="000000"/>
                </a:solidFill>
              </a:rPr>
              <a:t>X_train, X_test, Y_train, Y_test = train_test_split(X, Y, train_size = 0.80)</a:t>
            </a:r>
            <a:endParaRPr sz="1400">
              <a:solidFill>
                <a:srgbClr val="000000"/>
              </a:solidFill>
            </a:endParaRPr>
          </a:p>
          <a:p>
            <a:pPr marL="0" lvl="0" indent="0" algn="l" rtl="0">
              <a:spcBef>
                <a:spcPts val="0"/>
              </a:spcBef>
              <a:spcAft>
                <a:spcPts val="0"/>
              </a:spcAft>
              <a:buNone/>
            </a:pPr>
            <a:endParaRPr sz="14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Training and Test</a:t>
            </a:r>
            <a:endParaRPr/>
          </a:p>
        </p:txBody>
      </p:sp>
      <p:sp>
        <p:nvSpPr>
          <p:cNvPr id="105" name="Google Shape;105;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000000"/>
                </a:solidFill>
              </a:rPr>
              <a:t>import pandas as pd</a:t>
            </a:r>
            <a:endParaRPr sz="1400">
              <a:solidFill>
                <a:srgbClr val="000000"/>
              </a:solidFill>
            </a:endParaRPr>
          </a:p>
          <a:p>
            <a:pPr marL="0" lvl="0" indent="0" algn="l" rtl="0">
              <a:spcBef>
                <a:spcPts val="0"/>
              </a:spcBef>
              <a:spcAft>
                <a:spcPts val="0"/>
              </a:spcAft>
              <a:buNone/>
            </a:pPr>
            <a:r>
              <a:rPr lang="en" sz="1400">
                <a:solidFill>
                  <a:srgbClr val="000000"/>
                </a:solidFill>
              </a:rPr>
              <a:t>import matplotlib.pyplot as plt</a:t>
            </a:r>
            <a:endParaRPr sz="1400">
              <a:solidFill>
                <a:srgbClr val="000000"/>
              </a:solidFill>
            </a:endParaRPr>
          </a:p>
          <a:p>
            <a:pPr marL="0" lvl="0" indent="0" algn="l" rtl="0">
              <a:spcBef>
                <a:spcPts val="0"/>
              </a:spcBef>
              <a:spcAft>
                <a:spcPts val="0"/>
              </a:spcAft>
              <a:buNone/>
            </a:pPr>
            <a:r>
              <a:rPr lang="en" sz="1400">
                <a:solidFill>
                  <a:srgbClr val="000000"/>
                </a:solidFill>
              </a:rPr>
              <a:t>from sklearn.model_selection import train_test_split</a:t>
            </a:r>
            <a:endParaRPr sz="1400">
              <a:solidFill>
                <a:srgbClr val="000000"/>
              </a:solidFill>
            </a:endParaRPr>
          </a:p>
          <a:p>
            <a:pPr marL="0" lvl="0" indent="0" algn="l" rtl="0">
              <a:spcBef>
                <a:spcPts val="0"/>
              </a:spcBef>
              <a:spcAft>
                <a:spcPts val="0"/>
              </a:spcAft>
              <a:buNone/>
            </a:pPr>
            <a:endParaRPr sz="1400">
              <a:solidFill>
                <a:srgbClr val="000000"/>
              </a:solidFill>
            </a:endParaRPr>
          </a:p>
          <a:p>
            <a:pPr marL="0" lvl="0" indent="0" algn="l" rtl="0">
              <a:spcBef>
                <a:spcPts val="0"/>
              </a:spcBef>
              <a:spcAft>
                <a:spcPts val="0"/>
              </a:spcAft>
              <a:buNone/>
            </a:pPr>
            <a:r>
              <a:rPr lang="en" sz="1400">
                <a:solidFill>
                  <a:srgbClr val="000000"/>
                </a:solidFill>
              </a:rPr>
              <a:t>data = pd.read_csv("..\\src-data\\imports-85.csv")</a:t>
            </a:r>
            <a:endParaRPr sz="1400">
              <a:solidFill>
                <a:srgbClr val="000000"/>
              </a:solidFill>
            </a:endParaRPr>
          </a:p>
          <a:p>
            <a:pPr marL="0" lvl="0" indent="0" algn="l" rtl="0">
              <a:spcBef>
                <a:spcPts val="0"/>
              </a:spcBef>
              <a:spcAft>
                <a:spcPts val="0"/>
              </a:spcAft>
              <a:buNone/>
            </a:pPr>
            <a:endParaRPr sz="1400">
              <a:solidFill>
                <a:srgbClr val="000000"/>
              </a:solidFill>
            </a:endParaRPr>
          </a:p>
          <a:p>
            <a:pPr marL="0" lvl="0" indent="0" algn="l" rtl="0">
              <a:spcBef>
                <a:spcPts val="0"/>
              </a:spcBef>
              <a:spcAft>
                <a:spcPts val="0"/>
              </a:spcAft>
              <a:buNone/>
            </a:pPr>
            <a:r>
              <a:rPr lang="en" sz="1400">
                <a:solidFill>
                  <a:srgbClr val="000000"/>
                </a:solidFill>
              </a:rPr>
              <a:t>X = data.drop(columns=['price'])</a:t>
            </a:r>
            <a:endParaRPr sz="1400">
              <a:solidFill>
                <a:srgbClr val="000000"/>
              </a:solidFill>
            </a:endParaRPr>
          </a:p>
          <a:p>
            <a:pPr marL="0" lvl="0" indent="0" algn="l" rtl="0">
              <a:spcBef>
                <a:spcPts val="0"/>
              </a:spcBef>
              <a:spcAft>
                <a:spcPts val="0"/>
              </a:spcAft>
              <a:buNone/>
            </a:pPr>
            <a:r>
              <a:rPr lang="en" sz="1400">
                <a:solidFill>
                  <a:srgbClr val="000000"/>
                </a:solidFill>
              </a:rPr>
              <a:t>Y = data[['price']]</a:t>
            </a:r>
            <a:endParaRPr sz="1400">
              <a:solidFill>
                <a:srgbClr val="000000"/>
              </a:solidFill>
            </a:endParaRPr>
          </a:p>
          <a:p>
            <a:pPr marL="0" lvl="0" indent="0" algn="l" rtl="0">
              <a:spcBef>
                <a:spcPts val="0"/>
              </a:spcBef>
              <a:spcAft>
                <a:spcPts val="0"/>
              </a:spcAft>
              <a:buNone/>
            </a:pPr>
            <a:endParaRPr sz="1400">
              <a:solidFill>
                <a:srgbClr val="000000"/>
              </a:solidFill>
            </a:endParaRPr>
          </a:p>
          <a:p>
            <a:pPr marL="0" lvl="0" indent="0" algn="l" rtl="0">
              <a:spcBef>
                <a:spcPts val="0"/>
              </a:spcBef>
              <a:spcAft>
                <a:spcPts val="0"/>
              </a:spcAft>
              <a:buNone/>
            </a:pPr>
            <a:r>
              <a:rPr lang="en" sz="1400">
                <a:solidFill>
                  <a:srgbClr val="000000"/>
                </a:solidFill>
              </a:rPr>
              <a:t>X_train, X_test, Y_train, Y_test = train_test_split(X, Y, train_size = 0.80)</a:t>
            </a:r>
            <a:endParaRPr sz="1400">
              <a:solidFill>
                <a:srgbClr val="000000"/>
              </a:solidFill>
            </a:endParaRPr>
          </a:p>
          <a:p>
            <a:pPr marL="0" lvl="0" indent="0" algn="l" rtl="0">
              <a:spcBef>
                <a:spcPts val="0"/>
              </a:spcBef>
              <a:spcAft>
                <a:spcPts val="0"/>
              </a:spcAft>
              <a:buNone/>
            </a:pPr>
            <a:endParaRPr sz="1400">
              <a:solidFill>
                <a:srgbClr val="000000"/>
              </a:solidFill>
            </a:endParaRPr>
          </a:p>
        </p:txBody>
      </p:sp>
      <p:sp>
        <p:nvSpPr>
          <p:cNvPr id="106" name="Google Shape;106;p20"/>
          <p:cNvSpPr txBox="1"/>
          <p:nvPr/>
        </p:nvSpPr>
        <p:spPr>
          <a:xfrm>
            <a:off x="6498100" y="2367225"/>
            <a:ext cx="2494800" cy="92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We have a 80/20 split.</a:t>
            </a:r>
            <a:endParaRPr dirty="0"/>
          </a:p>
          <a:p>
            <a:pPr marL="0" lvl="0" indent="0" algn="l" rtl="0">
              <a:spcBef>
                <a:spcPts val="0"/>
              </a:spcBef>
              <a:spcAft>
                <a:spcPts val="0"/>
              </a:spcAft>
              <a:buNone/>
            </a:pPr>
            <a:r>
              <a:rPr lang="en" dirty="0"/>
              <a:t>80% in the training dataset</a:t>
            </a:r>
            <a:endParaRPr dirty="0"/>
          </a:p>
          <a:p>
            <a:pPr marL="0" lvl="0" indent="0" algn="l" rtl="0">
              <a:spcBef>
                <a:spcPts val="0"/>
              </a:spcBef>
              <a:spcAft>
                <a:spcPts val="0"/>
              </a:spcAft>
              <a:buNone/>
            </a:pPr>
            <a:r>
              <a:rPr lang="en" dirty="0"/>
              <a:t>20% in the test dataset</a:t>
            </a:r>
            <a:endParaRPr dirty="0"/>
          </a:p>
        </p:txBody>
      </p:sp>
      <p:cxnSp>
        <p:nvCxnSpPr>
          <p:cNvPr id="107" name="Google Shape;107;p20"/>
          <p:cNvCxnSpPr>
            <a:stCxn id="106" idx="1"/>
          </p:cNvCxnSpPr>
          <p:nvPr/>
        </p:nvCxnSpPr>
        <p:spPr>
          <a:xfrm flipH="1">
            <a:off x="5874400" y="2831775"/>
            <a:ext cx="623700" cy="662100"/>
          </a:xfrm>
          <a:prstGeom prst="straightConnector1">
            <a:avLst/>
          </a:prstGeom>
          <a:noFill/>
          <a:ln w="28575" cap="flat" cmpd="sng">
            <a:solidFill>
              <a:srgbClr val="FF9900"/>
            </a:solidFill>
            <a:prstDash val="solid"/>
            <a:round/>
            <a:headEnd type="none" w="med" len="med"/>
            <a:tailEnd type="triangl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and Test</a:t>
            </a:r>
          </a:p>
        </p:txBody>
      </p:sp>
      <p:sp>
        <p:nvSpPr>
          <p:cNvPr id="3" name="Text Placeholder 2"/>
          <p:cNvSpPr>
            <a:spLocks noGrp="1"/>
          </p:cNvSpPr>
          <p:nvPr>
            <p:ph type="body" idx="1"/>
          </p:nvPr>
        </p:nvSpPr>
        <p:spPr/>
        <p:txBody>
          <a:bodyPr/>
          <a:lstStyle/>
          <a:p>
            <a:pPr marL="114300" indent="0">
              <a:buNone/>
            </a:pPr>
            <a:r>
              <a:rPr lang="en-US" dirty="0" err="1">
                <a:solidFill>
                  <a:schemeClr val="tx1"/>
                </a:solidFill>
              </a:rPr>
              <a:t>set.seed</a:t>
            </a:r>
            <a:r>
              <a:rPr lang="en-US" dirty="0">
                <a:solidFill>
                  <a:schemeClr val="tx1"/>
                </a:solidFill>
              </a:rPr>
              <a:t>(123) </a:t>
            </a:r>
          </a:p>
          <a:p>
            <a:pPr marL="114300" indent="0">
              <a:buNone/>
            </a:pPr>
            <a:r>
              <a:rPr lang="en-US" dirty="0">
                <a:solidFill>
                  <a:schemeClr val="tx1"/>
                </a:solidFill>
              </a:rPr>
              <a:t>size = floor(0.75*</a:t>
            </a:r>
            <a:r>
              <a:rPr lang="en-US" dirty="0" err="1">
                <a:solidFill>
                  <a:schemeClr val="tx1"/>
                </a:solidFill>
              </a:rPr>
              <a:t>nrow</a:t>
            </a:r>
            <a:r>
              <a:rPr lang="en-US" dirty="0">
                <a:solidFill>
                  <a:schemeClr val="tx1"/>
                </a:solidFill>
              </a:rPr>
              <a:t>(data))</a:t>
            </a:r>
          </a:p>
          <a:p>
            <a:pPr marL="114300" indent="0">
              <a:buNone/>
            </a:pPr>
            <a:endParaRPr lang="en-US" dirty="0">
              <a:solidFill>
                <a:schemeClr val="tx1"/>
              </a:solidFill>
            </a:endParaRPr>
          </a:p>
          <a:p>
            <a:pPr marL="114300" indent="0">
              <a:buNone/>
            </a:pPr>
            <a:r>
              <a:rPr lang="en-US" dirty="0" err="1">
                <a:solidFill>
                  <a:schemeClr val="tx1"/>
                </a:solidFill>
              </a:rPr>
              <a:t>train_index</a:t>
            </a:r>
            <a:r>
              <a:rPr lang="en-US" dirty="0">
                <a:solidFill>
                  <a:schemeClr val="tx1"/>
                </a:solidFill>
              </a:rPr>
              <a:t> = sample(</a:t>
            </a:r>
            <a:r>
              <a:rPr lang="en-US" dirty="0" err="1">
                <a:solidFill>
                  <a:schemeClr val="tx1"/>
                </a:solidFill>
              </a:rPr>
              <a:t>seq_len</a:t>
            </a:r>
            <a:r>
              <a:rPr lang="en-US" dirty="0">
                <a:solidFill>
                  <a:schemeClr val="tx1"/>
                </a:solidFill>
              </a:rPr>
              <a:t>(</a:t>
            </a:r>
            <a:r>
              <a:rPr lang="en-US" dirty="0" err="1">
                <a:solidFill>
                  <a:schemeClr val="tx1"/>
                </a:solidFill>
              </a:rPr>
              <a:t>nrow</a:t>
            </a:r>
            <a:r>
              <a:rPr lang="en-US" dirty="0">
                <a:solidFill>
                  <a:schemeClr val="tx1"/>
                </a:solidFill>
              </a:rPr>
              <a:t>(data)),size = size)</a:t>
            </a:r>
          </a:p>
          <a:p>
            <a:pPr marL="114300" indent="0">
              <a:buNone/>
            </a:pPr>
            <a:endParaRPr lang="en-US" dirty="0">
              <a:solidFill>
                <a:schemeClr val="tx1"/>
              </a:solidFill>
            </a:endParaRPr>
          </a:p>
          <a:p>
            <a:pPr marL="114300" indent="0">
              <a:buNone/>
            </a:pPr>
            <a:r>
              <a:rPr lang="en-US" dirty="0" err="1">
                <a:solidFill>
                  <a:schemeClr val="tx1"/>
                </a:solidFill>
              </a:rPr>
              <a:t>train_set</a:t>
            </a:r>
            <a:r>
              <a:rPr lang="en-US" dirty="0">
                <a:solidFill>
                  <a:schemeClr val="tx1"/>
                </a:solidFill>
              </a:rPr>
              <a:t> = data[</a:t>
            </a:r>
            <a:r>
              <a:rPr lang="en-US" dirty="0" err="1">
                <a:solidFill>
                  <a:schemeClr val="tx1"/>
                </a:solidFill>
              </a:rPr>
              <a:t>train_index</a:t>
            </a:r>
            <a:r>
              <a:rPr lang="en-US" dirty="0">
                <a:solidFill>
                  <a:schemeClr val="tx1"/>
                </a:solidFill>
              </a:rPr>
              <a:t>,]</a:t>
            </a:r>
          </a:p>
          <a:p>
            <a:pPr marL="114300" indent="0">
              <a:buNone/>
            </a:pPr>
            <a:r>
              <a:rPr lang="en-US" dirty="0" err="1">
                <a:solidFill>
                  <a:schemeClr val="tx1"/>
                </a:solidFill>
              </a:rPr>
              <a:t>test_set</a:t>
            </a:r>
            <a:r>
              <a:rPr lang="en-US" dirty="0">
                <a:solidFill>
                  <a:schemeClr val="tx1"/>
                </a:solidFill>
              </a:rPr>
              <a:t>=data[-</a:t>
            </a:r>
            <a:r>
              <a:rPr lang="en-US" dirty="0" err="1">
                <a:solidFill>
                  <a:schemeClr val="tx1"/>
                </a:solidFill>
              </a:rPr>
              <a:t>train_index</a:t>
            </a:r>
            <a:r>
              <a:rPr lang="en-US" dirty="0">
                <a:solidFill>
                  <a:schemeClr val="tx1"/>
                </a:solidFill>
              </a:rPr>
              <a:t>,] </a:t>
            </a:r>
          </a:p>
        </p:txBody>
      </p:sp>
    </p:spTree>
    <p:extLst>
      <p:ext uri="{BB962C8B-B14F-4D97-AF65-F5344CB8AC3E}">
        <p14:creationId xmlns:p14="http://schemas.microsoft.com/office/powerpoint/2010/main" val="355715188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2362</Words>
  <Application>Microsoft Office PowerPoint</Application>
  <PresentationFormat>On-screen Show (16:9)</PresentationFormat>
  <Paragraphs>444</Paragraphs>
  <Slides>49</Slides>
  <Notes>47</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49</vt:i4>
      </vt:variant>
    </vt:vector>
  </HeadingPairs>
  <TitlesOfParts>
    <vt:vector size="51" baseType="lpstr">
      <vt:lpstr>Arial</vt:lpstr>
      <vt:lpstr>Simple Light</vt:lpstr>
      <vt:lpstr>CS 5402 Introduction to Data Mining  Having Enough Data v.1.0</vt:lpstr>
      <vt:lpstr>What we are going to learn.</vt:lpstr>
      <vt:lpstr>PowerPoint Presentation</vt:lpstr>
      <vt:lpstr>If we have enough data...</vt:lpstr>
      <vt:lpstr>Training and Test Datasets</vt:lpstr>
      <vt:lpstr>PowerPoint Presentation</vt:lpstr>
      <vt:lpstr>Training and Test</vt:lpstr>
      <vt:lpstr>Training and Test</vt:lpstr>
      <vt:lpstr>Training and Test</vt:lpstr>
      <vt:lpstr>Training and Test</vt:lpstr>
      <vt:lpstr>Training and Test</vt:lpstr>
      <vt:lpstr>If we have lots of data...</vt:lpstr>
      <vt:lpstr>Training, Test, and Validation Datasets</vt:lpstr>
      <vt:lpstr>PowerPoint Presentation</vt:lpstr>
      <vt:lpstr>Training, Test, and Validation</vt:lpstr>
      <vt:lpstr>Training, Test, and Validation</vt:lpstr>
      <vt:lpstr>Training, Test, and Validation</vt:lpstr>
      <vt:lpstr>Training, Test, and Validation</vt:lpstr>
      <vt:lpstr>PowerPoint Presentation</vt:lpstr>
      <vt:lpstr>PowerPoint Presentation</vt:lpstr>
      <vt:lpstr>...but what if we don’t have enough data?</vt:lpstr>
      <vt:lpstr>Cross-Validation</vt:lpstr>
      <vt:lpstr>k-fold Cross-Validation</vt:lpstr>
      <vt:lpstr>k-fold Cross-Validation</vt:lpstr>
      <vt:lpstr>k-fold Cross-Validation</vt:lpstr>
      <vt:lpstr>k-fold Cross-Validation</vt:lpstr>
      <vt:lpstr>k-fold Cross-Validation</vt:lpstr>
      <vt:lpstr>k-fold Cross-Validation</vt:lpstr>
      <vt:lpstr>k-fold Cross-Validation</vt:lpstr>
      <vt:lpstr>k-fold Cross-Validation</vt:lpstr>
      <vt:lpstr>Leave-one-out</vt:lpstr>
      <vt:lpstr>Leave-one-out</vt:lpstr>
      <vt:lpstr>Leave-one-out</vt:lpstr>
      <vt:lpstr>Leave-one-out</vt:lpstr>
      <vt:lpstr>Leave-one-out</vt:lpstr>
      <vt:lpstr>Leave-one-out</vt:lpstr>
      <vt:lpstr>Bootstrap</vt:lpstr>
      <vt:lpstr>Bootstrap</vt:lpstr>
      <vt:lpstr>Bootstrap</vt:lpstr>
      <vt:lpstr>Bootstrap</vt:lpstr>
      <vt:lpstr>Bootstrap</vt:lpstr>
      <vt:lpstr>Bootstrap</vt:lpstr>
      <vt:lpstr>Bootstrap</vt:lpstr>
      <vt:lpstr>Bootstrap</vt:lpstr>
      <vt:lpstr>Bootstrap</vt:lpstr>
      <vt:lpstr>Bootstrap</vt:lpstr>
      <vt:lpstr>Bootstrap</vt:lpstr>
      <vt:lpstr>What we covered.</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5402 Introduction to Data Mining  6.1 Having Enough Data v.1.1</dc:title>
  <cp:lastModifiedBy>Koob, Perry</cp:lastModifiedBy>
  <cp:revision>5</cp:revision>
  <dcterms:modified xsi:type="dcterms:W3CDTF">2021-06-15T12:49:49Z</dcterms:modified>
</cp:coreProperties>
</file>