
<file path=[Content_Types].xml><?xml version="1.0" encoding="utf-8"?>
<Types xmlns="http://schemas.openxmlformats.org/package/2006/content-types">
  <Default Extension="crdownload" ContentType="image/png"/>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7" r:id="rId2"/>
    <p:sldId id="283" r:id="rId3"/>
    <p:sldId id="268" r:id="rId4"/>
    <p:sldId id="260" r:id="rId5"/>
    <p:sldId id="261" r:id="rId6"/>
    <p:sldId id="269" r:id="rId7"/>
    <p:sldId id="270" r:id="rId8"/>
    <p:sldId id="271" r:id="rId9"/>
    <p:sldId id="272" r:id="rId10"/>
    <p:sldId id="273" r:id="rId11"/>
    <p:sldId id="274" r:id="rId12"/>
    <p:sldId id="275" r:id="rId13"/>
    <p:sldId id="276" r:id="rId14"/>
    <p:sldId id="277" r:id="rId15"/>
    <p:sldId id="263" r:id="rId16"/>
    <p:sldId id="278" r:id="rId17"/>
    <p:sldId id="279" r:id="rId18"/>
    <p:sldId id="280" r:id="rId19"/>
    <p:sldId id="284" r:id="rId20"/>
    <p:sldId id="285" r:id="rId21"/>
    <p:sldId id="286" r:id="rId22"/>
    <p:sldId id="281" r:id="rId23"/>
    <p:sldId id="282"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708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68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2964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225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403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8361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6193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110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271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676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283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370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48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753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003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744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993176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crdownload"/><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netacad.com/courses/packet-tracer"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ybr.com/cybersecurity-fundamentals-archives/project-using-cisco-packet-tracer-to-learn-networking/" TargetMode="External"/><Relationship Id="rId2" Type="http://schemas.openxmlformats.org/officeDocument/2006/relationships/hyperlink" Target="https://www.youtube.com/channel/UCmGaNXkRL2IXha8ZN_Uae_Q" TargetMode="Externa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35628" y="1868497"/>
            <a:ext cx="6323527" cy="755256"/>
          </a:xfrm>
          <a:prstGeom prst="rect">
            <a:avLst/>
          </a:prstGeom>
        </p:spPr>
        <p:txBody>
          <a:bodyPr vert="horz" wrap="square" lIns="0" tIns="12700" rIns="0" bIns="0" rtlCol="0" anchor="t">
            <a:spAutoFit/>
          </a:bodyPr>
          <a:lstStyle/>
          <a:p>
            <a:pPr marL="12700">
              <a:lnSpc>
                <a:spcPct val="100000"/>
              </a:lnSpc>
              <a:spcBef>
                <a:spcPts val="100"/>
              </a:spcBef>
            </a:pPr>
            <a:r>
              <a:rPr lang="en-US" sz="2400" dirty="0"/>
              <a:t>   NORTH EASTERN HILL UNIVERSITY</a:t>
            </a:r>
            <a:br>
              <a:rPr lang="en-US" sz="2400" dirty="0"/>
            </a:br>
            <a:r>
              <a:rPr lang="en-US" sz="2400" dirty="0"/>
              <a:t>       </a:t>
            </a:r>
            <a:r>
              <a:rPr lang="en-US" sz="2000" dirty="0"/>
              <a:t>Tura Campus ,794002, Meghalaya</a:t>
            </a:r>
            <a:endParaRPr sz="2400" dirty="0">
              <a:latin typeface="Times New Roman"/>
              <a:cs typeface="Times New Roman"/>
            </a:endParaRPr>
          </a:p>
        </p:txBody>
      </p:sp>
      <p:sp>
        <p:nvSpPr>
          <p:cNvPr id="4" name="object 4"/>
          <p:cNvSpPr txBox="1">
            <a:spLocks noGrp="1"/>
          </p:cNvSpPr>
          <p:nvPr>
            <p:ph idx="1"/>
          </p:nvPr>
        </p:nvSpPr>
        <p:spPr>
          <a:xfrm>
            <a:off x="3103685" y="2621937"/>
            <a:ext cx="5612423" cy="382156"/>
          </a:xfrm>
          <a:prstGeom prst="rect">
            <a:avLst/>
          </a:prstGeom>
        </p:spPr>
        <p:txBody>
          <a:bodyPr vert="horz" wrap="square" lIns="0" tIns="12700" rIns="0" bIns="0" rtlCol="0" anchor="t">
            <a:spAutoFit/>
          </a:bodyPr>
          <a:lstStyle/>
          <a:p>
            <a:pPr marL="68580" marR="43180" indent="0">
              <a:lnSpc>
                <a:spcPct val="100000"/>
              </a:lnSpc>
              <a:spcBef>
                <a:spcPts val="100"/>
              </a:spcBef>
              <a:buNone/>
            </a:pPr>
            <a:r>
              <a:rPr lang="en-US" sz="2400" dirty="0"/>
              <a:t>Department Of Computer Application </a:t>
            </a:r>
            <a:endParaRPr sz="2400" dirty="0"/>
          </a:p>
        </p:txBody>
      </p:sp>
      <p:sp>
        <p:nvSpPr>
          <p:cNvPr id="5" name="object 5"/>
          <p:cNvSpPr txBox="1"/>
          <p:nvPr/>
        </p:nvSpPr>
        <p:spPr>
          <a:xfrm>
            <a:off x="1632799" y="4512659"/>
            <a:ext cx="3323133" cy="1724959"/>
          </a:xfrm>
          <a:prstGeom prst="rect">
            <a:avLst/>
          </a:prstGeom>
        </p:spPr>
        <p:txBody>
          <a:bodyPr vert="horz" wrap="square" lIns="0" tIns="15240" rIns="0" bIns="0" rtlCol="0">
            <a:spAutoFit/>
          </a:bodyPr>
          <a:lstStyle/>
          <a:p>
            <a:pPr marL="12700" marR="5080">
              <a:lnSpc>
                <a:spcPct val="98900"/>
              </a:lnSpc>
              <a:spcBef>
                <a:spcPts val="120"/>
              </a:spcBef>
            </a:pPr>
            <a:r>
              <a:rPr b="1" spc="-5" dirty="0">
                <a:latin typeface="Times New Roman"/>
                <a:cs typeface="Times New Roman"/>
              </a:rPr>
              <a:t>Submitted by </a:t>
            </a:r>
            <a:r>
              <a:rPr b="1" dirty="0">
                <a:latin typeface="Times New Roman"/>
                <a:cs typeface="Times New Roman"/>
              </a:rPr>
              <a:t>:  </a:t>
            </a:r>
            <a:endParaRPr lang="en-US" b="1" dirty="0">
              <a:latin typeface="Times New Roman"/>
              <a:cs typeface="Times New Roman"/>
            </a:endParaRPr>
          </a:p>
          <a:p>
            <a:pPr marL="12700" marR="5080">
              <a:lnSpc>
                <a:spcPct val="98900"/>
              </a:lnSpc>
              <a:spcBef>
                <a:spcPts val="120"/>
              </a:spcBef>
            </a:pPr>
            <a:r>
              <a:rPr lang="en-US" dirty="0" err="1">
                <a:latin typeface="Times New Roman"/>
                <a:cs typeface="Times New Roman"/>
              </a:rPr>
              <a:t>Tridip</a:t>
            </a:r>
            <a:r>
              <a:rPr lang="en-US" dirty="0">
                <a:latin typeface="Times New Roman"/>
                <a:cs typeface="Times New Roman"/>
              </a:rPr>
              <a:t> Sarma</a:t>
            </a:r>
          </a:p>
          <a:p>
            <a:pPr marL="12700" marR="5080">
              <a:lnSpc>
                <a:spcPct val="98900"/>
              </a:lnSpc>
              <a:spcBef>
                <a:spcPts val="120"/>
              </a:spcBef>
            </a:pPr>
            <a:r>
              <a:rPr lang="en-US" dirty="0">
                <a:latin typeface="Times New Roman"/>
                <a:cs typeface="Times New Roman"/>
              </a:rPr>
              <a:t>Roll No: 18MCA18</a:t>
            </a:r>
          </a:p>
          <a:p>
            <a:pPr marL="12700" marR="5080">
              <a:lnSpc>
                <a:spcPct val="98900"/>
              </a:lnSpc>
              <a:spcBef>
                <a:spcPts val="120"/>
              </a:spcBef>
            </a:pPr>
            <a:r>
              <a:rPr lang="en-US" dirty="0" err="1">
                <a:latin typeface="Times New Roman"/>
                <a:cs typeface="Times New Roman"/>
              </a:rPr>
              <a:t>Reg.No</a:t>
            </a:r>
            <a:r>
              <a:rPr lang="en-US" dirty="0">
                <a:latin typeface="Times New Roman"/>
                <a:cs typeface="Times New Roman"/>
              </a:rPr>
              <a:t>: 18071011</a:t>
            </a:r>
          </a:p>
          <a:p>
            <a:pPr marL="12700" marR="5080">
              <a:lnSpc>
                <a:spcPct val="98900"/>
              </a:lnSpc>
              <a:spcBef>
                <a:spcPts val="120"/>
              </a:spcBef>
            </a:pPr>
            <a:r>
              <a:rPr lang="en-US" dirty="0">
                <a:latin typeface="Times New Roman"/>
                <a:cs typeface="Times New Roman"/>
              </a:rPr>
              <a:t>MCA (6</a:t>
            </a:r>
            <a:r>
              <a:rPr lang="en-US" baseline="30000" dirty="0">
                <a:latin typeface="Times New Roman"/>
                <a:cs typeface="Times New Roman"/>
              </a:rPr>
              <a:t>th</a:t>
            </a:r>
            <a:r>
              <a:rPr lang="en-US" dirty="0">
                <a:latin typeface="Times New Roman"/>
                <a:cs typeface="Times New Roman"/>
              </a:rPr>
              <a:t> Semester)</a:t>
            </a:r>
          </a:p>
          <a:p>
            <a:pPr marL="12700" marR="5080">
              <a:lnSpc>
                <a:spcPct val="98900"/>
              </a:lnSpc>
              <a:spcBef>
                <a:spcPts val="120"/>
              </a:spcBef>
            </a:pPr>
            <a:endParaRPr lang="en-US" dirty="0">
              <a:latin typeface="Times New Roman"/>
              <a:cs typeface="Times New Roman"/>
            </a:endParaRPr>
          </a:p>
        </p:txBody>
      </p:sp>
      <p:sp>
        <p:nvSpPr>
          <p:cNvPr id="6" name="object 6"/>
          <p:cNvSpPr txBox="1"/>
          <p:nvPr/>
        </p:nvSpPr>
        <p:spPr>
          <a:xfrm>
            <a:off x="4585189" y="4512659"/>
            <a:ext cx="3021622" cy="1151597"/>
          </a:xfrm>
          <a:prstGeom prst="rect">
            <a:avLst/>
          </a:prstGeom>
        </p:spPr>
        <p:txBody>
          <a:bodyPr vert="horz" wrap="square" lIns="0" tIns="12700" rIns="0" bIns="0" rtlCol="0">
            <a:spAutoFit/>
          </a:bodyPr>
          <a:lstStyle/>
          <a:p>
            <a:pPr marL="12700">
              <a:spcBef>
                <a:spcPts val="100"/>
              </a:spcBef>
            </a:pPr>
            <a:r>
              <a:rPr lang="en-US" b="1" spc="-5" dirty="0">
                <a:latin typeface="Times New Roman"/>
                <a:cs typeface="Times New Roman"/>
              </a:rPr>
              <a:t>Internal Supervisor</a:t>
            </a:r>
            <a:r>
              <a:rPr sz="2400" dirty="0">
                <a:latin typeface="Times New Roman"/>
                <a:cs typeface="Times New Roman"/>
              </a:rPr>
              <a:t>:</a:t>
            </a:r>
          </a:p>
          <a:p>
            <a:pPr marL="12700">
              <a:spcBef>
                <a:spcPts val="25"/>
              </a:spcBef>
            </a:pPr>
            <a:r>
              <a:rPr b="1" i="1" spc="-40" dirty="0">
                <a:latin typeface="Times New Roman"/>
                <a:cs typeface="Times New Roman"/>
              </a:rPr>
              <a:t>Dr. </a:t>
            </a:r>
            <a:r>
              <a:rPr lang="en-US" b="1" i="1" spc="-40" dirty="0" err="1">
                <a:latin typeface="Times New Roman"/>
                <a:cs typeface="Times New Roman"/>
              </a:rPr>
              <a:t>Anindya</a:t>
            </a:r>
            <a:r>
              <a:rPr lang="en-US" b="1" i="1" spc="-40" dirty="0">
                <a:latin typeface="Times New Roman"/>
                <a:cs typeface="Times New Roman"/>
              </a:rPr>
              <a:t> Halder</a:t>
            </a:r>
          </a:p>
          <a:p>
            <a:pPr marL="12700">
              <a:spcBef>
                <a:spcPts val="25"/>
              </a:spcBef>
            </a:pPr>
            <a:r>
              <a:rPr lang="en-US" sz="1600" b="1" spc="-40" dirty="0">
                <a:latin typeface="Times New Roman"/>
                <a:cs typeface="Times New Roman"/>
              </a:rPr>
              <a:t>Teacher In-charge</a:t>
            </a:r>
          </a:p>
          <a:p>
            <a:pPr marL="12700">
              <a:spcBef>
                <a:spcPts val="25"/>
              </a:spcBef>
            </a:pPr>
            <a:r>
              <a:rPr lang="en-US" sz="1600" b="1" spc="-40" dirty="0">
                <a:latin typeface="Times New Roman"/>
                <a:cs typeface="Times New Roman"/>
              </a:rPr>
              <a:t>Dept. of Computer Application</a:t>
            </a:r>
          </a:p>
        </p:txBody>
      </p:sp>
      <p:pic>
        <p:nvPicPr>
          <p:cNvPr id="10" name="Picture 9">
            <a:extLst>
              <a:ext uri="{FF2B5EF4-FFF2-40B4-BE49-F238E27FC236}">
                <a16:creationId xmlns:a16="http://schemas.microsoft.com/office/drawing/2014/main" id="{A828943D-2499-473A-8E54-DD062AFD59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706" y="70691"/>
            <a:ext cx="1695771" cy="1695771"/>
          </a:xfrm>
          <a:prstGeom prst="rect">
            <a:avLst/>
          </a:prstGeom>
        </p:spPr>
      </p:pic>
      <p:sp>
        <p:nvSpPr>
          <p:cNvPr id="14" name="TextBox 13">
            <a:extLst>
              <a:ext uri="{FF2B5EF4-FFF2-40B4-BE49-F238E27FC236}">
                <a16:creationId xmlns:a16="http://schemas.microsoft.com/office/drawing/2014/main" id="{77CA37ED-425E-4E7E-A2A5-A882D94411B0}"/>
              </a:ext>
            </a:extLst>
          </p:cNvPr>
          <p:cNvSpPr txBox="1"/>
          <p:nvPr/>
        </p:nvSpPr>
        <p:spPr>
          <a:xfrm>
            <a:off x="3924300" y="3268218"/>
            <a:ext cx="4343400" cy="415498"/>
          </a:xfrm>
          <a:prstGeom prst="rect">
            <a:avLst/>
          </a:prstGeom>
          <a:noFill/>
        </p:spPr>
        <p:txBody>
          <a:bodyPr wrap="square" rtlCol="0">
            <a:spAutoFit/>
          </a:bodyPr>
          <a:lstStyle/>
          <a:p>
            <a:r>
              <a:rPr lang="en-US" sz="2100" dirty="0"/>
              <a:t>Presentation on Major Project</a:t>
            </a:r>
          </a:p>
        </p:txBody>
      </p:sp>
      <p:sp>
        <p:nvSpPr>
          <p:cNvPr id="15" name="TextBox 14">
            <a:extLst>
              <a:ext uri="{FF2B5EF4-FFF2-40B4-BE49-F238E27FC236}">
                <a16:creationId xmlns:a16="http://schemas.microsoft.com/office/drawing/2014/main" id="{06822F1E-45D7-4676-9EEB-CA03733DE9FB}"/>
              </a:ext>
            </a:extLst>
          </p:cNvPr>
          <p:cNvSpPr txBox="1"/>
          <p:nvPr/>
        </p:nvSpPr>
        <p:spPr>
          <a:xfrm>
            <a:off x="1509611" y="3698570"/>
            <a:ext cx="10260623" cy="461665"/>
          </a:xfrm>
          <a:prstGeom prst="rect">
            <a:avLst/>
          </a:prstGeom>
          <a:noFill/>
        </p:spPr>
        <p:txBody>
          <a:bodyPr wrap="square" rtlCol="0">
            <a:spAutoFit/>
          </a:bodyPr>
          <a:lstStyle/>
          <a:p>
            <a:r>
              <a:rPr lang="en-US" sz="2400" b="1" dirty="0"/>
              <a:t> </a:t>
            </a:r>
            <a:r>
              <a:rPr lang="en-US" sz="2400" b="1" u="sng" dirty="0"/>
              <a:t>Project Title:  </a:t>
            </a:r>
            <a:r>
              <a:rPr lang="en-US" sz="2400" b="1" u="sng" dirty="0">
                <a:latin typeface="+mj-lt"/>
              </a:rPr>
              <a:t>Design And Implementation of </a:t>
            </a:r>
            <a:r>
              <a:rPr lang="en-US" sz="2400" b="1" u="sng" dirty="0">
                <a:effectLst/>
                <a:latin typeface="+mj-lt"/>
                <a:ea typeface="Arial" panose="020B0604020202020204" pitchFamily="34" charset="0"/>
              </a:rPr>
              <a:t>A “C Class” ISP</a:t>
            </a:r>
            <a:endParaRPr lang="en-US" sz="2400" b="1" u="sng" dirty="0">
              <a:latin typeface="+mj-lt"/>
            </a:endParaRPr>
          </a:p>
        </p:txBody>
      </p:sp>
      <p:sp>
        <p:nvSpPr>
          <p:cNvPr id="12" name="object 6">
            <a:extLst>
              <a:ext uri="{FF2B5EF4-FFF2-40B4-BE49-F238E27FC236}">
                <a16:creationId xmlns:a16="http://schemas.microsoft.com/office/drawing/2014/main" id="{D62F4F24-B60A-411F-8677-A7CCECC11BE4}"/>
              </a:ext>
            </a:extLst>
          </p:cNvPr>
          <p:cNvSpPr txBox="1"/>
          <p:nvPr/>
        </p:nvSpPr>
        <p:spPr>
          <a:xfrm>
            <a:off x="8476050" y="4570908"/>
            <a:ext cx="3021622" cy="961802"/>
          </a:xfrm>
          <a:prstGeom prst="rect">
            <a:avLst/>
          </a:prstGeom>
        </p:spPr>
        <p:txBody>
          <a:bodyPr vert="horz" wrap="square" lIns="0" tIns="12700" rIns="0" bIns="0" rtlCol="0">
            <a:spAutoFit/>
          </a:bodyPr>
          <a:lstStyle/>
          <a:p>
            <a:pPr marL="12700">
              <a:spcBef>
                <a:spcPts val="100"/>
              </a:spcBef>
            </a:pPr>
            <a:r>
              <a:rPr lang="en-US" b="1" spc="-5" dirty="0">
                <a:latin typeface="Times New Roman"/>
                <a:cs typeface="Times New Roman"/>
              </a:rPr>
              <a:t>External Supervisor</a:t>
            </a:r>
            <a:r>
              <a:rPr sz="2400" dirty="0">
                <a:latin typeface="Times New Roman"/>
                <a:cs typeface="Times New Roman"/>
              </a:rPr>
              <a:t>:</a:t>
            </a:r>
            <a:endParaRPr lang="en-US" sz="2400" dirty="0">
              <a:latin typeface="Times New Roman"/>
              <a:cs typeface="Times New Roman"/>
            </a:endParaRPr>
          </a:p>
          <a:p>
            <a:pPr marL="12700">
              <a:spcBef>
                <a:spcPts val="100"/>
              </a:spcBef>
            </a:pPr>
            <a:r>
              <a:rPr lang="sv-SE" b="1" i="1" dirty="0"/>
              <a:t>Mr. Bhaskar Baruah </a:t>
            </a:r>
          </a:p>
          <a:p>
            <a:pPr marL="12700">
              <a:spcBef>
                <a:spcPts val="100"/>
              </a:spcBef>
            </a:pPr>
            <a:r>
              <a:rPr lang="sv-SE" b="1" i="1" dirty="0"/>
              <a:t>CCNA Trainer@edux.net.in </a:t>
            </a:r>
            <a:endParaRPr b="1" i="1"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120D-B2E0-44E7-BC6F-2DBBE105C9D2}"/>
              </a:ext>
            </a:extLst>
          </p:cNvPr>
          <p:cNvSpPr>
            <a:spLocks noGrp="1"/>
          </p:cNvSpPr>
          <p:nvPr>
            <p:ph type="title"/>
          </p:nvPr>
        </p:nvSpPr>
        <p:spPr/>
        <p:txBody>
          <a:bodyPr/>
          <a:lstStyle/>
          <a:p>
            <a:r>
              <a:rPr lang="en-US" dirty="0"/>
              <a:t>B) </a:t>
            </a:r>
            <a:r>
              <a:rPr lang="en-US" u="sng" dirty="0"/>
              <a:t>Dynamic NAT:</a:t>
            </a:r>
          </a:p>
        </p:txBody>
      </p:sp>
      <p:pic>
        <p:nvPicPr>
          <p:cNvPr id="5" name="Content Placeholder 4">
            <a:extLst>
              <a:ext uri="{FF2B5EF4-FFF2-40B4-BE49-F238E27FC236}">
                <a16:creationId xmlns:a16="http://schemas.microsoft.com/office/drawing/2014/main" id="{8AF33EBC-7579-431E-B672-30715037AE2E}"/>
              </a:ext>
            </a:extLst>
          </p:cNvPr>
          <p:cNvPicPr>
            <a:picLocks noGrp="1" noChangeAspect="1"/>
          </p:cNvPicPr>
          <p:nvPr>
            <p:ph idx="1"/>
          </p:nvPr>
        </p:nvPicPr>
        <p:blipFill>
          <a:blip r:embed="rId2"/>
          <a:stretch>
            <a:fillRect/>
          </a:stretch>
        </p:blipFill>
        <p:spPr>
          <a:xfrm>
            <a:off x="1687132" y="1725770"/>
            <a:ext cx="6890198" cy="4211392"/>
          </a:xfrm>
        </p:spPr>
      </p:pic>
    </p:spTree>
    <p:extLst>
      <p:ext uri="{BB962C8B-B14F-4D97-AF65-F5344CB8AC3E}">
        <p14:creationId xmlns:p14="http://schemas.microsoft.com/office/powerpoint/2010/main" val="333396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AA9E-1FCF-4950-93D3-12275AEE1F25}"/>
              </a:ext>
            </a:extLst>
          </p:cNvPr>
          <p:cNvSpPr>
            <a:spLocks noGrp="1"/>
          </p:cNvSpPr>
          <p:nvPr>
            <p:ph type="title"/>
          </p:nvPr>
        </p:nvSpPr>
        <p:spPr/>
        <p:txBody>
          <a:bodyPr/>
          <a:lstStyle/>
          <a:p>
            <a:r>
              <a:rPr lang="en-US" dirty="0"/>
              <a:t>(IV) </a:t>
            </a:r>
            <a:r>
              <a:rPr lang="en-US" u="sng" dirty="0"/>
              <a:t>DHCP Server:</a:t>
            </a:r>
          </a:p>
        </p:txBody>
      </p:sp>
      <p:pic>
        <p:nvPicPr>
          <p:cNvPr id="13" name="Content Placeholder 12">
            <a:extLst>
              <a:ext uri="{FF2B5EF4-FFF2-40B4-BE49-F238E27FC236}">
                <a16:creationId xmlns:a16="http://schemas.microsoft.com/office/drawing/2014/main" id="{87EB07C6-44FF-4101-A53E-657609B4813F}"/>
              </a:ext>
            </a:extLst>
          </p:cNvPr>
          <p:cNvPicPr>
            <a:picLocks noGrp="1" noChangeAspect="1"/>
          </p:cNvPicPr>
          <p:nvPr>
            <p:ph idx="1"/>
          </p:nvPr>
        </p:nvPicPr>
        <p:blipFill>
          <a:blip r:embed="rId2"/>
          <a:stretch>
            <a:fillRect/>
          </a:stretch>
        </p:blipFill>
        <p:spPr>
          <a:xfrm>
            <a:off x="2356834" y="1700011"/>
            <a:ext cx="6297769" cy="4179295"/>
          </a:xfrm>
        </p:spPr>
      </p:pic>
    </p:spTree>
    <p:extLst>
      <p:ext uri="{BB962C8B-B14F-4D97-AF65-F5344CB8AC3E}">
        <p14:creationId xmlns:p14="http://schemas.microsoft.com/office/powerpoint/2010/main" val="301895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2321-BFFC-4106-B0CB-04798B297A2D}"/>
              </a:ext>
            </a:extLst>
          </p:cNvPr>
          <p:cNvSpPr>
            <a:spLocks noGrp="1"/>
          </p:cNvSpPr>
          <p:nvPr>
            <p:ph type="title"/>
          </p:nvPr>
        </p:nvSpPr>
        <p:spPr>
          <a:xfrm>
            <a:off x="677334" y="609600"/>
            <a:ext cx="8596668" cy="1116169"/>
          </a:xfrm>
        </p:spPr>
        <p:txBody>
          <a:bodyPr/>
          <a:lstStyle/>
          <a:p>
            <a:r>
              <a:rPr lang="en-US" dirty="0"/>
              <a:t>(V) </a:t>
            </a:r>
            <a:r>
              <a:rPr lang="en-US" u="sng" dirty="0"/>
              <a:t>DNS Server:</a:t>
            </a:r>
          </a:p>
        </p:txBody>
      </p:sp>
      <p:pic>
        <p:nvPicPr>
          <p:cNvPr id="5" name="Content Placeholder 4">
            <a:extLst>
              <a:ext uri="{FF2B5EF4-FFF2-40B4-BE49-F238E27FC236}">
                <a16:creationId xmlns:a16="http://schemas.microsoft.com/office/drawing/2014/main" id="{F174B751-F031-4B75-B491-542C571DFC2D}"/>
              </a:ext>
            </a:extLst>
          </p:cNvPr>
          <p:cNvPicPr>
            <a:picLocks noGrp="1" noChangeAspect="1"/>
          </p:cNvPicPr>
          <p:nvPr>
            <p:ph idx="1"/>
          </p:nvPr>
        </p:nvPicPr>
        <p:blipFill>
          <a:blip r:embed="rId2"/>
          <a:stretch>
            <a:fillRect/>
          </a:stretch>
        </p:blipFill>
        <p:spPr>
          <a:xfrm>
            <a:off x="1528690" y="1725769"/>
            <a:ext cx="7190307" cy="4316257"/>
          </a:xfrm>
        </p:spPr>
      </p:pic>
    </p:spTree>
    <p:extLst>
      <p:ext uri="{BB962C8B-B14F-4D97-AF65-F5344CB8AC3E}">
        <p14:creationId xmlns:p14="http://schemas.microsoft.com/office/powerpoint/2010/main" val="394222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8B02-DE0A-4A2C-8E03-B8BE304BC482}"/>
              </a:ext>
            </a:extLst>
          </p:cNvPr>
          <p:cNvSpPr>
            <a:spLocks noGrp="1"/>
          </p:cNvSpPr>
          <p:nvPr>
            <p:ph type="title"/>
          </p:nvPr>
        </p:nvSpPr>
        <p:spPr/>
        <p:txBody>
          <a:bodyPr/>
          <a:lstStyle/>
          <a:p>
            <a:r>
              <a:rPr lang="en-US" dirty="0"/>
              <a:t>(VI) </a:t>
            </a:r>
            <a:r>
              <a:rPr lang="en-US" u="sng" dirty="0"/>
              <a:t>WEB Server:</a:t>
            </a:r>
          </a:p>
        </p:txBody>
      </p:sp>
      <p:pic>
        <p:nvPicPr>
          <p:cNvPr id="5" name="Content Placeholder 4">
            <a:extLst>
              <a:ext uri="{FF2B5EF4-FFF2-40B4-BE49-F238E27FC236}">
                <a16:creationId xmlns:a16="http://schemas.microsoft.com/office/drawing/2014/main" id="{97592E30-1AA2-47F0-9C1C-32CDA0BE54B6}"/>
              </a:ext>
            </a:extLst>
          </p:cNvPr>
          <p:cNvPicPr>
            <a:picLocks noGrp="1" noChangeAspect="1"/>
          </p:cNvPicPr>
          <p:nvPr>
            <p:ph idx="1"/>
          </p:nvPr>
        </p:nvPicPr>
        <p:blipFill>
          <a:blip r:embed="rId2"/>
          <a:stretch>
            <a:fillRect/>
          </a:stretch>
        </p:blipFill>
        <p:spPr>
          <a:xfrm>
            <a:off x="2369713" y="1815921"/>
            <a:ext cx="5653825" cy="4005329"/>
          </a:xfrm>
        </p:spPr>
      </p:pic>
    </p:spTree>
    <p:extLst>
      <p:ext uri="{BB962C8B-B14F-4D97-AF65-F5344CB8AC3E}">
        <p14:creationId xmlns:p14="http://schemas.microsoft.com/office/powerpoint/2010/main" val="382223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FE82-1AE1-4FD0-AFF2-0459A397D428}"/>
              </a:ext>
            </a:extLst>
          </p:cNvPr>
          <p:cNvSpPr>
            <a:spLocks noGrp="1"/>
          </p:cNvSpPr>
          <p:nvPr>
            <p:ph type="title"/>
          </p:nvPr>
        </p:nvSpPr>
        <p:spPr/>
        <p:txBody>
          <a:bodyPr/>
          <a:lstStyle/>
          <a:p>
            <a:r>
              <a:rPr lang="en-US" dirty="0"/>
              <a:t>(VII) </a:t>
            </a:r>
            <a:r>
              <a:rPr lang="en-US" u="sng" dirty="0"/>
              <a:t>OSPF:</a:t>
            </a:r>
          </a:p>
        </p:txBody>
      </p:sp>
      <p:pic>
        <p:nvPicPr>
          <p:cNvPr id="5" name="Content Placeholder 4">
            <a:extLst>
              <a:ext uri="{FF2B5EF4-FFF2-40B4-BE49-F238E27FC236}">
                <a16:creationId xmlns:a16="http://schemas.microsoft.com/office/drawing/2014/main" id="{7E9E13AC-F7BC-4AF3-B4D2-70AB9D3A976E}"/>
              </a:ext>
            </a:extLst>
          </p:cNvPr>
          <p:cNvPicPr>
            <a:picLocks noGrp="1" noChangeAspect="1"/>
          </p:cNvPicPr>
          <p:nvPr>
            <p:ph idx="1"/>
          </p:nvPr>
        </p:nvPicPr>
        <p:blipFill>
          <a:blip r:embed="rId2"/>
          <a:stretch>
            <a:fillRect/>
          </a:stretch>
        </p:blipFill>
        <p:spPr>
          <a:xfrm>
            <a:off x="973165" y="1584102"/>
            <a:ext cx="8005708" cy="4457924"/>
          </a:xfrm>
        </p:spPr>
      </p:pic>
    </p:spTree>
    <p:extLst>
      <p:ext uri="{BB962C8B-B14F-4D97-AF65-F5344CB8AC3E}">
        <p14:creationId xmlns:p14="http://schemas.microsoft.com/office/powerpoint/2010/main" val="57869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0D56-62C6-47C4-ABAD-D6575E54A98A}"/>
              </a:ext>
            </a:extLst>
          </p:cNvPr>
          <p:cNvSpPr>
            <a:spLocks noGrp="1"/>
          </p:cNvSpPr>
          <p:nvPr>
            <p:ph type="title"/>
          </p:nvPr>
        </p:nvSpPr>
        <p:spPr>
          <a:xfrm>
            <a:off x="1633470" y="1236371"/>
            <a:ext cx="8925059" cy="2060619"/>
          </a:xfrm>
        </p:spPr>
        <p:txBody>
          <a:bodyPr>
            <a:normAutofit fontScale="90000"/>
          </a:bodyPr>
          <a:lstStyle/>
          <a:p>
            <a:r>
              <a:rPr lang="en-US" dirty="0"/>
              <a:t>			5.</a:t>
            </a:r>
            <a:r>
              <a:rPr lang="en-US" u="sng" dirty="0"/>
              <a:t>SIMULATION TOOL USED:</a:t>
            </a:r>
            <a:br>
              <a:rPr lang="en-US" u="sng" dirty="0"/>
            </a:br>
            <a:r>
              <a:rPr lang="en-US" dirty="0"/>
              <a:t>				</a:t>
            </a:r>
            <a:r>
              <a:rPr lang="en-US" sz="3200" dirty="0"/>
              <a:t>CISCO PACKET TRACER</a:t>
            </a:r>
            <a:br>
              <a:rPr lang="en-US" sz="3200" dirty="0"/>
            </a:br>
            <a:r>
              <a:rPr lang="en-US" sz="3200" dirty="0"/>
              <a:t>			</a:t>
            </a:r>
            <a:r>
              <a:rPr lang="en-US" sz="1800" u="sng" dirty="0">
                <a:solidFill>
                  <a:srgbClr val="1155CC"/>
                </a:solidFill>
                <a:effectLst/>
                <a:latin typeface="Arial" panose="020B0604020202020204" pitchFamily="34" charset="0"/>
                <a:ea typeface="Arial" panose="020B0604020202020204" pitchFamily="34" charset="0"/>
                <a:hlinkClick r:id="rId2"/>
              </a:rPr>
              <a:t>https://www.netacad.com/courses/packet-tracer</a:t>
            </a:r>
            <a:br>
              <a:rPr lang="en-US" sz="1800" dirty="0">
                <a:effectLst/>
                <a:latin typeface="Arial" panose="020B0604020202020204" pitchFamily="34" charset="0"/>
                <a:ea typeface="Arial" panose="020B0604020202020204" pitchFamily="34" charset="0"/>
              </a:rPr>
            </a:br>
            <a:endParaRPr lang="en-US" dirty="0"/>
          </a:p>
        </p:txBody>
      </p:sp>
    </p:spTree>
    <p:extLst>
      <p:ext uri="{BB962C8B-B14F-4D97-AF65-F5344CB8AC3E}">
        <p14:creationId xmlns:p14="http://schemas.microsoft.com/office/powerpoint/2010/main" val="411649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E16D-1212-4865-B27D-777E6C2E43F0}"/>
              </a:ext>
            </a:extLst>
          </p:cNvPr>
          <p:cNvSpPr>
            <a:spLocks noGrp="1"/>
          </p:cNvSpPr>
          <p:nvPr>
            <p:ph type="title"/>
          </p:nvPr>
        </p:nvSpPr>
        <p:spPr>
          <a:xfrm>
            <a:off x="677334" y="609600"/>
            <a:ext cx="8596668" cy="704045"/>
          </a:xfrm>
        </p:spPr>
        <p:txBody>
          <a:bodyPr/>
          <a:lstStyle/>
          <a:p>
            <a:r>
              <a:rPr lang="en-US" dirty="0"/>
              <a:t>6.</a:t>
            </a:r>
            <a:r>
              <a:rPr lang="en-US" u="sng" dirty="0"/>
              <a:t>Few SNAPSHOTS of the Project:</a:t>
            </a:r>
          </a:p>
        </p:txBody>
      </p:sp>
      <p:pic>
        <p:nvPicPr>
          <p:cNvPr id="5" name="Content Placeholder 4">
            <a:extLst>
              <a:ext uri="{FF2B5EF4-FFF2-40B4-BE49-F238E27FC236}">
                <a16:creationId xmlns:a16="http://schemas.microsoft.com/office/drawing/2014/main" id="{8209C811-E46B-41C3-ADF3-DD892980A0D8}"/>
              </a:ext>
            </a:extLst>
          </p:cNvPr>
          <p:cNvPicPr>
            <a:picLocks noGrp="1" noChangeAspect="1"/>
          </p:cNvPicPr>
          <p:nvPr>
            <p:ph idx="1"/>
          </p:nvPr>
        </p:nvPicPr>
        <p:blipFill>
          <a:blip r:embed="rId2"/>
          <a:stretch>
            <a:fillRect/>
          </a:stretch>
        </p:blipFill>
        <p:spPr>
          <a:xfrm>
            <a:off x="824249" y="1313646"/>
            <a:ext cx="8989452" cy="4934754"/>
          </a:xfrm>
        </p:spPr>
      </p:pic>
    </p:spTree>
    <p:extLst>
      <p:ext uri="{BB962C8B-B14F-4D97-AF65-F5344CB8AC3E}">
        <p14:creationId xmlns:p14="http://schemas.microsoft.com/office/powerpoint/2010/main" val="337179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79B6-40B2-4B23-B8B8-D6E1FEE197D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043D08C-5679-49C8-A277-6C9202668E33}"/>
              </a:ext>
            </a:extLst>
          </p:cNvPr>
          <p:cNvPicPr>
            <a:picLocks noGrp="1" noChangeAspect="1"/>
          </p:cNvPicPr>
          <p:nvPr>
            <p:ph idx="1"/>
          </p:nvPr>
        </p:nvPicPr>
        <p:blipFill>
          <a:blip r:embed="rId2"/>
          <a:stretch>
            <a:fillRect/>
          </a:stretch>
        </p:blipFill>
        <p:spPr>
          <a:xfrm>
            <a:off x="677334" y="609600"/>
            <a:ext cx="8878790" cy="5432426"/>
          </a:xfrm>
        </p:spPr>
      </p:pic>
    </p:spTree>
    <p:extLst>
      <p:ext uri="{BB962C8B-B14F-4D97-AF65-F5344CB8AC3E}">
        <p14:creationId xmlns:p14="http://schemas.microsoft.com/office/powerpoint/2010/main" val="359689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957A-4E1A-47DD-8E58-55CD57856C7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94F7C3F-1EF0-42BB-B583-297C4A3A493B}"/>
              </a:ext>
            </a:extLst>
          </p:cNvPr>
          <p:cNvPicPr>
            <a:picLocks noGrp="1" noChangeAspect="1"/>
          </p:cNvPicPr>
          <p:nvPr>
            <p:ph idx="1"/>
          </p:nvPr>
        </p:nvPicPr>
        <p:blipFill>
          <a:blip r:embed="rId2"/>
          <a:stretch>
            <a:fillRect/>
          </a:stretch>
        </p:blipFill>
        <p:spPr>
          <a:xfrm>
            <a:off x="677334" y="609599"/>
            <a:ext cx="8878790" cy="5546501"/>
          </a:xfrm>
        </p:spPr>
      </p:pic>
    </p:spTree>
    <p:extLst>
      <p:ext uri="{BB962C8B-B14F-4D97-AF65-F5344CB8AC3E}">
        <p14:creationId xmlns:p14="http://schemas.microsoft.com/office/powerpoint/2010/main" val="289835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47FC-6418-4636-A486-EC7C94ECAF12}"/>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6A046153-BCD1-4D75-A298-9B3FB388C10F}"/>
              </a:ext>
            </a:extLst>
          </p:cNvPr>
          <p:cNvPicPr>
            <a:picLocks noGrp="1" noChangeAspect="1"/>
          </p:cNvPicPr>
          <p:nvPr>
            <p:ph idx="1"/>
          </p:nvPr>
        </p:nvPicPr>
        <p:blipFill>
          <a:blip r:embed="rId2"/>
          <a:stretch>
            <a:fillRect/>
          </a:stretch>
        </p:blipFill>
        <p:spPr>
          <a:xfrm>
            <a:off x="677333" y="609600"/>
            <a:ext cx="8737123" cy="5469228"/>
          </a:xfrm>
        </p:spPr>
      </p:pic>
    </p:spTree>
    <p:extLst>
      <p:ext uri="{BB962C8B-B14F-4D97-AF65-F5344CB8AC3E}">
        <p14:creationId xmlns:p14="http://schemas.microsoft.com/office/powerpoint/2010/main" val="416847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5307-68BF-4DDA-B118-65F73F69ADF0}"/>
              </a:ext>
            </a:extLst>
          </p:cNvPr>
          <p:cNvSpPr>
            <a:spLocks noGrp="1"/>
          </p:cNvSpPr>
          <p:nvPr>
            <p:ph type="title"/>
          </p:nvPr>
        </p:nvSpPr>
        <p:spPr>
          <a:xfrm>
            <a:off x="677334" y="609600"/>
            <a:ext cx="8596668" cy="794197"/>
          </a:xfrm>
        </p:spPr>
        <p:txBody>
          <a:bodyPr>
            <a:normAutofit/>
          </a:bodyPr>
          <a:lstStyle/>
          <a:p>
            <a:r>
              <a:rPr lang="en-US" sz="4000" u="sng" dirty="0"/>
              <a:t>Contents:</a:t>
            </a:r>
          </a:p>
        </p:txBody>
      </p:sp>
      <p:sp>
        <p:nvSpPr>
          <p:cNvPr id="3" name="Content Placeholder 2">
            <a:extLst>
              <a:ext uri="{FF2B5EF4-FFF2-40B4-BE49-F238E27FC236}">
                <a16:creationId xmlns:a16="http://schemas.microsoft.com/office/drawing/2014/main" id="{D7343C35-D5FE-4C41-8EBF-7DCA95403003}"/>
              </a:ext>
            </a:extLst>
          </p:cNvPr>
          <p:cNvSpPr>
            <a:spLocks noGrp="1"/>
          </p:cNvSpPr>
          <p:nvPr>
            <p:ph idx="1"/>
          </p:nvPr>
        </p:nvSpPr>
        <p:spPr>
          <a:xfrm>
            <a:off x="677334" y="1815921"/>
            <a:ext cx="8596668" cy="4225441"/>
          </a:xfrm>
        </p:spPr>
        <p:txBody>
          <a:bodyPr>
            <a:normAutofit/>
          </a:bodyPr>
          <a:lstStyle/>
          <a:p>
            <a:pPr>
              <a:buFont typeface="+mj-lt"/>
              <a:buAutoNum type="arabicPeriod"/>
            </a:pPr>
            <a:r>
              <a:rPr lang="en-US" sz="2400" dirty="0"/>
              <a:t>Introduction.</a:t>
            </a:r>
          </a:p>
          <a:p>
            <a:pPr>
              <a:buFont typeface="+mj-lt"/>
              <a:buAutoNum type="arabicPeriod"/>
            </a:pPr>
            <a:r>
              <a:rPr lang="en-US" sz="2400" dirty="0"/>
              <a:t>Objective of the Project.</a:t>
            </a:r>
          </a:p>
          <a:p>
            <a:pPr>
              <a:buFont typeface="+mj-lt"/>
              <a:buAutoNum type="arabicPeriod"/>
            </a:pPr>
            <a:r>
              <a:rPr lang="en-US" sz="2400" dirty="0"/>
              <a:t>Technologies Used.</a:t>
            </a:r>
          </a:p>
          <a:p>
            <a:pPr>
              <a:buFont typeface="+mj-lt"/>
              <a:buAutoNum type="arabicPeriod"/>
            </a:pPr>
            <a:r>
              <a:rPr lang="en-US" sz="2400" dirty="0"/>
              <a:t>Details of Technologies Used.</a:t>
            </a:r>
          </a:p>
          <a:p>
            <a:pPr>
              <a:buFont typeface="+mj-lt"/>
              <a:buAutoNum type="arabicPeriod"/>
            </a:pPr>
            <a:r>
              <a:rPr lang="en-US" sz="2400" dirty="0"/>
              <a:t>Simulation Tool used.</a:t>
            </a:r>
          </a:p>
          <a:p>
            <a:pPr>
              <a:buFont typeface="+mj-lt"/>
              <a:buAutoNum type="arabicPeriod"/>
            </a:pPr>
            <a:r>
              <a:rPr lang="en-US" sz="2400" dirty="0"/>
              <a:t>Few Snapshots of the Project.</a:t>
            </a:r>
          </a:p>
          <a:p>
            <a:pPr>
              <a:buFont typeface="+mj-lt"/>
              <a:buAutoNum type="arabicPeriod"/>
            </a:pPr>
            <a:r>
              <a:rPr lang="en-US" sz="2400" dirty="0"/>
              <a:t>Future Work.</a:t>
            </a:r>
          </a:p>
          <a:p>
            <a:pPr>
              <a:buFont typeface="+mj-lt"/>
              <a:buAutoNum type="arabicPeriod"/>
            </a:pPr>
            <a:r>
              <a:rPr lang="en-US" sz="2400" dirty="0"/>
              <a:t>References.</a:t>
            </a:r>
          </a:p>
          <a:p>
            <a:pPr>
              <a:buFont typeface="+mj-lt"/>
              <a:buAutoNum type="arabicPeriod"/>
            </a:pPr>
            <a:endParaRPr lang="en-US" sz="2400" dirty="0"/>
          </a:p>
          <a:p>
            <a:pPr>
              <a:buFont typeface="+mj-lt"/>
              <a:buAutoNum type="arabicPeriod"/>
            </a:pPr>
            <a:endParaRPr lang="en-US" sz="2400" dirty="0"/>
          </a:p>
          <a:p>
            <a:pPr>
              <a:buFont typeface="+mj-lt"/>
              <a:buAutoNum type="arabicPeriod"/>
            </a:pPr>
            <a:endParaRPr lang="en-US" sz="2400" dirty="0"/>
          </a:p>
          <a:p>
            <a:pPr>
              <a:buFont typeface="+mj-lt"/>
              <a:buAutoNum type="arabicPeriod"/>
            </a:pPr>
            <a:endParaRPr lang="en-US" dirty="0"/>
          </a:p>
        </p:txBody>
      </p:sp>
    </p:spTree>
    <p:extLst>
      <p:ext uri="{BB962C8B-B14F-4D97-AF65-F5344CB8AC3E}">
        <p14:creationId xmlns:p14="http://schemas.microsoft.com/office/powerpoint/2010/main" val="318097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23D4-8A53-4D30-A6F3-1511CB427E5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6780D72-B957-460C-BD51-3D2FED8AFD2E}"/>
              </a:ext>
            </a:extLst>
          </p:cNvPr>
          <p:cNvPicPr>
            <a:picLocks noGrp="1" noChangeAspect="1"/>
          </p:cNvPicPr>
          <p:nvPr>
            <p:ph idx="1"/>
          </p:nvPr>
        </p:nvPicPr>
        <p:blipFill>
          <a:blip r:embed="rId2"/>
          <a:stretch>
            <a:fillRect/>
          </a:stretch>
        </p:blipFill>
        <p:spPr>
          <a:xfrm>
            <a:off x="677334" y="609600"/>
            <a:ext cx="8878790" cy="5432425"/>
          </a:xfrm>
        </p:spPr>
      </p:pic>
    </p:spTree>
    <p:extLst>
      <p:ext uri="{BB962C8B-B14F-4D97-AF65-F5344CB8AC3E}">
        <p14:creationId xmlns:p14="http://schemas.microsoft.com/office/powerpoint/2010/main" val="7719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96DA-7544-42D4-AFD8-8E57D99FDC7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50DE79F-1A20-46AF-8DA0-73C163E89614}"/>
              </a:ext>
            </a:extLst>
          </p:cNvPr>
          <p:cNvPicPr>
            <a:picLocks noGrp="1" noChangeAspect="1"/>
          </p:cNvPicPr>
          <p:nvPr>
            <p:ph idx="1"/>
          </p:nvPr>
        </p:nvPicPr>
        <p:blipFill>
          <a:blip r:embed="rId2"/>
          <a:stretch>
            <a:fillRect/>
          </a:stretch>
        </p:blipFill>
        <p:spPr>
          <a:xfrm>
            <a:off x="677334" y="609600"/>
            <a:ext cx="8880003" cy="5432426"/>
          </a:xfrm>
        </p:spPr>
      </p:pic>
    </p:spTree>
    <p:extLst>
      <p:ext uri="{BB962C8B-B14F-4D97-AF65-F5344CB8AC3E}">
        <p14:creationId xmlns:p14="http://schemas.microsoft.com/office/powerpoint/2010/main" val="4190850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62FF-C122-476B-8E42-E5C68FC1EA29}"/>
              </a:ext>
            </a:extLst>
          </p:cNvPr>
          <p:cNvSpPr>
            <a:spLocks noGrp="1"/>
          </p:cNvSpPr>
          <p:nvPr>
            <p:ph type="title"/>
          </p:nvPr>
        </p:nvSpPr>
        <p:spPr/>
        <p:txBody>
          <a:bodyPr>
            <a:normAutofit/>
          </a:bodyPr>
          <a:lstStyle/>
          <a:p>
            <a:r>
              <a:rPr lang="en-US" sz="4000" dirty="0"/>
              <a:t>7.</a:t>
            </a:r>
            <a:r>
              <a:rPr lang="en-US" sz="4000" u="sng" dirty="0"/>
              <a:t>Future Work:</a:t>
            </a:r>
          </a:p>
        </p:txBody>
      </p:sp>
      <p:sp>
        <p:nvSpPr>
          <p:cNvPr id="3" name="Content Placeholder 2">
            <a:extLst>
              <a:ext uri="{FF2B5EF4-FFF2-40B4-BE49-F238E27FC236}">
                <a16:creationId xmlns:a16="http://schemas.microsoft.com/office/drawing/2014/main" id="{6DA1C65D-840C-4D4E-B21D-87AE0CDB014E}"/>
              </a:ext>
            </a:extLst>
          </p:cNvPr>
          <p:cNvSpPr>
            <a:spLocks noGrp="1"/>
          </p:cNvSpPr>
          <p:nvPr>
            <p:ph idx="1"/>
          </p:nvPr>
        </p:nvSpPr>
        <p:spPr>
          <a:xfrm>
            <a:off x="677334" y="2099257"/>
            <a:ext cx="8596668" cy="3942106"/>
          </a:xfrm>
        </p:spPr>
        <p:txBody>
          <a:bodyPr/>
          <a:lstStyle/>
          <a:p>
            <a:pPr marL="342900" marR="0" lvl="0" indent="-342900">
              <a:lnSpc>
                <a:spcPct val="115000"/>
              </a:lnSpc>
              <a:spcBef>
                <a:spcPts val="0"/>
              </a:spcBef>
              <a:spcAft>
                <a:spcPts val="0"/>
              </a:spcAft>
              <a:buFont typeface="+mj-lt"/>
              <a:buAutoNum type="arabicPeriod"/>
            </a:pPr>
            <a:r>
              <a:rPr lang="en-US" sz="2800" dirty="0">
                <a:latin typeface="Arial" panose="020B0604020202020204" pitchFamily="34" charset="0"/>
                <a:ea typeface="Arial" panose="020B0604020202020204" pitchFamily="34" charset="0"/>
              </a:rPr>
              <a:t>We can </a:t>
            </a:r>
            <a:r>
              <a:rPr lang="en-US" sz="2800" u="none" strike="noStrike" dirty="0">
                <a:effectLst/>
                <a:latin typeface="Arial" panose="020B0604020202020204" pitchFamily="34" charset="0"/>
                <a:ea typeface="Arial" panose="020B0604020202020204" pitchFamily="34" charset="0"/>
              </a:rPr>
              <a:t>allow VPN services to the corporates. </a:t>
            </a:r>
          </a:p>
          <a:p>
            <a:pPr marL="342900" marR="0" lvl="0" indent="-342900">
              <a:lnSpc>
                <a:spcPct val="115000"/>
              </a:lnSpc>
              <a:spcBef>
                <a:spcPts val="0"/>
              </a:spcBef>
              <a:spcAft>
                <a:spcPts val="0"/>
              </a:spcAft>
              <a:buFont typeface="+mj-lt"/>
              <a:buAutoNum type="arabicPeriod"/>
            </a:pPr>
            <a:r>
              <a:rPr lang="en-US" sz="2800" u="none" strike="noStrike" dirty="0">
                <a:effectLst/>
                <a:latin typeface="Arial" panose="020B0604020202020204" pitchFamily="34" charset="0"/>
                <a:ea typeface="Arial" panose="020B0604020202020204" pitchFamily="34" charset="0"/>
              </a:rPr>
              <a:t>QoS to prioritize traffic based on category.</a:t>
            </a:r>
          </a:p>
          <a:p>
            <a:pPr marL="342900" marR="0" lvl="0" indent="-342900">
              <a:lnSpc>
                <a:spcPct val="115000"/>
              </a:lnSpc>
              <a:spcBef>
                <a:spcPts val="0"/>
              </a:spcBef>
              <a:spcAft>
                <a:spcPts val="0"/>
              </a:spcAft>
              <a:buFont typeface="+mj-lt"/>
              <a:buAutoNum type="arabicPeriod"/>
            </a:pPr>
            <a:r>
              <a:rPr lang="en-US" sz="2800" dirty="0">
                <a:latin typeface="Arial" panose="020B0604020202020204" pitchFamily="34" charset="0"/>
                <a:ea typeface="Arial" panose="020B0604020202020204" pitchFamily="34" charset="0"/>
              </a:rPr>
              <a:t>Use OSPF as multiple area.</a:t>
            </a:r>
            <a:r>
              <a:rPr lang="en-US" sz="2800" u="none" strike="noStrike" dirty="0">
                <a:effectLst/>
                <a:latin typeface="Arial" panose="020B0604020202020204" pitchFamily="34" charset="0"/>
                <a:ea typeface="Arial" panose="020B0604020202020204" pitchFamily="34" charset="0"/>
              </a:rPr>
              <a:t> </a:t>
            </a:r>
          </a:p>
          <a:p>
            <a:pPr>
              <a:buFont typeface="+mj-lt"/>
              <a:buAutoNum type="arabicPeriod"/>
            </a:pPr>
            <a:endParaRPr lang="en-US" dirty="0"/>
          </a:p>
        </p:txBody>
      </p:sp>
    </p:spTree>
    <p:extLst>
      <p:ext uri="{BB962C8B-B14F-4D97-AF65-F5344CB8AC3E}">
        <p14:creationId xmlns:p14="http://schemas.microsoft.com/office/powerpoint/2010/main" val="693782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7889-59D4-4DF1-87C9-6F33C6CF9B53}"/>
              </a:ext>
            </a:extLst>
          </p:cNvPr>
          <p:cNvSpPr>
            <a:spLocks noGrp="1"/>
          </p:cNvSpPr>
          <p:nvPr>
            <p:ph type="title"/>
          </p:nvPr>
        </p:nvSpPr>
        <p:spPr/>
        <p:txBody>
          <a:bodyPr>
            <a:normAutofit/>
          </a:bodyPr>
          <a:lstStyle/>
          <a:p>
            <a:r>
              <a:rPr lang="en-US" sz="4000" dirty="0"/>
              <a:t>8.</a:t>
            </a:r>
            <a:r>
              <a:rPr lang="en-US" sz="4000" u="sng" dirty="0"/>
              <a:t>References:</a:t>
            </a:r>
          </a:p>
        </p:txBody>
      </p:sp>
      <p:sp>
        <p:nvSpPr>
          <p:cNvPr id="3" name="Content Placeholder 2">
            <a:extLst>
              <a:ext uri="{FF2B5EF4-FFF2-40B4-BE49-F238E27FC236}">
                <a16:creationId xmlns:a16="http://schemas.microsoft.com/office/drawing/2014/main" id="{6C23A181-0881-43B6-9CBE-C8B69E5F7EF9}"/>
              </a:ext>
            </a:extLst>
          </p:cNvPr>
          <p:cNvSpPr>
            <a:spLocks noGrp="1"/>
          </p:cNvSpPr>
          <p:nvPr>
            <p:ph idx="1"/>
          </p:nvPr>
        </p:nvSpPr>
        <p:spPr/>
        <p:txBody>
          <a:bodyPr/>
          <a:lstStyle/>
          <a:p>
            <a:pPr>
              <a:buFont typeface="+mj-lt"/>
              <a:buAutoNum type="arabicPeriod"/>
            </a:pPr>
            <a:r>
              <a:rPr lang="en-US" dirty="0">
                <a:hlinkClick r:id="rId2"/>
              </a:rPr>
              <a:t>https://www.youtube.com/channel/UCmGaNXkRL2IXha8ZN_Uae_Q</a:t>
            </a:r>
            <a:endParaRPr lang="en-US" dirty="0"/>
          </a:p>
          <a:p>
            <a:pPr>
              <a:buFont typeface="+mj-lt"/>
              <a:buAutoNum type="arabicPeriod"/>
            </a:pPr>
            <a:r>
              <a:rPr lang="en-US" dirty="0">
                <a:hlinkClick r:id="rId3"/>
              </a:rPr>
              <a:t>https://cybr.com/cybersecurity-fundamentals-archives/project-using-cisco-packet-tracer-to-learn-networking/</a:t>
            </a:r>
            <a:endParaRPr lang="en-US" dirty="0"/>
          </a:p>
          <a:p>
            <a:pPr>
              <a:buFont typeface="+mj-lt"/>
              <a:buAutoNum type="arabicPeriod"/>
            </a:pPr>
            <a:r>
              <a:rPr lang="en-US" dirty="0">
                <a:hlinkClick r:id="rId4"/>
              </a:rPr>
              <a:t>www.google.com</a:t>
            </a:r>
            <a:endParaRPr lang="en-US" dirty="0"/>
          </a:p>
        </p:txBody>
      </p:sp>
    </p:spTree>
    <p:extLst>
      <p:ext uri="{BB962C8B-B14F-4D97-AF65-F5344CB8AC3E}">
        <p14:creationId xmlns:p14="http://schemas.microsoft.com/office/powerpoint/2010/main" val="242448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CEEA-8EDE-4B74-A994-91C92376A85A}"/>
              </a:ext>
            </a:extLst>
          </p:cNvPr>
          <p:cNvSpPr>
            <a:spLocks noGrp="1"/>
          </p:cNvSpPr>
          <p:nvPr>
            <p:ph type="title"/>
          </p:nvPr>
        </p:nvSpPr>
        <p:spPr>
          <a:xfrm>
            <a:off x="772732" y="2717442"/>
            <a:ext cx="8501270" cy="2382591"/>
          </a:xfrm>
        </p:spPr>
        <p:txBody>
          <a:bodyPr/>
          <a:lstStyle/>
          <a:p>
            <a:r>
              <a:rPr lang="en-US" dirty="0"/>
              <a:t>		 		</a:t>
            </a:r>
            <a:r>
              <a:rPr lang="en-US" sz="8000" dirty="0"/>
              <a:t>THANK YOU</a:t>
            </a:r>
          </a:p>
        </p:txBody>
      </p:sp>
    </p:spTree>
    <p:extLst>
      <p:ext uri="{BB962C8B-B14F-4D97-AF65-F5344CB8AC3E}">
        <p14:creationId xmlns:p14="http://schemas.microsoft.com/office/powerpoint/2010/main" val="97091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1CF9-F339-4639-B0D9-B64F614C76CD}"/>
              </a:ext>
            </a:extLst>
          </p:cNvPr>
          <p:cNvSpPr>
            <a:spLocks noGrp="1"/>
          </p:cNvSpPr>
          <p:nvPr>
            <p:ph type="title"/>
          </p:nvPr>
        </p:nvSpPr>
        <p:spPr>
          <a:xfrm>
            <a:off x="677334" y="609600"/>
            <a:ext cx="8596668" cy="704045"/>
          </a:xfrm>
        </p:spPr>
        <p:txBody>
          <a:bodyPr/>
          <a:lstStyle/>
          <a:p>
            <a:r>
              <a:rPr lang="en-US" dirty="0"/>
              <a:t>1.</a:t>
            </a:r>
            <a:r>
              <a:rPr lang="en-US" u="sng" dirty="0"/>
              <a:t>Introduction:</a:t>
            </a:r>
          </a:p>
        </p:txBody>
      </p:sp>
      <p:sp>
        <p:nvSpPr>
          <p:cNvPr id="3" name="Content Placeholder 2">
            <a:extLst>
              <a:ext uri="{FF2B5EF4-FFF2-40B4-BE49-F238E27FC236}">
                <a16:creationId xmlns:a16="http://schemas.microsoft.com/office/drawing/2014/main" id="{38AD60E4-C91D-4B8F-BCAA-E19CC39DFFDD}"/>
              </a:ext>
            </a:extLst>
          </p:cNvPr>
          <p:cNvSpPr>
            <a:spLocks noGrp="1"/>
          </p:cNvSpPr>
          <p:nvPr>
            <p:ph idx="1"/>
          </p:nvPr>
        </p:nvSpPr>
        <p:spPr>
          <a:xfrm>
            <a:off x="677334" y="1764406"/>
            <a:ext cx="8596668" cy="4276956"/>
          </a:xfrm>
        </p:spPr>
        <p:txBody>
          <a:bodyPr>
            <a:normAutofit/>
          </a:bodyPr>
          <a:lstStyle/>
          <a:p>
            <a:r>
              <a:rPr lang="en-US" sz="2000" u="sng" dirty="0"/>
              <a:t>ISP</a:t>
            </a:r>
            <a:r>
              <a:rPr lang="en-US" sz="2000" dirty="0"/>
              <a:t>: An ISP (Internet Service Provider) is a company that provides individuals and other companies access to the internet and related services such as web site building and virtual hosting. An ISP has the equipment and the telecommunication line access required to have a point-of-presence on the internet for the geographical area served.</a:t>
            </a:r>
          </a:p>
          <a:p>
            <a:endParaRPr lang="en-US" sz="2000" dirty="0"/>
          </a:p>
          <a:p>
            <a:endParaRPr lang="en-US" sz="2000" dirty="0"/>
          </a:p>
          <a:p>
            <a:r>
              <a:rPr lang="en-US" sz="2000" u="sng" dirty="0"/>
              <a:t>C Class ISP</a:t>
            </a:r>
            <a:r>
              <a:rPr lang="en-US" sz="2000" dirty="0"/>
              <a:t>: Class C (Secondary Switching Area) –This license is for only a particular secondary switching area. A secondary switching area is a government defined territory which could comprise of several small villages, towns or even districts. </a:t>
            </a:r>
          </a:p>
        </p:txBody>
      </p:sp>
    </p:spTree>
    <p:extLst>
      <p:ext uri="{BB962C8B-B14F-4D97-AF65-F5344CB8AC3E}">
        <p14:creationId xmlns:p14="http://schemas.microsoft.com/office/powerpoint/2010/main" val="190378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4AAE-EB7D-4F3F-940B-0967106FBCDA}"/>
              </a:ext>
            </a:extLst>
          </p:cNvPr>
          <p:cNvSpPr>
            <a:spLocks noGrp="1"/>
          </p:cNvSpPr>
          <p:nvPr>
            <p:ph type="title"/>
          </p:nvPr>
        </p:nvSpPr>
        <p:spPr>
          <a:xfrm>
            <a:off x="677334" y="609600"/>
            <a:ext cx="8596668" cy="768439"/>
          </a:xfrm>
        </p:spPr>
        <p:txBody>
          <a:bodyPr/>
          <a:lstStyle/>
          <a:p>
            <a:r>
              <a:rPr lang="en-US" dirty="0"/>
              <a:t>2.</a:t>
            </a:r>
            <a:r>
              <a:rPr lang="en-US" u="sng" dirty="0"/>
              <a:t>Objective of the project:</a:t>
            </a:r>
          </a:p>
        </p:txBody>
      </p:sp>
      <p:sp>
        <p:nvSpPr>
          <p:cNvPr id="3" name="Content Placeholder 2">
            <a:extLst>
              <a:ext uri="{FF2B5EF4-FFF2-40B4-BE49-F238E27FC236}">
                <a16:creationId xmlns:a16="http://schemas.microsoft.com/office/drawing/2014/main" id="{D2C3A87F-F5F8-4A17-9B23-4F03FAD9257A}"/>
              </a:ext>
            </a:extLst>
          </p:cNvPr>
          <p:cNvSpPr>
            <a:spLocks noGrp="1"/>
          </p:cNvSpPr>
          <p:nvPr>
            <p:ph idx="1"/>
          </p:nvPr>
        </p:nvSpPr>
        <p:spPr>
          <a:xfrm>
            <a:off x="677333" y="1584101"/>
            <a:ext cx="9484097" cy="4868214"/>
          </a:xfrm>
        </p:spPr>
        <p:txBody>
          <a:bodyPr/>
          <a:lstStyle/>
          <a:p>
            <a:pPr marL="0" marR="0">
              <a:lnSpc>
                <a:spcPct val="115000"/>
              </a:lnSpc>
              <a:spcBef>
                <a:spcPts val="0"/>
              </a:spcBef>
              <a:spcAft>
                <a:spcPts val="0"/>
              </a:spcAft>
            </a:pPr>
            <a:r>
              <a:rPr lang="en-US" sz="2000" b="1" dirty="0">
                <a:latin typeface="Arial" panose="020B0604020202020204" pitchFamily="34" charset="0"/>
                <a:ea typeface="Arial" panose="020B0604020202020204" pitchFamily="34" charset="0"/>
              </a:rPr>
              <a:t>S</a:t>
            </a:r>
            <a:r>
              <a:rPr lang="en-US" sz="2000" dirty="0">
                <a:latin typeface="Arial" panose="020B0604020202020204" pitchFamily="34" charset="0"/>
                <a:ea typeface="Arial" panose="020B0604020202020204" pitchFamily="34" charset="0"/>
              </a:rPr>
              <a:t>uppose</a:t>
            </a:r>
            <a:r>
              <a:rPr lang="en-US" sz="2000" dirty="0">
                <a:effectLst/>
                <a:latin typeface="Arial" panose="020B0604020202020204" pitchFamily="34" charset="0"/>
                <a:ea typeface="Arial" panose="020B0604020202020204" pitchFamily="34" charset="0"/>
              </a:rPr>
              <a:t>  a Network Engineer for the newly established C Class ISP in the state of Assam.  They have their HQ in Guwahati and they are permitted to provide triple play services  all across Assam. </a:t>
            </a:r>
            <a:r>
              <a:rPr lang="en-US" sz="2000" dirty="0">
                <a:latin typeface="Arial" panose="020B0604020202020204" pitchFamily="34" charset="0"/>
                <a:ea typeface="Arial" panose="020B0604020202020204" pitchFamily="34" charset="0"/>
              </a:rPr>
              <a:t>Now,</a:t>
            </a:r>
            <a:r>
              <a:rPr lang="en-US" sz="2000" dirty="0">
                <a:effectLst/>
                <a:latin typeface="Arial" panose="020B0604020202020204" pitchFamily="34" charset="0"/>
                <a:ea typeface="Arial" panose="020B0604020202020204" pitchFamily="34" charset="0"/>
              </a:rPr>
              <a:t> job is to create a network design and implement it with the following consideration :</a:t>
            </a:r>
          </a:p>
          <a:p>
            <a:pPr marL="342900" marR="0" lvl="0" indent="-342900">
              <a:lnSpc>
                <a:spcPct val="115000"/>
              </a:lnSpc>
              <a:spcBef>
                <a:spcPts val="0"/>
              </a:spcBef>
              <a:spcAft>
                <a:spcPts val="0"/>
              </a:spcAft>
              <a:buFont typeface="+mj-lt"/>
              <a:buAutoNum type="arabicPeriod"/>
            </a:pPr>
            <a:r>
              <a:rPr lang="en-US" sz="2000" u="none" strike="noStrike" dirty="0">
                <a:effectLst/>
                <a:latin typeface="Arial" panose="020B0604020202020204" pitchFamily="34" charset="0"/>
                <a:ea typeface="Arial" panose="020B0604020202020204" pitchFamily="34" charset="0"/>
              </a:rPr>
              <a:t>The last mile connectivity can be used both wired and wireless , as some towns have hilly tracks. </a:t>
            </a:r>
          </a:p>
          <a:p>
            <a:pPr marL="342900" marR="0" lvl="0" indent="-342900">
              <a:lnSpc>
                <a:spcPct val="115000"/>
              </a:lnSpc>
              <a:spcBef>
                <a:spcPts val="0"/>
              </a:spcBef>
              <a:spcAft>
                <a:spcPts val="0"/>
              </a:spcAft>
              <a:buFont typeface="+mj-lt"/>
              <a:buAutoNum type="arabicPeriod"/>
            </a:pPr>
            <a:r>
              <a:rPr lang="en-US" sz="2000" u="none" strike="noStrike" dirty="0">
                <a:effectLst/>
                <a:latin typeface="Arial" panose="020B0604020202020204" pitchFamily="34" charset="0"/>
                <a:ea typeface="Arial" panose="020B0604020202020204" pitchFamily="34" charset="0"/>
              </a:rPr>
              <a:t>Every district HQ is connected to the Data Center in Guwahati. </a:t>
            </a:r>
          </a:p>
          <a:p>
            <a:pPr marL="342900" marR="0" lvl="0" indent="-342900">
              <a:lnSpc>
                <a:spcPct val="115000"/>
              </a:lnSpc>
              <a:spcBef>
                <a:spcPts val="0"/>
              </a:spcBef>
              <a:spcAft>
                <a:spcPts val="0"/>
              </a:spcAft>
              <a:buFont typeface="+mj-lt"/>
              <a:buAutoNum type="arabicPeriod"/>
            </a:pPr>
            <a:r>
              <a:rPr lang="en-US" sz="2000" u="none" strike="noStrike" dirty="0">
                <a:effectLst/>
                <a:latin typeface="Arial" panose="020B0604020202020204" pitchFamily="34" charset="0"/>
                <a:ea typeface="Arial" panose="020B0604020202020204" pitchFamily="34" charset="0"/>
              </a:rPr>
              <a:t>The ISP has 2 lease circuits for load balancing and fail over - VSNL and STPI. </a:t>
            </a:r>
          </a:p>
          <a:p>
            <a:pPr marL="342900" marR="0" lvl="0" indent="-342900">
              <a:lnSpc>
                <a:spcPct val="115000"/>
              </a:lnSpc>
              <a:spcBef>
                <a:spcPts val="0"/>
              </a:spcBef>
              <a:spcAft>
                <a:spcPts val="0"/>
              </a:spcAft>
              <a:buFont typeface="+mj-lt"/>
              <a:buAutoNum type="arabicPeriod"/>
            </a:pPr>
            <a:r>
              <a:rPr lang="en-US" sz="2000" u="none" strike="noStrike" dirty="0">
                <a:effectLst/>
                <a:latin typeface="Arial" panose="020B0604020202020204" pitchFamily="34" charset="0"/>
                <a:ea typeface="Arial" panose="020B0604020202020204" pitchFamily="34" charset="0"/>
              </a:rPr>
              <a:t>Home users have B/C Class private IP addresses.</a:t>
            </a:r>
          </a:p>
          <a:p>
            <a:pPr marL="342900" marR="0" lvl="0" indent="-342900">
              <a:lnSpc>
                <a:spcPct val="115000"/>
              </a:lnSpc>
              <a:spcBef>
                <a:spcPts val="0"/>
              </a:spcBef>
              <a:spcAft>
                <a:spcPts val="0"/>
              </a:spcAft>
              <a:buFont typeface="+mj-lt"/>
              <a:buAutoNum type="arabicPeriod"/>
            </a:pPr>
            <a:r>
              <a:rPr lang="en-US" sz="2000" u="none" strike="noStrike" dirty="0">
                <a:effectLst/>
                <a:latin typeface="Arial" panose="020B0604020202020204" pitchFamily="34" charset="0"/>
                <a:ea typeface="Arial" panose="020B0604020202020204" pitchFamily="34" charset="0"/>
              </a:rPr>
              <a:t>Corporates can buy public routable IPs for a premium service.</a:t>
            </a:r>
          </a:p>
          <a:p>
            <a:pPr marL="114300" marR="0" indent="0">
              <a:lnSpc>
                <a:spcPct val="115000"/>
              </a:lnSpc>
              <a:spcBef>
                <a:spcPts val="0"/>
              </a:spcBef>
              <a:spcAft>
                <a:spcPts val="0"/>
              </a:spcAft>
              <a:buNone/>
            </a:pPr>
            <a:r>
              <a:rPr lang="en-US" sz="2000" dirty="0">
                <a:effectLst/>
                <a:latin typeface="Arial" panose="020B0604020202020204" pitchFamily="34" charset="0"/>
                <a:ea typeface="Arial" panose="020B0604020202020204" pitchFamily="34" charset="0"/>
              </a:rPr>
              <a:t> </a:t>
            </a:r>
          </a:p>
          <a:p>
            <a:endParaRPr lang="en-US" dirty="0"/>
          </a:p>
        </p:txBody>
      </p:sp>
    </p:spTree>
    <p:extLst>
      <p:ext uri="{BB962C8B-B14F-4D97-AF65-F5344CB8AC3E}">
        <p14:creationId xmlns:p14="http://schemas.microsoft.com/office/powerpoint/2010/main" val="122337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CC13-21EE-4DBC-8F31-FE16F5C98D99}"/>
              </a:ext>
            </a:extLst>
          </p:cNvPr>
          <p:cNvSpPr>
            <a:spLocks noGrp="1"/>
          </p:cNvSpPr>
          <p:nvPr>
            <p:ph type="title"/>
          </p:nvPr>
        </p:nvSpPr>
        <p:spPr>
          <a:xfrm>
            <a:off x="659208" y="609600"/>
            <a:ext cx="8596668" cy="678287"/>
          </a:xfrm>
        </p:spPr>
        <p:txBody>
          <a:bodyPr/>
          <a:lstStyle/>
          <a:p>
            <a:r>
              <a:rPr lang="en-US" dirty="0"/>
              <a:t>3.</a:t>
            </a:r>
            <a:r>
              <a:rPr lang="en-US" u="sng" dirty="0"/>
              <a:t>Technologies Used:</a:t>
            </a:r>
          </a:p>
        </p:txBody>
      </p:sp>
      <p:sp>
        <p:nvSpPr>
          <p:cNvPr id="3" name="Content Placeholder 2">
            <a:extLst>
              <a:ext uri="{FF2B5EF4-FFF2-40B4-BE49-F238E27FC236}">
                <a16:creationId xmlns:a16="http://schemas.microsoft.com/office/drawing/2014/main" id="{3A1FE558-1D3A-47F0-A7D7-F8F72737C8D9}"/>
              </a:ext>
            </a:extLst>
          </p:cNvPr>
          <p:cNvSpPr>
            <a:spLocks noGrp="1"/>
          </p:cNvSpPr>
          <p:nvPr>
            <p:ph idx="1"/>
          </p:nvPr>
        </p:nvSpPr>
        <p:spPr>
          <a:xfrm>
            <a:off x="659208" y="1482302"/>
            <a:ext cx="9605253" cy="5060166"/>
          </a:xfrm>
        </p:spPr>
        <p:txBody>
          <a:bodyPr>
            <a:normAutofit/>
          </a:bodyPr>
          <a:lstStyle/>
          <a:p>
            <a:pPr marL="571500" indent="-571500">
              <a:buFont typeface="+mj-lt"/>
              <a:buAutoNum type="romanUcPeriod"/>
            </a:pPr>
            <a:r>
              <a:rPr lang="en-US" sz="3200" dirty="0"/>
              <a:t>DSL</a:t>
            </a:r>
          </a:p>
          <a:p>
            <a:pPr marL="514350" indent="-514350">
              <a:buFont typeface="+mj-lt"/>
              <a:buAutoNum type="romanUcPeriod"/>
            </a:pPr>
            <a:r>
              <a:rPr lang="en-US" sz="3200" dirty="0"/>
              <a:t>Centralized WIFI using WLC(WIRELESS LAN)</a:t>
            </a:r>
          </a:p>
          <a:p>
            <a:pPr marL="514350" indent="-514350">
              <a:buFont typeface="+mj-lt"/>
              <a:buAutoNum type="romanUcPeriod"/>
            </a:pPr>
            <a:r>
              <a:rPr lang="en-US" sz="3200" dirty="0"/>
              <a:t>NATTING(Static &amp; Dynamic)</a:t>
            </a:r>
          </a:p>
          <a:p>
            <a:pPr marL="514350" indent="-514350">
              <a:buFont typeface="+mj-lt"/>
              <a:buAutoNum type="romanUcPeriod"/>
            </a:pPr>
            <a:r>
              <a:rPr lang="en-US" sz="3200" dirty="0"/>
              <a:t>DHCP Server</a:t>
            </a:r>
          </a:p>
          <a:p>
            <a:pPr marL="514350" indent="-514350">
              <a:buFont typeface="+mj-lt"/>
              <a:buAutoNum type="romanUcPeriod"/>
            </a:pPr>
            <a:r>
              <a:rPr lang="en-US" sz="3200" dirty="0"/>
              <a:t>DNS Server</a:t>
            </a:r>
          </a:p>
          <a:p>
            <a:pPr marL="514350" indent="-514350">
              <a:buFont typeface="+mj-lt"/>
              <a:buAutoNum type="romanUcPeriod"/>
            </a:pPr>
            <a:r>
              <a:rPr lang="en-US" sz="3200" dirty="0"/>
              <a:t>WEB Server</a:t>
            </a:r>
          </a:p>
          <a:p>
            <a:pPr marL="514350" indent="-514350">
              <a:buFont typeface="+mj-lt"/>
              <a:buAutoNum type="romanUcPeriod"/>
            </a:pPr>
            <a:r>
              <a:rPr lang="en-US" sz="3200" dirty="0"/>
              <a:t>OSPF</a:t>
            </a:r>
          </a:p>
          <a:p>
            <a:pPr marL="0" indent="0">
              <a:buNone/>
            </a:pPr>
            <a:r>
              <a:rPr lang="en-US" sz="3200" dirty="0"/>
              <a:t>			</a:t>
            </a:r>
          </a:p>
        </p:txBody>
      </p:sp>
    </p:spTree>
    <p:extLst>
      <p:ext uri="{BB962C8B-B14F-4D97-AF65-F5344CB8AC3E}">
        <p14:creationId xmlns:p14="http://schemas.microsoft.com/office/powerpoint/2010/main" val="420808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FDC7-305D-4005-A9DC-68506578B4AE}"/>
              </a:ext>
            </a:extLst>
          </p:cNvPr>
          <p:cNvSpPr>
            <a:spLocks noGrp="1"/>
          </p:cNvSpPr>
          <p:nvPr>
            <p:ph type="title"/>
          </p:nvPr>
        </p:nvSpPr>
        <p:spPr>
          <a:xfrm>
            <a:off x="677334" y="463640"/>
            <a:ext cx="8596668" cy="953036"/>
          </a:xfrm>
        </p:spPr>
        <p:txBody>
          <a:bodyPr>
            <a:normAutofit fontScale="90000"/>
          </a:bodyPr>
          <a:lstStyle/>
          <a:p>
            <a:r>
              <a:rPr lang="en-US" sz="4400" dirty="0"/>
              <a:t>4.</a:t>
            </a:r>
            <a:r>
              <a:rPr lang="en-US" sz="4400" u="sng" dirty="0"/>
              <a:t>Details of Technologies Used:</a:t>
            </a:r>
            <a:br>
              <a:rPr lang="en-US" sz="4400" u="sng" dirty="0"/>
            </a:br>
            <a:br>
              <a:rPr lang="en-US" sz="4400" u="sng" dirty="0"/>
            </a:br>
            <a:r>
              <a:rPr lang="en-US" sz="4400" dirty="0"/>
              <a:t>(</a:t>
            </a:r>
            <a:r>
              <a:rPr lang="en-US" sz="4000" dirty="0"/>
              <a:t>I). </a:t>
            </a:r>
            <a:r>
              <a:rPr lang="en-US" sz="4000" u="sng" dirty="0"/>
              <a:t>DSL:</a:t>
            </a:r>
          </a:p>
        </p:txBody>
      </p:sp>
      <p:pic>
        <p:nvPicPr>
          <p:cNvPr id="5" name="Content Placeholder 4">
            <a:extLst>
              <a:ext uri="{FF2B5EF4-FFF2-40B4-BE49-F238E27FC236}">
                <a16:creationId xmlns:a16="http://schemas.microsoft.com/office/drawing/2014/main" id="{6D400A15-141B-4734-83C8-8FFDB62F68A2}"/>
              </a:ext>
            </a:extLst>
          </p:cNvPr>
          <p:cNvPicPr>
            <a:picLocks noGrp="1" noChangeAspect="1"/>
          </p:cNvPicPr>
          <p:nvPr>
            <p:ph idx="1"/>
          </p:nvPr>
        </p:nvPicPr>
        <p:blipFill>
          <a:blip r:embed="rId2"/>
          <a:stretch>
            <a:fillRect/>
          </a:stretch>
        </p:blipFill>
        <p:spPr>
          <a:xfrm>
            <a:off x="1166019" y="2975020"/>
            <a:ext cx="7620000" cy="3039413"/>
          </a:xfrm>
        </p:spPr>
      </p:pic>
    </p:spTree>
    <p:extLst>
      <p:ext uri="{BB962C8B-B14F-4D97-AF65-F5344CB8AC3E}">
        <p14:creationId xmlns:p14="http://schemas.microsoft.com/office/powerpoint/2010/main" val="214348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4A1A-0598-4E39-BA9B-AF38179CDB93}"/>
              </a:ext>
            </a:extLst>
          </p:cNvPr>
          <p:cNvSpPr>
            <a:spLocks noGrp="1"/>
          </p:cNvSpPr>
          <p:nvPr>
            <p:ph type="title"/>
          </p:nvPr>
        </p:nvSpPr>
        <p:spPr>
          <a:xfrm>
            <a:off x="677334" y="609600"/>
            <a:ext cx="9265156" cy="1320800"/>
          </a:xfrm>
        </p:spPr>
        <p:txBody>
          <a:bodyPr/>
          <a:lstStyle/>
          <a:p>
            <a:r>
              <a:rPr lang="en-US" dirty="0"/>
              <a:t>(II) </a:t>
            </a:r>
            <a:r>
              <a:rPr lang="en-US" u="sng" dirty="0"/>
              <a:t>Centralized WIFI Using WLC(wireless LAN):</a:t>
            </a:r>
          </a:p>
        </p:txBody>
      </p:sp>
      <p:pic>
        <p:nvPicPr>
          <p:cNvPr id="5" name="Content Placeholder 4">
            <a:extLst>
              <a:ext uri="{FF2B5EF4-FFF2-40B4-BE49-F238E27FC236}">
                <a16:creationId xmlns:a16="http://schemas.microsoft.com/office/drawing/2014/main" id="{52AD9603-F454-4D84-BF73-F898889EF76B}"/>
              </a:ext>
            </a:extLst>
          </p:cNvPr>
          <p:cNvPicPr>
            <a:picLocks noGrp="1" noChangeAspect="1"/>
          </p:cNvPicPr>
          <p:nvPr>
            <p:ph idx="1"/>
          </p:nvPr>
        </p:nvPicPr>
        <p:blipFill>
          <a:blip r:embed="rId2"/>
          <a:stretch>
            <a:fillRect/>
          </a:stretch>
        </p:blipFill>
        <p:spPr>
          <a:xfrm>
            <a:off x="1642269" y="1815921"/>
            <a:ext cx="7076728" cy="4161810"/>
          </a:xfrm>
        </p:spPr>
      </p:pic>
    </p:spTree>
    <p:extLst>
      <p:ext uri="{BB962C8B-B14F-4D97-AF65-F5344CB8AC3E}">
        <p14:creationId xmlns:p14="http://schemas.microsoft.com/office/powerpoint/2010/main" val="21033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8CA8-EC19-410A-B8DE-0716D0F810E6}"/>
              </a:ext>
            </a:extLst>
          </p:cNvPr>
          <p:cNvSpPr>
            <a:spLocks noGrp="1"/>
          </p:cNvSpPr>
          <p:nvPr>
            <p:ph type="title"/>
          </p:nvPr>
        </p:nvSpPr>
        <p:spPr/>
        <p:txBody>
          <a:bodyPr/>
          <a:lstStyle/>
          <a:p>
            <a:r>
              <a:rPr lang="en-US" dirty="0"/>
              <a:t>(III) </a:t>
            </a:r>
            <a:r>
              <a:rPr lang="en-US" u="sng" dirty="0"/>
              <a:t>NAT:</a:t>
            </a:r>
          </a:p>
        </p:txBody>
      </p:sp>
      <p:pic>
        <p:nvPicPr>
          <p:cNvPr id="5" name="Content Placeholder 4">
            <a:extLst>
              <a:ext uri="{FF2B5EF4-FFF2-40B4-BE49-F238E27FC236}">
                <a16:creationId xmlns:a16="http://schemas.microsoft.com/office/drawing/2014/main" id="{A358158E-8D2C-4CF4-8882-82C172362FA9}"/>
              </a:ext>
            </a:extLst>
          </p:cNvPr>
          <p:cNvPicPr>
            <a:picLocks noGrp="1" noChangeAspect="1"/>
          </p:cNvPicPr>
          <p:nvPr>
            <p:ph idx="1"/>
          </p:nvPr>
        </p:nvPicPr>
        <p:blipFill>
          <a:blip r:embed="rId2"/>
          <a:stretch>
            <a:fillRect/>
          </a:stretch>
        </p:blipFill>
        <p:spPr>
          <a:xfrm>
            <a:off x="1525852" y="1365162"/>
            <a:ext cx="7386327" cy="4676864"/>
          </a:xfrm>
        </p:spPr>
      </p:pic>
    </p:spTree>
    <p:extLst>
      <p:ext uri="{BB962C8B-B14F-4D97-AF65-F5344CB8AC3E}">
        <p14:creationId xmlns:p14="http://schemas.microsoft.com/office/powerpoint/2010/main" val="343931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7D61-72A2-44A7-AF81-9CDD2F693FBF}"/>
              </a:ext>
            </a:extLst>
          </p:cNvPr>
          <p:cNvSpPr>
            <a:spLocks noGrp="1"/>
          </p:cNvSpPr>
          <p:nvPr>
            <p:ph type="title"/>
          </p:nvPr>
        </p:nvSpPr>
        <p:spPr/>
        <p:txBody>
          <a:bodyPr/>
          <a:lstStyle/>
          <a:p>
            <a:r>
              <a:rPr lang="en-US" dirty="0"/>
              <a:t>A) </a:t>
            </a:r>
            <a:r>
              <a:rPr lang="en-US" u="sng" dirty="0"/>
              <a:t>Static NAT:</a:t>
            </a:r>
          </a:p>
        </p:txBody>
      </p:sp>
      <p:pic>
        <p:nvPicPr>
          <p:cNvPr id="5" name="Content Placeholder 4">
            <a:extLst>
              <a:ext uri="{FF2B5EF4-FFF2-40B4-BE49-F238E27FC236}">
                <a16:creationId xmlns:a16="http://schemas.microsoft.com/office/drawing/2014/main" id="{01273071-9024-472A-9E31-19BDEB3F6836}"/>
              </a:ext>
            </a:extLst>
          </p:cNvPr>
          <p:cNvPicPr>
            <a:picLocks noGrp="1" noChangeAspect="1"/>
          </p:cNvPicPr>
          <p:nvPr>
            <p:ph idx="1"/>
          </p:nvPr>
        </p:nvPicPr>
        <p:blipFill>
          <a:blip r:embed="rId2"/>
          <a:stretch>
            <a:fillRect/>
          </a:stretch>
        </p:blipFill>
        <p:spPr>
          <a:xfrm>
            <a:off x="1648496" y="1930401"/>
            <a:ext cx="6890197" cy="3568878"/>
          </a:xfrm>
        </p:spPr>
      </p:pic>
    </p:spTree>
    <p:extLst>
      <p:ext uri="{BB962C8B-B14F-4D97-AF65-F5344CB8AC3E}">
        <p14:creationId xmlns:p14="http://schemas.microsoft.com/office/powerpoint/2010/main" val="658588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1675</TotalTime>
  <Words>556</Words>
  <Application>Microsoft Office PowerPoint</Application>
  <PresentationFormat>Widescreen</PresentationFormat>
  <Paragraphs>69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Trebuchet MS</vt:lpstr>
      <vt:lpstr>Wingdings 3</vt:lpstr>
      <vt:lpstr>Facet</vt:lpstr>
      <vt:lpstr>   NORTH EASTERN HILL UNIVERSITY        Tura Campus ,794002, Meghalaya</vt:lpstr>
      <vt:lpstr>Contents:</vt:lpstr>
      <vt:lpstr>1.Introduction:</vt:lpstr>
      <vt:lpstr>2.Objective of the project:</vt:lpstr>
      <vt:lpstr>3.Technologies Used:</vt:lpstr>
      <vt:lpstr>4.Details of Technologies Used:  (I). DSL:</vt:lpstr>
      <vt:lpstr>(II) Centralized WIFI Using WLC(wireless LAN):</vt:lpstr>
      <vt:lpstr>(III) NAT:</vt:lpstr>
      <vt:lpstr>A) Static NAT:</vt:lpstr>
      <vt:lpstr>B) Dynamic NAT:</vt:lpstr>
      <vt:lpstr>(IV) DHCP Server:</vt:lpstr>
      <vt:lpstr>(V) DNS Server:</vt:lpstr>
      <vt:lpstr>(VI) WEB Server:</vt:lpstr>
      <vt:lpstr>(VII) OSPF:</vt:lpstr>
      <vt:lpstr>   5.SIMULATION TOOL USED:     CISCO PACKET TRACER    https://www.netacad.com/courses/packet-tracer </vt:lpstr>
      <vt:lpstr>6.Few SNAPSHOTS of the Project:</vt:lpstr>
      <vt:lpstr>PowerPoint Presentation</vt:lpstr>
      <vt:lpstr>PowerPoint Presentation</vt:lpstr>
      <vt:lpstr>PowerPoint Presentation</vt:lpstr>
      <vt:lpstr>PowerPoint Presentation</vt:lpstr>
      <vt:lpstr>PowerPoint Presentation</vt:lpstr>
      <vt:lpstr>7.Future Work:</vt:lpstr>
      <vt:lpstr>8.References: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EASTERN HILL UNIVERSITY       Tura Campus ,794002, Meghalaya</dc:title>
  <dc:creator>Richav Chakrabarty</dc:creator>
  <cp:lastModifiedBy>Biki Sarma</cp:lastModifiedBy>
  <cp:revision>51</cp:revision>
  <dcterms:created xsi:type="dcterms:W3CDTF">2021-08-03T18:42:43Z</dcterms:created>
  <dcterms:modified xsi:type="dcterms:W3CDTF">2021-08-09T16:56:34Z</dcterms:modified>
</cp:coreProperties>
</file>