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8" r:id="rId12"/>
    <p:sldId id="26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BAAEA-ACD1-4910-9215-01B331E7299B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CC81-1353-492E-8137-C5021B88E0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28662" y="3886200"/>
            <a:ext cx="7858180" cy="2757510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sz="2400" dirty="0" smtClean="0"/>
              <a:t>                                                                             </a:t>
            </a:r>
          </a:p>
          <a:p>
            <a:endParaRPr lang="fr-FR" sz="2400" dirty="0"/>
          </a:p>
          <a:p>
            <a:r>
              <a:rPr lang="fr-FR" sz="2400" dirty="0" smtClean="0"/>
              <a:t>Ait </a:t>
            </a:r>
            <a:r>
              <a:rPr lang="fr-FR" sz="2400" dirty="0" err="1" smtClean="0"/>
              <a:t>oufkir</a:t>
            </a:r>
            <a:r>
              <a:rPr lang="fr-FR" sz="2400" dirty="0" smtClean="0"/>
              <a:t> Brahim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414260" y="1214422"/>
            <a:ext cx="63724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Site web e-commerce</a:t>
            </a:r>
          </a:p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 base</a:t>
            </a:r>
            <a:endParaRPr lang="fr-FR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42852"/>
            <a:ext cx="8858312" cy="65008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Table `</a:t>
            </a:r>
            <a:r>
              <a:rPr lang="en-US" sz="1400" dirty="0" err="1" smtClean="0">
                <a:solidFill>
                  <a:srgbClr val="C00000"/>
                </a:solidFill>
              </a:rPr>
              <a:t>elctrostore`.`Livraison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CREATE </a:t>
            </a:r>
            <a:r>
              <a:rPr lang="en-US" sz="1400" dirty="0" smtClean="0">
                <a:solidFill>
                  <a:srgbClr val="00B050"/>
                </a:solidFill>
              </a:rPr>
              <a:t>TABLE IF NOT EXISTS 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elctrostore</a:t>
            </a:r>
            <a:r>
              <a:rPr lang="en-US" sz="1400" dirty="0" err="1" smtClean="0">
                <a:solidFill>
                  <a:srgbClr val="C00000"/>
                </a:solidFill>
              </a:rPr>
              <a:t>`.`</a:t>
            </a:r>
            <a:r>
              <a:rPr lang="en-US" sz="1400" b="1" dirty="0" err="1" smtClean="0">
                <a:solidFill>
                  <a:srgbClr val="7030A0"/>
                </a:solidFill>
              </a:rPr>
              <a:t>Livraison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NOT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Etatlivre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TINYINT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fr-FR" sz="1400" dirty="0" smtClean="0">
                <a:solidFill>
                  <a:srgbClr val="C00000"/>
                </a:solidFill>
              </a:rPr>
              <a:t>`</a:t>
            </a:r>
            <a:r>
              <a:rPr lang="fr-FR" sz="1400" dirty="0" smtClean="0">
                <a:solidFill>
                  <a:srgbClr val="00B0F0"/>
                </a:solidFill>
              </a:rPr>
              <a:t>Datelivraison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DATE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`</a:t>
            </a:r>
            <a:r>
              <a:rPr lang="fr-FR" sz="1400" dirty="0" smtClean="0">
                <a:solidFill>
                  <a:srgbClr val="00B0F0"/>
                </a:solidFill>
              </a:rPr>
              <a:t>adresselivraison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VARCHAR(150)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r>
              <a:rPr lang="en-US" sz="1400" dirty="0" smtClean="0">
                <a:solidFill>
                  <a:srgbClr val="00B0F0"/>
                </a:solidFill>
              </a:rPr>
              <a:t>id_client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PRIMARY KEY (`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`),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r>
              <a:rPr lang="en-US" sz="1400" dirty="0" smtClean="0">
                <a:solidFill>
                  <a:srgbClr val="C00000"/>
                </a:solidFill>
              </a:rPr>
              <a:t> `id_client_index` (</a:t>
            </a:r>
            <a:r>
              <a:rPr lang="en-US" sz="1400" dirty="0" smtClean="0">
                <a:solidFill>
                  <a:srgbClr val="00B0F0"/>
                </a:solidFill>
              </a:rPr>
              <a:t>id_client</a:t>
            </a:r>
            <a:r>
              <a:rPr lang="en-US" sz="1400" dirty="0" smtClean="0">
                <a:solidFill>
                  <a:srgbClr val="C00000"/>
                </a:solidFill>
              </a:rPr>
              <a:t>))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ENGINE = InnoDB;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Table `</a:t>
            </a:r>
            <a:r>
              <a:rPr lang="en-US" sz="1400" dirty="0" err="1" smtClean="0">
                <a:solidFill>
                  <a:srgbClr val="C00000"/>
                </a:solidFill>
              </a:rPr>
              <a:t>elctrostore`.`Stock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CREATE </a:t>
            </a:r>
            <a:r>
              <a:rPr lang="en-US" sz="1400" dirty="0" smtClean="0">
                <a:solidFill>
                  <a:srgbClr val="00B050"/>
                </a:solidFill>
              </a:rPr>
              <a:t>TABLE IF NOT EXISTS 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elctrostore</a:t>
            </a:r>
            <a:r>
              <a:rPr lang="en-US" sz="1400" dirty="0" err="1" smtClean="0">
                <a:solidFill>
                  <a:srgbClr val="C00000"/>
                </a:solidFill>
              </a:rPr>
              <a:t>`.`</a:t>
            </a:r>
            <a:r>
              <a:rPr lang="en-US" sz="1400" b="1" dirty="0" err="1" smtClean="0">
                <a:solidFill>
                  <a:srgbClr val="7030A0"/>
                </a:solidFill>
              </a:rPr>
              <a:t>Stock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NOT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id_produit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fr-FR" sz="1400" dirty="0" smtClean="0">
                <a:solidFill>
                  <a:srgbClr val="C00000"/>
                </a:solidFill>
              </a:rPr>
              <a:t>`</a:t>
            </a:r>
            <a:r>
              <a:rPr lang="fr-FR" sz="1400" dirty="0" err="1" smtClean="0">
                <a:solidFill>
                  <a:srgbClr val="00B0F0"/>
                </a:solidFill>
              </a:rPr>
              <a:t>designation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VARCHAR(150) </a:t>
            </a:r>
            <a:r>
              <a:rPr lang="fr-FR" sz="1400" dirty="0" smtClean="0">
                <a:solidFill>
                  <a:srgbClr val="C00000"/>
                </a:solidFill>
              </a:rPr>
              <a:t>NULL,</a:t>
            </a:r>
          </a:p>
          <a:p>
            <a:pPr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`</a:t>
            </a:r>
            <a:r>
              <a:rPr lang="fr-FR" sz="1400" dirty="0" err="1" smtClean="0">
                <a:solidFill>
                  <a:srgbClr val="00B0F0"/>
                </a:solidFill>
              </a:rPr>
              <a:t>quatite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INT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`</a:t>
            </a:r>
            <a:r>
              <a:rPr lang="fr-FR" sz="1400" dirty="0" err="1" smtClean="0">
                <a:solidFill>
                  <a:srgbClr val="00B0F0"/>
                </a:solidFill>
              </a:rPr>
              <a:t>prixUnitaire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FLOAT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`</a:t>
            </a:r>
            <a:r>
              <a:rPr lang="fr-FR" sz="1400" dirty="0" err="1" smtClean="0">
                <a:solidFill>
                  <a:srgbClr val="00B0F0"/>
                </a:solidFill>
              </a:rPr>
              <a:t>dateEntre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DATE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r>
              <a:rPr lang="en-US" sz="1400" dirty="0" err="1" smtClean="0">
                <a:solidFill>
                  <a:srgbClr val="00B0F0"/>
                </a:solidFill>
              </a:rPr>
              <a:t>dateSortie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DATE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PRIMARY KEY (`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`),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r>
              <a:rPr lang="en-US" sz="1400" dirty="0" smtClean="0">
                <a:solidFill>
                  <a:srgbClr val="C00000"/>
                </a:solidFill>
              </a:rPr>
              <a:t> `</a:t>
            </a:r>
            <a:r>
              <a:rPr lang="en-US" sz="1400" dirty="0" err="1" smtClean="0">
                <a:solidFill>
                  <a:srgbClr val="C00000"/>
                </a:solidFill>
              </a:rPr>
              <a:t>id_produit_index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r>
              <a:rPr lang="en-US" sz="1400" dirty="0" smtClean="0">
                <a:solidFill>
                  <a:srgbClr val="00B0F0"/>
                </a:solidFill>
              </a:rPr>
              <a:t>id_produit</a:t>
            </a:r>
            <a:r>
              <a:rPr lang="en-US" sz="1400" dirty="0" smtClean="0">
                <a:solidFill>
                  <a:srgbClr val="C00000"/>
                </a:solidFill>
              </a:rPr>
              <a:t>))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ENGINE = InnoDB;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38" y="71438"/>
            <a:ext cx="9001156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Table `</a:t>
            </a:r>
            <a:r>
              <a:rPr lang="en-US" sz="1400" dirty="0" err="1" smtClean="0">
                <a:solidFill>
                  <a:srgbClr val="C00000"/>
                </a:solidFill>
              </a:rPr>
              <a:t>elctrostore`.`Promotion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15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CREATE </a:t>
            </a:r>
            <a:r>
              <a:rPr lang="en-US" sz="1400" dirty="0" smtClean="0">
                <a:solidFill>
                  <a:srgbClr val="00B050"/>
                </a:solidFill>
              </a:rPr>
              <a:t>TABLE IF NOT EXISTS 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r>
              <a:rPr lang="en-US" sz="1400" dirty="0" err="1" smtClean="0">
                <a:solidFill>
                  <a:srgbClr val="00B0F0"/>
                </a:solidFill>
              </a:rPr>
              <a:t>elctrostore</a:t>
            </a:r>
            <a:r>
              <a:rPr lang="en-US" sz="1400" dirty="0" err="1" smtClean="0">
                <a:solidFill>
                  <a:srgbClr val="C00000"/>
                </a:solidFill>
              </a:rPr>
              <a:t>`.`</a:t>
            </a:r>
            <a:r>
              <a:rPr lang="en-US" sz="1400" b="1" dirty="0" err="1" smtClean="0">
                <a:solidFill>
                  <a:srgbClr val="7030A0"/>
                </a:solidFill>
              </a:rPr>
              <a:t>Promotion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NOT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id_produit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datedebutPromo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DATE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datefinPromo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DATE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PRIMARY KEY (`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`),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r>
              <a:rPr lang="en-US" sz="1400" dirty="0" smtClean="0">
                <a:solidFill>
                  <a:srgbClr val="C00000"/>
                </a:solidFill>
              </a:rPr>
              <a:t> `</a:t>
            </a:r>
            <a:r>
              <a:rPr lang="en-US" sz="1400" dirty="0" err="1" smtClean="0">
                <a:solidFill>
                  <a:srgbClr val="C00000"/>
                </a:solidFill>
              </a:rPr>
              <a:t>id_produit_index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r>
              <a:rPr lang="en-US" sz="1400" dirty="0" smtClean="0">
                <a:solidFill>
                  <a:srgbClr val="00B0F0"/>
                </a:solidFill>
              </a:rPr>
              <a:t>id_produit</a:t>
            </a:r>
            <a:r>
              <a:rPr lang="en-US" sz="1400" dirty="0" smtClean="0">
                <a:solidFill>
                  <a:srgbClr val="C00000"/>
                </a:solidFill>
              </a:rPr>
              <a:t>))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ENGINE = InnoDB;</a:t>
            </a:r>
          </a:p>
          <a:p>
            <a:pPr>
              <a:buNone/>
            </a:pPr>
            <a:endParaRPr lang="en-US" sz="15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15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Table `</a:t>
            </a:r>
            <a:r>
              <a:rPr lang="en-US" sz="1400" dirty="0" err="1" smtClean="0">
                <a:solidFill>
                  <a:srgbClr val="C00000"/>
                </a:solidFill>
              </a:rPr>
              <a:t>elctrostore`.`Facture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CREATE </a:t>
            </a:r>
            <a:r>
              <a:rPr lang="en-US" sz="1400" dirty="0" smtClean="0">
                <a:solidFill>
                  <a:srgbClr val="00B050"/>
                </a:solidFill>
              </a:rPr>
              <a:t>TABLE IF NOT EXISTS 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r>
              <a:rPr lang="en-US" sz="1400" dirty="0" smtClean="0">
                <a:solidFill>
                  <a:srgbClr val="00B0F0"/>
                </a:solidFill>
              </a:rPr>
              <a:t>elctrostore</a:t>
            </a:r>
            <a:r>
              <a:rPr lang="en-US" sz="1400" dirty="0" smtClean="0">
                <a:solidFill>
                  <a:srgbClr val="C00000"/>
                </a:solidFill>
              </a:rPr>
              <a:t>`.`</a:t>
            </a:r>
            <a:r>
              <a:rPr lang="en-US" sz="1400" b="1" dirty="0" smtClean="0">
                <a:solidFill>
                  <a:srgbClr val="7030A0"/>
                </a:solidFill>
              </a:rPr>
              <a:t>Facture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NOT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id_produit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id_client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datefacture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DATE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description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VARCHAR(255)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PRIMARY KEY (`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`),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fr-FR" sz="1400" dirty="0" smtClean="0">
                <a:solidFill>
                  <a:srgbClr val="00B050"/>
                </a:solidFill>
              </a:rPr>
              <a:t>INDEX</a:t>
            </a:r>
            <a:r>
              <a:rPr lang="fr-FR" sz="1400" dirty="0" smtClean="0">
                <a:solidFill>
                  <a:srgbClr val="C00000"/>
                </a:solidFill>
              </a:rPr>
              <a:t> `</a:t>
            </a:r>
            <a:r>
              <a:rPr lang="fr-FR" sz="1400" dirty="0" err="1" smtClean="0">
                <a:solidFill>
                  <a:srgbClr val="C00000"/>
                </a:solidFill>
              </a:rPr>
              <a:t>id_produit_index</a:t>
            </a:r>
            <a:r>
              <a:rPr lang="fr-FR" sz="1400" dirty="0" smtClean="0">
                <a:solidFill>
                  <a:srgbClr val="C00000"/>
                </a:solidFill>
              </a:rPr>
              <a:t>` (</a:t>
            </a:r>
            <a:r>
              <a:rPr lang="fr-FR" sz="1400" dirty="0" smtClean="0">
                <a:solidFill>
                  <a:srgbClr val="00B0F0"/>
                </a:solidFill>
              </a:rPr>
              <a:t>id_produit</a:t>
            </a:r>
            <a:r>
              <a:rPr lang="fr-FR" sz="1400" dirty="0" smtClean="0">
                <a:solidFill>
                  <a:srgbClr val="C00000"/>
                </a:solidFill>
              </a:rPr>
              <a:t>) ,</a:t>
            </a:r>
          </a:p>
          <a:p>
            <a:pPr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</a:t>
            </a:r>
            <a:r>
              <a:rPr lang="fr-FR" sz="1400" dirty="0" smtClean="0">
                <a:solidFill>
                  <a:srgbClr val="00B050"/>
                </a:solidFill>
              </a:rPr>
              <a:t>INDEX</a:t>
            </a:r>
            <a:r>
              <a:rPr lang="fr-FR" sz="1400" dirty="0" smtClean="0">
                <a:solidFill>
                  <a:srgbClr val="C00000"/>
                </a:solidFill>
              </a:rPr>
              <a:t> `</a:t>
            </a:r>
            <a:r>
              <a:rPr lang="fr-FR" sz="1400" dirty="0" err="1" smtClean="0">
                <a:solidFill>
                  <a:srgbClr val="C00000"/>
                </a:solidFill>
              </a:rPr>
              <a:t>id_client_index</a:t>
            </a:r>
            <a:r>
              <a:rPr lang="fr-FR" sz="1400" dirty="0" smtClean="0">
                <a:solidFill>
                  <a:srgbClr val="C00000"/>
                </a:solidFill>
              </a:rPr>
              <a:t>` (</a:t>
            </a:r>
            <a:r>
              <a:rPr lang="fr-FR" sz="1400" dirty="0" smtClean="0">
                <a:solidFill>
                  <a:srgbClr val="00B0F0"/>
                </a:solidFill>
              </a:rPr>
              <a:t>id_client</a:t>
            </a:r>
            <a:r>
              <a:rPr lang="fr-FR" sz="1400" dirty="0" smtClean="0">
                <a:solidFill>
                  <a:srgbClr val="C00000"/>
                </a:solidFill>
              </a:rPr>
              <a:t>) )</a:t>
            </a:r>
          </a:p>
          <a:p>
            <a:pPr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ENGINE = InnoDB;</a:t>
            </a:r>
          </a:p>
          <a:p>
            <a:pPr>
              <a:buNone/>
            </a:pPr>
            <a:r>
              <a:rPr lang="fr-FR" sz="1400" dirty="0" smtClean="0"/>
              <a:t> 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base de données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elctorstore</a:t>
            </a:r>
            <a:r>
              <a:rPr lang="fr-FR" dirty="0" smtClean="0"/>
              <a:t>  créer sous </a:t>
            </a: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fr-FR" b="1" i="1" dirty="0" smtClean="0">
                <a:solidFill>
                  <a:schemeClr val="accent6">
                    <a:lumMod val="75000"/>
                  </a:schemeClr>
                </a:solidFill>
              </a:rPr>
              <a:t>MyAdmin</a:t>
            </a:r>
            <a:endParaRPr lang="fr-FR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878687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214422"/>
            <a:ext cx="9001156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dirty="0" smtClean="0"/>
              <a:t>Création d'un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site web e-commerce </a:t>
            </a:r>
            <a:r>
              <a:rPr lang="fr-FR" sz="2400" dirty="0" smtClean="0"/>
              <a:t>interactive  ce dernier permet </a:t>
            </a:r>
          </a:p>
          <a:p>
            <a:pPr>
              <a:buNone/>
            </a:pPr>
            <a:r>
              <a:rPr lang="fr-FR" sz="2400" dirty="0" smtClean="0"/>
              <a:t>aux visiteurs de visualise toute un panel de produits informatique et </a:t>
            </a:r>
          </a:p>
          <a:p>
            <a:pPr>
              <a:buNone/>
            </a:pPr>
            <a:r>
              <a:rPr lang="fr-FR" sz="2400" dirty="0" smtClean="0"/>
              <a:t>de commander ces produits et de payer à distance ces commandes et les recevoir chez eux via le biais d’un interface web.</a:t>
            </a:r>
          </a:p>
          <a:p>
            <a:pPr>
              <a:buNone/>
            </a:pPr>
            <a:r>
              <a:rPr lang="fr-FR" sz="2400" dirty="0" smtClean="0"/>
              <a:t>ce boutique en ligne offre de nombreux autres fonctionnalités pour rendre la commande en ligne plus efficace, par exemple: </a:t>
            </a:r>
          </a:p>
          <a:p>
            <a:pPr>
              <a:buNone/>
            </a:pPr>
            <a:r>
              <a:rPr lang="fr-FR" sz="2400" dirty="0" smtClean="0"/>
              <a:t>- Illustre les offres et les prix plus les détails de chaque produit</a:t>
            </a:r>
          </a:p>
          <a:p>
            <a:pPr>
              <a:buNone/>
            </a:pPr>
            <a:r>
              <a:rPr lang="fr-FR" sz="2400" dirty="0" smtClean="0"/>
              <a:t>- les nouveaux produits </a:t>
            </a:r>
          </a:p>
          <a:p>
            <a:pPr>
              <a:buNone/>
            </a:pPr>
            <a:r>
              <a:rPr lang="fr-FR" sz="2400" dirty="0" smtClean="0"/>
              <a:t>- les produits les plus vendus. </a:t>
            </a:r>
          </a:p>
          <a:p>
            <a:pPr>
              <a:buNone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500166" y="142852"/>
            <a:ext cx="6250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Description de projet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38" y="2028828"/>
            <a:ext cx="9001156" cy="4686320"/>
          </a:xfrm>
        </p:spPr>
        <p:txBody>
          <a:bodyPr>
            <a:normAutofit/>
          </a:bodyPr>
          <a:lstStyle/>
          <a:p>
            <a:r>
              <a:rPr lang="fr-FR" dirty="0" smtClean="0"/>
              <a:t>Nom de notre base de données : </a:t>
            </a:r>
            <a:r>
              <a:rPr lang="fr-FR" b="1" dirty="0" smtClean="0">
                <a:solidFill>
                  <a:srgbClr val="00B0F0"/>
                </a:solidFill>
              </a:rPr>
              <a:t>elctrostore</a:t>
            </a:r>
            <a:endParaRPr lang="fr-FR" dirty="0" smtClean="0"/>
          </a:p>
          <a:p>
            <a:r>
              <a:rPr lang="fr-FR" dirty="0" smtClean="0"/>
              <a:t>Les tables de notre base de données :</a:t>
            </a:r>
          </a:p>
          <a:p>
            <a:pPr lvl="1"/>
            <a:r>
              <a:rPr lang="fr-FR" sz="2000" dirty="0" smtClean="0">
                <a:solidFill>
                  <a:srgbClr val="C00000"/>
                </a:solidFill>
              </a:rPr>
              <a:t>Produits</a:t>
            </a:r>
            <a:r>
              <a:rPr lang="fr-FR" sz="2000" dirty="0" smtClean="0"/>
              <a:t> (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nom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description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prix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id_categorie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Categories</a:t>
            </a:r>
            <a:r>
              <a:rPr lang="fr-FR" sz="2000" dirty="0" smtClean="0"/>
              <a:t>(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nom</a:t>
            </a:r>
            <a:r>
              <a:rPr lang="fr-FR" sz="2000" dirty="0"/>
              <a:t>)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Commandes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id_client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id_produit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quantite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prix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dateCommande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fr-FR" sz="2000" dirty="0" smtClean="0"/>
              <a:t> 								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</a:rPr>
              <a:t>modepaiement</a:t>
            </a:r>
            <a:r>
              <a:rPr lang="fr-FR" sz="2000" dirty="0" smtClean="0"/>
              <a:t>)</a:t>
            </a:r>
            <a:endParaRPr lang="fr-FR" sz="2000" dirty="0"/>
          </a:p>
          <a:p>
            <a:pPr lvl="1"/>
            <a:r>
              <a:rPr lang="fr-FR" sz="2000" dirty="0" smtClean="0">
                <a:solidFill>
                  <a:srgbClr val="C00000"/>
                </a:solidFill>
              </a:rPr>
              <a:t>Clients</a:t>
            </a:r>
            <a:r>
              <a:rPr lang="fr-FR" sz="2000" dirty="0" smtClean="0"/>
              <a:t>(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nom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prenom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tel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adresse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raisonSocial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ville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smtClean="0">
                <a:solidFill>
                  <a:srgbClr val="C00000"/>
                </a:solidFill>
              </a:rPr>
              <a:t>Livraison</a:t>
            </a:r>
            <a:r>
              <a:rPr lang="fr-FR" sz="2000" dirty="0" smtClean="0"/>
              <a:t>(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id_client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Etatlivre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Datelivraison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adresselivraison</a:t>
            </a:r>
            <a:r>
              <a:rPr lang="fr-FR" sz="2000" dirty="0"/>
              <a:t>) </a:t>
            </a:r>
            <a:endParaRPr lang="fr-FR" sz="2000" dirty="0" smtClean="0"/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Stock</a:t>
            </a:r>
            <a:r>
              <a:rPr lang="fr-FR" sz="2000" dirty="0" smtClean="0"/>
              <a:t>(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id_produit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</a:rPr>
              <a:t>designation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</a:rPr>
              <a:t>quatite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</a:rPr>
              <a:t>prixUnitaire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</a:rPr>
              <a:t>dateEntre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</a:rPr>
              <a:t>dateSortie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Promotion</a:t>
            </a:r>
            <a:r>
              <a:rPr lang="fr-FR" sz="2000" dirty="0" smtClean="0"/>
              <a:t>(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id_produit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 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</a:rPr>
              <a:t>datedebutPromo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</a:rPr>
              <a:t>datefinPromo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Facture</a:t>
            </a:r>
            <a:r>
              <a:rPr lang="fr-FR" sz="2000" dirty="0" smtClean="0"/>
              <a:t>(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id_client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id_produit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,  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</a:rPr>
              <a:t>datefacture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libelle</a:t>
            </a:r>
            <a:r>
              <a:rPr lang="fr-FR" sz="2000" dirty="0" smtClean="0"/>
              <a:t>)</a:t>
            </a:r>
            <a:endParaRPr lang="fr-FR" sz="2000" dirty="0"/>
          </a:p>
          <a:p>
            <a:pPr lvl="1"/>
            <a:endParaRPr lang="fr-FR" sz="2000" dirty="0">
              <a:solidFill>
                <a:srgbClr val="C00000"/>
              </a:solidFill>
            </a:endParaRPr>
          </a:p>
          <a:p>
            <a:pPr lvl="1"/>
            <a:endParaRPr lang="fr-FR" sz="2000" dirty="0" smtClean="0"/>
          </a:p>
          <a:p>
            <a:pPr lvl="1"/>
            <a:endParaRPr lang="fr-FR" sz="20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9014" y="0"/>
            <a:ext cx="75448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Conception et réalisation </a:t>
            </a:r>
          </a:p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 la base de données 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MCD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C00000"/>
                </a:solidFill>
              </a:rPr>
              <a:t>M</a:t>
            </a:r>
            <a:r>
              <a:rPr lang="fr-FR" dirty="0" smtClean="0"/>
              <a:t>odel </a:t>
            </a:r>
            <a:r>
              <a:rPr lang="fr-FR" dirty="0" smtClean="0">
                <a:solidFill>
                  <a:srgbClr val="C00000"/>
                </a:solidFill>
              </a:rPr>
              <a:t>C</a:t>
            </a:r>
            <a:r>
              <a:rPr lang="fr-FR" dirty="0" smtClean="0"/>
              <a:t>onceptuel de </a:t>
            </a:r>
            <a:r>
              <a:rPr lang="fr-FR" dirty="0" smtClean="0">
                <a:solidFill>
                  <a:srgbClr val="C00000"/>
                </a:solidFill>
              </a:rPr>
              <a:t>D</a:t>
            </a:r>
            <a:r>
              <a:rPr lang="fr-FR" dirty="0" smtClean="0"/>
              <a:t>onnées )</a:t>
            </a:r>
            <a:endParaRPr lang="fr-FR" dirty="0"/>
          </a:p>
        </p:txBody>
      </p:sp>
      <p:pic>
        <p:nvPicPr>
          <p:cNvPr id="4" name="Espace réservé du contenu 3" descr="img_MC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285860"/>
            <a:ext cx="9001156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MLD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C00000"/>
                </a:solidFill>
              </a:rPr>
              <a:t>M</a:t>
            </a:r>
            <a:r>
              <a:rPr lang="fr-FR" dirty="0" smtClean="0"/>
              <a:t>odel </a:t>
            </a:r>
            <a:r>
              <a:rPr lang="fr-FR" dirty="0" smtClean="0">
                <a:solidFill>
                  <a:srgbClr val="C00000"/>
                </a:solidFill>
              </a:rPr>
              <a:t>L</a:t>
            </a:r>
            <a:r>
              <a:rPr lang="fr-FR" dirty="0" smtClean="0"/>
              <a:t>ogique de </a:t>
            </a:r>
            <a:r>
              <a:rPr lang="fr-FR" dirty="0" smtClean="0">
                <a:solidFill>
                  <a:srgbClr val="C00000"/>
                </a:solidFill>
              </a:rPr>
              <a:t>D</a:t>
            </a:r>
            <a:r>
              <a:rPr lang="fr-FR" dirty="0" smtClean="0"/>
              <a:t>onnées )</a:t>
            </a:r>
            <a:endParaRPr lang="fr-FR" dirty="0"/>
          </a:p>
        </p:txBody>
      </p:sp>
      <p:pic>
        <p:nvPicPr>
          <p:cNvPr id="4" name="Espace réservé du contenu 3" descr="img_ML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357299"/>
            <a:ext cx="8786874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MPD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C00000"/>
                </a:solidFill>
              </a:rPr>
              <a:t>M</a:t>
            </a:r>
            <a:r>
              <a:rPr lang="fr-FR" dirty="0" smtClean="0"/>
              <a:t>odel </a:t>
            </a:r>
            <a:r>
              <a:rPr lang="fr-FR" dirty="0" smtClean="0">
                <a:solidFill>
                  <a:srgbClr val="C00000"/>
                </a:solidFill>
              </a:rPr>
              <a:t>P</a:t>
            </a:r>
            <a:r>
              <a:rPr lang="fr-FR" dirty="0" smtClean="0"/>
              <a:t>hysique de </a:t>
            </a:r>
            <a:r>
              <a:rPr lang="fr-FR" dirty="0" smtClean="0">
                <a:solidFill>
                  <a:srgbClr val="C00000"/>
                </a:solidFill>
              </a:rPr>
              <a:t>D</a:t>
            </a:r>
            <a:r>
              <a:rPr lang="fr-FR" dirty="0" smtClean="0"/>
              <a:t>onnées 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14422"/>
            <a:ext cx="835824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img_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500042"/>
            <a:ext cx="8286808" cy="55222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58204" cy="1071570"/>
          </a:xfrm>
        </p:spPr>
        <p:txBody>
          <a:bodyPr>
            <a:noAutofit/>
          </a:bodyPr>
          <a:lstStyle/>
          <a:p>
            <a:pPr algn="l"/>
            <a:r>
              <a:rPr lang="fr-FR" sz="2800" dirty="0" smtClean="0"/>
              <a:t>Scripte </a:t>
            </a:r>
            <a:r>
              <a:rPr lang="fr-F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</a:t>
            </a:r>
            <a:r>
              <a:rPr lang="fr-FR" sz="2800" dirty="0" smtClean="0"/>
              <a:t> utiliser pour la création de la base de donnée </a:t>
            </a:r>
            <a:r>
              <a:rPr lang="fr-FR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elctorstore</a:t>
            </a:r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smtClean="0"/>
              <a:t>ainsi que </a:t>
            </a:r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les tables</a:t>
            </a:r>
            <a:endParaRPr lang="fr-F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 fontScale="62500" lnSpcReduction="20000"/>
          </a:bodyPr>
          <a:lstStyle/>
          <a:p>
            <a:endParaRPr lang="fr-FR" sz="2000" dirty="0" smtClean="0"/>
          </a:p>
          <a:p>
            <a:pPr>
              <a:buNone/>
            </a:pPr>
            <a:r>
              <a:rPr lang="fr-FR" sz="2600" dirty="0" smtClean="0"/>
              <a:t>Création base de donnée : </a:t>
            </a:r>
            <a:r>
              <a:rPr lang="fr-FR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elctorstore</a:t>
            </a:r>
            <a:r>
              <a:rPr lang="fr-FR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FR" sz="1800" dirty="0" smtClean="0">
                <a:solidFill>
                  <a:srgbClr val="C00000"/>
                </a:solidFill>
              </a:rPr>
              <a:t>CREATE</a:t>
            </a:r>
            <a:r>
              <a:rPr lang="fr-FR" sz="1800" dirty="0" smtClean="0"/>
              <a:t> </a:t>
            </a:r>
            <a:r>
              <a:rPr lang="fr-FR" sz="1800" dirty="0" smtClean="0">
                <a:solidFill>
                  <a:srgbClr val="00B050"/>
                </a:solidFill>
              </a:rPr>
              <a:t>DATABASE</a:t>
            </a:r>
            <a:r>
              <a:rPr lang="fr-FR" sz="1800" dirty="0" smtClean="0"/>
              <a:t> 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elctrostore</a:t>
            </a:r>
            <a:r>
              <a:rPr lang="fr-FR" sz="1800" dirty="0" smtClean="0"/>
              <a:t>;</a:t>
            </a:r>
          </a:p>
          <a:p>
            <a:r>
              <a:rPr lang="fr-FR" sz="2600" dirty="0" smtClean="0"/>
              <a:t>Création des Tables pour </a:t>
            </a:r>
            <a:r>
              <a:rPr lang="fr-FR" sz="2600" dirty="0" err="1" smtClean="0"/>
              <a:t>Database</a:t>
            </a:r>
            <a:r>
              <a:rPr lang="fr-FR" sz="2600" dirty="0" smtClean="0"/>
              <a:t> : </a:t>
            </a:r>
            <a:r>
              <a:rPr lang="fr-FR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elctorstore</a:t>
            </a:r>
            <a:r>
              <a:rPr lang="fr-FR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  Table `</a:t>
            </a:r>
            <a:r>
              <a:rPr lang="en-US" sz="2300" dirty="0" err="1" smtClean="0">
                <a:solidFill>
                  <a:srgbClr val="C00000"/>
                </a:solidFill>
              </a:rPr>
              <a:t>elctrostore`.`</a:t>
            </a:r>
            <a:r>
              <a:rPr lang="en-US" sz="2200" dirty="0" err="1" smtClean="0">
                <a:solidFill>
                  <a:srgbClr val="C00000"/>
                </a:solidFill>
              </a:rPr>
              <a:t>produits</a:t>
            </a:r>
            <a:r>
              <a:rPr lang="en-US" sz="2300" dirty="0" smtClean="0">
                <a:solidFill>
                  <a:srgbClr val="C00000"/>
                </a:solidFill>
              </a:rPr>
              <a:t>`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/>
              <a:t>-- -----------------------------------------------------</a:t>
            </a:r>
            <a:endParaRPr lang="fr-FR" sz="2300" dirty="0" smtClean="0"/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CREATE </a:t>
            </a:r>
            <a:r>
              <a:rPr lang="en-US" sz="2300" dirty="0" smtClean="0">
                <a:solidFill>
                  <a:srgbClr val="00B050"/>
                </a:solidFill>
              </a:rPr>
              <a:t>TABLE IF NOT EXISTS </a:t>
            </a:r>
            <a:r>
              <a:rPr lang="en-US" sz="2300" dirty="0" smtClean="0">
                <a:solidFill>
                  <a:srgbClr val="C00000"/>
                </a:solidFill>
              </a:rPr>
              <a:t>`elctrostore`.`</a:t>
            </a:r>
            <a:r>
              <a:rPr lang="en-US" sz="2200" b="1" dirty="0" smtClean="0">
                <a:solidFill>
                  <a:srgbClr val="7030A0"/>
                </a:solidFill>
              </a:rPr>
              <a:t>produits</a:t>
            </a:r>
            <a:r>
              <a:rPr lang="en-US" sz="2300" dirty="0" smtClean="0">
                <a:solidFill>
                  <a:srgbClr val="C00000"/>
                </a:solidFill>
              </a:rPr>
              <a:t>` (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`</a:t>
            </a:r>
            <a:r>
              <a:rPr lang="en-US" sz="2300" dirty="0" smtClean="0">
                <a:solidFill>
                  <a:srgbClr val="00B0F0"/>
                </a:solidFill>
              </a:rPr>
              <a:t>id</a:t>
            </a:r>
            <a:r>
              <a:rPr lang="en-US" sz="2300" dirty="0" smtClean="0">
                <a:solidFill>
                  <a:srgbClr val="C00000"/>
                </a:solidFill>
              </a:rPr>
              <a:t>` </a:t>
            </a:r>
            <a:r>
              <a:rPr lang="en-US" sz="2300" dirty="0" smtClean="0">
                <a:solidFill>
                  <a:srgbClr val="00B050"/>
                </a:solidFill>
              </a:rPr>
              <a:t>INT</a:t>
            </a:r>
            <a:r>
              <a:rPr lang="en-US" sz="2300" dirty="0" smtClean="0">
                <a:solidFill>
                  <a:srgbClr val="C00000"/>
                </a:solidFill>
              </a:rPr>
              <a:t> NOT NULL AUTO_INCREMENT,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`</a:t>
            </a:r>
            <a:r>
              <a:rPr lang="en-US" sz="2300" dirty="0" smtClean="0">
                <a:solidFill>
                  <a:srgbClr val="00B0F0"/>
                </a:solidFill>
              </a:rPr>
              <a:t>id_categorie</a:t>
            </a:r>
            <a:r>
              <a:rPr lang="en-US" sz="2300" dirty="0" smtClean="0">
                <a:solidFill>
                  <a:srgbClr val="C00000"/>
                </a:solidFill>
              </a:rPr>
              <a:t>` </a:t>
            </a:r>
            <a:r>
              <a:rPr lang="en-US" sz="2300" dirty="0" smtClean="0">
                <a:solidFill>
                  <a:srgbClr val="00B050"/>
                </a:solidFill>
              </a:rPr>
              <a:t>INT </a:t>
            </a:r>
            <a:r>
              <a:rPr lang="en-US" sz="2200" dirty="0" smtClean="0">
                <a:solidFill>
                  <a:srgbClr val="C00000"/>
                </a:solidFill>
              </a:rPr>
              <a:t>NULL</a:t>
            </a:r>
            <a:r>
              <a:rPr lang="en-US" sz="2300" dirty="0" smtClean="0">
                <a:solidFill>
                  <a:srgbClr val="C00000"/>
                </a:solidFill>
              </a:rPr>
              <a:t>,</a:t>
            </a: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`</a:t>
            </a:r>
            <a:r>
              <a:rPr lang="en-US" sz="2300" dirty="0" smtClean="0">
                <a:solidFill>
                  <a:srgbClr val="00B0F0"/>
                </a:solidFill>
              </a:rPr>
              <a:t>nomProduit</a:t>
            </a:r>
            <a:r>
              <a:rPr lang="en-US" sz="2300" dirty="0" smtClean="0">
                <a:solidFill>
                  <a:srgbClr val="C00000"/>
                </a:solidFill>
              </a:rPr>
              <a:t>` </a:t>
            </a:r>
            <a:r>
              <a:rPr lang="en-US" sz="2300" dirty="0" smtClean="0">
                <a:solidFill>
                  <a:srgbClr val="00B050"/>
                </a:solidFill>
              </a:rPr>
              <a:t>VARCHAR(60)</a:t>
            </a:r>
            <a:r>
              <a:rPr lang="en-US" sz="2300" dirty="0" smtClean="0">
                <a:solidFill>
                  <a:srgbClr val="C00000"/>
                </a:solidFill>
              </a:rPr>
              <a:t> NULL,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`</a:t>
            </a:r>
            <a:r>
              <a:rPr lang="en-US" sz="2300" dirty="0" smtClean="0">
                <a:solidFill>
                  <a:srgbClr val="00B0F0"/>
                </a:solidFill>
              </a:rPr>
              <a:t>description</a:t>
            </a:r>
            <a:r>
              <a:rPr lang="en-US" sz="2300" dirty="0" smtClean="0">
                <a:solidFill>
                  <a:srgbClr val="C00000"/>
                </a:solidFill>
              </a:rPr>
              <a:t>` </a:t>
            </a:r>
            <a:r>
              <a:rPr lang="en-US" sz="2300" dirty="0" smtClean="0">
                <a:solidFill>
                  <a:srgbClr val="00B050"/>
                </a:solidFill>
              </a:rPr>
              <a:t>VARCHAR(150)</a:t>
            </a:r>
            <a:r>
              <a:rPr lang="en-US" sz="2300" dirty="0" smtClean="0">
                <a:solidFill>
                  <a:srgbClr val="C00000"/>
                </a:solidFill>
              </a:rPr>
              <a:t> NULL,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`</a:t>
            </a:r>
            <a:r>
              <a:rPr lang="en-US" sz="2300" dirty="0" smtClean="0">
                <a:solidFill>
                  <a:srgbClr val="00B0F0"/>
                </a:solidFill>
              </a:rPr>
              <a:t>prix</a:t>
            </a:r>
            <a:r>
              <a:rPr lang="en-US" sz="2300" dirty="0" smtClean="0">
                <a:solidFill>
                  <a:srgbClr val="C00000"/>
                </a:solidFill>
              </a:rPr>
              <a:t>` </a:t>
            </a:r>
            <a:r>
              <a:rPr lang="en-US" sz="2200" dirty="0" smtClean="0">
                <a:solidFill>
                  <a:srgbClr val="00B050"/>
                </a:solidFill>
              </a:rPr>
              <a:t>FLOAT</a:t>
            </a:r>
            <a:r>
              <a:rPr lang="en-US" sz="2300" dirty="0" smtClean="0">
                <a:solidFill>
                  <a:srgbClr val="C00000"/>
                </a:solidFill>
              </a:rPr>
              <a:t> NULL,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`</a:t>
            </a:r>
            <a:r>
              <a:rPr lang="en-US" sz="2300" dirty="0" smtClean="0">
                <a:solidFill>
                  <a:srgbClr val="00B0F0"/>
                </a:solidFill>
              </a:rPr>
              <a:t>image</a:t>
            </a:r>
            <a:r>
              <a:rPr lang="en-US" sz="2300" dirty="0" smtClean="0">
                <a:solidFill>
                  <a:srgbClr val="C00000"/>
                </a:solidFill>
              </a:rPr>
              <a:t>` </a:t>
            </a:r>
            <a:r>
              <a:rPr lang="en-US" sz="2200" dirty="0" smtClean="0">
                <a:solidFill>
                  <a:srgbClr val="00B050"/>
                </a:solidFill>
              </a:rPr>
              <a:t>VARCHAR(255) </a:t>
            </a:r>
            <a:r>
              <a:rPr lang="en-US" sz="2300" dirty="0" smtClean="0">
                <a:solidFill>
                  <a:srgbClr val="C00000"/>
                </a:solidFill>
              </a:rPr>
              <a:t>NULL,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PRIMARY KEY (`</a:t>
            </a:r>
            <a:r>
              <a:rPr lang="en-US" sz="2200" dirty="0" smtClean="0">
                <a:solidFill>
                  <a:srgbClr val="00B0F0"/>
                </a:solidFill>
              </a:rPr>
              <a:t>id</a:t>
            </a:r>
            <a:r>
              <a:rPr lang="en-US" sz="2300" dirty="0" smtClean="0">
                <a:solidFill>
                  <a:srgbClr val="C00000"/>
                </a:solidFill>
              </a:rPr>
              <a:t>`),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</a:t>
            </a:r>
            <a:r>
              <a:rPr lang="en-US" sz="2200" dirty="0" smtClean="0">
                <a:solidFill>
                  <a:srgbClr val="00B050"/>
                </a:solidFill>
              </a:rPr>
              <a:t>INDEX</a:t>
            </a:r>
            <a:r>
              <a:rPr lang="en-US" sz="2300" dirty="0" smtClean="0">
                <a:solidFill>
                  <a:srgbClr val="C00000"/>
                </a:solidFill>
              </a:rPr>
              <a:t> `id_categorie_index` (</a:t>
            </a:r>
            <a:r>
              <a:rPr lang="en-US" sz="2300" dirty="0" smtClean="0">
                <a:solidFill>
                  <a:srgbClr val="00B0F0"/>
                </a:solidFill>
              </a:rPr>
              <a:t>id_categorie</a:t>
            </a:r>
            <a:r>
              <a:rPr lang="en-US" sz="2300" dirty="0" smtClean="0">
                <a:solidFill>
                  <a:srgbClr val="C00000"/>
                </a:solidFill>
              </a:rPr>
              <a:t>))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ENGINE = InnoDB;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 -- -----------------------------------------------------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Table `elctrostore</a:t>
            </a:r>
            <a:r>
              <a:rPr lang="en-US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`.`</a:t>
            </a:r>
            <a:r>
              <a:rPr lang="en-US" sz="2200" dirty="0" smtClean="0">
                <a:solidFill>
                  <a:srgbClr val="C00000"/>
                </a:solidFill>
              </a:rPr>
              <a:t>categorie</a:t>
            </a:r>
            <a:r>
              <a:rPr lang="en-US" sz="2300" dirty="0" smtClean="0">
                <a:solidFill>
                  <a:srgbClr val="C00000"/>
                </a:solidFill>
              </a:rPr>
              <a:t>`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 CREATE </a:t>
            </a:r>
            <a:r>
              <a:rPr lang="en-US" sz="2300" dirty="0" smtClean="0">
                <a:solidFill>
                  <a:srgbClr val="00B050"/>
                </a:solidFill>
              </a:rPr>
              <a:t>TABLE IF NOT EXISTS </a:t>
            </a:r>
            <a:r>
              <a:rPr lang="en-US" sz="2300" dirty="0" smtClean="0">
                <a:solidFill>
                  <a:srgbClr val="C00000"/>
                </a:solidFill>
              </a:rPr>
              <a:t>`</a:t>
            </a:r>
            <a:r>
              <a:rPr lang="en-US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elctrostore</a:t>
            </a:r>
            <a:r>
              <a:rPr lang="en-US" sz="2300" dirty="0" smtClean="0">
                <a:solidFill>
                  <a:srgbClr val="C00000"/>
                </a:solidFill>
              </a:rPr>
              <a:t>`.`</a:t>
            </a:r>
            <a:r>
              <a:rPr lang="en-US" sz="2300" b="1" dirty="0" smtClean="0">
                <a:solidFill>
                  <a:srgbClr val="7030A0"/>
                </a:solidFill>
              </a:rPr>
              <a:t>categorie</a:t>
            </a:r>
            <a:r>
              <a:rPr lang="en-US" sz="2300" dirty="0" smtClean="0">
                <a:solidFill>
                  <a:srgbClr val="C00000"/>
                </a:solidFill>
              </a:rPr>
              <a:t>` (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`</a:t>
            </a:r>
            <a:r>
              <a:rPr lang="en-US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300" dirty="0" smtClean="0">
                <a:solidFill>
                  <a:srgbClr val="C00000"/>
                </a:solidFill>
              </a:rPr>
              <a:t>` </a:t>
            </a:r>
            <a:r>
              <a:rPr lang="en-US" sz="2300" dirty="0" smtClean="0">
                <a:solidFill>
                  <a:srgbClr val="00B050"/>
                </a:solidFill>
              </a:rPr>
              <a:t>INT</a:t>
            </a:r>
            <a:r>
              <a:rPr lang="en-US" sz="2300" dirty="0" smtClean="0">
                <a:solidFill>
                  <a:srgbClr val="C00000"/>
                </a:solidFill>
              </a:rPr>
              <a:t> NOT NULL,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`</a:t>
            </a:r>
            <a:r>
              <a:rPr lang="en-US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nom</a:t>
            </a:r>
            <a:r>
              <a:rPr lang="en-US" sz="2300" dirty="0" smtClean="0">
                <a:solidFill>
                  <a:srgbClr val="C00000"/>
                </a:solidFill>
              </a:rPr>
              <a:t>` </a:t>
            </a:r>
            <a:r>
              <a:rPr lang="en-US" sz="2300" dirty="0" smtClean="0">
                <a:solidFill>
                  <a:srgbClr val="00B050"/>
                </a:solidFill>
              </a:rPr>
              <a:t>VARCHAR(50</a:t>
            </a:r>
            <a:r>
              <a:rPr lang="en-US" sz="2300" dirty="0" smtClean="0">
                <a:solidFill>
                  <a:srgbClr val="C00000"/>
                </a:solidFill>
              </a:rPr>
              <a:t>) NULL,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</a:t>
            </a:r>
            <a:r>
              <a:rPr lang="en-US" sz="2300" dirty="0" smtClean="0">
                <a:solidFill>
                  <a:srgbClr val="00B050"/>
                </a:solidFill>
              </a:rPr>
              <a:t>PRIMARY</a:t>
            </a:r>
            <a:r>
              <a:rPr lang="en-US" sz="2300" dirty="0" smtClean="0">
                <a:solidFill>
                  <a:srgbClr val="C00000"/>
                </a:solidFill>
              </a:rPr>
              <a:t> KEY (`</a:t>
            </a:r>
            <a:r>
              <a:rPr lang="en-US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300" dirty="0" smtClean="0">
                <a:solidFill>
                  <a:srgbClr val="C00000"/>
                </a:solidFill>
              </a:rPr>
              <a:t>`))</a:t>
            </a:r>
            <a:endParaRPr lang="fr-FR" sz="23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   ENGINE = InnoDB;</a:t>
            </a:r>
            <a:endParaRPr lang="fr-FR" sz="2300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71438"/>
            <a:ext cx="8858312" cy="66437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Table `</a:t>
            </a:r>
            <a:r>
              <a:rPr lang="en-US" sz="1400" dirty="0" err="1" smtClean="0">
                <a:solidFill>
                  <a:srgbClr val="C00000"/>
                </a:solidFill>
              </a:rPr>
              <a:t>elctrostore`.`clients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CREATE </a:t>
            </a:r>
            <a:r>
              <a:rPr lang="en-US" sz="1400" dirty="0" smtClean="0">
                <a:solidFill>
                  <a:srgbClr val="00B050"/>
                </a:solidFill>
              </a:rPr>
              <a:t>TABLE IF NOT EXISTS 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elctrostore</a:t>
            </a:r>
            <a:r>
              <a:rPr lang="en-US" sz="1400" dirty="0" err="1" smtClean="0">
                <a:solidFill>
                  <a:srgbClr val="C00000"/>
                </a:solidFill>
              </a:rPr>
              <a:t>`.`</a:t>
            </a:r>
            <a:r>
              <a:rPr lang="en-US" sz="1400" b="1" dirty="0" err="1" smtClean="0">
                <a:solidFill>
                  <a:srgbClr val="7030A0"/>
                </a:solidFill>
              </a:rPr>
              <a:t>clients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NOT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nom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VARCHAR(50) </a:t>
            </a:r>
            <a:r>
              <a:rPr lang="en-US" sz="1400" dirty="0" smtClean="0">
                <a:solidFill>
                  <a:srgbClr val="C00000"/>
                </a:solidFill>
              </a:rPr>
              <a:t>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prenom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VARCHAR(50) </a:t>
            </a:r>
            <a:r>
              <a:rPr lang="en-US" sz="1400" dirty="0" smtClean="0">
                <a:solidFill>
                  <a:srgbClr val="C00000"/>
                </a:solidFill>
              </a:rPr>
              <a:t>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email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VARCHAR(255) </a:t>
            </a:r>
            <a:r>
              <a:rPr lang="en-US" sz="1400" dirty="0" smtClean="0">
                <a:solidFill>
                  <a:srgbClr val="C00000"/>
                </a:solidFill>
              </a:rPr>
              <a:t>NULL,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`</a:t>
            </a:r>
            <a:r>
              <a:rPr lang="en-US" sz="1400" dirty="0" smtClean="0">
                <a:solidFill>
                  <a:srgbClr val="00B0F0"/>
                </a:solidFill>
              </a:rPr>
              <a:t>password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VARCHAR(255)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err="1" smtClean="0">
                <a:solidFill>
                  <a:srgbClr val="00B0F0"/>
                </a:solidFill>
              </a:rPr>
              <a:t>tel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VARCHAR(45)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err="1" smtClean="0">
                <a:solidFill>
                  <a:srgbClr val="00B0F0"/>
                </a:solidFill>
              </a:rPr>
              <a:t>adresse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VARCHAR(150) </a:t>
            </a:r>
            <a:r>
              <a:rPr lang="en-US" sz="1400" dirty="0" smtClean="0">
                <a:solidFill>
                  <a:srgbClr val="C00000"/>
                </a:solidFill>
              </a:rPr>
              <a:t>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err="1" smtClean="0">
                <a:solidFill>
                  <a:srgbClr val="00B0F0"/>
                </a:solidFill>
              </a:rPr>
              <a:t>raisonSocial</a:t>
            </a:r>
            <a:r>
              <a:rPr lang="en-US" sz="1400" dirty="0" smtClean="0">
                <a:solidFill>
                  <a:srgbClr val="00B050"/>
                </a:solidFill>
              </a:rPr>
              <a:t>` VARCHAR(45) </a:t>
            </a:r>
            <a:r>
              <a:rPr lang="en-US" sz="1400" dirty="0" smtClean="0">
                <a:solidFill>
                  <a:srgbClr val="C00000"/>
                </a:solidFill>
              </a:rPr>
              <a:t>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err="1" smtClean="0">
                <a:solidFill>
                  <a:srgbClr val="00B0F0"/>
                </a:solidFill>
              </a:rPr>
              <a:t>ville</a:t>
            </a:r>
            <a:r>
              <a:rPr lang="en-US" sz="1400" dirty="0" smtClean="0">
                <a:solidFill>
                  <a:srgbClr val="00B050"/>
                </a:solidFill>
              </a:rPr>
              <a:t>` VARCHAR(45) </a:t>
            </a:r>
            <a:r>
              <a:rPr lang="en-US" sz="1400" dirty="0" smtClean="0">
                <a:solidFill>
                  <a:srgbClr val="C00000"/>
                </a:solidFill>
              </a:rPr>
              <a:t>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PRIMARY KEY (`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`))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ENGINE = InnoDB;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Table `</a:t>
            </a:r>
            <a:r>
              <a:rPr lang="en-US" sz="1400" dirty="0" err="1" smtClean="0">
                <a:solidFill>
                  <a:srgbClr val="C00000"/>
                </a:solidFill>
              </a:rPr>
              <a:t>elctrostore`.`commande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-- -----------------------------------------------------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CREATE </a:t>
            </a:r>
            <a:r>
              <a:rPr lang="en-US" sz="1400" dirty="0" smtClean="0">
                <a:solidFill>
                  <a:srgbClr val="00B050"/>
                </a:solidFill>
              </a:rPr>
              <a:t>TABLE IF NOT EXISTS </a:t>
            </a:r>
            <a:r>
              <a:rPr lang="en-US" sz="1400" dirty="0" smtClean="0">
                <a:solidFill>
                  <a:srgbClr val="C00000"/>
                </a:solidFill>
              </a:rPr>
              <a:t>`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elctrostore</a:t>
            </a:r>
            <a:r>
              <a:rPr lang="en-US" sz="1400" dirty="0" err="1" smtClean="0">
                <a:solidFill>
                  <a:srgbClr val="C00000"/>
                </a:solidFill>
              </a:rPr>
              <a:t>`.`</a:t>
            </a:r>
            <a:r>
              <a:rPr lang="en-US" sz="1400" b="1" dirty="0" err="1" smtClean="0">
                <a:solidFill>
                  <a:srgbClr val="7030A0"/>
                </a:solidFill>
              </a:rPr>
              <a:t>commande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 </a:t>
            </a:r>
            <a:r>
              <a:rPr lang="en-US" sz="1400" dirty="0" smtClean="0">
                <a:solidFill>
                  <a:srgbClr val="C00000"/>
                </a:solidFill>
              </a:rPr>
              <a:t>NOT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`</a:t>
            </a:r>
            <a:r>
              <a:rPr lang="en-US" sz="1400" dirty="0" smtClean="0">
                <a:solidFill>
                  <a:srgbClr val="00B0F0"/>
                </a:solidFill>
              </a:rPr>
              <a:t>id_produit</a:t>
            </a:r>
            <a:r>
              <a:rPr lang="en-US" sz="1400" dirty="0" smtClean="0">
                <a:solidFill>
                  <a:srgbClr val="C00000"/>
                </a:solidFill>
              </a:rPr>
              <a:t>` </a:t>
            </a:r>
            <a:r>
              <a:rPr lang="en-US" sz="1400" dirty="0" smtClean="0">
                <a:solidFill>
                  <a:srgbClr val="00B05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NULL,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fr-FR" sz="1400" dirty="0" smtClean="0">
                <a:solidFill>
                  <a:srgbClr val="C00000"/>
                </a:solidFill>
              </a:rPr>
              <a:t>`</a:t>
            </a:r>
            <a:r>
              <a:rPr lang="fr-FR" sz="1400" dirty="0" smtClean="0">
                <a:solidFill>
                  <a:srgbClr val="00B0F0"/>
                </a:solidFill>
              </a:rPr>
              <a:t>id_client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INT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lnSpc>
                <a:spcPct val="80000"/>
              </a:lnSpc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`</a:t>
            </a:r>
            <a:r>
              <a:rPr lang="fr-FR" sz="1400" dirty="0" smtClean="0">
                <a:solidFill>
                  <a:srgbClr val="00B0F0"/>
                </a:solidFill>
              </a:rPr>
              <a:t>quantite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INT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lnSpc>
                <a:spcPct val="80000"/>
              </a:lnSpc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`</a:t>
            </a:r>
            <a:r>
              <a:rPr lang="fr-FR" sz="1400" dirty="0" smtClean="0">
                <a:solidFill>
                  <a:srgbClr val="00B0F0"/>
                </a:solidFill>
              </a:rPr>
              <a:t>prix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FLOAT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lnSpc>
                <a:spcPct val="80000"/>
              </a:lnSpc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`</a:t>
            </a:r>
            <a:r>
              <a:rPr lang="fr-FR" sz="1400" dirty="0" smtClean="0">
                <a:solidFill>
                  <a:srgbClr val="00B0F0"/>
                </a:solidFill>
              </a:rPr>
              <a:t>dateCommande</a:t>
            </a:r>
            <a:r>
              <a:rPr lang="fr-FR" sz="1400" dirty="0" smtClean="0">
                <a:solidFill>
                  <a:srgbClr val="C00000"/>
                </a:solidFill>
              </a:rPr>
              <a:t>` </a:t>
            </a:r>
            <a:r>
              <a:rPr lang="fr-FR" sz="1400" dirty="0" smtClean="0">
                <a:solidFill>
                  <a:srgbClr val="00B050"/>
                </a:solidFill>
              </a:rPr>
              <a:t>DATE</a:t>
            </a:r>
            <a:r>
              <a:rPr lang="fr-FR" sz="1400" dirty="0" smtClean="0">
                <a:solidFill>
                  <a:srgbClr val="C00000"/>
                </a:solidFill>
              </a:rPr>
              <a:t> NULL,</a:t>
            </a:r>
          </a:p>
          <a:p>
            <a:pPr>
              <a:lnSpc>
                <a:spcPct val="80000"/>
              </a:lnSpc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smtClean="0">
                <a:solidFill>
                  <a:srgbClr val="C00000"/>
                </a:solidFill>
              </a:rPr>
              <a:t>PRIMARY KEY (`</a:t>
            </a:r>
            <a:r>
              <a:rPr lang="en-US" sz="1400" dirty="0" smtClean="0">
                <a:solidFill>
                  <a:srgbClr val="00B0F0"/>
                </a:solidFill>
              </a:rPr>
              <a:t>id</a:t>
            </a:r>
            <a:r>
              <a:rPr lang="en-US" sz="1400" dirty="0" smtClean="0">
                <a:solidFill>
                  <a:srgbClr val="C00000"/>
                </a:solidFill>
              </a:rPr>
              <a:t>`),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r>
              <a:rPr lang="en-US" sz="1400" dirty="0" smtClean="0">
                <a:solidFill>
                  <a:srgbClr val="C00000"/>
                </a:solidFill>
              </a:rPr>
              <a:t> `</a:t>
            </a:r>
            <a:r>
              <a:rPr lang="en-US" sz="1400" dirty="0" err="1" smtClean="0">
                <a:solidFill>
                  <a:srgbClr val="C00000"/>
                </a:solidFill>
              </a:rPr>
              <a:t>id_produit_index</a:t>
            </a:r>
            <a:r>
              <a:rPr lang="en-US" sz="1400" dirty="0" smtClean="0">
                <a:solidFill>
                  <a:srgbClr val="C00000"/>
                </a:solidFill>
              </a:rPr>
              <a:t>` (</a:t>
            </a:r>
            <a:r>
              <a:rPr lang="en-US" sz="1400" dirty="0" smtClean="0">
                <a:solidFill>
                  <a:srgbClr val="00B0F0"/>
                </a:solidFill>
              </a:rPr>
              <a:t>id_produit</a:t>
            </a:r>
            <a:r>
              <a:rPr lang="en-US" sz="1400" dirty="0" smtClean="0">
                <a:solidFill>
                  <a:srgbClr val="C00000"/>
                </a:solidFill>
              </a:rPr>
              <a:t>),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r>
              <a:rPr lang="en-US" sz="1400" dirty="0" smtClean="0">
                <a:solidFill>
                  <a:srgbClr val="C00000"/>
                </a:solidFill>
              </a:rPr>
              <a:t> `id_client_index` (</a:t>
            </a:r>
            <a:r>
              <a:rPr lang="en-US" sz="1400" dirty="0" smtClean="0">
                <a:solidFill>
                  <a:srgbClr val="00B0F0"/>
                </a:solidFill>
              </a:rPr>
              <a:t>id_client</a:t>
            </a:r>
            <a:r>
              <a:rPr lang="en-US" sz="1400" dirty="0" smtClean="0">
                <a:solidFill>
                  <a:srgbClr val="C00000"/>
                </a:solidFill>
              </a:rPr>
              <a:t>))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ENGINE = InnoDB;</a:t>
            </a:r>
            <a:endParaRPr lang="fr-FR" sz="1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809</Words>
  <Application>Microsoft Office PowerPoint</Application>
  <PresentationFormat>Affichage à l'écran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MCD(Model Conceptuel de Données )</vt:lpstr>
      <vt:lpstr>MLD(Model Logique de Données )</vt:lpstr>
      <vt:lpstr>MPD(Model Physique de Données )</vt:lpstr>
      <vt:lpstr>Diapositive 7</vt:lpstr>
      <vt:lpstr>Scripte SQL utiliser pour la création de la base de donnée elctorstore ainsi que les tables</vt:lpstr>
      <vt:lpstr>Diapositive 9</vt:lpstr>
      <vt:lpstr>Diapositive 10</vt:lpstr>
      <vt:lpstr>Diapositive 11</vt:lpstr>
      <vt:lpstr>La base de données elctorstore  créer sous phpMyAdmin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web e-commerce</dc:title>
  <dc:creator>bring idea</dc:creator>
  <cp:lastModifiedBy>dell</cp:lastModifiedBy>
  <cp:revision>61</cp:revision>
  <dcterms:created xsi:type="dcterms:W3CDTF">2020-06-26T06:18:43Z</dcterms:created>
  <dcterms:modified xsi:type="dcterms:W3CDTF">2021-03-01T22:08:47Z</dcterms:modified>
</cp:coreProperties>
</file>