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D76AEF-812F-410F-B936-7BBCA10AF130}" v="2791" dt="2024-04-08T20:41:13.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D9F551-650B-4C99-ACC4-5C4891A42A1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238835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9F551-650B-4C99-ACC4-5C4891A42A1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63113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9F551-650B-4C99-ACC4-5C4891A42A1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45953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9F551-650B-4C99-ACC4-5C4891A42A1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97869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D9F551-650B-4C99-ACC4-5C4891A42A1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44358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D9F551-650B-4C99-ACC4-5C4891A42A12}"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28719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9F551-650B-4C99-ACC4-5C4891A42A12}"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344469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9F551-650B-4C99-ACC4-5C4891A42A12}"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5849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9F551-650B-4C99-ACC4-5C4891A42A12}"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89649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D9F551-650B-4C99-ACC4-5C4891A42A12}"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72179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D9F551-650B-4C99-ACC4-5C4891A42A12}"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334023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9F551-650B-4C99-ACC4-5C4891A42A12}" type="datetimeFigureOut">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AE298-72BC-491D-A45D-5055A651E8FC}" type="slidenum">
              <a:rPr lang="en-US" smtClean="0"/>
              <a:t>‹#›</a:t>
            </a:fld>
            <a:endParaRPr lang="en-US"/>
          </a:p>
        </p:txBody>
      </p:sp>
    </p:spTree>
    <p:extLst>
      <p:ext uri="{BB962C8B-B14F-4D97-AF65-F5344CB8AC3E}">
        <p14:creationId xmlns:p14="http://schemas.microsoft.com/office/powerpoint/2010/main" val="124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371" b="9587"/>
          <a:stretch/>
        </p:blipFill>
        <p:spPr>
          <a:xfrm>
            <a:off x="0" y="-41564"/>
            <a:ext cx="12192000" cy="6954982"/>
          </a:xfrm>
          <a:prstGeom prst="rect">
            <a:avLst/>
          </a:prstGeom>
        </p:spPr>
      </p:pic>
      <p:sp>
        <p:nvSpPr>
          <p:cNvPr id="7" name="Rectangle 6"/>
          <p:cNvSpPr/>
          <p:nvPr/>
        </p:nvSpPr>
        <p:spPr>
          <a:xfrm>
            <a:off x="1177632" y="2895597"/>
            <a:ext cx="4461164" cy="1537855"/>
          </a:xfrm>
          <a:prstGeom prst="rect">
            <a:avLst/>
          </a:prstGeom>
          <a:solidFill>
            <a:schemeClr val="bg1">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t>Saldi: Company Overview</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6025" y="6345910"/>
            <a:ext cx="2085975" cy="567508"/>
          </a:xfrm>
          <a:prstGeom prst="rect">
            <a:avLst/>
          </a:prstGeom>
        </p:spPr>
      </p:pic>
    </p:spTree>
    <p:extLst>
      <p:ext uri="{BB962C8B-B14F-4D97-AF65-F5344CB8AC3E}">
        <p14:creationId xmlns:p14="http://schemas.microsoft.com/office/powerpoint/2010/main" val="157847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Company Overview</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9938459" cy="775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latin typeface="Arial"/>
                <a:ea typeface="+mn-lt"/>
                <a:cs typeface="+mn-lt"/>
              </a:rPr>
              <a:t>Saldi is a company that sells inventory storage systems to large supermarket chains, fast food chains, and other clients, offering them a complete solution. The company operates in the United States, Australia, the United Kingdom and Canada. It offers state-of-the-art equipment that is usually priced higher than the rest of the market.</a:t>
            </a:r>
            <a:endParaRPr lang="en-US" sz="1400">
              <a:latin typeface="Arial"/>
              <a:cs typeface="Calibri"/>
            </a:endParaRPr>
          </a:p>
        </p:txBody>
      </p:sp>
      <p:sp>
        <p:nvSpPr>
          <p:cNvPr id="8" name="Rectangle 7"/>
          <p:cNvSpPr/>
          <p:nvPr/>
        </p:nvSpPr>
        <p:spPr>
          <a:xfrm>
            <a:off x="993298" y="2396833"/>
            <a:ext cx="4728629" cy="2078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9" name="Rectangle 8"/>
          <p:cNvSpPr/>
          <p:nvPr/>
        </p:nvSpPr>
        <p:spPr>
          <a:xfrm>
            <a:off x="6165273" y="2396834"/>
            <a:ext cx="4765963" cy="2078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ea typeface="+mn-lt"/>
              <a:cs typeface="+mn-lt"/>
            </a:endParaRPr>
          </a:p>
        </p:txBody>
      </p:sp>
      <p:sp>
        <p:nvSpPr>
          <p:cNvPr id="10" name="Rectangle 9"/>
          <p:cNvSpPr/>
          <p:nvPr/>
        </p:nvSpPr>
        <p:spPr>
          <a:xfrm>
            <a:off x="978921" y="4779821"/>
            <a:ext cx="2179915" cy="1287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latin typeface="Arial"/>
                <a:ea typeface="+mn-lt"/>
                <a:cs typeface="+mn-lt"/>
              </a:rPr>
              <a:t>Its headquarters are located in the city of Denver, Colorado.</a:t>
            </a:r>
            <a:endParaRPr lang="en-US" sz="1400">
              <a:latin typeface="Arial"/>
              <a:cs typeface="Arial"/>
            </a:endParaRPr>
          </a:p>
        </p:txBody>
      </p:sp>
      <p:sp>
        <p:nvSpPr>
          <p:cNvPr id="14" name="Rectangle 13"/>
          <p:cNvSpPr/>
          <p:nvPr/>
        </p:nvSpPr>
        <p:spPr>
          <a:xfrm>
            <a:off x="3542012" y="4779821"/>
            <a:ext cx="2179915" cy="1287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ECECEC"/>
                </a:solidFill>
                <a:latin typeface="Arial"/>
                <a:ea typeface="+mn-lt"/>
                <a:cs typeface="+mn-lt"/>
              </a:rPr>
              <a:t>retail or commercial storage solutions industry</a:t>
            </a:r>
            <a:endParaRPr lang="en-US" sz="1400">
              <a:latin typeface="Arial"/>
              <a:cs typeface="Arial"/>
            </a:endParaRPr>
          </a:p>
        </p:txBody>
      </p:sp>
      <p:sp>
        <p:nvSpPr>
          <p:cNvPr id="15" name="Rectangle 14"/>
          <p:cNvSpPr/>
          <p:nvPr/>
        </p:nvSpPr>
        <p:spPr>
          <a:xfrm>
            <a:off x="6160521" y="4779821"/>
            <a:ext cx="2179915" cy="1287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latin typeface="Arial"/>
                <a:ea typeface="+mn-lt"/>
                <a:cs typeface="+mn-lt"/>
              </a:rPr>
              <a:t>Saldi has 91 employees worldwide</a:t>
            </a:r>
            <a:endParaRPr lang="en-US" sz="1400">
              <a:latin typeface="Arial"/>
              <a:cs typeface="Arial"/>
            </a:endParaRPr>
          </a:p>
        </p:txBody>
      </p:sp>
      <p:sp>
        <p:nvSpPr>
          <p:cNvPr id="16" name="Rectangle 15"/>
          <p:cNvSpPr/>
          <p:nvPr/>
        </p:nvSpPr>
        <p:spPr>
          <a:xfrm>
            <a:off x="8751321" y="4779821"/>
            <a:ext cx="2179915" cy="1287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latin typeface="Arial"/>
                <a:ea typeface="+mn-lt"/>
                <a:cs typeface="+mn-lt"/>
              </a:rPr>
              <a:t>James Scott – CEO</a:t>
            </a:r>
            <a:endParaRPr lang="en-US" sz="1400">
              <a:latin typeface="Arial"/>
              <a:cs typeface="Arial"/>
            </a:endParaRPr>
          </a:p>
        </p:txBody>
      </p:sp>
      <p:graphicFrame>
        <p:nvGraphicFramePr>
          <p:cNvPr id="2" name="Table 1">
            <a:extLst>
              <a:ext uri="{FF2B5EF4-FFF2-40B4-BE49-F238E27FC236}">
                <a16:creationId xmlns:a16="http://schemas.microsoft.com/office/drawing/2014/main" id="{56B635A9-6026-4A7C-0648-094054886645}"/>
              </a:ext>
            </a:extLst>
          </p:cNvPr>
          <p:cNvGraphicFramePr>
            <a:graphicFrameLocks noGrp="1"/>
          </p:cNvGraphicFramePr>
          <p:nvPr>
            <p:extLst>
              <p:ext uri="{D42A27DB-BD31-4B8C-83A1-F6EECF244321}">
                <p14:modId xmlns:p14="http://schemas.microsoft.com/office/powerpoint/2010/main" val="3413942774"/>
              </p:ext>
            </p:extLst>
          </p:nvPr>
        </p:nvGraphicFramePr>
        <p:xfrm>
          <a:off x="6340414" y="2573547"/>
          <a:ext cx="4412888" cy="1742501"/>
        </p:xfrm>
        <a:graphic>
          <a:graphicData uri="http://schemas.openxmlformats.org/drawingml/2006/table">
            <a:tbl>
              <a:tblPr firstRow="1" bandRow="1">
                <a:tableStyleId>{073A0DAA-6AF3-43AB-8588-CEC1D06C72B9}</a:tableStyleId>
              </a:tblPr>
              <a:tblGrid>
                <a:gridCol w="2206444">
                  <a:extLst>
                    <a:ext uri="{9D8B030D-6E8A-4147-A177-3AD203B41FA5}">
                      <a16:colId xmlns:a16="http://schemas.microsoft.com/office/drawing/2014/main" val="2160514628"/>
                    </a:ext>
                  </a:extLst>
                </a:gridCol>
                <a:gridCol w="2206444">
                  <a:extLst>
                    <a:ext uri="{9D8B030D-6E8A-4147-A177-3AD203B41FA5}">
                      <a16:colId xmlns:a16="http://schemas.microsoft.com/office/drawing/2014/main" val="1194823035"/>
                    </a:ext>
                  </a:extLst>
                </a:gridCol>
              </a:tblGrid>
              <a:tr h="492446">
                <a:tc>
                  <a:txBody>
                    <a:bodyPr/>
                    <a:lstStyle/>
                    <a:p>
                      <a:pPr algn="ctr"/>
                      <a:r>
                        <a:rPr lang="en-GB" sz="1400" dirty="0">
                          <a:latin typeface="Arial"/>
                        </a:rPr>
                        <a:t>Type of Client</a:t>
                      </a:r>
                    </a:p>
                  </a:txBody>
                  <a:tcPr/>
                </a:tc>
                <a:tc>
                  <a:txBody>
                    <a:bodyPr/>
                    <a:lstStyle/>
                    <a:p>
                      <a:pPr lvl="0" algn="ctr">
                        <a:buNone/>
                      </a:pPr>
                      <a:r>
                        <a:rPr lang="en-GB" sz="1400" u="none" strike="noStrike" noProof="0" dirty="0">
                          <a:latin typeface="Arial"/>
                        </a:rPr>
                        <a:t>Total Revenue ($ 000')</a:t>
                      </a:r>
                      <a:endParaRPr lang="en-US" sz="1400">
                        <a:latin typeface="Arial"/>
                      </a:endParaRPr>
                    </a:p>
                  </a:txBody>
                  <a:tcPr/>
                </a:tc>
                <a:extLst>
                  <a:ext uri="{0D108BD9-81ED-4DB2-BD59-A6C34878D82A}">
                    <a16:rowId xmlns:a16="http://schemas.microsoft.com/office/drawing/2014/main" val="2445124180"/>
                  </a:ext>
                </a:extLst>
              </a:tr>
              <a:tr h="416685">
                <a:tc>
                  <a:txBody>
                    <a:bodyPr/>
                    <a:lstStyle/>
                    <a:p>
                      <a:pPr lvl="0">
                        <a:buNone/>
                      </a:pPr>
                      <a:r>
                        <a:rPr lang="en-GB" sz="1400" u="none" strike="noStrike" noProof="0" dirty="0">
                          <a:latin typeface="Arial"/>
                        </a:rPr>
                        <a:t>Fast Food </a:t>
                      </a:r>
                      <a:endParaRPr lang="en-US" sz="1400">
                        <a:latin typeface="Arial"/>
                      </a:endParaRPr>
                    </a:p>
                  </a:txBody>
                  <a:tcPr/>
                </a:tc>
                <a:tc>
                  <a:txBody>
                    <a:bodyPr/>
                    <a:lstStyle/>
                    <a:p>
                      <a:pPr lvl="0">
                        <a:buNone/>
                      </a:pPr>
                      <a:r>
                        <a:rPr lang="en-GB" sz="1400" u="none" strike="noStrike" noProof="0" dirty="0">
                          <a:latin typeface="Arial"/>
                        </a:rPr>
                        <a:t>84042.62</a:t>
                      </a:r>
                      <a:endParaRPr lang="en-US" sz="1400">
                        <a:latin typeface="Arial"/>
                      </a:endParaRPr>
                    </a:p>
                  </a:txBody>
                  <a:tcPr/>
                </a:tc>
                <a:extLst>
                  <a:ext uri="{0D108BD9-81ED-4DB2-BD59-A6C34878D82A}">
                    <a16:rowId xmlns:a16="http://schemas.microsoft.com/office/drawing/2014/main" val="994895737"/>
                  </a:ext>
                </a:extLst>
              </a:tr>
              <a:tr h="416685">
                <a:tc>
                  <a:txBody>
                    <a:bodyPr/>
                    <a:lstStyle/>
                    <a:p>
                      <a:pPr lvl="0">
                        <a:buNone/>
                      </a:pPr>
                      <a:r>
                        <a:rPr lang="en-GB" sz="1400" u="none" strike="noStrike" noProof="0" dirty="0">
                          <a:latin typeface="Arial"/>
                        </a:rPr>
                        <a:t>Other </a:t>
                      </a:r>
                      <a:endParaRPr lang="en-US" sz="1400">
                        <a:latin typeface="Arial"/>
                      </a:endParaRPr>
                    </a:p>
                  </a:txBody>
                  <a:tcPr/>
                </a:tc>
                <a:tc>
                  <a:txBody>
                    <a:bodyPr/>
                    <a:lstStyle/>
                    <a:p>
                      <a:pPr lvl="0">
                        <a:buNone/>
                      </a:pPr>
                      <a:r>
                        <a:rPr lang="en-GB" sz="1400" u="none" strike="noStrike" noProof="0" dirty="0">
                          <a:latin typeface="Arial"/>
                        </a:rPr>
                        <a:t>143518.84</a:t>
                      </a:r>
                      <a:endParaRPr lang="en-US" sz="1400">
                        <a:latin typeface="Arial"/>
                      </a:endParaRPr>
                    </a:p>
                  </a:txBody>
                  <a:tcPr/>
                </a:tc>
                <a:extLst>
                  <a:ext uri="{0D108BD9-81ED-4DB2-BD59-A6C34878D82A}">
                    <a16:rowId xmlns:a16="http://schemas.microsoft.com/office/drawing/2014/main" val="2447094930"/>
                  </a:ext>
                </a:extLst>
              </a:tr>
              <a:tr h="416685">
                <a:tc>
                  <a:txBody>
                    <a:bodyPr/>
                    <a:lstStyle/>
                    <a:p>
                      <a:pPr lvl="0">
                        <a:buNone/>
                      </a:pPr>
                      <a:r>
                        <a:rPr lang="en-GB" sz="1400" u="none" strike="noStrike" noProof="0" dirty="0">
                          <a:latin typeface="Arial"/>
                        </a:rPr>
                        <a:t>Supermarkets </a:t>
                      </a:r>
                      <a:endParaRPr lang="en-US" sz="1400">
                        <a:latin typeface="Arial"/>
                      </a:endParaRPr>
                    </a:p>
                  </a:txBody>
                  <a:tcPr/>
                </a:tc>
                <a:tc>
                  <a:txBody>
                    <a:bodyPr/>
                    <a:lstStyle/>
                    <a:p>
                      <a:pPr lvl="0">
                        <a:buNone/>
                      </a:pPr>
                      <a:r>
                        <a:rPr lang="en-GB" sz="1400" u="none" strike="noStrike" noProof="0" dirty="0">
                          <a:latin typeface="Arial"/>
                        </a:rPr>
                        <a:t>296887.74 </a:t>
                      </a:r>
                      <a:endParaRPr lang="en-US" sz="1400">
                        <a:latin typeface="Arial"/>
                      </a:endParaRPr>
                    </a:p>
                  </a:txBody>
                  <a:tcPr/>
                </a:tc>
                <a:extLst>
                  <a:ext uri="{0D108BD9-81ED-4DB2-BD59-A6C34878D82A}">
                    <a16:rowId xmlns:a16="http://schemas.microsoft.com/office/drawing/2014/main" val="48144549"/>
                  </a:ext>
                </a:extLst>
              </a:tr>
            </a:tbl>
          </a:graphicData>
        </a:graphic>
      </p:graphicFrame>
      <p:pic>
        <p:nvPicPr>
          <p:cNvPr id="12" name="Picture 11" descr="A graph with blue bars and black text&#10;&#10;Description automatically generated">
            <a:extLst>
              <a:ext uri="{FF2B5EF4-FFF2-40B4-BE49-F238E27FC236}">
                <a16:creationId xmlns:a16="http://schemas.microsoft.com/office/drawing/2014/main" id="{E82F92A2-24EE-978D-9A58-386037F9DE91}"/>
              </a:ext>
            </a:extLst>
          </p:cNvPr>
          <p:cNvPicPr>
            <a:picLocks noChangeAspect="1"/>
          </p:cNvPicPr>
          <p:nvPr/>
        </p:nvPicPr>
        <p:blipFill>
          <a:blip r:embed="rId3"/>
          <a:stretch>
            <a:fillRect/>
          </a:stretch>
        </p:blipFill>
        <p:spPr>
          <a:xfrm>
            <a:off x="1067790" y="2546859"/>
            <a:ext cx="4578647" cy="1749905"/>
          </a:xfrm>
          <a:prstGeom prst="rect">
            <a:avLst/>
          </a:prstGeom>
        </p:spPr>
      </p:pic>
    </p:spTree>
    <p:extLst>
      <p:ext uri="{BB962C8B-B14F-4D97-AF65-F5344CB8AC3E}">
        <p14:creationId xmlns:p14="http://schemas.microsoft.com/office/powerpoint/2010/main" val="73863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Organizational Chart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10045337" cy="4500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2" name="Rectangle 1">
            <a:extLst>
              <a:ext uri="{FF2B5EF4-FFF2-40B4-BE49-F238E27FC236}">
                <a16:creationId xmlns:a16="http://schemas.microsoft.com/office/drawing/2014/main" id="{3088E690-FA6D-7FC2-8622-7C24BEA97F33}"/>
              </a:ext>
            </a:extLst>
          </p:cNvPr>
          <p:cNvSpPr/>
          <p:nvPr/>
        </p:nvSpPr>
        <p:spPr>
          <a:xfrm>
            <a:off x="7198562" y="3800114"/>
            <a:ext cx="1653396"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latin typeface="Arial"/>
                <a:ea typeface="+mn-lt"/>
                <a:cs typeface="+mn-lt"/>
              </a:rPr>
              <a:t>Helen Mattie (Head of Canada Operations)</a:t>
            </a:r>
            <a:endParaRPr lang="en-US" sz="1400" dirty="0">
              <a:latin typeface="Arial"/>
              <a:cs typeface="Calibri"/>
            </a:endParaRPr>
          </a:p>
        </p:txBody>
      </p:sp>
      <p:sp>
        <p:nvSpPr>
          <p:cNvPr id="3" name="Rectangle 2">
            <a:extLst>
              <a:ext uri="{FF2B5EF4-FFF2-40B4-BE49-F238E27FC236}">
                <a16:creationId xmlns:a16="http://schemas.microsoft.com/office/drawing/2014/main" id="{E732B2E4-018F-58C9-CF5A-C7323208B10B}"/>
              </a:ext>
            </a:extLst>
          </p:cNvPr>
          <p:cNvSpPr/>
          <p:nvPr/>
        </p:nvSpPr>
        <p:spPr>
          <a:xfrm>
            <a:off x="5271995" y="2937473"/>
            <a:ext cx="1653396"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latin typeface="Arial"/>
                <a:ea typeface="+mn-lt"/>
                <a:cs typeface="+mn-lt"/>
              </a:rPr>
              <a:t>Mike Brown  (CFO)</a:t>
            </a:r>
            <a:endParaRPr lang="en-US" sz="1400">
              <a:latin typeface="Arial"/>
              <a:cs typeface="Calibri"/>
            </a:endParaRPr>
          </a:p>
        </p:txBody>
      </p:sp>
      <p:sp>
        <p:nvSpPr>
          <p:cNvPr id="9" name="Rectangle 8">
            <a:extLst>
              <a:ext uri="{FF2B5EF4-FFF2-40B4-BE49-F238E27FC236}">
                <a16:creationId xmlns:a16="http://schemas.microsoft.com/office/drawing/2014/main" id="{2C0D93A6-288C-3D8F-4EA8-B4F364C92A75}"/>
              </a:ext>
            </a:extLst>
          </p:cNvPr>
          <p:cNvSpPr/>
          <p:nvPr/>
        </p:nvSpPr>
        <p:spPr>
          <a:xfrm>
            <a:off x="5271996" y="4073283"/>
            <a:ext cx="1653396"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latin typeface="Arial"/>
                <a:ea typeface="+mn-lt"/>
                <a:cs typeface="+mn-lt"/>
              </a:rPr>
              <a:t>Andrew Clark (Head of UK Operations)</a:t>
            </a:r>
            <a:endParaRPr lang="en-US" sz="1400" dirty="0">
              <a:latin typeface="Arial"/>
              <a:cs typeface="Calibri"/>
            </a:endParaRPr>
          </a:p>
        </p:txBody>
      </p:sp>
      <p:sp>
        <p:nvSpPr>
          <p:cNvPr id="10" name="Rectangle 9">
            <a:extLst>
              <a:ext uri="{FF2B5EF4-FFF2-40B4-BE49-F238E27FC236}">
                <a16:creationId xmlns:a16="http://schemas.microsoft.com/office/drawing/2014/main" id="{F5A874FC-ACE8-8A0D-C146-991E7403F799}"/>
              </a:ext>
            </a:extLst>
          </p:cNvPr>
          <p:cNvSpPr/>
          <p:nvPr/>
        </p:nvSpPr>
        <p:spPr>
          <a:xfrm>
            <a:off x="1390110" y="2937472"/>
            <a:ext cx="1653396"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latin typeface="Arial"/>
                <a:ea typeface="+mn-lt"/>
                <a:cs typeface="+mn-lt"/>
              </a:rPr>
              <a:t>Jessica Charlie (Head of Sales)</a:t>
            </a:r>
            <a:endParaRPr lang="en-US" sz="1400">
              <a:latin typeface="Arial"/>
              <a:ea typeface="+mn-lt"/>
              <a:cs typeface="Arial"/>
            </a:endParaRPr>
          </a:p>
        </p:txBody>
      </p:sp>
      <p:sp>
        <p:nvSpPr>
          <p:cNvPr id="11" name="Rectangle 10">
            <a:extLst>
              <a:ext uri="{FF2B5EF4-FFF2-40B4-BE49-F238E27FC236}">
                <a16:creationId xmlns:a16="http://schemas.microsoft.com/office/drawing/2014/main" id="{D0A4ABF7-69EA-A874-0BC7-2607FC0CC466}"/>
              </a:ext>
            </a:extLst>
          </p:cNvPr>
          <p:cNvSpPr/>
          <p:nvPr/>
        </p:nvSpPr>
        <p:spPr>
          <a:xfrm>
            <a:off x="5300751" y="1715396"/>
            <a:ext cx="1653396"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latin typeface="Arial"/>
                <a:ea typeface="+mn-lt"/>
                <a:cs typeface="+mn-lt"/>
              </a:rPr>
              <a:t>James Scott  (CEO)</a:t>
            </a:r>
            <a:endParaRPr lang="en-US" sz="1400">
              <a:latin typeface="Arial"/>
              <a:cs typeface="Arial"/>
            </a:endParaRPr>
          </a:p>
        </p:txBody>
      </p:sp>
      <p:sp>
        <p:nvSpPr>
          <p:cNvPr id="12" name="Rectangle 11">
            <a:extLst>
              <a:ext uri="{FF2B5EF4-FFF2-40B4-BE49-F238E27FC236}">
                <a16:creationId xmlns:a16="http://schemas.microsoft.com/office/drawing/2014/main" id="{57DF67A5-7AF0-4A2F-2165-15C655430D87}"/>
              </a:ext>
            </a:extLst>
          </p:cNvPr>
          <p:cNvSpPr/>
          <p:nvPr/>
        </p:nvSpPr>
        <p:spPr>
          <a:xfrm>
            <a:off x="3273544" y="3742604"/>
            <a:ext cx="1653396"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latin typeface="Arial"/>
                <a:ea typeface="+mn-lt"/>
                <a:cs typeface="+mn-lt"/>
              </a:rPr>
              <a:t>Mike Malone (Head of Product Development)</a:t>
            </a:r>
            <a:endParaRPr lang="en-US" sz="1400" dirty="0">
              <a:latin typeface="Arial"/>
              <a:cs typeface="Calibri"/>
            </a:endParaRPr>
          </a:p>
        </p:txBody>
      </p:sp>
      <p:cxnSp>
        <p:nvCxnSpPr>
          <p:cNvPr id="17" name="Connector: Elbow 16">
            <a:extLst>
              <a:ext uri="{FF2B5EF4-FFF2-40B4-BE49-F238E27FC236}">
                <a16:creationId xmlns:a16="http://schemas.microsoft.com/office/drawing/2014/main" id="{3E099FEE-95AA-07FD-D77B-4347CDE1D8F2}"/>
              </a:ext>
            </a:extLst>
          </p:cNvPr>
          <p:cNvCxnSpPr/>
          <p:nvPr/>
        </p:nvCxnSpPr>
        <p:spPr>
          <a:xfrm flipH="1">
            <a:off x="6105705" y="2366154"/>
            <a:ext cx="5750" cy="56934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485185A-A7A6-E7AB-9E5C-E2E6F3595172}"/>
              </a:ext>
            </a:extLst>
          </p:cNvPr>
          <p:cNvCxnSpPr/>
          <p:nvPr/>
        </p:nvCxnSpPr>
        <p:spPr>
          <a:xfrm>
            <a:off x="6124037" y="3586432"/>
            <a:ext cx="51758" cy="48308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1EBAB67-334A-93EB-42B8-46DF92F42954}"/>
              </a:ext>
            </a:extLst>
          </p:cNvPr>
          <p:cNvCxnSpPr/>
          <p:nvPr/>
        </p:nvCxnSpPr>
        <p:spPr>
          <a:xfrm>
            <a:off x="6928269" y="3254854"/>
            <a:ext cx="1690777" cy="54058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9047559-7F8D-6762-2877-7B06F00C416A}"/>
              </a:ext>
            </a:extLst>
          </p:cNvPr>
          <p:cNvSpPr/>
          <p:nvPr/>
        </p:nvSpPr>
        <p:spPr>
          <a:xfrm>
            <a:off x="9096373" y="2879961"/>
            <a:ext cx="1653396"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latin typeface="Arial"/>
                <a:cs typeface="Arial"/>
              </a:rPr>
              <a:t>Tony Ramos (Head of Australia Operations)</a:t>
            </a:r>
          </a:p>
        </p:txBody>
      </p:sp>
      <p:cxnSp>
        <p:nvCxnSpPr>
          <p:cNvPr id="23" name="Connector: Elbow 22">
            <a:extLst>
              <a:ext uri="{FF2B5EF4-FFF2-40B4-BE49-F238E27FC236}">
                <a16:creationId xmlns:a16="http://schemas.microsoft.com/office/drawing/2014/main" id="{037C4662-1D33-5EAB-2714-14F6B64FAAFF}"/>
              </a:ext>
            </a:extLst>
          </p:cNvPr>
          <p:cNvCxnSpPr/>
          <p:nvPr/>
        </p:nvCxnSpPr>
        <p:spPr>
          <a:xfrm flipV="1">
            <a:off x="6940849" y="3247307"/>
            <a:ext cx="2165231" cy="5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AC4BA11-28EB-FF12-5772-43741FF417A2}"/>
              </a:ext>
            </a:extLst>
          </p:cNvPr>
          <p:cNvCxnSpPr>
            <a:cxnSpLocks/>
          </p:cNvCxnSpPr>
          <p:nvPr/>
        </p:nvCxnSpPr>
        <p:spPr>
          <a:xfrm>
            <a:off x="3044584" y="3253056"/>
            <a:ext cx="2237118" cy="862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2D51894-801D-72A2-F0A1-5CA21766BE32}"/>
              </a:ext>
            </a:extLst>
          </p:cNvPr>
          <p:cNvCxnSpPr>
            <a:cxnSpLocks/>
          </p:cNvCxnSpPr>
          <p:nvPr/>
        </p:nvCxnSpPr>
        <p:spPr>
          <a:xfrm flipH="1">
            <a:off x="3241914" y="3240476"/>
            <a:ext cx="2061712" cy="49745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1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2015 P&amp;L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10045337" cy="246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8" name="Rectangle 7"/>
          <p:cNvSpPr/>
          <p:nvPr/>
        </p:nvSpPr>
        <p:spPr>
          <a:xfrm>
            <a:off x="992777" y="4061576"/>
            <a:ext cx="10045337" cy="246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aphicFrame>
        <p:nvGraphicFramePr>
          <p:cNvPr id="11" name="Table 10">
            <a:extLst>
              <a:ext uri="{FF2B5EF4-FFF2-40B4-BE49-F238E27FC236}">
                <a16:creationId xmlns:a16="http://schemas.microsoft.com/office/drawing/2014/main" id="{563B0201-9F6B-27BB-FDC4-EB4DBCB49761}"/>
              </a:ext>
            </a:extLst>
          </p:cNvPr>
          <p:cNvGraphicFramePr>
            <a:graphicFrameLocks noGrp="1"/>
          </p:cNvGraphicFramePr>
          <p:nvPr>
            <p:extLst>
              <p:ext uri="{D42A27DB-BD31-4B8C-83A1-F6EECF244321}">
                <p14:modId xmlns:p14="http://schemas.microsoft.com/office/powerpoint/2010/main" val="897485698"/>
              </p:ext>
            </p:extLst>
          </p:nvPr>
        </p:nvGraphicFramePr>
        <p:xfrm>
          <a:off x="1092679" y="1437735"/>
          <a:ext cx="9874477" cy="2241313"/>
        </p:xfrm>
        <a:graphic>
          <a:graphicData uri="http://schemas.openxmlformats.org/drawingml/2006/table">
            <a:tbl>
              <a:tblPr firstRow="1" bandRow="1">
                <a:tableStyleId>{306799F8-075E-4A3A-A7F6-7FBC6576F1A4}</a:tableStyleId>
              </a:tblPr>
              <a:tblGrid>
                <a:gridCol w="1196065">
                  <a:extLst>
                    <a:ext uri="{9D8B030D-6E8A-4147-A177-3AD203B41FA5}">
                      <a16:colId xmlns:a16="http://schemas.microsoft.com/office/drawing/2014/main" val="2106944463"/>
                    </a:ext>
                  </a:extLst>
                </a:gridCol>
                <a:gridCol w="723201">
                  <a:extLst>
                    <a:ext uri="{9D8B030D-6E8A-4147-A177-3AD203B41FA5}">
                      <a16:colId xmlns:a16="http://schemas.microsoft.com/office/drawing/2014/main" val="1268126982"/>
                    </a:ext>
                  </a:extLst>
                </a:gridCol>
                <a:gridCol w="723201">
                  <a:extLst>
                    <a:ext uri="{9D8B030D-6E8A-4147-A177-3AD203B41FA5}">
                      <a16:colId xmlns:a16="http://schemas.microsoft.com/office/drawing/2014/main" val="2273316674"/>
                    </a:ext>
                  </a:extLst>
                </a:gridCol>
                <a:gridCol w="723201">
                  <a:extLst>
                    <a:ext uri="{9D8B030D-6E8A-4147-A177-3AD203B41FA5}">
                      <a16:colId xmlns:a16="http://schemas.microsoft.com/office/drawing/2014/main" val="367813377"/>
                    </a:ext>
                  </a:extLst>
                </a:gridCol>
                <a:gridCol w="723201">
                  <a:extLst>
                    <a:ext uri="{9D8B030D-6E8A-4147-A177-3AD203B41FA5}">
                      <a16:colId xmlns:a16="http://schemas.microsoft.com/office/drawing/2014/main" val="2744666588"/>
                    </a:ext>
                  </a:extLst>
                </a:gridCol>
                <a:gridCol w="723201">
                  <a:extLst>
                    <a:ext uri="{9D8B030D-6E8A-4147-A177-3AD203B41FA5}">
                      <a16:colId xmlns:a16="http://schemas.microsoft.com/office/drawing/2014/main" val="4055080397"/>
                    </a:ext>
                  </a:extLst>
                </a:gridCol>
                <a:gridCol w="723201">
                  <a:extLst>
                    <a:ext uri="{9D8B030D-6E8A-4147-A177-3AD203B41FA5}">
                      <a16:colId xmlns:a16="http://schemas.microsoft.com/office/drawing/2014/main" val="1627803783"/>
                    </a:ext>
                  </a:extLst>
                </a:gridCol>
                <a:gridCol w="723201">
                  <a:extLst>
                    <a:ext uri="{9D8B030D-6E8A-4147-A177-3AD203B41FA5}">
                      <a16:colId xmlns:a16="http://schemas.microsoft.com/office/drawing/2014/main" val="2725811445"/>
                    </a:ext>
                  </a:extLst>
                </a:gridCol>
                <a:gridCol w="723201">
                  <a:extLst>
                    <a:ext uri="{9D8B030D-6E8A-4147-A177-3AD203B41FA5}">
                      <a16:colId xmlns:a16="http://schemas.microsoft.com/office/drawing/2014/main" val="449417707"/>
                    </a:ext>
                  </a:extLst>
                </a:gridCol>
                <a:gridCol w="723201">
                  <a:extLst>
                    <a:ext uri="{9D8B030D-6E8A-4147-A177-3AD203B41FA5}">
                      <a16:colId xmlns:a16="http://schemas.microsoft.com/office/drawing/2014/main" val="1534268535"/>
                    </a:ext>
                  </a:extLst>
                </a:gridCol>
                <a:gridCol w="723201">
                  <a:extLst>
                    <a:ext uri="{9D8B030D-6E8A-4147-A177-3AD203B41FA5}">
                      <a16:colId xmlns:a16="http://schemas.microsoft.com/office/drawing/2014/main" val="1014049745"/>
                    </a:ext>
                  </a:extLst>
                </a:gridCol>
                <a:gridCol w="723201">
                  <a:extLst>
                    <a:ext uri="{9D8B030D-6E8A-4147-A177-3AD203B41FA5}">
                      <a16:colId xmlns:a16="http://schemas.microsoft.com/office/drawing/2014/main" val="1228060774"/>
                    </a:ext>
                  </a:extLst>
                </a:gridCol>
                <a:gridCol w="723201">
                  <a:extLst>
                    <a:ext uri="{9D8B030D-6E8A-4147-A177-3AD203B41FA5}">
                      <a16:colId xmlns:a16="http://schemas.microsoft.com/office/drawing/2014/main" val="1751269130"/>
                    </a:ext>
                  </a:extLst>
                </a:gridCol>
              </a:tblGrid>
              <a:tr h="448262">
                <a:tc>
                  <a:txBody>
                    <a:bodyPr/>
                    <a:lstStyle/>
                    <a:p>
                      <a:pPr algn="ctr"/>
                      <a:r>
                        <a:rPr lang="en-GB" sz="1400" dirty="0">
                          <a:solidFill>
                            <a:srgbClr val="000000"/>
                          </a:solidFill>
                          <a:effectLst/>
                          <a:latin typeface="Arial"/>
                        </a:rPr>
                        <a:t>$ in 000'</a:t>
                      </a:r>
                    </a:p>
                  </a:txBody>
                  <a:tcPr marL="0" marR="0" marT="0" marB="0" anchor="ctr"/>
                </a:tc>
                <a:tc>
                  <a:txBody>
                    <a:bodyPr/>
                    <a:lstStyle/>
                    <a:p>
                      <a:pPr algn="ctr"/>
                      <a:r>
                        <a:rPr lang="en-GB" sz="1400" dirty="0">
                          <a:solidFill>
                            <a:srgbClr val="000000"/>
                          </a:solidFill>
                          <a:effectLst/>
                          <a:latin typeface="Arial"/>
                        </a:rPr>
                        <a:t>Jan-15</a:t>
                      </a:r>
                    </a:p>
                  </a:txBody>
                  <a:tcPr marL="0" marR="0" marT="0" marB="0" anchor="ctr"/>
                </a:tc>
                <a:tc>
                  <a:txBody>
                    <a:bodyPr/>
                    <a:lstStyle/>
                    <a:p>
                      <a:pPr algn="ctr"/>
                      <a:r>
                        <a:rPr lang="en-GB" sz="1400" dirty="0">
                          <a:solidFill>
                            <a:srgbClr val="000000"/>
                          </a:solidFill>
                          <a:effectLst/>
                          <a:latin typeface="Arial"/>
                        </a:rPr>
                        <a:t>Feb-15</a:t>
                      </a:r>
                    </a:p>
                  </a:txBody>
                  <a:tcPr marL="0" marR="0" marT="0" marB="0" anchor="ctr"/>
                </a:tc>
                <a:tc>
                  <a:txBody>
                    <a:bodyPr/>
                    <a:lstStyle/>
                    <a:p>
                      <a:pPr algn="ctr"/>
                      <a:r>
                        <a:rPr lang="en-GB" sz="1400" dirty="0">
                          <a:solidFill>
                            <a:srgbClr val="000000"/>
                          </a:solidFill>
                          <a:effectLst/>
                          <a:latin typeface="Arial"/>
                        </a:rPr>
                        <a:t>Mar-15</a:t>
                      </a:r>
                    </a:p>
                  </a:txBody>
                  <a:tcPr marL="0" marR="0" marT="0" marB="0" anchor="ctr"/>
                </a:tc>
                <a:tc>
                  <a:txBody>
                    <a:bodyPr/>
                    <a:lstStyle/>
                    <a:p>
                      <a:pPr algn="ctr"/>
                      <a:r>
                        <a:rPr lang="en-GB" sz="1400" dirty="0">
                          <a:solidFill>
                            <a:srgbClr val="000000"/>
                          </a:solidFill>
                          <a:effectLst/>
                          <a:latin typeface="Arial"/>
                        </a:rPr>
                        <a:t>Apr-15</a:t>
                      </a:r>
                    </a:p>
                  </a:txBody>
                  <a:tcPr marL="0" marR="0" marT="0" marB="0" anchor="ctr"/>
                </a:tc>
                <a:tc>
                  <a:txBody>
                    <a:bodyPr/>
                    <a:lstStyle/>
                    <a:p>
                      <a:pPr algn="ctr"/>
                      <a:r>
                        <a:rPr lang="en-GB" sz="1400" dirty="0">
                          <a:solidFill>
                            <a:srgbClr val="000000"/>
                          </a:solidFill>
                          <a:effectLst/>
                          <a:latin typeface="Arial"/>
                        </a:rPr>
                        <a:t>May-15</a:t>
                      </a:r>
                    </a:p>
                  </a:txBody>
                  <a:tcPr marL="0" marR="0" marT="0" marB="0" anchor="ctr"/>
                </a:tc>
                <a:tc>
                  <a:txBody>
                    <a:bodyPr/>
                    <a:lstStyle/>
                    <a:p>
                      <a:pPr algn="ctr"/>
                      <a:r>
                        <a:rPr lang="en-GB" sz="1400" dirty="0">
                          <a:solidFill>
                            <a:srgbClr val="000000"/>
                          </a:solidFill>
                          <a:effectLst/>
                          <a:latin typeface="Arial"/>
                        </a:rPr>
                        <a:t>Jun-15</a:t>
                      </a:r>
                    </a:p>
                  </a:txBody>
                  <a:tcPr marL="0" marR="0" marT="0" marB="0" anchor="ctr"/>
                </a:tc>
                <a:tc>
                  <a:txBody>
                    <a:bodyPr/>
                    <a:lstStyle/>
                    <a:p>
                      <a:pPr algn="ctr"/>
                      <a:r>
                        <a:rPr lang="en-GB" sz="1400" dirty="0">
                          <a:solidFill>
                            <a:srgbClr val="000000"/>
                          </a:solidFill>
                          <a:effectLst/>
                          <a:latin typeface="Arial"/>
                        </a:rPr>
                        <a:t>Jul-15</a:t>
                      </a:r>
                    </a:p>
                  </a:txBody>
                  <a:tcPr marL="0" marR="0" marT="0" marB="0" anchor="ctr"/>
                </a:tc>
                <a:tc>
                  <a:txBody>
                    <a:bodyPr/>
                    <a:lstStyle/>
                    <a:p>
                      <a:pPr algn="ctr"/>
                      <a:r>
                        <a:rPr lang="en-GB" sz="1400" dirty="0">
                          <a:solidFill>
                            <a:srgbClr val="000000"/>
                          </a:solidFill>
                          <a:effectLst/>
                          <a:latin typeface="Arial"/>
                        </a:rPr>
                        <a:t>Aug-15</a:t>
                      </a:r>
                    </a:p>
                  </a:txBody>
                  <a:tcPr marL="0" marR="0" marT="0" marB="0" anchor="ctr"/>
                </a:tc>
                <a:tc>
                  <a:txBody>
                    <a:bodyPr/>
                    <a:lstStyle/>
                    <a:p>
                      <a:pPr algn="ctr"/>
                      <a:r>
                        <a:rPr lang="en-GB" sz="1400" dirty="0">
                          <a:solidFill>
                            <a:srgbClr val="000000"/>
                          </a:solidFill>
                          <a:effectLst/>
                          <a:latin typeface="Arial"/>
                        </a:rPr>
                        <a:t>Sep-15</a:t>
                      </a:r>
                    </a:p>
                  </a:txBody>
                  <a:tcPr marL="0" marR="0" marT="0" marB="0" anchor="ctr"/>
                </a:tc>
                <a:tc>
                  <a:txBody>
                    <a:bodyPr/>
                    <a:lstStyle/>
                    <a:p>
                      <a:pPr algn="ctr"/>
                      <a:r>
                        <a:rPr lang="en-GB" sz="1400" dirty="0">
                          <a:solidFill>
                            <a:srgbClr val="000000"/>
                          </a:solidFill>
                          <a:effectLst/>
                          <a:latin typeface="Arial"/>
                        </a:rPr>
                        <a:t>Oct-15</a:t>
                      </a:r>
                    </a:p>
                  </a:txBody>
                  <a:tcPr marL="0" marR="0" marT="0" marB="0" anchor="ctr"/>
                </a:tc>
                <a:tc>
                  <a:txBody>
                    <a:bodyPr/>
                    <a:lstStyle/>
                    <a:p>
                      <a:pPr algn="ctr"/>
                      <a:r>
                        <a:rPr lang="en-GB" sz="1400" dirty="0">
                          <a:solidFill>
                            <a:srgbClr val="000000"/>
                          </a:solidFill>
                          <a:effectLst/>
                          <a:latin typeface="Arial"/>
                        </a:rPr>
                        <a:t>Nov-15</a:t>
                      </a:r>
                    </a:p>
                  </a:txBody>
                  <a:tcPr marL="0" marR="0" marT="0" marB="0" anchor="ctr"/>
                </a:tc>
                <a:tc>
                  <a:txBody>
                    <a:bodyPr/>
                    <a:lstStyle/>
                    <a:p>
                      <a:pPr algn="ctr"/>
                      <a:r>
                        <a:rPr lang="en-GB" sz="1400" dirty="0">
                          <a:solidFill>
                            <a:srgbClr val="000000"/>
                          </a:solidFill>
                          <a:effectLst/>
                          <a:latin typeface="Arial"/>
                        </a:rPr>
                        <a:t>Dec-15</a:t>
                      </a:r>
                    </a:p>
                  </a:txBody>
                  <a:tcPr marL="0" marR="0" marT="0" marB="0" anchor="ctr"/>
                </a:tc>
                <a:extLst>
                  <a:ext uri="{0D108BD9-81ED-4DB2-BD59-A6C34878D82A}">
                    <a16:rowId xmlns:a16="http://schemas.microsoft.com/office/drawing/2014/main" val="1832627122"/>
                  </a:ext>
                </a:extLst>
              </a:tr>
              <a:tr h="448262">
                <a:tc>
                  <a:txBody>
                    <a:bodyPr/>
                    <a:lstStyle/>
                    <a:p>
                      <a:r>
                        <a:rPr lang="en-GB" sz="1400" dirty="0">
                          <a:effectLst/>
                          <a:latin typeface="Arial"/>
                        </a:rPr>
                        <a:t>Revenue</a:t>
                      </a:r>
                    </a:p>
                  </a:txBody>
                  <a:tcPr marL="0" marR="0" marT="0" marB="0" anchor="ctr"/>
                </a:tc>
                <a:tc>
                  <a:txBody>
                    <a:bodyPr/>
                    <a:lstStyle/>
                    <a:p>
                      <a:pPr algn="l"/>
                      <a:r>
                        <a:rPr lang="en-GB" sz="1400" dirty="0">
                          <a:latin typeface="Arial"/>
                        </a:rPr>
                        <a:t>$40,000</a:t>
                      </a:r>
                    </a:p>
                  </a:txBody>
                  <a:tcPr marL="0" marR="0" marT="0" marB="0" anchor="ctr"/>
                </a:tc>
                <a:tc>
                  <a:txBody>
                    <a:bodyPr/>
                    <a:lstStyle/>
                    <a:p>
                      <a:pPr algn="l"/>
                      <a:r>
                        <a:rPr lang="en-GB" sz="1400" dirty="0">
                          <a:latin typeface="Arial"/>
                        </a:rPr>
                        <a:t>$44,000</a:t>
                      </a:r>
                    </a:p>
                  </a:txBody>
                  <a:tcPr marL="0" marR="0" marT="0" marB="0" anchor="ctr"/>
                </a:tc>
                <a:tc>
                  <a:txBody>
                    <a:bodyPr/>
                    <a:lstStyle/>
                    <a:p>
                      <a:pPr algn="l"/>
                      <a:r>
                        <a:rPr lang="en-GB" sz="1400" dirty="0">
                          <a:latin typeface="Arial"/>
                        </a:rPr>
                        <a:t>$43,120</a:t>
                      </a:r>
                    </a:p>
                  </a:txBody>
                  <a:tcPr marL="0" marR="0" marT="0" marB="0" anchor="ctr"/>
                </a:tc>
                <a:tc>
                  <a:txBody>
                    <a:bodyPr/>
                    <a:lstStyle/>
                    <a:p>
                      <a:pPr algn="l"/>
                      <a:r>
                        <a:rPr lang="en-GB" sz="1400" dirty="0">
                          <a:latin typeface="Arial"/>
                        </a:rPr>
                        <a:t>$41,826</a:t>
                      </a:r>
                    </a:p>
                  </a:txBody>
                  <a:tcPr marL="0" marR="0" marT="0" marB="0" anchor="ctr"/>
                </a:tc>
                <a:tc>
                  <a:txBody>
                    <a:bodyPr/>
                    <a:lstStyle/>
                    <a:p>
                      <a:pPr algn="l"/>
                      <a:r>
                        <a:rPr lang="en-GB" sz="1400" dirty="0">
                          <a:latin typeface="Arial"/>
                        </a:rPr>
                        <a:t>$38,062</a:t>
                      </a:r>
                    </a:p>
                  </a:txBody>
                  <a:tcPr marL="0" marR="0" marT="0" marB="0" anchor="ctr"/>
                </a:tc>
                <a:tc>
                  <a:txBody>
                    <a:bodyPr/>
                    <a:lstStyle/>
                    <a:p>
                      <a:pPr algn="l"/>
                      <a:r>
                        <a:rPr lang="en-GB" sz="1400" dirty="0">
                          <a:latin typeface="Arial"/>
                        </a:rPr>
                        <a:t>$40,726</a:t>
                      </a:r>
                    </a:p>
                  </a:txBody>
                  <a:tcPr marL="0" marR="0" marT="0" marB="0" anchor="ctr"/>
                </a:tc>
                <a:tc>
                  <a:txBody>
                    <a:bodyPr/>
                    <a:lstStyle/>
                    <a:p>
                      <a:pPr algn="l"/>
                      <a:r>
                        <a:rPr lang="en-GB" sz="1400" dirty="0">
                          <a:latin typeface="Arial"/>
                        </a:rPr>
                        <a:t>$42,372</a:t>
                      </a:r>
                    </a:p>
                  </a:txBody>
                  <a:tcPr marL="0" marR="0" marT="0" marB="0" anchor="ctr"/>
                </a:tc>
                <a:tc>
                  <a:txBody>
                    <a:bodyPr/>
                    <a:lstStyle/>
                    <a:p>
                      <a:pPr algn="l"/>
                      <a:r>
                        <a:rPr lang="en-GB" sz="1400" dirty="0">
                          <a:latin typeface="Arial"/>
                        </a:rPr>
                        <a:t>$43,203</a:t>
                      </a:r>
                    </a:p>
                  </a:txBody>
                  <a:tcPr marL="0" marR="0" marT="0" marB="0" anchor="ctr"/>
                </a:tc>
                <a:tc>
                  <a:txBody>
                    <a:bodyPr/>
                    <a:lstStyle/>
                    <a:p>
                      <a:pPr algn="l"/>
                      <a:r>
                        <a:rPr lang="en-GB" sz="1400" dirty="0">
                          <a:latin typeface="Arial"/>
                        </a:rPr>
                        <a:t>$47,955</a:t>
                      </a:r>
                    </a:p>
                  </a:txBody>
                  <a:tcPr marL="0" marR="0" marT="0" marB="0" anchor="ctr"/>
                </a:tc>
                <a:tc>
                  <a:txBody>
                    <a:bodyPr/>
                    <a:lstStyle/>
                    <a:p>
                      <a:pPr algn="l"/>
                      <a:r>
                        <a:rPr lang="en-GB" sz="1400" dirty="0">
                          <a:latin typeface="Arial"/>
                        </a:rPr>
                        <a:t>$47,475</a:t>
                      </a:r>
                    </a:p>
                  </a:txBody>
                  <a:tcPr marL="0" marR="0" marT="0" marB="0" anchor="ctr"/>
                </a:tc>
                <a:tc>
                  <a:txBody>
                    <a:bodyPr/>
                    <a:lstStyle/>
                    <a:p>
                      <a:pPr algn="l"/>
                      <a:r>
                        <a:rPr lang="en-GB" sz="1400" dirty="0">
                          <a:latin typeface="Arial"/>
                        </a:rPr>
                        <a:t>$45,576</a:t>
                      </a:r>
                    </a:p>
                  </a:txBody>
                  <a:tcPr marL="0" marR="0" marT="0" marB="0" anchor="ctr"/>
                </a:tc>
                <a:tc>
                  <a:txBody>
                    <a:bodyPr/>
                    <a:lstStyle/>
                    <a:p>
                      <a:pPr algn="l"/>
                      <a:r>
                        <a:rPr lang="en-GB" sz="1400" dirty="0">
                          <a:latin typeface="Arial"/>
                        </a:rPr>
                        <a:t>$50,134</a:t>
                      </a:r>
                    </a:p>
                  </a:txBody>
                  <a:tcPr marL="0" marR="0" marT="0" marB="0" anchor="ctr"/>
                </a:tc>
                <a:extLst>
                  <a:ext uri="{0D108BD9-81ED-4DB2-BD59-A6C34878D82A}">
                    <a16:rowId xmlns:a16="http://schemas.microsoft.com/office/drawing/2014/main" val="251608687"/>
                  </a:ext>
                </a:extLst>
              </a:tr>
              <a:tr h="896527">
                <a:tc>
                  <a:txBody>
                    <a:bodyPr/>
                    <a:lstStyle/>
                    <a:p>
                      <a:r>
                        <a:rPr lang="en-GB" sz="1400" dirty="0">
                          <a:effectLst/>
                          <a:latin typeface="Arial"/>
                        </a:rPr>
                        <a:t>Cost of Goods sold</a:t>
                      </a:r>
                    </a:p>
                  </a:txBody>
                  <a:tcPr marL="0" marR="0" marT="0" marB="0" anchor="ctr"/>
                </a:tc>
                <a:tc>
                  <a:txBody>
                    <a:bodyPr/>
                    <a:lstStyle/>
                    <a:p>
                      <a:pPr algn="l"/>
                      <a:r>
                        <a:rPr lang="en-GB" sz="1400" dirty="0">
                          <a:latin typeface="Arial"/>
                        </a:rPr>
                        <a:t>-$19,552</a:t>
                      </a:r>
                    </a:p>
                  </a:txBody>
                  <a:tcPr marL="0" marR="0" marT="0" marB="0" anchor="ctr"/>
                </a:tc>
                <a:tc>
                  <a:txBody>
                    <a:bodyPr/>
                    <a:lstStyle/>
                    <a:p>
                      <a:pPr algn="l"/>
                      <a:r>
                        <a:rPr lang="en-GB" sz="1400" dirty="0">
                          <a:latin typeface="Arial"/>
                        </a:rPr>
                        <a:t>-$21,978</a:t>
                      </a:r>
                    </a:p>
                  </a:txBody>
                  <a:tcPr marL="0" marR="0" marT="0" marB="0" anchor="ctr"/>
                </a:tc>
                <a:tc>
                  <a:txBody>
                    <a:bodyPr/>
                    <a:lstStyle/>
                    <a:p>
                      <a:pPr algn="l"/>
                      <a:r>
                        <a:rPr lang="en-GB" sz="1400" dirty="0">
                          <a:latin typeface="Arial"/>
                        </a:rPr>
                        <a:t>-$21,730</a:t>
                      </a:r>
                    </a:p>
                  </a:txBody>
                  <a:tcPr marL="0" marR="0" marT="0" marB="0" anchor="ctr"/>
                </a:tc>
                <a:tc>
                  <a:txBody>
                    <a:bodyPr/>
                    <a:lstStyle/>
                    <a:p>
                      <a:pPr algn="l"/>
                      <a:r>
                        <a:rPr lang="en-GB" sz="1400" dirty="0">
                          <a:latin typeface="Arial"/>
                        </a:rPr>
                        <a:t>-$21,278</a:t>
                      </a:r>
                    </a:p>
                  </a:txBody>
                  <a:tcPr marL="0" marR="0" marT="0" marB="0" anchor="ctr"/>
                </a:tc>
                <a:tc>
                  <a:txBody>
                    <a:bodyPr/>
                    <a:lstStyle/>
                    <a:p>
                      <a:pPr algn="l"/>
                      <a:r>
                        <a:rPr lang="en-GB" sz="1400" dirty="0">
                          <a:latin typeface="Arial"/>
                        </a:rPr>
                        <a:t>-$19,416</a:t>
                      </a:r>
                    </a:p>
                  </a:txBody>
                  <a:tcPr marL="0" marR="0" marT="0" marB="0" anchor="ctr"/>
                </a:tc>
                <a:tc>
                  <a:txBody>
                    <a:bodyPr/>
                    <a:lstStyle/>
                    <a:p>
                      <a:pPr algn="l"/>
                      <a:r>
                        <a:rPr lang="en-GB" sz="1400" dirty="0">
                          <a:latin typeface="Arial"/>
                        </a:rPr>
                        <a:t>-$21,433</a:t>
                      </a:r>
                    </a:p>
                  </a:txBody>
                  <a:tcPr marL="0" marR="0" marT="0" marB="0" anchor="ctr"/>
                </a:tc>
                <a:tc>
                  <a:txBody>
                    <a:bodyPr/>
                    <a:lstStyle/>
                    <a:p>
                      <a:pPr algn="l"/>
                      <a:r>
                        <a:rPr lang="en-GB" sz="1400" dirty="0">
                          <a:latin typeface="Arial"/>
                        </a:rPr>
                        <a:t>-$22,418</a:t>
                      </a:r>
                    </a:p>
                  </a:txBody>
                  <a:tcPr marL="0" marR="0" marT="0" marB="0" anchor="ctr"/>
                </a:tc>
                <a:tc>
                  <a:txBody>
                    <a:bodyPr/>
                    <a:lstStyle/>
                    <a:p>
                      <a:pPr algn="l"/>
                      <a:r>
                        <a:rPr lang="en-GB" sz="1400" dirty="0">
                          <a:latin typeface="Arial"/>
                        </a:rPr>
                        <a:t>-$23,461</a:t>
                      </a:r>
                    </a:p>
                  </a:txBody>
                  <a:tcPr marL="0" marR="0" marT="0" marB="0" anchor="ctr"/>
                </a:tc>
                <a:tc>
                  <a:txBody>
                    <a:bodyPr/>
                    <a:lstStyle/>
                    <a:p>
                      <a:pPr algn="l"/>
                      <a:r>
                        <a:rPr lang="en-GB" sz="1400" dirty="0">
                          <a:latin typeface="Arial"/>
                        </a:rPr>
                        <a:t>-$25,981</a:t>
                      </a:r>
                    </a:p>
                  </a:txBody>
                  <a:tcPr marL="0" marR="0" marT="0" marB="0" anchor="ctr"/>
                </a:tc>
                <a:tc>
                  <a:txBody>
                    <a:bodyPr/>
                    <a:lstStyle/>
                    <a:p>
                      <a:pPr algn="l"/>
                      <a:r>
                        <a:rPr lang="en-GB" sz="1400" dirty="0">
                          <a:latin typeface="Arial"/>
                        </a:rPr>
                        <a:t>-$23,985</a:t>
                      </a:r>
                    </a:p>
                  </a:txBody>
                  <a:tcPr marL="0" marR="0" marT="0" marB="0" anchor="ctr"/>
                </a:tc>
                <a:tc>
                  <a:txBody>
                    <a:bodyPr/>
                    <a:lstStyle/>
                    <a:p>
                      <a:pPr algn="l"/>
                      <a:r>
                        <a:rPr lang="en-GB" sz="1400" dirty="0">
                          <a:latin typeface="Arial"/>
                        </a:rPr>
                        <a:t>-$23,879</a:t>
                      </a:r>
                    </a:p>
                  </a:txBody>
                  <a:tcPr marL="0" marR="0" marT="0" marB="0" anchor="ctr"/>
                </a:tc>
                <a:tc>
                  <a:txBody>
                    <a:bodyPr/>
                    <a:lstStyle/>
                    <a:p>
                      <a:pPr algn="l"/>
                      <a:r>
                        <a:rPr lang="en-GB" sz="1400" dirty="0">
                          <a:latin typeface="Arial"/>
                        </a:rPr>
                        <a:t>-$27,313</a:t>
                      </a:r>
                    </a:p>
                  </a:txBody>
                  <a:tcPr marL="0" marR="0" marT="0" marB="0" anchor="ctr"/>
                </a:tc>
                <a:extLst>
                  <a:ext uri="{0D108BD9-81ED-4DB2-BD59-A6C34878D82A}">
                    <a16:rowId xmlns:a16="http://schemas.microsoft.com/office/drawing/2014/main" val="2701873167"/>
                  </a:ext>
                </a:extLst>
              </a:tr>
              <a:tr h="448262">
                <a:tc>
                  <a:txBody>
                    <a:bodyPr/>
                    <a:lstStyle/>
                    <a:p>
                      <a:r>
                        <a:rPr lang="en-GB" sz="1400" dirty="0">
                          <a:effectLst/>
                          <a:latin typeface="Arial"/>
                        </a:rPr>
                        <a:t>Gross Profit</a:t>
                      </a:r>
                    </a:p>
                  </a:txBody>
                  <a:tcPr marL="0" marR="0" marT="0" marB="0" anchor="ctr"/>
                </a:tc>
                <a:tc>
                  <a:txBody>
                    <a:bodyPr/>
                    <a:lstStyle/>
                    <a:p>
                      <a:pPr algn="l"/>
                      <a:r>
                        <a:rPr lang="en-GB" sz="1400" dirty="0">
                          <a:latin typeface="Arial"/>
                        </a:rPr>
                        <a:t>$20,448</a:t>
                      </a:r>
                    </a:p>
                  </a:txBody>
                  <a:tcPr marL="0" marR="0" marT="0" marB="0" anchor="ctr"/>
                </a:tc>
                <a:tc>
                  <a:txBody>
                    <a:bodyPr/>
                    <a:lstStyle/>
                    <a:p>
                      <a:pPr algn="l"/>
                      <a:r>
                        <a:rPr lang="en-GB" sz="1400" dirty="0">
                          <a:latin typeface="Arial"/>
                        </a:rPr>
                        <a:t>$22,022</a:t>
                      </a:r>
                    </a:p>
                  </a:txBody>
                  <a:tcPr marL="0" marR="0" marT="0" marB="0" anchor="ctr"/>
                </a:tc>
                <a:tc>
                  <a:txBody>
                    <a:bodyPr/>
                    <a:lstStyle/>
                    <a:p>
                      <a:pPr algn="l"/>
                      <a:r>
                        <a:rPr lang="en-GB" sz="1400" dirty="0">
                          <a:latin typeface="Arial"/>
                        </a:rPr>
                        <a:t>$21,390</a:t>
                      </a:r>
                    </a:p>
                  </a:txBody>
                  <a:tcPr marL="0" marR="0" marT="0" marB="0" anchor="ctr"/>
                </a:tc>
                <a:tc>
                  <a:txBody>
                    <a:bodyPr/>
                    <a:lstStyle/>
                    <a:p>
                      <a:pPr algn="l"/>
                      <a:r>
                        <a:rPr lang="en-GB" sz="1400" dirty="0">
                          <a:latin typeface="Arial"/>
                        </a:rPr>
                        <a:t>$20,548</a:t>
                      </a:r>
                    </a:p>
                  </a:txBody>
                  <a:tcPr marL="0" marR="0" marT="0" marB="0" anchor="ctr"/>
                </a:tc>
                <a:tc>
                  <a:txBody>
                    <a:bodyPr/>
                    <a:lstStyle/>
                    <a:p>
                      <a:pPr algn="l"/>
                      <a:r>
                        <a:rPr lang="en-GB" sz="1400" dirty="0">
                          <a:latin typeface="Arial"/>
                        </a:rPr>
                        <a:t>$18,646</a:t>
                      </a:r>
                    </a:p>
                  </a:txBody>
                  <a:tcPr marL="0" marR="0" marT="0" marB="0" anchor="ctr"/>
                </a:tc>
                <a:tc>
                  <a:txBody>
                    <a:bodyPr/>
                    <a:lstStyle/>
                    <a:p>
                      <a:pPr algn="l"/>
                      <a:r>
                        <a:rPr lang="en-GB" sz="1400" dirty="0">
                          <a:latin typeface="Arial"/>
                        </a:rPr>
                        <a:t>$19,293</a:t>
                      </a:r>
                    </a:p>
                  </a:txBody>
                  <a:tcPr marL="0" marR="0" marT="0" marB="0" anchor="ctr"/>
                </a:tc>
                <a:tc>
                  <a:txBody>
                    <a:bodyPr/>
                    <a:lstStyle/>
                    <a:p>
                      <a:pPr algn="l"/>
                      <a:r>
                        <a:rPr lang="en-GB" sz="1400" dirty="0">
                          <a:latin typeface="Arial"/>
                        </a:rPr>
                        <a:t>$19,954</a:t>
                      </a:r>
                    </a:p>
                  </a:txBody>
                  <a:tcPr marL="0" marR="0" marT="0" marB="0" anchor="ctr"/>
                </a:tc>
                <a:tc>
                  <a:txBody>
                    <a:bodyPr/>
                    <a:lstStyle/>
                    <a:p>
                      <a:pPr algn="l"/>
                      <a:r>
                        <a:rPr lang="en-GB" sz="1400" dirty="0">
                          <a:latin typeface="Arial"/>
                        </a:rPr>
                        <a:t>$19,742</a:t>
                      </a:r>
                    </a:p>
                  </a:txBody>
                  <a:tcPr marL="0" marR="0" marT="0" marB="0" anchor="ctr"/>
                </a:tc>
                <a:tc>
                  <a:txBody>
                    <a:bodyPr/>
                    <a:lstStyle/>
                    <a:p>
                      <a:pPr algn="l"/>
                      <a:r>
                        <a:rPr lang="en-GB" sz="1400" dirty="0">
                          <a:latin typeface="Arial"/>
                        </a:rPr>
                        <a:t>$21,973</a:t>
                      </a:r>
                    </a:p>
                  </a:txBody>
                  <a:tcPr marL="0" marR="0" marT="0" marB="0" anchor="ctr"/>
                </a:tc>
                <a:tc>
                  <a:txBody>
                    <a:bodyPr/>
                    <a:lstStyle/>
                    <a:p>
                      <a:pPr algn="l"/>
                      <a:r>
                        <a:rPr lang="en-GB" sz="1400" dirty="0">
                          <a:latin typeface="Arial"/>
                        </a:rPr>
                        <a:t>$23,490</a:t>
                      </a:r>
                    </a:p>
                  </a:txBody>
                  <a:tcPr marL="0" marR="0" marT="0" marB="0" anchor="ctr"/>
                </a:tc>
                <a:tc>
                  <a:txBody>
                    <a:bodyPr/>
                    <a:lstStyle/>
                    <a:p>
                      <a:pPr algn="l"/>
                      <a:r>
                        <a:rPr lang="en-GB" sz="1400" dirty="0">
                          <a:latin typeface="Arial"/>
                        </a:rPr>
                        <a:t>$21,697</a:t>
                      </a:r>
                    </a:p>
                  </a:txBody>
                  <a:tcPr marL="0" marR="0" marT="0" marB="0" anchor="ctr"/>
                </a:tc>
                <a:tc>
                  <a:txBody>
                    <a:bodyPr/>
                    <a:lstStyle/>
                    <a:p>
                      <a:pPr algn="l"/>
                      <a:r>
                        <a:rPr lang="en-GB" sz="1400" dirty="0">
                          <a:latin typeface="Arial"/>
                        </a:rPr>
                        <a:t>$22,821</a:t>
                      </a:r>
                    </a:p>
                  </a:txBody>
                  <a:tcPr marL="0" marR="0" marT="0" marB="0" anchor="ctr"/>
                </a:tc>
                <a:extLst>
                  <a:ext uri="{0D108BD9-81ED-4DB2-BD59-A6C34878D82A}">
                    <a16:rowId xmlns:a16="http://schemas.microsoft.com/office/drawing/2014/main" val="1744740769"/>
                  </a:ext>
                </a:extLst>
              </a:tr>
            </a:tbl>
          </a:graphicData>
        </a:graphic>
      </p:graphicFrame>
      <p:graphicFrame>
        <p:nvGraphicFramePr>
          <p:cNvPr id="13" name="Table 12">
            <a:extLst>
              <a:ext uri="{FF2B5EF4-FFF2-40B4-BE49-F238E27FC236}">
                <a16:creationId xmlns:a16="http://schemas.microsoft.com/office/drawing/2014/main" id="{8CE9E174-8CB8-DF42-E750-416AA093BACF}"/>
              </a:ext>
            </a:extLst>
          </p:cNvPr>
          <p:cNvGraphicFramePr>
            <a:graphicFrameLocks noGrp="1"/>
          </p:cNvGraphicFramePr>
          <p:nvPr>
            <p:extLst>
              <p:ext uri="{D42A27DB-BD31-4B8C-83A1-F6EECF244321}">
                <p14:modId xmlns:p14="http://schemas.microsoft.com/office/powerpoint/2010/main" val="3387157717"/>
              </p:ext>
            </p:extLst>
          </p:nvPr>
        </p:nvGraphicFramePr>
        <p:xfrm>
          <a:off x="1092679" y="4155057"/>
          <a:ext cx="9870692" cy="2292605"/>
        </p:xfrm>
        <a:graphic>
          <a:graphicData uri="http://schemas.openxmlformats.org/drawingml/2006/table">
            <a:tbl>
              <a:tblPr bandRow="1">
                <a:tableStyleId>{306799F8-075E-4A3A-A7F6-7FBC6576F1A4}</a:tableStyleId>
              </a:tblPr>
              <a:tblGrid>
                <a:gridCol w="1460168">
                  <a:extLst>
                    <a:ext uri="{9D8B030D-6E8A-4147-A177-3AD203B41FA5}">
                      <a16:colId xmlns:a16="http://schemas.microsoft.com/office/drawing/2014/main" val="4151461835"/>
                    </a:ext>
                  </a:extLst>
                </a:gridCol>
                <a:gridCol w="700877">
                  <a:extLst>
                    <a:ext uri="{9D8B030D-6E8A-4147-A177-3AD203B41FA5}">
                      <a16:colId xmlns:a16="http://schemas.microsoft.com/office/drawing/2014/main" val="1761079793"/>
                    </a:ext>
                  </a:extLst>
                </a:gridCol>
                <a:gridCol w="700877">
                  <a:extLst>
                    <a:ext uri="{9D8B030D-6E8A-4147-A177-3AD203B41FA5}">
                      <a16:colId xmlns:a16="http://schemas.microsoft.com/office/drawing/2014/main" val="2790701151"/>
                    </a:ext>
                  </a:extLst>
                </a:gridCol>
                <a:gridCol w="700877">
                  <a:extLst>
                    <a:ext uri="{9D8B030D-6E8A-4147-A177-3AD203B41FA5}">
                      <a16:colId xmlns:a16="http://schemas.microsoft.com/office/drawing/2014/main" val="3044161163"/>
                    </a:ext>
                  </a:extLst>
                </a:gridCol>
                <a:gridCol w="700877">
                  <a:extLst>
                    <a:ext uri="{9D8B030D-6E8A-4147-A177-3AD203B41FA5}">
                      <a16:colId xmlns:a16="http://schemas.microsoft.com/office/drawing/2014/main" val="3026386276"/>
                    </a:ext>
                  </a:extLst>
                </a:gridCol>
                <a:gridCol w="700877">
                  <a:extLst>
                    <a:ext uri="{9D8B030D-6E8A-4147-A177-3AD203B41FA5}">
                      <a16:colId xmlns:a16="http://schemas.microsoft.com/office/drawing/2014/main" val="2760101997"/>
                    </a:ext>
                  </a:extLst>
                </a:gridCol>
                <a:gridCol w="700877">
                  <a:extLst>
                    <a:ext uri="{9D8B030D-6E8A-4147-A177-3AD203B41FA5}">
                      <a16:colId xmlns:a16="http://schemas.microsoft.com/office/drawing/2014/main" val="1127891205"/>
                    </a:ext>
                  </a:extLst>
                </a:gridCol>
                <a:gridCol w="700877">
                  <a:extLst>
                    <a:ext uri="{9D8B030D-6E8A-4147-A177-3AD203B41FA5}">
                      <a16:colId xmlns:a16="http://schemas.microsoft.com/office/drawing/2014/main" val="2026149235"/>
                    </a:ext>
                  </a:extLst>
                </a:gridCol>
                <a:gridCol w="700877">
                  <a:extLst>
                    <a:ext uri="{9D8B030D-6E8A-4147-A177-3AD203B41FA5}">
                      <a16:colId xmlns:a16="http://schemas.microsoft.com/office/drawing/2014/main" val="114574965"/>
                    </a:ext>
                  </a:extLst>
                </a:gridCol>
                <a:gridCol w="700877">
                  <a:extLst>
                    <a:ext uri="{9D8B030D-6E8A-4147-A177-3AD203B41FA5}">
                      <a16:colId xmlns:a16="http://schemas.microsoft.com/office/drawing/2014/main" val="3793489017"/>
                    </a:ext>
                  </a:extLst>
                </a:gridCol>
                <a:gridCol w="700877">
                  <a:extLst>
                    <a:ext uri="{9D8B030D-6E8A-4147-A177-3AD203B41FA5}">
                      <a16:colId xmlns:a16="http://schemas.microsoft.com/office/drawing/2014/main" val="2642497668"/>
                    </a:ext>
                  </a:extLst>
                </a:gridCol>
                <a:gridCol w="700877">
                  <a:extLst>
                    <a:ext uri="{9D8B030D-6E8A-4147-A177-3AD203B41FA5}">
                      <a16:colId xmlns:a16="http://schemas.microsoft.com/office/drawing/2014/main" val="1970624141"/>
                    </a:ext>
                  </a:extLst>
                </a:gridCol>
                <a:gridCol w="700877">
                  <a:extLst>
                    <a:ext uri="{9D8B030D-6E8A-4147-A177-3AD203B41FA5}">
                      <a16:colId xmlns:a16="http://schemas.microsoft.com/office/drawing/2014/main" val="639830344"/>
                    </a:ext>
                  </a:extLst>
                </a:gridCol>
              </a:tblGrid>
              <a:tr h="458521">
                <a:tc>
                  <a:txBody>
                    <a:bodyPr/>
                    <a:lstStyle/>
                    <a:p>
                      <a:pPr algn="ctr"/>
                      <a:r>
                        <a:rPr lang="en-GB" sz="1400" b="1" dirty="0">
                          <a:solidFill>
                            <a:schemeClr val="tx1"/>
                          </a:solidFill>
                          <a:effectLst/>
                          <a:latin typeface="Arial"/>
                        </a:rPr>
                        <a:t>Revenues ($ in 000')</a:t>
                      </a:r>
                    </a:p>
                  </a:txBody>
                  <a:tcPr marL="0" marR="0" marT="0" marB="0" anchor="ctr"/>
                </a:tc>
                <a:tc>
                  <a:txBody>
                    <a:bodyPr/>
                    <a:lstStyle/>
                    <a:p>
                      <a:pPr algn="ctr"/>
                      <a:r>
                        <a:rPr lang="en-GB" sz="1400" b="1" dirty="0">
                          <a:solidFill>
                            <a:schemeClr val="tx1"/>
                          </a:solidFill>
                          <a:effectLst/>
                          <a:latin typeface="Arial"/>
                        </a:rPr>
                        <a:t>Jan-15</a:t>
                      </a:r>
                    </a:p>
                  </a:txBody>
                  <a:tcPr marL="0" marR="0" marT="0" marB="0" anchor="ctr"/>
                </a:tc>
                <a:tc>
                  <a:txBody>
                    <a:bodyPr/>
                    <a:lstStyle/>
                    <a:p>
                      <a:pPr algn="ctr"/>
                      <a:r>
                        <a:rPr lang="en-GB" sz="1400" b="1" dirty="0">
                          <a:solidFill>
                            <a:schemeClr val="tx1"/>
                          </a:solidFill>
                          <a:effectLst/>
                          <a:latin typeface="Arial"/>
                        </a:rPr>
                        <a:t>Feb-15</a:t>
                      </a:r>
                    </a:p>
                  </a:txBody>
                  <a:tcPr marL="0" marR="0" marT="0" marB="0" anchor="ctr"/>
                </a:tc>
                <a:tc>
                  <a:txBody>
                    <a:bodyPr/>
                    <a:lstStyle/>
                    <a:p>
                      <a:pPr algn="ctr"/>
                      <a:r>
                        <a:rPr lang="en-GB" sz="1400" b="1" dirty="0">
                          <a:solidFill>
                            <a:schemeClr val="tx1"/>
                          </a:solidFill>
                          <a:effectLst/>
                          <a:latin typeface="Arial"/>
                        </a:rPr>
                        <a:t>Mar-15</a:t>
                      </a:r>
                    </a:p>
                  </a:txBody>
                  <a:tcPr marL="0" marR="0" marT="0" marB="0" anchor="ctr"/>
                </a:tc>
                <a:tc>
                  <a:txBody>
                    <a:bodyPr/>
                    <a:lstStyle/>
                    <a:p>
                      <a:pPr algn="ctr"/>
                      <a:r>
                        <a:rPr lang="en-GB" sz="1400" b="1" dirty="0">
                          <a:solidFill>
                            <a:schemeClr val="tx1"/>
                          </a:solidFill>
                          <a:effectLst/>
                          <a:latin typeface="Arial"/>
                        </a:rPr>
                        <a:t>Apr-15</a:t>
                      </a:r>
                    </a:p>
                  </a:txBody>
                  <a:tcPr marL="0" marR="0" marT="0" marB="0" anchor="ctr"/>
                </a:tc>
                <a:tc>
                  <a:txBody>
                    <a:bodyPr/>
                    <a:lstStyle/>
                    <a:p>
                      <a:pPr algn="ctr"/>
                      <a:r>
                        <a:rPr lang="en-GB" sz="1400" b="1" dirty="0">
                          <a:solidFill>
                            <a:schemeClr val="tx1"/>
                          </a:solidFill>
                          <a:effectLst/>
                          <a:latin typeface="Arial"/>
                        </a:rPr>
                        <a:t>May-15</a:t>
                      </a:r>
                    </a:p>
                  </a:txBody>
                  <a:tcPr marL="0" marR="0" marT="0" marB="0" anchor="ctr"/>
                </a:tc>
                <a:tc>
                  <a:txBody>
                    <a:bodyPr/>
                    <a:lstStyle/>
                    <a:p>
                      <a:pPr algn="ctr"/>
                      <a:r>
                        <a:rPr lang="en-GB" sz="1400" b="1" dirty="0">
                          <a:solidFill>
                            <a:schemeClr val="tx1"/>
                          </a:solidFill>
                          <a:effectLst/>
                          <a:latin typeface="Arial"/>
                        </a:rPr>
                        <a:t>Jun-15</a:t>
                      </a:r>
                    </a:p>
                  </a:txBody>
                  <a:tcPr marL="0" marR="0" marT="0" marB="0" anchor="ctr"/>
                </a:tc>
                <a:tc>
                  <a:txBody>
                    <a:bodyPr/>
                    <a:lstStyle/>
                    <a:p>
                      <a:pPr algn="ctr"/>
                      <a:r>
                        <a:rPr lang="en-GB" sz="1400" b="1" dirty="0">
                          <a:solidFill>
                            <a:schemeClr val="tx1"/>
                          </a:solidFill>
                          <a:effectLst/>
                          <a:latin typeface="Arial"/>
                        </a:rPr>
                        <a:t>Jul-15</a:t>
                      </a:r>
                    </a:p>
                  </a:txBody>
                  <a:tcPr marL="0" marR="0" marT="0" marB="0" anchor="ctr"/>
                </a:tc>
                <a:tc>
                  <a:txBody>
                    <a:bodyPr/>
                    <a:lstStyle/>
                    <a:p>
                      <a:pPr algn="ctr"/>
                      <a:r>
                        <a:rPr lang="en-GB" sz="1400" b="1" dirty="0">
                          <a:solidFill>
                            <a:schemeClr val="tx1"/>
                          </a:solidFill>
                          <a:effectLst/>
                          <a:latin typeface="Arial"/>
                        </a:rPr>
                        <a:t>Aug-15</a:t>
                      </a:r>
                    </a:p>
                  </a:txBody>
                  <a:tcPr marL="0" marR="0" marT="0" marB="0" anchor="ctr"/>
                </a:tc>
                <a:tc>
                  <a:txBody>
                    <a:bodyPr/>
                    <a:lstStyle/>
                    <a:p>
                      <a:pPr algn="ctr"/>
                      <a:r>
                        <a:rPr lang="en-GB" sz="1400" b="1" dirty="0">
                          <a:solidFill>
                            <a:schemeClr val="tx1"/>
                          </a:solidFill>
                          <a:effectLst/>
                          <a:latin typeface="Arial"/>
                        </a:rPr>
                        <a:t>Sep-15</a:t>
                      </a:r>
                    </a:p>
                  </a:txBody>
                  <a:tcPr marL="0" marR="0" marT="0" marB="0" anchor="ctr"/>
                </a:tc>
                <a:tc>
                  <a:txBody>
                    <a:bodyPr/>
                    <a:lstStyle/>
                    <a:p>
                      <a:pPr algn="ctr"/>
                      <a:r>
                        <a:rPr lang="en-GB" sz="1400" b="1" dirty="0">
                          <a:solidFill>
                            <a:schemeClr val="tx1"/>
                          </a:solidFill>
                          <a:effectLst/>
                          <a:latin typeface="Arial"/>
                        </a:rPr>
                        <a:t>Oct-15</a:t>
                      </a:r>
                    </a:p>
                  </a:txBody>
                  <a:tcPr marL="0" marR="0" marT="0" marB="0" anchor="ctr"/>
                </a:tc>
                <a:tc>
                  <a:txBody>
                    <a:bodyPr/>
                    <a:lstStyle/>
                    <a:p>
                      <a:pPr algn="ctr"/>
                      <a:r>
                        <a:rPr lang="en-GB" sz="1400" b="1" dirty="0">
                          <a:solidFill>
                            <a:schemeClr val="tx1"/>
                          </a:solidFill>
                          <a:effectLst/>
                          <a:latin typeface="Arial"/>
                        </a:rPr>
                        <a:t>Nov-15</a:t>
                      </a:r>
                    </a:p>
                  </a:txBody>
                  <a:tcPr marL="0" marR="0" marT="0" marB="0" anchor="ctr"/>
                </a:tc>
                <a:tc>
                  <a:txBody>
                    <a:bodyPr/>
                    <a:lstStyle/>
                    <a:p>
                      <a:pPr algn="ctr"/>
                      <a:r>
                        <a:rPr lang="en-GB" sz="1400" b="1" dirty="0">
                          <a:solidFill>
                            <a:schemeClr val="tx1"/>
                          </a:solidFill>
                          <a:effectLst/>
                          <a:latin typeface="Arial"/>
                        </a:rPr>
                        <a:t>Dec-15</a:t>
                      </a:r>
                    </a:p>
                  </a:txBody>
                  <a:tcPr marL="0" marR="0" marT="0" marB="0" anchor="ctr"/>
                </a:tc>
                <a:extLst>
                  <a:ext uri="{0D108BD9-81ED-4DB2-BD59-A6C34878D82A}">
                    <a16:rowId xmlns:a16="http://schemas.microsoft.com/office/drawing/2014/main" val="2809491652"/>
                  </a:ext>
                </a:extLst>
              </a:tr>
              <a:tr h="458521">
                <a:tc>
                  <a:txBody>
                    <a:bodyPr/>
                    <a:lstStyle/>
                    <a:p>
                      <a:pPr algn="l"/>
                      <a:r>
                        <a:rPr lang="en-GB" sz="1400" dirty="0">
                          <a:effectLst/>
                          <a:latin typeface="Arial"/>
                        </a:rPr>
                        <a:t>Fast Food</a:t>
                      </a:r>
                    </a:p>
                  </a:txBody>
                  <a:tcPr marL="0" marR="0" marT="0" marB="0" anchor="ctr"/>
                </a:tc>
                <a:tc>
                  <a:txBody>
                    <a:bodyPr/>
                    <a:lstStyle/>
                    <a:p>
                      <a:pPr algn="l"/>
                      <a:r>
                        <a:rPr lang="en-GB" sz="1400" dirty="0">
                          <a:latin typeface="Arial"/>
                        </a:rPr>
                        <a:t>$4,520</a:t>
                      </a:r>
                    </a:p>
                  </a:txBody>
                  <a:tcPr marL="0" marR="0" marT="0" marB="0" anchor="ctr"/>
                </a:tc>
                <a:tc>
                  <a:txBody>
                    <a:bodyPr/>
                    <a:lstStyle/>
                    <a:p>
                      <a:pPr algn="l"/>
                      <a:r>
                        <a:rPr lang="en-GB" sz="1400" dirty="0">
                          <a:latin typeface="Arial"/>
                        </a:rPr>
                        <a:t>$5,852</a:t>
                      </a:r>
                    </a:p>
                  </a:txBody>
                  <a:tcPr marL="0" marR="0" marT="0" marB="0" anchor="ctr"/>
                </a:tc>
                <a:tc>
                  <a:txBody>
                    <a:bodyPr/>
                    <a:lstStyle/>
                    <a:p>
                      <a:pPr algn="l"/>
                      <a:r>
                        <a:rPr lang="en-GB" sz="1400" dirty="0">
                          <a:latin typeface="Arial"/>
                        </a:rPr>
                        <a:t>$4,873</a:t>
                      </a:r>
                    </a:p>
                  </a:txBody>
                  <a:tcPr marL="0" marR="0" marT="0" marB="0" anchor="ctr"/>
                </a:tc>
                <a:tc>
                  <a:txBody>
                    <a:bodyPr/>
                    <a:lstStyle/>
                    <a:p>
                      <a:pPr algn="l"/>
                      <a:r>
                        <a:rPr lang="en-GB" sz="1400" dirty="0">
                          <a:latin typeface="Arial"/>
                        </a:rPr>
                        <a:t>$6,818</a:t>
                      </a:r>
                    </a:p>
                  </a:txBody>
                  <a:tcPr marL="0" marR="0" marT="0" marB="0" anchor="ctr"/>
                </a:tc>
                <a:tc>
                  <a:txBody>
                    <a:bodyPr/>
                    <a:lstStyle/>
                    <a:p>
                      <a:pPr algn="l"/>
                      <a:r>
                        <a:rPr lang="en-GB" sz="1400" dirty="0">
                          <a:latin typeface="Arial"/>
                        </a:rPr>
                        <a:t>$6,318</a:t>
                      </a:r>
                    </a:p>
                  </a:txBody>
                  <a:tcPr marL="0" marR="0" marT="0" marB="0" anchor="ctr"/>
                </a:tc>
                <a:tc>
                  <a:txBody>
                    <a:bodyPr/>
                    <a:lstStyle/>
                    <a:p>
                      <a:pPr algn="l"/>
                      <a:r>
                        <a:rPr lang="en-GB" sz="1400" dirty="0">
                          <a:latin typeface="Arial"/>
                        </a:rPr>
                        <a:t>$6,353</a:t>
                      </a:r>
                    </a:p>
                  </a:txBody>
                  <a:tcPr marL="0" marR="0" marT="0" marB="0" anchor="ctr"/>
                </a:tc>
                <a:tc>
                  <a:txBody>
                    <a:bodyPr/>
                    <a:lstStyle/>
                    <a:p>
                      <a:pPr algn="l"/>
                      <a:r>
                        <a:rPr lang="en-GB" sz="1400" dirty="0">
                          <a:latin typeface="Arial"/>
                        </a:rPr>
                        <a:t>$5,234</a:t>
                      </a:r>
                    </a:p>
                  </a:txBody>
                  <a:tcPr marL="0" marR="0" marT="0" marB="0" anchor="ctr"/>
                </a:tc>
                <a:tc>
                  <a:txBody>
                    <a:bodyPr/>
                    <a:lstStyle/>
                    <a:p>
                      <a:pPr algn="l"/>
                      <a:r>
                        <a:rPr lang="en-GB" sz="1400" dirty="0">
                          <a:latin typeface="Arial"/>
                        </a:rPr>
                        <a:t>$5,011</a:t>
                      </a:r>
                    </a:p>
                  </a:txBody>
                  <a:tcPr marL="0" marR="0" marT="0" marB="0" anchor="ctr"/>
                </a:tc>
                <a:tc>
                  <a:txBody>
                    <a:bodyPr/>
                    <a:lstStyle/>
                    <a:p>
                      <a:pPr algn="l"/>
                      <a:r>
                        <a:rPr lang="en-GB" sz="1400" dirty="0">
                          <a:latin typeface="Arial"/>
                        </a:rPr>
                        <a:t>$8,440</a:t>
                      </a:r>
                    </a:p>
                  </a:txBody>
                  <a:tcPr marL="0" marR="0" marT="0" marB="0" anchor="ctr"/>
                </a:tc>
                <a:tc>
                  <a:txBody>
                    <a:bodyPr/>
                    <a:lstStyle/>
                    <a:p>
                      <a:pPr algn="l"/>
                      <a:r>
                        <a:rPr lang="en-GB" sz="1400" dirty="0">
                          <a:latin typeface="Arial"/>
                        </a:rPr>
                        <a:t>$9,353</a:t>
                      </a:r>
                    </a:p>
                  </a:txBody>
                  <a:tcPr marL="0" marR="0" marT="0" marB="0" anchor="ctr"/>
                </a:tc>
                <a:tc>
                  <a:txBody>
                    <a:bodyPr/>
                    <a:lstStyle/>
                    <a:p>
                      <a:pPr algn="l"/>
                      <a:r>
                        <a:rPr lang="en-GB" sz="1400" dirty="0">
                          <a:latin typeface="Arial"/>
                        </a:rPr>
                        <a:t>$9,890</a:t>
                      </a:r>
                    </a:p>
                  </a:txBody>
                  <a:tcPr marL="0" marR="0" marT="0" marB="0" anchor="ctr"/>
                </a:tc>
                <a:tc>
                  <a:txBody>
                    <a:bodyPr/>
                    <a:lstStyle/>
                    <a:p>
                      <a:pPr algn="l"/>
                      <a:r>
                        <a:rPr lang="en-GB" sz="1400" dirty="0">
                          <a:latin typeface="Arial"/>
                        </a:rPr>
                        <a:t>$11,380</a:t>
                      </a:r>
                    </a:p>
                  </a:txBody>
                  <a:tcPr marL="0" marR="0" marT="0" marB="0" anchor="ctr"/>
                </a:tc>
                <a:extLst>
                  <a:ext uri="{0D108BD9-81ED-4DB2-BD59-A6C34878D82A}">
                    <a16:rowId xmlns:a16="http://schemas.microsoft.com/office/drawing/2014/main" val="1822013944"/>
                  </a:ext>
                </a:extLst>
              </a:tr>
              <a:tr h="458521">
                <a:tc>
                  <a:txBody>
                    <a:bodyPr/>
                    <a:lstStyle/>
                    <a:p>
                      <a:pPr algn="l"/>
                      <a:r>
                        <a:rPr lang="en-GB" sz="1400" dirty="0">
                          <a:effectLst/>
                          <a:latin typeface="Arial"/>
                        </a:rPr>
                        <a:t>Other</a:t>
                      </a:r>
                    </a:p>
                  </a:txBody>
                  <a:tcPr marL="0" marR="0" marT="0" marB="0" anchor="ctr"/>
                </a:tc>
                <a:tc>
                  <a:txBody>
                    <a:bodyPr/>
                    <a:lstStyle/>
                    <a:p>
                      <a:pPr algn="l"/>
                      <a:r>
                        <a:rPr lang="en-GB" sz="1400" dirty="0">
                          <a:latin typeface="Arial"/>
                        </a:rPr>
                        <a:t>$10,720</a:t>
                      </a:r>
                    </a:p>
                  </a:txBody>
                  <a:tcPr marL="0" marR="0" marT="0" marB="0" anchor="ctr"/>
                </a:tc>
                <a:tc>
                  <a:txBody>
                    <a:bodyPr/>
                    <a:lstStyle/>
                    <a:p>
                      <a:pPr algn="l"/>
                      <a:r>
                        <a:rPr lang="en-GB" sz="1400" dirty="0">
                          <a:latin typeface="Arial"/>
                        </a:rPr>
                        <a:t>$13,552</a:t>
                      </a:r>
                    </a:p>
                  </a:txBody>
                  <a:tcPr marL="0" marR="0" marT="0" marB="0" anchor="ctr"/>
                </a:tc>
                <a:tc>
                  <a:txBody>
                    <a:bodyPr/>
                    <a:lstStyle/>
                    <a:p>
                      <a:pPr algn="l"/>
                      <a:r>
                        <a:rPr lang="en-GB" sz="1400" dirty="0">
                          <a:latin typeface="Arial"/>
                        </a:rPr>
                        <a:t>$12,419</a:t>
                      </a:r>
                    </a:p>
                  </a:txBody>
                  <a:tcPr marL="0" marR="0" marT="0" marB="0" anchor="ctr"/>
                </a:tc>
                <a:tc>
                  <a:txBody>
                    <a:bodyPr/>
                    <a:lstStyle/>
                    <a:p>
                      <a:pPr algn="l"/>
                      <a:r>
                        <a:rPr lang="en-GB" sz="1400" dirty="0">
                          <a:latin typeface="Arial"/>
                        </a:rPr>
                        <a:t>$12,883</a:t>
                      </a:r>
                    </a:p>
                  </a:txBody>
                  <a:tcPr marL="0" marR="0" marT="0" marB="0" anchor="ctr"/>
                </a:tc>
                <a:tc>
                  <a:txBody>
                    <a:bodyPr/>
                    <a:lstStyle/>
                    <a:p>
                      <a:pPr algn="l"/>
                      <a:r>
                        <a:rPr lang="en-GB" sz="1400" dirty="0">
                          <a:latin typeface="Arial"/>
                        </a:rPr>
                        <a:t>$12,104</a:t>
                      </a:r>
                    </a:p>
                  </a:txBody>
                  <a:tcPr marL="0" marR="0" marT="0" marB="0" anchor="ctr"/>
                </a:tc>
                <a:tc>
                  <a:txBody>
                    <a:bodyPr/>
                    <a:lstStyle/>
                    <a:p>
                      <a:pPr algn="l"/>
                      <a:r>
                        <a:rPr lang="en-GB" sz="1400" dirty="0">
                          <a:latin typeface="Arial"/>
                        </a:rPr>
                        <a:t>$11,322</a:t>
                      </a:r>
                    </a:p>
                  </a:txBody>
                  <a:tcPr marL="0" marR="0" marT="0" marB="0" anchor="ctr"/>
                </a:tc>
                <a:tc>
                  <a:txBody>
                    <a:bodyPr/>
                    <a:lstStyle/>
                    <a:p>
                      <a:pPr algn="l"/>
                      <a:r>
                        <a:rPr lang="en-GB" sz="1400" dirty="0">
                          <a:latin typeface="Arial"/>
                        </a:rPr>
                        <a:t>$11,548</a:t>
                      </a:r>
                    </a:p>
                  </a:txBody>
                  <a:tcPr marL="0" marR="0" marT="0" marB="0" anchor="ctr"/>
                </a:tc>
                <a:tc>
                  <a:txBody>
                    <a:bodyPr/>
                    <a:lstStyle/>
                    <a:p>
                      <a:pPr algn="l"/>
                      <a:r>
                        <a:rPr lang="en-GB" sz="1400" dirty="0">
                          <a:latin typeface="Arial"/>
                        </a:rPr>
                        <a:t>$9,418</a:t>
                      </a:r>
                    </a:p>
                  </a:txBody>
                  <a:tcPr marL="0" marR="0" marT="0" marB="0" anchor="ctr"/>
                </a:tc>
                <a:tc>
                  <a:txBody>
                    <a:bodyPr/>
                    <a:lstStyle/>
                    <a:p>
                      <a:pPr algn="l"/>
                      <a:r>
                        <a:rPr lang="en-GB" sz="1400" dirty="0">
                          <a:latin typeface="Arial"/>
                        </a:rPr>
                        <a:t>$11,893</a:t>
                      </a:r>
                    </a:p>
                  </a:txBody>
                  <a:tcPr marL="0" marR="0" marT="0" marB="0" anchor="ctr"/>
                </a:tc>
                <a:tc>
                  <a:txBody>
                    <a:bodyPr/>
                    <a:lstStyle/>
                    <a:p>
                      <a:pPr algn="l"/>
                      <a:r>
                        <a:rPr lang="en-GB" sz="1400" dirty="0">
                          <a:latin typeface="Arial"/>
                        </a:rPr>
                        <a:t>$12,676</a:t>
                      </a:r>
                    </a:p>
                  </a:txBody>
                  <a:tcPr marL="0" marR="0" marT="0" marB="0" anchor="ctr"/>
                </a:tc>
                <a:tc>
                  <a:txBody>
                    <a:bodyPr/>
                    <a:lstStyle/>
                    <a:p>
                      <a:pPr algn="l"/>
                      <a:r>
                        <a:rPr lang="en-GB" sz="1400" dirty="0">
                          <a:latin typeface="Arial"/>
                        </a:rPr>
                        <a:t>$10,346</a:t>
                      </a:r>
                    </a:p>
                  </a:txBody>
                  <a:tcPr marL="0" marR="0" marT="0" marB="0" anchor="ctr"/>
                </a:tc>
                <a:tc>
                  <a:txBody>
                    <a:bodyPr/>
                    <a:lstStyle/>
                    <a:p>
                      <a:pPr algn="l"/>
                      <a:r>
                        <a:rPr lang="en-GB" sz="1400" dirty="0">
                          <a:latin typeface="Arial"/>
                        </a:rPr>
                        <a:t>$14,639</a:t>
                      </a:r>
                    </a:p>
                  </a:txBody>
                  <a:tcPr marL="0" marR="0" marT="0" marB="0" anchor="ctr"/>
                </a:tc>
                <a:extLst>
                  <a:ext uri="{0D108BD9-81ED-4DB2-BD59-A6C34878D82A}">
                    <a16:rowId xmlns:a16="http://schemas.microsoft.com/office/drawing/2014/main" val="1319935308"/>
                  </a:ext>
                </a:extLst>
              </a:tr>
              <a:tr h="458521">
                <a:tc>
                  <a:txBody>
                    <a:bodyPr/>
                    <a:lstStyle/>
                    <a:p>
                      <a:pPr algn="l"/>
                      <a:r>
                        <a:rPr lang="en-GB" sz="1400" dirty="0">
                          <a:effectLst/>
                          <a:latin typeface="Arial"/>
                        </a:rPr>
                        <a:t>Supermarkets</a:t>
                      </a:r>
                    </a:p>
                  </a:txBody>
                  <a:tcPr marL="0" marR="0" marT="0" marB="0" anchor="ctr"/>
                </a:tc>
                <a:tc>
                  <a:txBody>
                    <a:bodyPr/>
                    <a:lstStyle/>
                    <a:p>
                      <a:pPr algn="l"/>
                      <a:r>
                        <a:rPr lang="en-GB" sz="1400" dirty="0">
                          <a:latin typeface="Arial"/>
                        </a:rPr>
                        <a:t>$24,760</a:t>
                      </a:r>
                    </a:p>
                  </a:txBody>
                  <a:tcPr marL="0" marR="0" marT="0" marB="0" anchor="ctr"/>
                </a:tc>
                <a:tc>
                  <a:txBody>
                    <a:bodyPr/>
                    <a:lstStyle/>
                    <a:p>
                      <a:pPr algn="l"/>
                      <a:r>
                        <a:rPr lang="en-GB" sz="1400" dirty="0">
                          <a:latin typeface="Arial"/>
                        </a:rPr>
                        <a:t>24596</a:t>
                      </a:r>
                    </a:p>
                  </a:txBody>
                  <a:tcPr marL="0" marR="0" marT="0" marB="0" anchor="ctr"/>
                </a:tc>
                <a:tc>
                  <a:txBody>
                    <a:bodyPr/>
                    <a:lstStyle/>
                    <a:p>
                      <a:pPr algn="l"/>
                      <a:r>
                        <a:rPr lang="en-GB" sz="1400" dirty="0">
                          <a:latin typeface="Arial"/>
                        </a:rPr>
                        <a:t>25828</a:t>
                      </a:r>
                    </a:p>
                  </a:txBody>
                  <a:tcPr marL="0" marR="0" marT="0" marB="0" anchor="ctr"/>
                </a:tc>
                <a:tc>
                  <a:txBody>
                    <a:bodyPr/>
                    <a:lstStyle/>
                    <a:p>
                      <a:pPr algn="l"/>
                      <a:r>
                        <a:rPr lang="en-GB" sz="1400" dirty="0">
                          <a:latin typeface="Arial"/>
                        </a:rPr>
                        <a:t>22126</a:t>
                      </a:r>
                    </a:p>
                  </a:txBody>
                  <a:tcPr marL="0" marR="0" marT="0" marB="0" anchor="ctr"/>
                </a:tc>
                <a:tc>
                  <a:txBody>
                    <a:bodyPr/>
                    <a:lstStyle/>
                    <a:p>
                      <a:pPr algn="l"/>
                      <a:r>
                        <a:rPr lang="en-GB" sz="1400" dirty="0">
                          <a:latin typeface="Arial"/>
                        </a:rPr>
                        <a:t>19640</a:t>
                      </a:r>
                    </a:p>
                  </a:txBody>
                  <a:tcPr marL="0" marR="0" marT="0" marB="0" anchor="ctr"/>
                </a:tc>
                <a:tc>
                  <a:txBody>
                    <a:bodyPr/>
                    <a:lstStyle/>
                    <a:p>
                      <a:pPr algn="l"/>
                      <a:r>
                        <a:rPr lang="en-GB" sz="1400" dirty="0">
                          <a:latin typeface="Arial"/>
                        </a:rPr>
                        <a:t>23051</a:t>
                      </a:r>
                    </a:p>
                  </a:txBody>
                  <a:tcPr marL="0" marR="0" marT="0" marB="0" anchor="ctr"/>
                </a:tc>
                <a:tc>
                  <a:txBody>
                    <a:bodyPr/>
                    <a:lstStyle/>
                    <a:p>
                      <a:pPr algn="l"/>
                      <a:r>
                        <a:rPr lang="en-GB" sz="1400" dirty="0">
                          <a:latin typeface="Arial"/>
                        </a:rPr>
                        <a:t>25589</a:t>
                      </a:r>
                    </a:p>
                  </a:txBody>
                  <a:tcPr marL="0" marR="0" marT="0" marB="0" anchor="ctr"/>
                </a:tc>
                <a:tc>
                  <a:txBody>
                    <a:bodyPr/>
                    <a:lstStyle/>
                    <a:p>
                      <a:pPr algn="l"/>
                      <a:r>
                        <a:rPr lang="en-GB" sz="1400" dirty="0">
                          <a:latin typeface="Arial"/>
                        </a:rPr>
                        <a:t>28772</a:t>
                      </a:r>
                    </a:p>
                  </a:txBody>
                  <a:tcPr marL="0" marR="0" marT="0" marB="0" anchor="ctr"/>
                </a:tc>
                <a:tc>
                  <a:txBody>
                    <a:bodyPr/>
                    <a:lstStyle/>
                    <a:p>
                      <a:pPr algn="l"/>
                      <a:r>
                        <a:rPr lang="en-GB" sz="1400" dirty="0">
                          <a:latin typeface="Arial"/>
                        </a:rPr>
                        <a:t>27621</a:t>
                      </a:r>
                    </a:p>
                  </a:txBody>
                  <a:tcPr marL="0" marR="0" marT="0" marB="0" anchor="ctr"/>
                </a:tc>
                <a:tc>
                  <a:txBody>
                    <a:bodyPr/>
                    <a:lstStyle/>
                    <a:p>
                      <a:pPr algn="l"/>
                      <a:r>
                        <a:rPr lang="en-GB" sz="1400" dirty="0">
                          <a:latin typeface="Arial"/>
                        </a:rPr>
                        <a:t>25446</a:t>
                      </a:r>
                    </a:p>
                  </a:txBody>
                  <a:tcPr marL="0" marR="0" marT="0" marB="0" anchor="ctr"/>
                </a:tc>
                <a:tc>
                  <a:txBody>
                    <a:bodyPr/>
                    <a:lstStyle/>
                    <a:p>
                      <a:pPr algn="l"/>
                      <a:r>
                        <a:rPr lang="en-GB" sz="1400" dirty="0">
                          <a:latin typeface="Arial"/>
                        </a:rPr>
                        <a:t>25340</a:t>
                      </a:r>
                    </a:p>
                  </a:txBody>
                  <a:tcPr marL="0" marR="0" marT="0" marB="0" anchor="ctr"/>
                </a:tc>
                <a:tc>
                  <a:txBody>
                    <a:bodyPr/>
                    <a:lstStyle/>
                    <a:p>
                      <a:pPr algn="l"/>
                      <a:r>
                        <a:rPr lang="en-GB" sz="1400" dirty="0">
                          <a:latin typeface="Arial"/>
                        </a:rPr>
                        <a:t>24114</a:t>
                      </a:r>
                    </a:p>
                  </a:txBody>
                  <a:tcPr marL="0" marR="0" marT="0" marB="0" anchor="ctr"/>
                </a:tc>
                <a:extLst>
                  <a:ext uri="{0D108BD9-81ED-4DB2-BD59-A6C34878D82A}">
                    <a16:rowId xmlns:a16="http://schemas.microsoft.com/office/drawing/2014/main" val="2677045628"/>
                  </a:ext>
                </a:extLst>
              </a:tr>
              <a:tr h="458521">
                <a:tc>
                  <a:txBody>
                    <a:bodyPr/>
                    <a:lstStyle/>
                    <a:p>
                      <a:pPr algn="l"/>
                      <a:r>
                        <a:rPr lang="en-GB" sz="1400" dirty="0">
                          <a:effectLst/>
                          <a:latin typeface="Arial"/>
                        </a:rPr>
                        <a:t>Total Revenues</a:t>
                      </a:r>
                    </a:p>
                  </a:txBody>
                  <a:tcPr marL="0" marR="0" marT="0" marB="0" anchor="ctr"/>
                </a:tc>
                <a:tc>
                  <a:txBody>
                    <a:bodyPr/>
                    <a:lstStyle/>
                    <a:p>
                      <a:pPr algn="l"/>
                      <a:r>
                        <a:rPr lang="en-GB" sz="1400" dirty="0">
                          <a:latin typeface="Arial"/>
                        </a:rPr>
                        <a:t>$40,000</a:t>
                      </a:r>
                    </a:p>
                  </a:txBody>
                  <a:tcPr marL="0" marR="0" marT="0" marB="0" anchor="ctr"/>
                </a:tc>
                <a:tc>
                  <a:txBody>
                    <a:bodyPr/>
                    <a:lstStyle/>
                    <a:p>
                      <a:pPr algn="l"/>
                      <a:r>
                        <a:rPr lang="en-GB" sz="1400" dirty="0">
                          <a:latin typeface="Arial"/>
                        </a:rPr>
                        <a:t>$44,000</a:t>
                      </a:r>
                    </a:p>
                  </a:txBody>
                  <a:tcPr marL="0" marR="0" marT="0" marB="0" anchor="ctr"/>
                </a:tc>
                <a:tc>
                  <a:txBody>
                    <a:bodyPr/>
                    <a:lstStyle/>
                    <a:p>
                      <a:pPr algn="l"/>
                      <a:r>
                        <a:rPr lang="en-GB" sz="1400" dirty="0">
                          <a:latin typeface="Arial"/>
                        </a:rPr>
                        <a:t>$43,120</a:t>
                      </a:r>
                    </a:p>
                  </a:txBody>
                  <a:tcPr marL="0" marR="0" marT="0" marB="0" anchor="ctr"/>
                </a:tc>
                <a:tc>
                  <a:txBody>
                    <a:bodyPr/>
                    <a:lstStyle/>
                    <a:p>
                      <a:pPr algn="l"/>
                      <a:r>
                        <a:rPr lang="en-GB" sz="1400" dirty="0">
                          <a:latin typeface="Arial"/>
                        </a:rPr>
                        <a:t>$41,826</a:t>
                      </a:r>
                    </a:p>
                  </a:txBody>
                  <a:tcPr marL="0" marR="0" marT="0" marB="0" anchor="ctr"/>
                </a:tc>
                <a:tc>
                  <a:txBody>
                    <a:bodyPr/>
                    <a:lstStyle/>
                    <a:p>
                      <a:pPr algn="l"/>
                      <a:r>
                        <a:rPr lang="en-GB" sz="1400" dirty="0">
                          <a:latin typeface="Arial"/>
                        </a:rPr>
                        <a:t>$38,062</a:t>
                      </a:r>
                    </a:p>
                  </a:txBody>
                  <a:tcPr marL="0" marR="0" marT="0" marB="0" anchor="ctr"/>
                </a:tc>
                <a:tc>
                  <a:txBody>
                    <a:bodyPr/>
                    <a:lstStyle/>
                    <a:p>
                      <a:pPr algn="l"/>
                      <a:r>
                        <a:rPr lang="en-GB" sz="1400" dirty="0">
                          <a:latin typeface="Arial"/>
                        </a:rPr>
                        <a:t>$40,726</a:t>
                      </a:r>
                    </a:p>
                  </a:txBody>
                  <a:tcPr marL="0" marR="0" marT="0" marB="0" anchor="ctr"/>
                </a:tc>
                <a:tc>
                  <a:txBody>
                    <a:bodyPr/>
                    <a:lstStyle/>
                    <a:p>
                      <a:pPr algn="l"/>
                      <a:r>
                        <a:rPr lang="en-GB" sz="1400" dirty="0">
                          <a:latin typeface="Arial"/>
                        </a:rPr>
                        <a:t>$42,372</a:t>
                      </a:r>
                    </a:p>
                  </a:txBody>
                  <a:tcPr marL="0" marR="0" marT="0" marB="0" anchor="ctr"/>
                </a:tc>
                <a:tc>
                  <a:txBody>
                    <a:bodyPr/>
                    <a:lstStyle/>
                    <a:p>
                      <a:pPr algn="l"/>
                      <a:r>
                        <a:rPr lang="en-GB" sz="1400" dirty="0">
                          <a:latin typeface="Arial"/>
                        </a:rPr>
                        <a:t>$43,203</a:t>
                      </a:r>
                    </a:p>
                  </a:txBody>
                  <a:tcPr marL="0" marR="0" marT="0" marB="0" anchor="ctr"/>
                </a:tc>
                <a:tc>
                  <a:txBody>
                    <a:bodyPr/>
                    <a:lstStyle/>
                    <a:p>
                      <a:pPr algn="l"/>
                      <a:r>
                        <a:rPr lang="en-GB" sz="1400" dirty="0">
                          <a:latin typeface="Arial"/>
                        </a:rPr>
                        <a:t>$47,955</a:t>
                      </a:r>
                    </a:p>
                  </a:txBody>
                  <a:tcPr marL="0" marR="0" marT="0" marB="0" anchor="ctr"/>
                </a:tc>
                <a:tc>
                  <a:txBody>
                    <a:bodyPr/>
                    <a:lstStyle/>
                    <a:p>
                      <a:pPr algn="l"/>
                      <a:r>
                        <a:rPr lang="en-GB" sz="1400" dirty="0">
                          <a:latin typeface="Arial"/>
                        </a:rPr>
                        <a:t>$47,475</a:t>
                      </a:r>
                    </a:p>
                  </a:txBody>
                  <a:tcPr marL="0" marR="0" marT="0" marB="0" anchor="ctr"/>
                </a:tc>
                <a:tc>
                  <a:txBody>
                    <a:bodyPr/>
                    <a:lstStyle/>
                    <a:p>
                      <a:pPr algn="l"/>
                      <a:r>
                        <a:rPr lang="en-GB" sz="1400" dirty="0">
                          <a:latin typeface="Arial"/>
                        </a:rPr>
                        <a:t>$45,576</a:t>
                      </a:r>
                    </a:p>
                  </a:txBody>
                  <a:tcPr marL="0" marR="0" marT="0" marB="0" anchor="ctr"/>
                </a:tc>
                <a:tc>
                  <a:txBody>
                    <a:bodyPr/>
                    <a:lstStyle/>
                    <a:p>
                      <a:pPr algn="l"/>
                      <a:r>
                        <a:rPr lang="en-GB" sz="1400" dirty="0">
                          <a:latin typeface="Arial"/>
                        </a:rPr>
                        <a:t>$50,134</a:t>
                      </a:r>
                    </a:p>
                  </a:txBody>
                  <a:tcPr marL="0" marR="0" marT="0" marB="0" anchor="ctr"/>
                </a:tc>
                <a:extLst>
                  <a:ext uri="{0D108BD9-81ED-4DB2-BD59-A6C34878D82A}">
                    <a16:rowId xmlns:a16="http://schemas.microsoft.com/office/drawing/2014/main" val="160066843"/>
                  </a:ext>
                </a:extLst>
              </a:tr>
            </a:tbl>
          </a:graphicData>
        </a:graphic>
      </p:graphicFrame>
    </p:spTree>
    <p:extLst>
      <p:ext uri="{BB962C8B-B14F-4D97-AF65-F5344CB8AC3E}">
        <p14:creationId xmlns:p14="http://schemas.microsoft.com/office/powerpoint/2010/main" val="163335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2015 P&amp;L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892135" y="1059055"/>
            <a:ext cx="5880907" cy="5314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Arial"/>
              <a:ea typeface="+mn-lt"/>
              <a:cs typeface="+mn-lt"/>
            </a:endParaRPr>
          </a:p>
        </p:txBody>
      </p:sp>
      <p:sp>
        <p:nvSpPr>
          <p:cNvPr id="12" name="Rectangle 11"/>
          <p:cNvSpPr/>
          <p:nvPr/>
        </p:nvSpPr>
        <p:spPr>
          <a:xfrm>
            <a:off x="6927273" y="1059055"/>
            <a:ext cx="4240237" cy="5305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a:ea typeface="+mn-lt"/>
                <a:cs typeface="+mn-lt"/>
              </a:rPr>
              <a:t>The company's financial performance demonstrates significant growth and profitability in FY15, evident from robust ratios like Interest Coverage Ratio, Return on Assets (ROA), Return on Equity (ROE), Earnings Before Interest and Taxes (EBIT), and Net Income (NI). The notable increase in Revenue Growth also indicates positive momentum.</a:t>
            </a:r>
            <a:endParaRPr lang="en-US" sz="1400">
              <a:solidFill>
                <a:schemeClr val="tx1"/>
              </a:solidFill>
              <a:latin typeface="Arial"/>
              <a:ea typeface="+mn-lt"/>
              <a:cs typeface="+mn-lt"/>
            </a:endParaRPr>
          </a:p>
        </p:txBody>
      </p:sp>
      <p:graphicFrame>
        <p:nvGraphicFramePr>
          <p:cNvPr id="9" name="Table 8">
            <a:extLst>
              <a:ext uri="{FF2B5EF4-FFF2-40B4-BE49-F238E27FC236}">
                <a16:creationId xmlns:a16="http://schemas.microsoft.com/office/drawing/2014/main" id="{A13C572D-A5C4-4E0B-3BB8-D6520F2C52AA}"/>
              </a:ext>
            </a:extLst>
          </p:cNvPr>
          <p:cNvGraphicFramePr>
            <a:graphicFrameLocks noGrp="1"/>
          </p:cNvGraphicFramePr>
          <p:nvPr>
            <p:extLst>
              <p:ext uri="{D42A27DB-BD31-4B8C-83A1-F6EECF244321}">
                <p14:modId xmlns:p14="http://schemas.microsoft.com/office/powerpoint/2010/main" val="1123083018"/>
              </p:ext>
            </p:extLst>
          </p:nvPr>
        </p:nvGraphicFramePr>
        <p:xfrm>
          <a:off x="992037" y="1236452"/>
          <a:ext cx="5613592" cy="4954180"/>
        </p:xfrm>
        <a:graphic>
          <a:graphicData uri="http://schemas.openxmlformats.org/drawingml/2006/table">
            <a:tbl>
              <a:tblPr bandRow="1">
                <a:tableStyleId>{5C22544A-7EE6-4342-B048-85BDC9FD1C3A}</a:tableStyleId>
              </a:tblPr>
              <a:tblGrid>
                <a:gridCol w="2289231">
                  <a:extLst>
                    <a:ext uri="{9D8B030D-6E8A-4147-A177-3AD203B41FA5}">
                      <a16:colId xmlns:a16="http://schemas.microsoft.com/office/drawing/2014/main" val="985715406"/>
                    </a:ext>
                  </a:extLst>
                </a:gridCol>
                <a:gridCol w="1234194">
                  <a:extLst>
                    <a:ext uri="{9D8B030D-6E8A-4147-A177-3AD203B41FA5}">
                      <a16:colId xmlns:a16="http://schemas.microsoft.com/office/drawing/2014/main" val="3097098038"/>
                    </a:ext>
                  </a:extLst>
                </a:gridCol>
                <a:gridCol w="1134662">
                  <a:extLst>
                    <a:ext uri="{9D8B030D-6E8A-4147-A177-3AD203B41FA5}">
                      <a16:colId xmlns:a16="http://schemas.microsoft.com/office/drawing/2014/main" val="612062065"/>
                    </a:ext>
                  </a:extLst>
                </a:gridCol>
                <a:gridCol w="955505">
                  <a:extLst>
                    <a:ext uri="{9D8B030D-6E8A-4147-A177-3AD203B41FA5}">
                      <a16:colId xmlns:a16="http://schemas.microsoft.com/office/drawing/2014/main" val="1534063334"/>
                    </a:ext>
                  </a:extLst>
                </a:gridCol>
              </a:tblGrid>
              <a:tr h="176935">
                <a:tc>
                  <a:txBody>
                    <a:bodyPr/>
                    <a:lstStyle/>
                    <a:p>
                      <a:pPr algn="l" fontAlgn="b"/>
                      <a:r>
                        <a:rPr lang="en-GB" sz="1050" b="1" i="0" u="none" strike="noStrike" dirty="0">
                          <a:solidFill>
                            <a:srgbClr val="002060"/>
                          </a:solidFill>
                          <a:effectLst/>
                          <a:highlight>
                            <a:srgbClr val="FFFFFF"/>
                          </a:highlight>
                          <a:latin typeface="Arial"/>
                        </a:rPr>
                        <a:t>in 000's</a:t>
                      </a:r>
                    </a:p>
                  </a:txBody>
                  <a:tcPr marL="9525" marR="9525" marT="9525" marB="0" anchor="b">
                    <a:lnL>
                      <a:noFill/>
                    </a:lnL>
                    <a:lnR>
                      <a:noFill/>
                    </a:lnR>
                    <a:lnT>
                      <a:noFill/>
                    </a:lnT>
                    <a:lnB w="1270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1" i="0" u="none" strike="noStrike" dirty="0">
                          <a:solidFill>
                            <a:srgbClr val="002060"/>
                          </a:solidFill>
                          <a:effectLst/>
                          <a:highlight>
                            <a:srgbClr val="FFFFFF"/>
                          </a:highlight>
                          <a:latin typeface="Arial"/>
                        </a:rPr>
                        <a:t>FY15</a:t>
                      </a:r>
                    </a:p>
                  </a:txBody>
                  <a:tcPr marL="9525" marR="9525" marT="9525" marB="0" anchor="b">
                    <a:lnL>
                      <a:noFill/>
                    </a:lnL>
                    <a:lnR>
                      <a:noFill/>
                    </a:lnR>
                    <a:lnT>
                      <a:noFill/>
                    </a:lnT>
                    <a:lnB w="1270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FFFFFF"/>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FFFFFF"/>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3744590280"/>
                  </a:ext>
                </a:extLst>
              </a:tr>
              <a:tr h="176935">
                <a:tc>
                  <a:txBody>
                    <a:bodyPr/>
                    <a:lstStyle/>
                    <a:p>
                      <a:pPr algn="l" fontAlgn="b"/>
                      <a:r>
                        <a:rPr lang="en-GB" sz="1050" b="0" i="0" u="none" strike="noStrike" dirty="0">
                          <a:solidFill>
                            <a:srgbClr val="000000"/>
                          </a:solidFill>
                          <a:effectLst/>
                          <a:highlight>
                            <a:srgbClr val="FFFFFF"/>
                          </a:highlight>
                          <a:latin typeface="Arial"/>
                        </a:rPr>
                        <a:t>Revenue</a:t>
                      </a:r>
                    </a:p>
                  </a:txBody>
                  <a:tcPr marL="9525" marR="9525" marT="9525" marB="0" anchor="b">
                    <a:lnL>
                      <a:noFill/>
                    </a:lnL>
                    <a:lnR>
                      <a:noFill/>
                    </a:lnR>
                    <a:lnT w="12700" cap="flat" cmpd="sng" algn="ctr">
                      <a:solidFill>
                        <a:srgbClr val="002060"/>
                      </a:solidFill>
                      <a:prstDash val="solid"/>
                      <a:round/>
                      <a:headEnd type="none" w="med" len="med"/>
                      <a:tailEnd type="none" w="med" len="med"/>
                    </a:lnT>
                    <a:lnB>
                      <a:noFill/>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524,449</a:t>
                      </a:r>
                    </a:p>
                  </a:txBody>
                  <a:tcPr marL="9525" marR="9525" marT="9525" marB="0" anchor="b">
                    <a:lnL>
                      <a:noFill/>
                    </a:lnL>
                    <a:lnR>
                      <a:noFill/>
                    </a:lnR>
                    <a:lnT w="1270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519226851"/>
                  </a:ext>
                </a:extLst>
              </a:tr>
              <a:tr h="176935">
                <a:tc>
                  <a:txBody>
                    <a:bodyPr/>
                    <a:lstStyle/>
                    <a:p>
                      <a:pPr algn="l" fontAlgn="b"/>
                      <a:r>
                        <a:rPr lang="en-GB" sz="1050" b="0" i="0" u="none" strike="noStrike" dirty="0">
                          <a:solidFill>
                            <a:srgbClr val="000000"/>
                          </a:solidFill>
                          <a:effectLst/>
                          <a:highlight>
                            <a:srgbClr val="FFFFFF"/>
                          </a:highlight>
                          <a:latin typeface="Arial"/>
                        </a:rPr>
                        <a:t>Other Revenue</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2,000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149999908"/>
                  </a:ext>
                </a:extLst>
              </a:tr>
              <a:tr h="176935">
                <a:tc>
                  <a:txBody>
                    <a:bodyPr/>
                    <a:lstStyle/>
                    <a:p>
                      <a:pPr algn="l" fontAlgn="b"/>
                      <a:r>
                        <a:rPr lang="en-GB" sz="1050" b="1" i="0" u="none" strike="noStrike" dirty="0">
                          <a:solidFill>
                            <a:srgbClr val="002060"/>
                          </a:solidFill>
                          <a:effectLst/>
                          <a:highlight>
                            <a:srgbClr val="FFFFFF"/>
                          </a:highlight>
                          <a:latin typeface="Arial"/>
                        </a:rPr>
                        <a:t>Total Revenue</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r" fontAlgn="b"/>
                      <a:r>
                        <a:rPr lang="en-GB" sz="1050" b="1" i="0" u="none" strike="noStrike" dirty="0">
                          <a:solidFill>
                            <a:srgbClr val="002060"/>
                          </a:solidFill>
                          <a:effectLst/>
                          <a:highlight>
                            <a:srgbClr val="FFFFFF"/>
                          </a:highlight>
                          <a:latin typeface="Arial"/>
                        </a:rPr>
                        <a:t>526,449</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3044551982"/>
                  </a:ext>
                </a:extLst>
              </a:tr>
              <a:tr h="176935">
                <a:tc>
                  <a:txBody>
                    <a:bodyPr/>
                    <a:lstStyle/>
                    <a:p>
                      <a:pPr algn="l" fontAlgn="b"/>
                      <a:r>
                        <a:rPr lang="en-GB" sz="1050" b="0" i="0" u="none" strike="noStrike" dirty="0">
                          <a:solidFill>
                            <a:srgbClr val="000000"/>
                          </a:solidFill>
                          <a:effectLst/>
                          <a:highlight>
                            <a:srgbClr val="FFFFFF"/>
                          </a:highlight>
                          <a:latin typeface="Arial"/>
                        </a:rPr>
                        <a:t>Cost of goods sold</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-270,450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79321035"/>
                  </a:ext>
                </a:extLst>
              </a:tr>
              <a:tr h="176935">
                <a:tc>
                  <a:txBody>
                    <a:bodyPr/>
                    <a:lstStyle/>
                    <a:p>
                      <a:pPr algn="l" fontAlgn="b"/>
                      <a:r>
                        <a:rPr lang="en-GB" sz="1050" b="1" i="0" u="none" strike="noStrike" dirty="0">
                          <a:solidFill>
                            <a:srgbClr val="002060"/>
                          </a:solidFill>
                          <a:effectLst/>
                          <a:highlight>
                            <a:srgbClr val="FFFFFF"/>
                          </a:highlight>
                          <a:latin typeface="Arial"/>
                        </a:rPr>
                        <a:t>Gross Profit</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r" fontAlgn="b"/>
                      <a:r>
                        <a:rPr lang="en-GB" sz="1050" b="1" i="0" u="none" strike="noStrike" dirty="0">
                          <a:solidFill>
                            <a:srgbClr val="002060"/>
                          </a:solidFill>
                          <a:effectLst/>
                          <a:highlight>
                            <a:srgbClr val="FFFFFF"/>
                          </a:highlight>
                          <a:latin typeface="Arial"/>
                        </a:rPr>
                        <a:t>255,999</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510890544"/>
                  </a:ext>
                </a:extLst>
              </a:tr>
              <a:tr h="176935">
                <a:tc>
                  <a:txBody>
                    <a:bodyPr/>
                    <a:lstStyle/>
                    <a:p>
                      <a:pPr algn="l" fontAlgn="b"/>
                      <a:r>
                        <a:rPr lang="en-GB" sz="1050" b="0" i="0" u="none" strike="noStrike" dirty="0">
                          <a:solidFill>
                            <a:srgbClr val="000000"/>
                          </a:solidFill>
                          <a:effectLst/>
                          <a:highlight>
                            <a:srgbClr val="FFFFFF"/>
                          </a:highlight>
                          <a:latin typeface="Arial"/>
                        </a:rPr>
                        <a:t>Cost of Personnel</a:t>
                      </a:r>
                    </a:p>
                  </a:txBody>
                  <a:tcPr marL="9525" marR="9525" marT="9525" marB="0" anchor="b">
                    <a:lnL>
                      <a:noFill/>
                    </a:lnL>
                    <a:lnR>
                      <a:noFill/>
                    </a:lnR>
                    <a:lnT>
                      <a:noFill/>
                    </a:lnT>
                    <a:lnB>
                      <a:noFill/>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-12,500</a:t>
                      </a: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974032286"/>
                  </a:ext>
                </a:extLst>
              </a:tr>
              <a:tr h="176935">
                <a:tc>
                  <a:txBody>
                    <a:bodyPr/>
                    <a:lstStyle/>
                    <a:p>
                      <a:pPr algn="l" fontAlgn="b"/>
                      <a:r>
                        <a:rPr lang="en-GB" sz="1050" b="0" i="0" u="none" strike="noStrike" dirty="0">
                          <a:solidFill>
                            <a:srgbClr val="000000"/>
                          </a:solidFill>
                          <a:effectLst/>
                          <a:highlight>
                            <a:srgbClr val="FFFFFF"/>
                          </a:highlight>
                          <a:latin typeface="Arial"/>
                        </a:rPr>
                        <a:t>Cost of Services</a:t>
                      </a:r>
                    </a:p>
                  </a:txBody>
                  <a:tcPr marL="9525" marR="9525" marT="9525" marB="0" anchor="b">
                    <a:lnL>
                      <a:noFill/>
                    </a:lnL>
                    <a:lnR>
                      <a:noFill/>
                    </a:lnR>
                    <a:lnT>
                      <a:noFill/>
                    </a:lnT>
                    <a:lnB>
                      <a:noFill/>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-5,500</a:t>
                      </a: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99244679"/>
                  </a:ext>
                </a:extLst>
              </a:tr>
              <a:tr h="176935">
                <a:tc>
                  <a:txBody>
                    <a:bodyPr/>
                    <a:lstStyle/>
                    <a:p>
                      <a:pPr algn="l" fontAlgn="b"/>
                      <a:r>
                        <a:rPr lang="en-GB" sz="1050" b="0" i="0" u="none" strike="noStrike" dirty="0">
                          <a:solidFill>
                            <a:srgbClr val="000000"/>
                          </a:solidFill>
                          <a:effectLst/>
                          <a:highlight>
                            <a:srgbClr val="FFFFFF"/>
                          </a:highlight>
                          <a:latin typeface="Arial"/>
                        </a:rPr>
                        <a:t>Logistic Expenses</a:t>
                      </a:r>
                    </a:p>
                  </a:txBody>
                  <a:tcPr marL="9525" marR="9525" marT="9525" marB="0" anchor="b">
                    <a:lnL>
                      <a:noFill/>
                    </a:lnL>
                    <a:lnR>
                      <a:noFill/>
                    </a:lnR>
                    <a:lnT>
                      <a:noFill/>
                    </a:lnT>
                    <a:lnB>
                      <a:noFill/>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-35,000</a:t>
                      </a: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966517839"/>
                  </a:ext>
                </a:extLst>
              </a:tr>
              <a:tr h="176935">
                <a:tc>
                  <a:txBody>
                    <a:bodyPr/>
                    <a:lstStyle/>
                    <a:p>
                      <a:pPr algn="l" fontAlgn="b"/>
                      <a:r>
                        <a:rPr lang="en-GB" sz="1050" b="0" i="0" u="none" strike="noStrike" dirty="0">
                          <a:solidFill>
                            <a:srgbClr val="000000"/>
                          </a:solidFill>
                          <a:effectLst/>
                          <a:highlight>
                            <a:srgbClr val="FFFFFF"/>
                          </a:highlight>
                          <a:latin typeface="Arial"/>
                        </a:rPr>
                        <a:t>Utility Expenses</a:t>
                      </a:r>
                    </a:p>
                  </a:txBody>
                  <a:tcPr marL="9525" marR="9525" marT="9525" marB="0" anchor="b">
                    <a:lnL>
                      <a:noFill/>
                    </a:lnL>
                    <a:lnR>
                      <a:noFill/>
                    </a:lnR>
                    <a:lnT>
                      <a:noFill/>
                    </a:lnT>
                    <a:lnB>
                      <a:noFill/>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-10,000</a:t>
                      </a: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813431708"/>
                  </a:ext>
                </a:extLst>
              </a:tr>
              <a:tr h="176935">
                <a:tc>
                  <a:txBody>
                    <a:bodyPr/>
                    <a:lstStyle/>
                    <a:p>
                      <a:pPr algn="l" fontAlgn="b"/>
                      <a:r>
                        <a:rPr lang="en-GB" sz="1050" b="0" i="0" u="none" strike="noStrike" dirty="0">
                          <a:solidFill>
                            <a:srgbClr val="000000"/>
                          </a:solidFill>
                          <a:effectLst/>
                          <a:highlight>
                            <a:srgbClr val="FFFFFF"/>
                          </a:highlight>
                          <a:latin typeface="Arial"/>
                        </a:rPr>
                        <a:t>Other operating expenses</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-35,000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4050268930"/>
                  </a:ext>
                </a:extLst>
              </a:tr>
              <a:tr h="176935">
                <a:tc>
                  <a:txBody>
                    <a:bodyPr/>
                    <a:lstStyle/>
                    <a:p>
                      <a:pPr algn="l" fontAlgn="b"/>
                      <a:r>
                        <a:rPr lang="en-GB" sz="1050" b="1" i="0" u="none" strike="noStrike" dirty="0">
                          <a:solidFill>
                            <a:srgbClr val="002060"/>
                          </a:solidFill>
                          <a:effectLst/>
                          <a:highlight>
                            <a:srgbClr val="FFFFFF"/>
                          </a:highlight>
                          <a:latin typeface="Arial"/>
                        </a:rPr>
                        <a:t>EBITDA</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r" fontAlgn="b"/>
                      <a:r>
                        <a:rPr lang="en-GB" sz="1050" b="1" i="0" u="none" strike="noStrike" dirty="0">
                          <a:solidFill>
                            <a:srgbClr val="002060"/>
                          </a:solidFill>
                          <a:effectLst/>
                          <a:highlight>
                            <a:srgbClr val="FFFFFF"/>
                          </a:highlight>
                          <a:latin typeface="Arial"/>
                        </a:rPr>
                        <a:t>157,999</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736714455"/>
                  </a:ext>
                </a:extLst>
              </a:tr>
              <a:tr h="176935">
                <a:tc>
                  <a:txBody>
                    <a:bodyPr/>
                    <a:lstStyle/>
                    <a:p>
                      <a:pPr algn="l" fontAlgn="b"/>
                      <a:r>
                        <a:rPr lang="en-GB" sz="1050" b="0" i="0" u="none" strike="noStrike" dirty="0">
                          <a:solidFill>
                            <a:srgbClr val="000000"/>
                          </a:solidFill>
                          <a:effectLst/>
                          <a:highlight>
                            <a:srgbClr val="FFFFFF"/>
                          </a:highlight>
                          <a:latin typeface="Arial"/>
                        </a:rPr>
                        <a:t>D&amp;A</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-20,000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4025362908"/>
                  </a:ext>
                </a:extLst>
              </a:tr>
              <a:tr h="176935">
                <a:tc>
                  <a:txBody>
                    <a:bodyPr/>
                    <a:lstStyle/>
                    <a:p>
                      <a:pPr algn="l" fontAlgn="b"/>
                      <a:r>
                        <a:rPr lang="en-GB" sz="1050" b="1" i="0" u="none" strike="noStrike" dirty="0">
                          <a:solidFill>
                            <a:srgbClr val="002060"/>
                          </a:solidFill>
                          <a:effectLst/>
                          <a:highlight>
                            <a:srgbClr val="FFFFFF"/>
                          </a:highlight>
                          <a:latin typeface="Arial"/>
                        </a:rPr>
                        <a:t>EBIT</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r" fontAlgn="b"/>
                      <a:r>
                        <a:rPr lang="en-GB" sz="1050" b="1" i="0" u="none" strike="noStrike" dirty="0">
                          <a:solidFill>
                            <a:srgbClr val="002060"/>
                          </a:solidFill>
                          <a:effectLst/>
                          <a:highlight>
                            <a:srgbClr val="FFFFFF"/>
                          </a:highlight>
                          <a:latin typeface="Arial"/>
                        </a:rPr>
                        <a:t>137,999</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451542044"/>
                  </a:ext>
                </a:extLst>
              </a:tr>
              <a:tr h="176935">
                <a:tc>
                  <a:txBody>
                    <a:bodyPr/>
                    <a:lstStyle/>
                    <a:p>
                      <a:pPr algn="l" fontAlgn="b"/>
                      <a:r>
                        <a:rPr lang="en-GB" sz="1050" b="0" i="0" u="none" strike="noStrike" dirty="0">
                          <a:solidFill>
                            <a:srgbClr val="000000"/>
                          </a:solidFill>
                          <a:effectLst/>
                          <a:highlight>
                            <a:srgbClr val="FFFFFF"/>
                          </a:highlight>
                          <a:latin typeface="Arial"/>
                        </a:rPr>
                        <a:t>Interest Expense</a:t>
                      </a:r>
                    </a:p>
                  </a:txBody>
                  <a:tcPr marL="9525" marR="9525" marT="9525" marB="0" anchor="b">
                    <a:lnL>
                      <a:noFill/>
                    </a:lnL>
                    <a:lnR>
                      <a:noFill/>
                    </a:lnR>
                    <a:lnT>
                      <a:noFill/>
                    </a:lnT>
                    <a:lnB>
                      <a:noFill/>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-5,600</a:t>
                      </a: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3278062269"/>
                  </a:ext>
                </a:extLst>
              </a:tr>
              <a:tr h="176935">
                <a:tc>
                  <a:txBody>
                    <a:bodyPr/>
                    <a:lstStyle/>
                    <a:p>
                      <a:pPr algn="l" fontAlgn="b"/>
                      <a:r>
                        <a:rPr lang="en-GB" sz="1050" b="0" i="0" u="none" strike="noStrike" dirty="0">
                          <a:solidFill>
                            <a:srgbClr val="000000"/>
                          </a:solidFill>
                          <a:effectLst/>
                          <a:highlight>
                            <a:srgbClr val="FFFFFF"/>
                          </a:highlight>
                          <a:latin typeface="Arial"/>
                        </a:rPr>
                        <a:t>Provisions</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-3,000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019857848"/>
                  </a:ext>
                </a:extLst>
              </a:tr>
              <a:tr h="176935">
                <a:tc>
                  <a:txBody>
                    <a:bodyPr/>
                    <a:lstStyle/>
                    <a:p>
                      <a:pPr algn="l" fontAlgn="b"/>
                      <a:r>
                        <a:rPr lang="en-GB" sz="1050" b="1" i="0" u="none" strike="noStrike" dirty="0">
                          <a:solidFill>
                            <a:srgbClr val="002060"/>
                          </a:solidFill>
                          <a:effectLst/>
                          <a:highlight>
                            <a:srgbClr val="FFFFFF"/>
                          </a:highlight>
                          <a:latin typeface="Arial"/>
                        </a:rPr>
                        <a:t>Earnings before Taxes</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r" fontAlgn="b"/>
                      <a:r>
                        <a:rPr lang="en-GB" sz="1050" b="1" i="0" u="none" strike="noStrike" dirty="0">
                          <a:solidFill>
                            <a:srgbClr val="002060"/>
                          </a:solidFill>
                          <a:effectLst/>
                          <a:highlight>
                            <a:srgbClr val="FFFFFF"/>
                          </a:highlight>
                          <a:latin typeface="Arial"/>
                        </a:rPr>
                        <a:t>129,399</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653851336"/>
                  </a:ext>
                </a:extLst>
              </a:tr>
              <a:tr h="176935">
                <a:tc>
                  <a:txBody>
                    <a:bodyPr/>
                    <a:lstStyle/>
                    <a:p>
                      <a:pPr algn="l" fontAlgn="b"/>
                      <a:r>
                        <a:rPr lang="en-GB" sz="1050" b="0" i="0" u="none" strike="noStrike" dirty="0">
                          <a:solidFill>
                            <a:srgbClr val="000000"/>
                          </a:solidFill>
                          <a:effectLst/>
                          <a:highlight>
                            <a:srgbClr val="FFFFFF"/>
                          </a:highlight>
                          <a:latin typeface="Arial"/>
                        </a:rPr>
                        <a:t>Taxes (15% of EBT)</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0" i="0" u="none" strike="noStrike" dirty="0">
                          <a:solidFill>
                            <a:srgbClr val="000000"/>
                          </a:solidFill>
                          <a:effectLst/>
                          <a:highlight>
                            <a:srgbClr val="FFFFFF"/>
                          </a:highlight>
                          <a:latin typeface="Arial"/>
                        </a:rPr>
                        <a:t>-19,410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770353789"/>
                  </a:ext>
                </a:extLst>
              </a:tr>
              <a:tr h="176935">
                <a:tc>
                  <a:txBody>
                    <a:bodyPr/>
                    <a:lstStyle/>
                    <a:p>
                      <a:pPr algn="l" fontAlgn="b"/>
                      <a:r>
                        <a:rPr lang="en-GB" sz="1050" b="1" i="0" u="none" strike="noStrike" dirty="0">
                          <a:solidFill>
                            <a:srgbClr val="002060"/>
                          </a:solidFill>
                          <a:effectLst/>
                          <a:highlight>
                            <a:srgbClr val="FFFFFF"/>
                          </a:highlight>
                          <a:latin typeface="Arial"/>
                        </a:rPr>
                        <a:t>Net Income</a:t>
                      </a:r>
                    </a:p>
                  </a:txBody>
                  <a:tcPr marL="9525" marR="9525" marT="9525" marB="0" anchor="b">
                    <a:lnL>
                      <a:noFill/>
                    </a:lnL>
                    <a:lnR>
                      <a:noFill/>
                    </a:lnR>
                    <a:lnT w="63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FF"/>
                    </a:solidFill>
                  </a:tcPr>
                </a:tc>
                <a:tc>
                  <a:txBody>
                    <a:bodyPr/>
                    <a:lstStyle/>
                    <a:p>
                      <a:pPr algn="r" fontAlgn="b"/>
                      <a:r>
                        <a:rPr lang="en-GB" sz="1050" b="1" i="0" u="none" strike="noStrike" dirty="0">
                          <a:solidFill>
                            <a:srgbClr val="002060"/>
                          </a:solidFill>
                          <a:effectLst/>
                          <a:highlight>
                            <a:srgbClr val="FFFFFF"/>
                          </a:highlight>
                          <a:latin typeface="Arial"/>
                        </a:rPr>
                        <a:t>109,989</a:t>
                      </a:r>
                    </a:p>
                  </a:txBody>
                  <a:tcPr marL="9525" marR="9525" marT="9525" marB="0" anchor="b">
                    <a:lnL>
                      <a:noFill/>
                    </a:lnL>
                    <a:lnR>
                      <a:noFill/>
                    </a:lnR>
                    <a:lnT w="635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659838679"/>
                  </a:ext>
                </a:extLst>
              </a:tr>
              <a:tr h="176935">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4222530601"/>
                  </a:ext>
                </a:extLst>
              </a:tr>
              <a:tr h="176935">
                <a:tc>
                  <a:txBody>
                    <a:bodyPr/>
                    <a:lstStyle/>
                    <a:p>
                      <a:pPr algn="l" fontAlgn="b"/>
                      <a:r>
                        <a:rPr lang="en-GB" sz="1050" b="1" i="0" u="sng" strike="noStrike" dirty="0">
                          <a:solidFill>
                            <a:srgbClr val="002060"/>
                          </a:solidFill>
                          <a:effectLst/>
                          <a:highlight>
                            <a:srgbClr val="F2F2F2"/>
                          </a:highlight>
                          <a:latin typeface="Arial"/>
                        </a:rPr>
                        <a:t>KPIs:</a:t>
                      </a:r>
                    </a:p>
                  </a:txBody>
                  <a:tcPr marL="9525" marR="9525" marT="9525" marB="0" anchor="b">
                    <a:lnL>
                      <a:noFill/>
                    </a:lnL>
                    <a:lnR>
                      <a:noFill/>
                    </a:lnR>
                    <a:lnT>
                      <a:noFill/>
                    </a:lnT>
                    <a:lnB>
                      <a:noFill/>
                    </a:lnB>
                    <a:solidFill>
                      <a:srgbClr val="F2F2F2"/>
                    </a:solidFill>
                  </a:tcPr>
                </a:tc>
                <a:tc>
                  <a:txBody>
                    <a:bodyPr/>
                    <a:lstStyle/>
                    <a:p>
                      <a:pPr algn="r" fontAlgn="b"/>
                      <a:r>
                        <a:rPr lang="en-GB" sz="1050" b="1" i="0" u="sng" strike="noStrike" dirty="0">
                          <a:solidFill>
                            <a:srgbClr val="002060"/>
                          </a:solidFill>
                          <a:effectLst/>
                          <a:highlight>
                            <a:srgbClr val="F2F2F2"/>
                          </a:highlight>
                          <a:latin typeface="Arial"/>
                        </a:rPr>
                        <a:t>2013</a:t>
                      </a:r>
                    </a:p>
                  </a:txBody>
                  <a:tcPr marL="9525" marR="9525" marT="9525" marB="0" anchor="b">
                    <a:lnL>
                      <a:noFill/>
                    </a:lnL>
                    <a:lnR>
                      <a:noFill/>
                    </a:lnR>
                    <a:lnT>
                      <a:noFill/>
                    </a:lnT>
                    <a:lnB>
                      <a:noFill/>
                    </a:lnB>
                    <a:solidFill>
                      <a:srgbClr val="F2F2F2"/>
                    </a:solidFill>
                  </a:tcPr>
                </a:tc>
                <a:tc>
                  <a:txBody>
                    <a:bodyPr/>
                    <a:lstStyle/>
                    <a:p>
                      <a:pPr algn="r" fontAlgn="b"/>
                      <a:r>
                        <a:rPr lang="en-GB" sz="1050" b="1" i="0" u="sng" strike="noStrike" dirty="0">
                          <a:solidFill>
                            <a:srgbClr val="002060"/>
                          </a:solidFill>
                          <a:effectLst/>
                          <a:highlight>
                            <a:srgbClr val="F2F2F2"/>
                          </a:highlight>
                          <a:latin typeface="Arial"/>
                        </a:rPr>
                        <a:t>2014</a:t>
                      </a:r>
                    </a:p>
                  </a:txBody>
                  <a:tcPr marL="9525" marR="9525" marT="9525" marB="0" anchor="b">
                    <a:lnL>
                      <a:noFill/>
                    </a:lnL>
                    <a:lnR>
                      <a:noFill/>
                    </a:lnR>
                    <a:lnT>
                      <a:noFill/>
                    </a:lnT>
                    <a:lnB>
                      <a:noFill/>
                    </a:lnB>
                    <a:solidFill>
                      <a:srgbClr val="F2F2F2"/>
                    </a:solidFill>
                  </a:tcPr>
                </a:tc>
                <a:tc>
                  <a:txBody>
                    <a:bodyPr/>
                    <a:lstStyle/>
                    <a:p>
                      <a:pPr algn="r" fontAlgn="b"/>
                      <a:r>
                        <a:rPr lang="en-GB" sz="1050" b="1" i="0" u="sng" strike="noStrike" dirty="0">
                          <a:solidFill>
                            <a:srgbClr val="002060"/>
                          </a:solidFill>
                          <a:effectLst/>
                          <a:highlight>
                            <a:srgbClr val="F2F2F2"/>
                          </a:highlight>
                          <a:latin typeface="Arial"/>
                        </a:rPr>
                        <a:t>2015</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2480071767"/>
                  </a:ext>
                </a:extLst>
              </a:tr>
              <a:tr h="176935">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tc>
                  <a:txBody>
                    <a:bodyPr/>
                    <a:lstStyle/>
                    <a:p>
                      <a:pPr algn="l" fontAlgn="b"/>
                      <a:endParaRPr lang="en-GB" sz="1050" b="0" i="0" u="none" strike="noStrike" dirty="0">
                        <a:solidFill>
                          <a:srgbClr val="000000"/>
                        </a:solidFill>
                        <a:effectLst/>
                        <a:highlight>
                          <a:srgbClr val="FFFFFF"/>
                        </a:highlight>
                        <a:latin typeface="Arial"/>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3874857519"/>
                  </a:ext>
                </a:extLst>
              </a:tr>
              <a:tr h="176935">
                <a:tc>
                  <a:txBody>
                    <a:bodyPr/>
                    <a:lstStyle/>
                    <a:p>
                      <a:pPr algn="l" fontAlgn="b"/>
                      <a:r>
                        <a:rPr lang="en-GB" sz="1050" b="0" i="0" u="none" strike="noStrike" dirty="0">
                          <a:solidFill>
                            <a:srgbClr val="002060"/>
                          </a:solidFill>
                          <a:effectLst/>
                          <a:highlight>
                            <a:srgbClr val="F2F2F2"/>
                          </a:highlight>
                          <a:latin typeface="Arial"/>
                        </a:rPr>
                        <a:t>Interest Coverage Ratio</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2.48</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11.12</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24.64</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1526327681"/>
                  </a:ext>
                </a:extLst>
              </a:tr>
              <a:tr h="176935">
                <a:tc>
                  <a:txBody>
                    <a:bodyPr/>
                    <a:lstStyle/>
                    <a:p>
                      <a:pPr algn="l" fontAlgn="b"/>
                      <a:r>
                        <a:rPr lang="en-GB" sz="1050" b="0" i="0" u="none" strike="noStrike" dirty="0">
                          <a:solidFill>
                            <a:srgbClr val="002060"/>
                          </a:solidFill>
                          <a:effectLst/>
                          <a:highlight>
                            <a:srgbClr val="F2F2F2"/>
                          </a:highlight>
                          <a:latin typeface="Arial"/>
                        </a:rPr>
                        <a:t>ROA</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6%</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23%</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32%</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1225170713"/>
                  </a:ext>
                </a:extLst>
              </a:tr>
              <a:tr h="176935">
                <a:tc>
                  <a:txBody>
                    <a:bodyPr/>
                    <a:lstStyle/>
                    <a:p>
                      <a:pPr algn="l" fontAlgn="b"/>
                      <a:r>
                        <a:rPr lang="en-GB" sz="1050" b="0" i="0" u="none" strike="noStrike" dirty="0">
                          <a:solidFill>
                            <a:srgbClr val="002060"/>
                          </a:solidFill>
                          <a:effectLst/>
                          <a:highlight>
                            <a:srgbClr val="F2F2F2"/>
                          </a:highlight>
                          <a:latin typeface="Arial"/>
                        </a:rPr>
                        <a:t>ROE</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8%</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54%</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48%</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2751837378"/>
                  </a:ext>
                </a:extLst>
              </a:tr>
              <a:tr h="176935">
                <a:tc>
                  <a:txBody>
                    <a:bodyPr/>
                    <a:lstStyle/>
                    <a:p>
                      <a:pPr algn="l" fontAlgn="b"/>
                      <a:r>
                        <a:rPr lang="en-GB" sz="1050" b="0" i="0" u="none" strike="noStrike" dirty="0">
                          <a:solidFill>
                            <a:srgbClr val="002060"/>
                          </a:solidFill>
                          <a:effectLst/>
                          <a:highlight>
                            <a:srgbClr val="F2F2F2"/>
                          </a:highlight>
                          <a:latin typeface="Arial"/>
                        </a:rPr>
                        <a:t>EBIT%</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5%</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14%</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26%</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1141732070"/>
                  </a:ext>
                </a:extLst>
              </a:tr>
              <a:tr h="176935">
                <a:tc>
                  <a:txBody>
                    <a:bodyPr/>
                    <a:lstStyle/>
                    <a:p>
                      <a:pPr algn="l" fontAlgn="b"/>
                      <a:r>
                        <a:rPr lang="en-GB" sz="1050" b="0" i="0" u="none" strike="noStrike" dirty="0">
                          <a:solidFill>
                            <a:srgbClr val="002060"/>
                          </a:solidFill>
                          <a:effectLst/>
                          <a:highlight>
                            <a:srgbClr val="F2F2F2"/>
                          </a:highlight>
                          <a:latin typeface="Arial"/>
                        </a:rPr>
                        <a:t>NI%</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2%</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11%</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21%</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125870532"/>
                  </a:ext>
                </a:extLst>
              </a:tr>
              <a:tr h="176935">
                <a:tc>
                  <a:txBody>
                    <a:bodyPr/>
                    <a:lstStyle/>
                    <a:p>
                      <a:pPr algn="l" fontAlgn="b"/>
                      <a:r>
                        <a:rPr lang="en-GB" sz="1050" b="0" i="0" u="none" strike="noStrike" dirty="0">
                          <a:solidFill>
                            <a:srgbClr val="002060"/>
                          </a:solidFill>
                          <a:effectLst/>
                          <a:highlight>
                            <a:srgbClr val="F2F2F2"/>
                          </a:highlight>
                          <a:latin typeface="Arial"/>
                        </a:rPr>
                        <a:t>Revenue Growth</a:t>
                      </a:r>
                    </a:p>
                  </a:txBody>
                  <a:tcPr marL="9525" marR="9525" marT="9525" marB="0" anchor="b">
                    <a:lnL>
                      <a:noFill/>
                    </a:lnL>
                    <a:lnR>
                      <a:noFill/>
                    </a:lnR>
                    <a:lnT>
                      <a:noFill/>
                    </a:lnT>
                    <a:lnB>
                      <a:noFill/>
                    </a:lnB>
                    <a:solidFill>
                      <a:srgbClr val="F2F2F2"/>
                    </a:solidFill>
                  </a:tcPr>
                </a:tc>
                <a:tc>
                  <a:txBody>
                    <a:bodyPr/>
                    <a:lstStyle/>
                    <a:p>
                      <a:pPr algn="l" fontAlgn="b"/>
                      <a:endParaRPr lang="en-GB" sz="1050" b="0" i="0" u="none" strike="noStrike" dirty="0">
                        <a:solidFill>
                          <a:srgbClr val="002060"/>
                        </a:solidFill>
                        <a:effectLst/>
                        <a:highlight>
                          <a:srgbClr val="F2F2F2"/>
                        </a:highlight>
                        <a:latin typeface="Arial"/>
                      </a:endParaRP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25%</a:t>
                      </a:r>
                    </a:p>
                  </a:txBody>
                  <a:tcPr marL="9525" marR="9525" marT="9525" marB="0" anchor="b">
                    <a:lnL>
                      <a:noFill/>
                    </a:lnL>
                    <a:lnR>
                      <a:noFill/>
                    </a:lnR>
                    <a:lnT>
                      <a:noFill/>
                    </a:lnT>
                    <a:lnB>
                      <a:noFill/>
                    </a:lnB>
                    <a:solidFill>
                      <a:srgbClr val="F2F2F2"/>
                    </a:solidFill>
                  </a:tcPr>
                </a:tc>
                <a:tc>
                  <a:txBody>
                    <a:bodyPr/>
                    <a:lstStyle/>
                    <a:p>
                      <a:pPr algn="r" fontAlgn="b"/>
                      <a:r>
                        <a:rPr lang="en-GB" sz="1050" b="0" i="0" u="none" strike="noStrike" dirty="0">
                          <a:solidFill>
                            <a:srgbClr val="002060"/>
                          </a:solidFill>
                          <a:effectLst/>
                          <a:highlight>
                            <a:srgbClr val="F2F2F2"/>
                          </a:highlight>
                          <a:latin typeface="Arial"/>
                        </a:rPr>
                        <a:t>15%</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3755927131"/>
                  </a:ext>
                </a:extLst>
              </a:tr>
            </a:tbl>
          </a:graphicData>
        </a:graphic>
      </p:graphicFrame>
    </p:spTree>
    <p:extLst>
      <p:ext uri="{BB962C8B-B14F-4D97-AF65-F5344CB8AC3E}">
        <p14:creationId xmlns:p14="http://schemas.microsoft.com/office/powerpoint/2010/main" val="349436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2015 Balance Sheet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004" y="470450"/>
            <a:ext cx="1797737" cy="489090"/>
          </a:xfrm>
          <a:prstGeom prst="rect">
            <a:avLst/>
          </a:prstGeom>
        </p:spPr>
      </p:pic>
      <p:sp>
        <p:nvSpPr>
          <p:cNvPr id="7" name="Rectangle 6"/>
          <p:cNvSpPr/>
          <p:nvPr/>
        </p:nvSpPr>
        <p:spPr>
          <a:xfrm>
            <a:off x="992777" y="1332224"/>
            <a:ext cx="5449587" cy="4500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12" name="Rectangle 11"/>
          <p:cNvSpPr/>
          <p:nvPr/>
        </p:nvSpPr>
        <p:spPr>
          <a:xfrm>
            <a:off x="6927273" y="1332224"/>
            <a:ext cx="4110841" cy="4500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Arial"/>
                <a:ea typeface="+mn-lt"/>
                <a:cs typeface="+mn-lt"/>
              </a:rPr>
              <a:t>The company's financial performance improved in 2015, with stronger liquidity ratios and a reduced net trade cycle, indicating better efficiency in managing working capital. However, the decrease in the debt ratio suggests a healthier balance sheet with reduced reliance on debt financing compared to previous years.</a:t>
            </a:r>
            <a:endParaRPr lang="en-US" sz="1400">
              <a:solidFill>
                <a:schemeClr val="tx1"/>
              </a:solidFill>
              <a:latin typeface="Arial"/>
              <a:cs typeface="Arial"/>
            </a:endParaRPr>
          </a:p>
        </p:txBody>
      </p:sp>
      <p:graphicFrame>
        <p:nvGraphicFramePr>
          <p:cNvPr id="3" name="Table 2">
            <a:extLst>
              <a:ext uri="{FF2B5EF4-FFF2-40B4-BE49-F238E27FC236}">
                <a16:creationId xmlns:a16="http://schemas.microsoft.com/office/drawing/2014/main" id="{A7685C31-0748-5379-FF97-4743C7FCFBA6}"/>
              </a:ext>
            </a:extLst>
          </p:cNvPr>
          <p:cNvGraphicFramePr>
            <a:graphicFrameLocks noGrp="1"/>
          </p:cNvGraphicFramePr>
          <p:nvPr>
            <p:extLst>
              <p:ext uri="{D42A27DB-BD31-4B8C-83A1-F6EECF244321}">
                <p14:modId xmlns:p14="http://schemas.microsoft.com/office/powerpoint/2010/main" val="3787780083"/>
              </p:ext>
            </p:extLst>
          </p:nvPr>
        </p:nvGraphicFramePr>
        <p:xfrm>
          <a:off x="1292042" y="1495243"/>
          <a:ext cx="4737100" cy="4181475"/>
        </p:xfrm>
        <a:graphic>
          <a:graphicData uri="http://schemas.openxmlformats.org/drawingml/2006/table">
            <a:tbl>
              <a:tblPr bandRow="1">
                <a:tableStyleId>{306799F8-075E-4A3A-A7F6-7FBC6576F1A4}</a:tableStyleId>
              </a:tblPr>
              <a:tblGrid>
                <a:gridCol w="1320800">
                  <a:extLst>
                    <a:ext uri="{9D8B030D-6E8A-4147-A177-3AD203B41FA5}">
                      <a16:colId xmlns:a16="http://schemas.microsoft.com/office/drawing/2014/main" val="3615433320"/>
                    </a:ext>
                  </a:extLst>
                </a:gridCol>
                <a:gridCol w="901700">
                  <a:extLst>
                    <a:ext uri="{9D8B030D-6E8A-4147-A177-3AD203B41FA5}">
                      <a16:colId xmlns:a16="http://schemas.microsoft.com/office/drawing/2014/main" val="3142876981"/>
                    </a:ext>
                  </a:extLst>
                </a:gridCol>
                <a:gridCol w="101600">
                  <a:extLst>
                    <a:ext uri="{9D8B030D-6E8A-4147-A177-3AD203B41FA5}">
                      <a16:colId xmlns:a16="http://schemas.microsoft.com/office/drawing/2014/main" val="1752071852"/>
                    </a:ext>
                  </a:extLst>
                </a:gridCol>
                <a:gridCol w="1358900">
                  <a:extLst>
                    <a:ext uri="{9D8B030D-6E8A-4147-A177-3AD203B41FA5}">
                      <a16:colId xmlns:a16="http://schemas.microsoft.com/office/drawing/2014/main" val="510402471"/>
                    </a:ext>
                  </a:extLst>
                </a:gridCol>
                <a:gridCol w="1054100">
                  <a:extLst>
                    <a:ext uri="{9D8B030D-6E8A-4147-A177-3AD203B41FA5}">
                      <a16:colId xmlns:a16="http://schemas.microsoft.com/office/drawing/2014/main" val="2484852032"/>
                    </a:ext>
                  </a:extLst>
                </a:gridCol>
              </a:tblGrid>
              <a:tr h="200025">
                <a:tc>
                  <a:txBody>
                    <a:bodyPr/>
                    <a:lstStyle/>
                    <a:p>
                      <a:r>
                        <a:rPr lang="en-GB" sz="1000" dirty="0">
                          <a:effectLst/>
                          <a:latin typeface="Arial"/>
                        </a:rPr>
                        <a:t>BS 2015</a:t>
                      </a:r>
                    </a:p>
                  </a:txBody>
                  <a:tcPr marL="0" marR="0" marT="0" marB="0" anchor="ctr"/>
                </a:tc>
                <a:tc>
                  <a:txBody>
                    <a:bodyPr/>
                    <a:lstStyle/>
                    <a:p>
                      <a:endParaRPr lang="en-GB" sz="1000" dirty="0">
                        <a:effectLst/>
                        <a:latin typeface="Arial"/>
                      </a:endParaRPr>
                    </a:p>
                  </a:txBody>
                  <a:tcPr marL="0" marR="0" marT="0" marB="0" anchor="ctr"/>
                </a:tc>
                <a:tc>
                  <a:txBody>
                    <a:bodyPr/>
                    <a:lstStyle/>
                    <a:p>
                      <a:endParaRPr lang="en-GB" sz="1000" dirty="0">
                        <a:effectLst/>
                        <a:latin typeface="Arial"/>
                      </a:endParaRPr>
                    </a:p>
                  </a:txBody>
                  <a:tcPr marL="0" marR="0" marT="0" marB="0" anchor="ctr"/>
                </a:tc>
                <a:tc>
                  <a:txBody>
                    <a:bodyPr/>
                    <a:lstStyle/>
                    <a:p>
                      <a:endParaRPr lang="en-GB" sz="1000" dirty="0">
                        <a:effectLst/>
                        <a:latin typeface="Arial"/>
                      </a:endParaRPr>
                    </a:p>
                  </a:txBody>
                  <a:tcPr marL="0" marR="0" marT="0" marB="0" anchor="ctr"/>
                </a:tc>
                <a:tc>
                  <a:txBody>
                    <a:bodyPr/>
                    <a:lstStyle/>
                    <a:p>
                      <a:endParaRPr lang="en-GB" sz="1000" dirty="0">
                        <a:effectLst/>
                        <a:latin typeface="Arial"/>
                      </a:endParaRPr>
                    </a:p>
                  </a:txBody>
                  <a:tcPr marL="0" marR="0" marT="0" marB="0" anchor="ctr"/>
                </a:tc>
                <a:extLst>
                  <a:ext uri="{0D108BD9-81ED-4DB2-BD59-A6C34878D82A}">
                    <a16:rowId xmlns:a16="http://schemas.microsoft.com/office/drawing/2014/main" val="808092385"/>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1733422846"/>
                  </a:ext>
                </a:extLst>
              </a:tr>
              <a:tr h="152400">
                <a:tc gridSpan="5">
                  <a:txBody>
                    <a:bodyPr/>
                    <a:lstStyle/>
                    <a:p>
                      <a:r>
                        <a:rPr lang="en-GB" sz="1000" dirty="0">
                          <a:effectLst/>
                          <a:latin typeface="Arial"/>
                        </a:rPr>
                        <a:t>As of 31st of December 2015</a:t>
                      </a:r>
                    </a:p>
                  </a:txBody>
                  <a:tcPr marL="0" marR="0" marT="0" marB="0" anchor="ctr"/>
                </a:tc>
                <a:tc hMerge="1">
                  <a:txBody>
                    <a:bodyPr/>
                    <a:lstStyle/>
                    <a:p>
                      <a:endParaRPr lang="en-GB"/>
                    </a:p>
                  </a:txBody>
                  <a:tcPr marL="0" marR="0" marT="0" marB="0" horzOverflow="overflow"/>
                </a:tc>
                <a:tc hMerge="1">
                  <a:txBody>
                    <a:bodyPr/>
                    <a:lstStyle/>
                    <a:p>
                      <a:endParaRPr lang="en-GB"/>
                    </a:p>
                  </a:txBody>
                  <a:tcPr marL="0" marR="0" marT="0" marB="0" horzOverflow="overflow"/>
                </a:tc>
                <a:tc hMerge="1">
                  <a:txBody>
                    <a:bodyPr/>
                    <a:lstStyle/>
                    <a:p>
                      <a:endParaRPr lang="en-GB"/>
                    </a:p>
                  </a:txBody>
                  <a:tcPr marL="0" marR="0" marT="0" marB="0" horzOverflow="overflow"/>
                </a:tc>
                <a:tc hMerge="1">
                  <a:txBody>
                    <a:bodyPr/>
                    <a:lstStyle/>
                    <a:p>
                      <a:endParaRPr lang="en-GB"/>
                    </a:p>
                  </a:txBody>
                  <a:tcPr marL="0" marR="0" marT="0" marB="0" horzOverflow="overflow"/>
                </a:tc>
                <a:extLst>
                  <a:ext uri="{0D108BD9-81ED-4DB2-BD59-A6C34878D82A}">
                    <a16:rowId xmlns:a16="http://schemas.microsoft.com/office/drawing/2014/main" val="982464042"/>
                  </a:ext>
                </a:extLst>
              </a:tr>
              <a:tr h="161925">
                <a:tc>
                  <a:txBody>
                    <a:bodyPr/>
                    <a:lstStyle/>
                    <a:p>
                      <a:r>
                        <a:rPr lang="en-GB" sz="1000" dirty="0">
                          <a:effectLst/>
                          <a:latin typeface="Arial"/>
                        </a:rPr>
                        <a:t>Assets</a:t>
                      </a: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Liabilities</a:t>
                      </a:r>
                    </a:p>
                  </a:txBody>
                  <a:tcPr marL="0" marR="0" marT="0" marB="0" anchor="ctr"/>
                </a:tc>
                <a:extLst>
                  <a:ext uri="{0D108BD9-81ED-4DB2-BD59-A6C34878D82A}">
                    <a16:rowId xmlns:a16="http://schemas.microsoft.com/office/drawing/2014/main" val="3113471158"/>
                  </a:ext>
                </a:extLst>
              </a:tr>
              <a:tr h="152400">
                <a:tc>
                  <a:txBody>
                    <a:bodyPr/>
                    <a:lstStyle/>
                    <a:p>
                      <a:r>
                        <a:rPr lang="en-GB" sz="1000" dirty="0">
                          <a:effectLst/>
                          <a:latin typeface="Arial"/>
                        </a:rPr>
                        <a:t>Cash</a:t>
                      </a:r>
                    </a:p>
                  </a:txBody>
                  <a:tcPr marL="0" marR="0" marT="0" marB="0" anchor="ctr"/>
                </a:tc>
                <a:tc>
                  <a:txBody>
                    <a:bodyPr/>
                    <a:lstStyle/>
                    <a:p>
                      <a:r>
                        <a:rPr lang="en-GB" sz="1000" dirty="0">
                          <a:effectLst/>
                          <a:latin typeface="Arial"/>
                        </a:rPr>
                        <a:t>147,914,000</a:t>
                      </a: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Trade Payables</a:t>
                      </a:r>
                    </a:p>
                  </a:txBody>
                  <a:tcPr marL="0" marR="0" marT="0" marB="0" anchor="ctr"/>
                </a:tc>
                <a:tc>
                  <a:txBody>
                    <a:bodyPr/>
                    <a:lstStyle/>
                    <a:p>
                      <a:r>
                        <a:rPr lang="en-GB" sz="1000" dirty="0">
                          <a:latin typeface="Arial"/>
                        </a:rPr>
                        <a:t>30,500,000</a:t>
                      </a:r>
                    </a:p>
                  </a:txBody>
                  <a:tcPr marL="0" marR="0" marT="0" marB="0" anchor="ctr"/>
                </a:tc>
                <a:extLst>
                  <a:ext uri="{0D108BD9-81ED-4DB2-BD59-A6C34878D82A}">
                    <a16:rowId xmlns:a16="http://schemas.microsoft.com/office/drawing/2014/main" val="3695685471"/>
                  </a:ext>
                </a:extLst>
              </a:tr>
              <a:tr h="152400">
                <a:tc>
                  <a:txBody>
                    <a:bodyPr/>
                    <a:lstStyle/>
                    <a:p>
                      <a:r>
                        <a:rPr lang="en-GB" sz="1000" dirty="0">
                          <a:effectLst/>
                          <a:latin typeface="Arial"/>
                        </a:rPr>
                        <a:t>Inventory</a:t>
                      </a:r>
                    </a:p>
                  </a:txBody>
                  <a:tcPr marL="0" marR="0" marT="0" marB="0" anchor="ctr"/>
                </a:tc>
                <a:tc>
                  <a:txBody>
                    <a:bodyPr/>
                    <a:lstStyle/>
                    <a:p>
                      <a:r>
                        <a:rPr lang="en-GB" sz="1000" dirty="0">
                          <a:latin typeface="Arial"/>
                        </a:rPr>
                        <a:t>34,000,000</a:t>
                      </a: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Employee Payables</a:t>
                      </a:r>
                    </a:p>
                  </a:txBody>
                  <a:tcPr marL="0" marR="0" marT="0" marB="0" anchor="ctr"/>
                </a:tc>
                <a:tc>
                  <a:txBody>
                    <a:bodyPr/>
                    <a:lstStyle/>
                    <a:p>
                      <a:r>
                        <a:rPr lang="en-GB" sz="1000" dirty="0">
                          <a:latin typeface="Arial"/>
                        </a:rPr>
                        <a:t>2,500,000</a:t>
                      </a:r>
                    </a:p>
                  </a:txBody>
                  <a:tcPr marL="0" marR="0" marT="0" marB="0" anchor="ctr"/>
                </a:tc>
                <a:extLst>
                  <a:ext uri="{0D108BD9-81ED-4DB2-BD59-A6C34878D82A}">
                    <a16:rowId xmlns:a16="http://schemas.microsoft.com/office/drawing/2014/main" val="3472616556"/>
                  </a:ext>
                </a:extLst>
              </a:tr>
              <a:tr h="152400">
                <a:tc>
                  <a:txBody>
                    <a:bodyPr/>
                    <a:lstStyle/>
                    <a:p>
                      <a:r>
                        <a:rPr lang="en-GB" sz="1000" dirty="0">
                          <a:effectLst/>
                          <a:latin typeface="Arial"/>
                        </a:rPr>
                        <a:t>Accounts Receivable</a:t>
                      </a:r>
                    </a:p>
                  </a:txBody>
                  <a:tcPr marL="0" marR="0" marT="0" marB="0" anchor="ctr"/>
                </a:tc>
                <a:tc>
                  <a:txBody>
                    <a:bodyPr/>
                    <a:lstStyle/>
                    <a:p>
                      <a:r>
                        <a:rPr lang="en-GB" sz="1000" dirty="0">
                          <a:latin typeface="Arial"/>
                        </a:rPr>
                        <a:t>33,485,000</a:t>
                      </a: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Other Liabilities</a:t>
                      </a:r>
                    </a:p>
                  </a:txBody>
                  <a:tcPr marL="0" marR="0" marT="0" marB="0" anchor="ctr"/>
                </a:tc>
                <a:tc>
                  <a:txBody>
                    <a:bodyPr/>
                    <a:lstStyle/>
                    <a:p>
                      <a:r>
                        <a:rPr lang="en-GB" sz="1000" dirty="0">
                          <a:latin typeface="Arial"/>
                        </a:rPr>
                        <a:t>39,409,850</a:t>
                      </a:r>
                    </a:p>
                  </a:txBody>
                  <a:tcPr marL="0" marR="0" marT="0" marB="0" anchor="ctr"/>
                </a:tc>
                <a:extLst>
                  <a:ext uri="{0D108BD9-81ED-4DB2-BD59-A6C34878D82A}">
                    <a16:rowId xmlns:a16="http://schemas.microsoft.com/office/drawing/2014/main" val="3483922784"/>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3141142293"/>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Provision</a:t>
                      </a:r>
                    </a:p>
                  </a:txBody>
                  <a:tcPr marL="0" marR="0" marT="0" marB="0" anchor="ctr"/>
                </a:tc>
                <a:tc>
                  <a:txBody>
                    <a:bodyPr/>
                    <a:lstStyle/>
                    <a:p>
                      <a:r>
                        <a:rPr lang="en-GB" sz="1000" dirty="0">
                          <a:latin typeface="Arial"/>
                        </a:rPr>
                        <a:t>3,000,000</a:t>
                      </a:r>
                    </a:p>
                  </a:txBody>
                  <a:tcPr marL="0" marR="0" marT="0" marB="0" anchor="ctr"/>
                </a:tc>
                <a:extLst>
                  <a:ext uri="{0D108BD9-81ED-4DB2-BD59-A6C34878D82A}">
                    <a16:rowId xmlns:a16="http://schemas.microsoft.com/office/drawing/2014/main" val="2592829462"/>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Debt</a:t>
                      </a:r>
                    </a:p>
                  </a:txBody>
                  <a:tcPr marL="0" marR="0" marT="0" marB="0" anchor="ctr"/>
                </a:tc>
                <a:tc>
                  <a:txBody>
                    <a:bodyPr/>
                    <a:lstStyle/>
                    <a:p>
                      <a:r>
                        <a:rPr lang="en-GB" sz="1000" dirty="0">
                          <a:latin typeface="Arial"/>
                        </a:rPr>
                        <a:t>120,000,000</a:t>
                      </a:r>
                    </a:p>
                  </a:txBody>
                  <a:tcPr marL="0" marR="0" marT="0" marB="0" anchor="ctr"/>
                </a:tc>
                <a:extLst>
                  <a:ext uri="{0D108BD9-81ED-4DB2-BD59-A6C34878D82A}">
                    <a16:rowId xmlns:a16="http://schemas.microsoft.com/office/drawing/2014/main" val="129468186"/>
                  </a:ext>
                </a:extLst>
              </a:tr>
              <a:tr h="152400">
                <a:tc>
                  <a:txBody>
                    <a:bodyPr/>
                    <a:lstStyle/>
                    <a:p>
                      <a:r>
                        <a:rPr lang="en-GB" sz="1000" dirty="0">
                          <a:effectLst/>
                          <a:latin typeface="Arial"/>
                        </a:rPr>
                        <a:t>Fixed Assets</a:t>
                      </a:r>
                    </a:p>
                  </a:txBody>
                  <a:tcPr marL="0" marR="0" marT="0" marB="0" anchor="ctr"/>
                </a:tc>
                <a:tc>
                  <a:txBody>
                    <a:bodyPr/>
                    <a:lstStyle/>
                    <a:p>
                      <a:r>
                        <a:rPr lang="en-GB" sz="1000" dirty="0">
                          <a:latin typeface="Arial"/>
                        </a:rPr>
                        <a:t>210,000,000</a:t>
                      </a: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Liabilities</a:t>
                      </a:r>
                    </a:p>
                  </a:txBody>
                  <a:tcPr marL="0" marR="0" marT="0" marB="0" anchor="ctr"/>
                </a:tc>
                <a:tc>
                  <a:txBody>
                    <a:bodyPr/>
                    <a:lstStyle/>
                    <a:p>
                      <a:r>
                        <a:rPr lang="en-GB" sz="1000" dirty="0">
                          <a:latin typeface="Arial"/>
                        </a:rPr>
                        <a:t>195,409,850</a:t>
                      </a:r>
                    </a:p>
                  </a:txBody>
                  <a:tcPr marL="0" marR="0" marT="0" marB="0" anchor="ctr"/>
                </a:tc>
                <a:extLst>
                  <a:ext uri="{0D108BD9-81ED-4DB2-BD59-A6C34878D82A}">
                    <a16:rowId xmlns:a16="http://schemas.microsoft.com/office/drawing/2014/main" val="1534899931"/>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3808457820"/>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Equity</a:t>
                      </a:r>
                    </a:p>
                  </a:txBody>
                  <a:tcPr marL="0" marR="0" marT="0" marB="0" anchor="ctr"/>
                </a:tc>
                <a:tc>
                  <a:txBody>
                    <a:bodyPr/>
                    <a:lstStyle/>
                    <a:p>
                      <a:r>
                        <a:rPr lang="en-GB" sz="1000" dirty="0">
                          <a:latin typeface="Arial"/>
                        </a:rPr>
                        <a:t>229,989,150</a:t>
                      </a:r>
                    </a:p>
                  </a:txBody>
                  <a:tcPr marL="0" marR="0" marT="0" marB="0" anchor="ctr"/>
                </a:tc>
                <a:extLst>
                  <a:ext uri="{0D108BD9-81ED-4DB2-BD59-A6C34878D82A}">
                    <a16:rowId xmlns:a16="http://schemas.microsoft.com/office/drawing/2014/main" val="3040879735"/>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609344066"/>
                  </a:ext>
                </a:extLst>
              </a:tr>
              <a:tr h="161925">
                <a:tc>
                  <a:txBody>
                    <a:bodyPr/>
                    <a:lstStyle/>
                    <a:p>
                      <a:r>
                        <a:rPr lang="en-GB" sz="1000" dirty="0">
                          <a:effectLst/>
                          <a:latin typeface="Arial"/>
                        </a:rPr>
                        <a:t>Total Assets</a:t>
                      </a:r>
                    </a:p>
                  </a:txBody>
                  <a:tcPr marL="0" marR="0" marT="0" marB="0" anchor="ctr"/>
                </a:tc>
                <a:tc>
                  <a:txBody>
                    <a:bodyPr/>
                    <a:lstStyle/>
                    <a:p>
                      <a:pPr algn="r"/>
                      <a:r>
                        <a:rPr lang="en-GB" sz="1000" dirty="0">
                          <a:latin typeface="Arial"/>
                        </a:rPr>
                        <a:t>425,399,000</a:t>
                      </a:r>
                    </a:p>
                  </a:txBody>
                  <a:tcPr marL="0" marR="0" marT="0" marB="0" anchor="ctr"/>
                </a:tc>
                <a:tc>
                  <a:txBody>
                    <a:bodyPr/>
                    <a:lstStyle/>
                    <a:p>
                      <a:endParaRPr lang="en-GB" sz="1000" dirty="0">
                        <a:latin typeface="Arial"/>
                      </a:endParaRPr>
                    </a:p>
                  </a:txBody>
                  <a:tcPr marL="0" marR="0" marT="0" marB="0" anchor="ctr"/>
                </a:tc>
                <a:tc>
                  <a:txBody>
                    <a:bodyPr/>
                    <a:lstStyle/>
                    <a:p>
                      <a:r>
                        <a:rPr lang="en-GB" sz="1000" dirty="0">
                          <a:latin typeface="Arial"/>
                        </a:rPr>
                        <a:t>Total Liabilities &amp; Equity</a:t>
                      </a:r>
                    </a:p>
                  </a:txBody>
                  <a:tcPr marL="0" marR="0" marT="0" marB="0" anchor="ctr"/>
                </a:tc>
                <a:tc>
                  <a:txBody>
                    <a:bodyPr/>
                    <a:lstStyle/>
                    <a:p>
                      <a:r>
                        <a:rPr lang="en-GB" sz="1000" dirty="0">
                          <a:latin typeface="Arial"/>
                        </a:rPr>
                        <a:t>425,399,000</a:t>
                      </a:r>
                    </a:p>
                  </a:txBody>
                  <a:tcPr marL="0" marR="0" marT="0" marB="0" anchor="ctr"/>
                </a:tc>
                <a:extLst>
                  <a:ext uri="{0D108BD9-81ED-4DB2-BD59-A6C34878D82A}">
                    <a16:rowId xmlns:a16="http://schemas.microsoft.com/office/drawing/2014/main" val="1163603809"/>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692274959"/>
                  </a:ext>
                </a:extLst>
              </a:tr>
              <a:tr h="1524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2170502446"/>
                  </a:ext>
                </a:extLst>
              </a:tr>
              <a:tr h="190500">
                <a:tc>
                  <a:txBody>
                    <a:bodyPr/>
                    <a:lstStyle/>
                    <a:p>
                      <a:r>
                        <a:rPr lang="en-GB" sz="1000" dirty="0">
                          <a:effectLst/>
                          <a:latin typeface="Arial"/>
                        </a:rPr>
                        <a:t>Ratio Analysis</a:t>
                      </a:r>
                    </a:p>
                  </a:txBody>
                  <a:tcPr marL="0" marR="0" marT="0" marB="0" anchor="ctr"/>
                </a:tc>
                <a:tc>
                  <a:txBody>
                    <a:bodyPr/>
                    <a:lstStyle/>
                    <a:p>
                      <a:pPr algn="r"/>
                      <a:r>
                        <a:rPr lang="en-GB" sz="1000" dirty="0">
                          <a:latin typeface="Arial"/>
                        </a:rPr>
                        <a:t>2013</a:t>
                      </a:r>
                    </a:p>
                  </a:txBody>
                  <a:tcPr marL="0" marR="0" marT="0" marB="0" anchor="ctr"/>
                </a:tc>
                <a:tc>
                  <a:txBody>
                    <a:bodyPr/>
                    <a:lstStyle/>
                    <a:p>
                      <a:endParaRPr lang="en-GB" sz="1000" dirty="0">
                        <a:latin typeface="Arial"/>
                      </a:endParaRPr>
                    </a:p>
                  </a:txBody>
                  <a:tcPr marL="0" marR="0" marT="0" marB="0" anchor="ctr"/>
                </a:tc>
                <a:tc>
                  <a:txBody>
                    <a:bodyPr/>
                    <a:lstStyle/>
                    <a:p>
                      <a:pPr algn="r"/>
                      <a:r>
                        <a:rPr lang="en-GB" sz="1000" dirty="0">
                          <a:latin typeface="Arial"/>
                        </a:rPr>
                        <a:t>2015</a:t>
                      </a: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1100508086"/>
                  </a:ext>
                </a:extLst>
              </a:tr>
              <a:tr h="190500">
                <a:tc>
                  <a:txBody>
                    <a:bodyPr/>
                    <a:lstStyle/>
                    <a:p>
                      <a:endParaRPr lang="en-GB" sz="1000" dirty="0">
                        <a:effectLst/>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1031415746"/>
                  </a:ext>
                </a:extLst>
              </a:tr>
              <a:tr h="190500">
                <a:tc>
                  <a:txBody>
                    <a:bodyPr/>
                    <a:lstStyle/>
                    <a:p>
                      <a:r>
                        <a:rPr lang="en-GB" sz="1000" dirty="0">
                          <a:effectLst/>
                          <a:latin typeface="Arial"/>
                        </a:rPr>
                        <a:t>Current Ratio</a:t>
                      </a:r>
                    </a:p>
                  </a:txBody>
                  <a:tcPr marL="0" marR="0" marT="0" marB="0" anchor="ctr"/>
                </a:tc>
                <a:tc>
                  <a:txBody>
                    <a:bodyPr/>
                    <a:lstStyle/>
                    <a:p>
                      <a:pPr algn="r"/>
                      <a:r>
                        <a:rPr lang="en-GB" sz="1000" dirty="0">
                          <a:latin typeface="Arial"/>
                        </a:rPr>
                        <a:t>2.08</a:t>
                      </a:r>
                    </a:p>
                  </a:txBody>
                  <a:tcPr marL="0" marR="0" marT="0" marB="0" anchor="ctr"/>
                </a:tc>
                <a:tc>
                  <a:txBody>
                    <a:bodyPr/>
                    <a:lstStyle/>
                    <a:p>
                      <a:endParaRPr lang="en-GB" sz="1000" dirty="0">
                        <a:latin typeface="Arial"/>
                      </a:endParaRPr>
                    </a:p>
                  </a:txBody>
                  <a:tcPr marL="0" marR="0" marT="0" marB="0" anchor="ctr"/>
                </a:tc>
                <a:tc>
                  <a:txBody>
                    <a:bodyPr/>
                    <a:lstStyle/>
                    <a:p>
                      <a:pPr algn="r"/>
                      <a:r>
                        <a:rPr lang="en-GB" sz="1000" dirty="0">
                          <a:latin typeface="Arial"/>
                        </a:rPr>
                        <a:t>2.97</a:t>
                      </a: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782918012"/>
                  </a:ext>
                </a:extLst>
              </a:tr>
              <a:tr h="190500">
                <a:tc>
                  <a:txBody>
                    <a:bodyPr/>
                    <a:lstStyle/>
                    <a:p>
                      <a:r>
                        <a:rPr lang="en-GB" sz="1000" dirty="0">
                          <a:effectLst/>
                          <a:latin typeface="Arial"/>
                        </a:rPr>
                        <a:t>DSO</a:t>
                      </a:r>
                    </a:p>
                  </a:txBody>
                  <a:tcPr marL="0" marR="0" marT="0" marB="0" anchor="ctr"/>
                </a:tc>
                <a:tc>
                  <a:txBody>
                    <a:bodyPr/>
                    <a:lstStyle/>
                    <a:p>
                      <a:pPr algn="r"/>
                      <a:r>
                        <a:rPr lang="en-GB" sz="1000" dirty="0">
                          <a:latin typeface="Arial"/>
                        </a:rPr>
                        <a:t>31</a:t>
                      </a:r>
                    </a:p>
                  </a:txBody>
                  <a:tcPr marL="0" marR="0" marT="0" marB="0" anchor="ctr"/>
                </a:tc>
                <a:tc>
                  <a:txBody>
                    <a:bodyPr/>
                    <a:lstStyle/>
                    <a:p>
                      <a:endParaRPr lang="en-GB" sz="1000" dirty="0">
                        <a:latin typeface="Arial"/>
                      </a:endParaRPr>
                    </a:p>
                  </a:txBody>
                  <a:tcPr marL="0" marR="0" marT="0" marB="0" anchor="ctr"/>
                </a:tc>
                <a:tc>
                  <a:txBody>
                    <a:bodyPr/>
                    <a:lstStyle/>
                    <a:p>
                      <a:pPr algn="r"/>
                      <a:r>
                        <a:rPr lang="en-GB" sz="1000" dirty="0">
                          <a:latin typeface="Arial"/>
                        </a:rPr>
                        <a:t>23</a:t>
                      </a: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1455560726"/>
                  </a:ext>
                </a:extLst>
              </a:tr>
              <a:tr h="190500">
                <a:tc>
                  <a:txBody>
                    <a:bodyPr/>
                    <a:lstStyle/>
                    <a:p>
                      <a:r>
                        <a:rPr lang="en-GB" sz="1000" dirty="0">
                          <a:effectLst/>
                          <a:latin typeface="Arial"/>
                        </a:rPr>
                        <a:t>DIO</a:t>
                      </a:r>
                    </a:p>
                  </a:txBody>
                  <a:tcPr marL="0" marR="0" marT="0" marB="0" anchor="ctr"/>
                </a:tc>
                <a:tc>
                  <a:txBody>
                    <a:bodyPr/>
                    <a:lstStyle/>
                    <a:p>
                      <a:pPr algn="r"/>
                      <a:r>
                        <a:rPr lang="en-GB" sz="1000" dirty="0">
                          <a:latin typeface="Arial"/>
                        </a:rPr>
                        <a:t>64.7</a:t>
                      </a:r>
                    </a:p>
                  </a:txBody>
                  <a:tcPr marL="0" marR="0" marT="0" marB="0" anchor="ctr"/>
                </a:tc>
                <a:tc>
                  <a:txBody>
                    <a:bodyPr/>
                    <a:lstStyle/>
                    <a:p>
                      <a:endParaRPr lang="en-GB" sz="1000" dirty="0">
                        <a:latin typeface="Arial"/>
                      </a:endParaRPr>
                    </a:p>
                  </a:txBody>
                  <a:tcPr marL="0" marR="0" marT="0" marB="0" anchor="ctr"/>
                </a:tc>
                <a:tc>
                  <a:txBody>
                    <a:bodyPr/>
                    <a:lstStyle/>
                    <a:p>
                      <a:pPr algn="r"/>
                      <a:r>
                        <a:rPr lang="en-GB" sz="1000" dirty="0">
                          <a:latin typeface="Arial"/>
                        </a:rPr>
                        <a:t>45.3</a:t>
                      </a: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184902166"/>
                  </a:ext>
                </a:extLst>
              </a:tr>
              <a:tr h="190500">
                <a:tc>
                  <a:txBody>
                    <a:bodyPr/>
                    <a:lstStyle/>
                    <a:p>
                      <a:r>
                        <a:rPr lang="en-GB" sz="1000" dirty="0">
                          <a:effectLst/>
                          <a:latin typeface="Arial"/>
                        </a:rPr>
                        <a:t>DPO</a:t>
                      </a:r>
                    </a:p>
                  </a:txBody>
                  <a:tcPr marL="0" marR="0" marT="0" marB="0" anchor="ctr"/>
                </a:tc>
                <a:tc>
                  <a:txBody>
                    <a:bodyPr/>
                    <a:lstStyle/>
                    <a:p>
                      <a:pPr algn="r"/>
                      <a:r>
                        <a:rPr lang="en-GB" sz="1000" dirty="0">
                          <a:latin typeface="Arial"/>
                        </a:rPr>
                        <a:t>37.1</a:t>
                      </a:r>
                    </a:p>
                  </a:txBody>
                  <a:tcPr marL="0" marR="0" marT="0" marB="0" anchor="ctr"/>
                </a:tc>
                <a:tc>
                  <a:txBody>
                    <a:bodyPr/>
                    <a:lstStyle/>
                    <a:p>
                      <a:endParaRPr lang="en-GB" sz="1000" dirty="0">
                        <a:latin typeface="Arial"/>
                      </a:endParaRPr>
                    </a:p>
                  </a:txBody>
                  <a:tcPr marL="0" marR="0" marT="0" marB="0" anchor="ctr"/>
                </a:tc>
                <a:tc>
                  <a:txBody>
                    <a:bodyPr/>
                    <a:lstStyle/>
                    <a:p>
                      <a:pPr algn="r"/>
                      <a:r>
                        <a:rPr lang="en-GB" sz="1000" dirty="0">
                          <a:latin typeface="Arial"/>
                        </a:rPr>
                        <a:t>40.6</a:t>
                      </a: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1111292193"/>
                  </a:ext>
                </a:extLst>
              </a:tr>
              <a:tr h="190500">
                <a:tc>
                  <a:txBody>
                    <a:bodyPr/>
                    <a:lstStyle/>
                    <a:p>
                      <a:r>
                        <a:rPr lang="en-GB" sz="1000" dirty="0">
                          <a:effectLst/>
                          <a:latin typeface="Arial"/>
                        </a:rPr>
                        <a:t>Net Trade Cycle</a:t>
                      </a:r>
                    </a:p>
                  </a:txBody>
                  <a:tcPr marL="0" marR="0" marT="0" marB="0" anchor="ctr"/>
                </a:tc>
                <a:tc>
                  <a:txBody>
                    <a:bodyPr/>
                    <a:lstStyle/>
                    <a:p>
                      <a:pPr algn="r"/>
                      <a:r>
                        <a:rPr lang="en-GB" sz="1000" dirty="0">
                          <a:latin typeface="Arial"/>
                        </a:rPr>
                        <a:t>58.3</a:t>
                      </a:r>
                    </a:p>
                  </a:txBody>
                  <a:tcPr marL="0" marR="0" marT="0" marB="0" anchor="ctr"/>
                </a:tc>
                <a:tc>
                  <a:txBody>
                    <a:bodyPr/>
                    <a:lstStyle/>
                    <a:p>
                      <a:endParaRPr lang="en-GB" sz="1000" dirty="0">
                        <a:latin typeface="Arial"/>
                      </a:endParaRPr>
                    </a:p>
                  </a:txBody>
                  <a:tcPr marL="0" marR="0" marT="0" marB="0" anchor="ctr"/>
                </a:tc>
                <a:tc>
                  <a:txBody>
                    <a:bodyPr/>
                    <a:lstStyle/>
                    <a:p>
                      <a:pPr algn="r"/>
                      <a:r>
                        <a:rPr lang="en-GB" sz="1000" dirty="0">
                          <a:latin typeface="Arial"/>
                        </a:rPr>
                        <a:t>27.6</a:t>
                      </a: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2094224115"/>
                  </a:ext>
                </a:extLst>
              </a:tr>
              <a:tr h="190500">
                <a:tc>
                  <a:txBody>
                    <a:bodyPr/>
                    <a:lstStyle/>
                    <a:p>
                      <a:r>
                        <a:rPr lang="en-GB" sz="1000" dirty="0">
                          <a:effectLst/>
                          <a:latin typeface="Arial"/>
                        </a:rPr>
                        <a:t>Debt Ratio</a:t>
                      </a:r>
                    </a:p>
                  </a:txBody>
                  <a:tcPr marL="0" marR="0" marT="0" marB="0" anchor="ctr"/>
                </a:tc>
                <a:tc>
                  <a:txBody>
                    <a:bodyPr/>
                    <a:lstStyle/>
                    <a:p>
                      <a:pPr algn="r"/>
                      <a:r>
                        <a:rPr lang="en-GB" sz="1000" dirty="0">
                          <a:latin typeface="Arial"/>
                        </a:rPr>
                        <a:t>69%</a:t>
                      </a:r>
                    </a:p>
                  </a:txBody>
                  <a:tcPr marL="0" marR="0" marT="0" marB="0" anchor="ctr"/>
                </a:tc>
                <a:tc>
                  <a:txBody>
                    <a:bodyPr/>
                    <a:lstStyle/>
                    <a:p>
                      <a:endParaRPr lang="en-GB" sz="1000" dirty="0">
                        <a:latin typeface="Arial"/>
                      </a:endParaRPr>
                    </a:p>
                  </a:txBody>
                  <a:tcPr marL="0" marR="0" marT="0" marB="0" anchor="ctr"/>
                </a:tc>
                <a:tc>
                  <a:txBody>
                    <a:bodyPr/>
                    <a:lstStyle/>
                    <a:p>
                      <a:pPr algn="r"/>
                      <a:r>
                        <a:rPr lang="en-GB" sz="1000" dirty="0">
                          <a:latin typeface="Arial"/>
                        </a:rPr>
                        <a:t>46%</a:t>
                      </a:r>
                    </a:p>
                  </a:txBody>
                  <a:tcPr marL="0" marR="0" marT="0" marB="0" anchor="ctr"/>
                </a:tc>
                <a:tc>
                  <a:txBody>
                    <a:bodyPr/>
                    <a:lstStyle/>
                    <a:p>
                      <a:endParaRPr lang="en-GB" sz="1000" dirty="0">
                        <a:latin typeface="Arial"/>
                      </a:endParaRPr>
                    </a:p>
                  </a:txBody>
                  <a:tcPr marL="0" marR="0" marT="0" marB="0" anchor="ctr"/>
                </a:tc>
                <a:extLst>
                  <a:ext uri="{0D108BD9-81ED-4DB2-BD59-A6C34878D82A}">
                    <a16:rowId xmlns:a16="http://schemas.microsoft.com/office/drawing/2014/main" val="483612111"/>
                  </a:ext>
                </a:extLst>
              </a:tr>
            </a:tbl>
          </a:graphicData>
        </a:graphic>
      </p:graphicFrame>
    </p:spTree>
    <p:extLst>
      <p:ext uri="{BB962C8B-B14F-4D97-AF65-F5344CB8AC3E}">
        <p14:creationId xmlns:p14="http://schemas.microsoft.com/office/powerpoint/2010/main" val="3883203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64</Words>
  <Application>Microsoft Office PowerPoint</Application>
  <PresentationFormat>Widescreen</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NewPC</dc:creator>
  <cp:lastModifiedBy>NewPC</cp:lastModifiedBy>
  <cp:revision>431</cp:revision>
  <dcterms:created xsi:type="dcterms:W3CDTF">2016-01-09T21:29:40Z</dcterms:created>
  <dcterms:modified xsi:type="dcterms:W3CDTF">2024-04-08T20:42:20Z</dcterms:modified>
</cp:coreProperties>
</file>