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11-Sep-15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11-Sep-15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11-Sep-15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11-Sep-15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11-Sep-15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11-Sep-15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u="sng" dirty="0" smtClean="0">
                <a:solidFill>
                  <a:srgbClr val="FF0000"/>
                </a:solidFill>
              </a:rPr>
              <a:t>Function</a:t>
            </a:r>
            <a:endParaRPr lang="en-US" b="1" u="sng" dirty="0">
              <a:solidFill>
                <a:srgbClr val="FF0000"/>
              </a:solidFill>
            </a:endParaRPr>
          </a:p>
        </p:txBody>
      </p:sp>
      <p:sp>
        <p:nvSpPr>
          <p:cNvPr id="3" name="Content Placeholder 2"/>
          <p:cNvSpPr>
            <a:spLocks noGrp="1"/>
          </p:cNvSpPr>
          <p:nvPr>
            <p:ph idx="1"/>
          </p:nvPr>
        </p:nvSpPr>
        <p:spPr>
          <a:xfrm>
            <a:off x="533400" y="914401"/>
            <a:ext cx="8305800" cy="2209800"/>
          </a:xfrm>
        </p:spPr>
        <p:txBody>
          <a:bodyPr>
            <a:normAutofit/>
          </a:bodyPr>
          <a:lstStyle/>
          <a:p>
            <a:pPr algn="just"/>
            <a:r>
              <a:rPr lang="en-US" sz="2800" dirty="0" smtClean="0"/>
              <a:t>Function is a group of statements that together perform a specific task. Every C program has at least one  function  which  is main()</a:t>
            </a:r>
          </a:p>
          <a:p>
            <a:pPr algn="just"/>
            <a:endParaRPr lang="en-US" sz="2800" dirty="0"/>
          </a:p>
        </p:txBody>
      </p:sp>
      <p:sp>
        <p:nvSpPr>
          <p:cNvPr id="4" name="TextBox 3"/>
          <p:cNvSpPr txBox="1"/>
          <p:nvPr/>
        </p:nvSpPr>
        <p:spPr>
          <a:xfrm>
            <a:off x="762000" y="2362200"/>
            <a:ext cx="7772400" cy="4555093"/>
          </a:xfrm>
          <a:prstGeom prst="rect">
            <a:avLst/>
          </a:prstGeom>
          <a:noFill/>
        </p:spPr>
        <p:txBody>
          <a:bodyPr wrap="square" rtlCol="0">
            <a:spAutoFit/>
          </a:bodyPr>
          <a:lstStyle/>
          <a:p>
            <a:pPr fontAlgn="base"/>
            <a:r>
              <a:rPr lang="en-US" sz="2800" b="1" u="sng" dirty="0" smtClean="0">
                <a:solidFill>
                  <a:srgbClr val="FF0000"/>
                </a:solidFill>
              </a:rPr>
              <a:t>Types of C functions</a:t>
            </a:r>
          </a:p>
          <a:p>
            <a:pPr fontAlgn="base"/>
            <a:endParaRPr lang="en-US" sz="1600" dirty="0" smtClean="0"/>
          </a:p>
          <a:p>
            <a:pPr algn="just" fontAlgn="base"/>
            <a:r>
              <a:rPr lang="en-US" sz="2800" dirty="0" smtClean="0"/>
              <a:t>There are two types of functions in C programming</a:t>
            </a:r>
            <a:r>
              <a:rPr lang="en-US" sz="3200" dirty="0" smtClean="0"/>
              <a:t>:</a:t>
            </a:r>
            <a:endParaRPr lang="en-US" sz="2800" dirty="0" smtClean="0"/>
          </a:p>
          <a:p>
            <a:pPr algn="just" fontAlgn="base"/>
            <a:r>
              <a:rPr lang="en-US" sz="2800" dirty="0" smtClean="0"/>
              <a:t>1) Library function</a:t>
            </a:r>
          </a:p>
          <a:p>
            <a:pPr algn="just" fontAlgn="base"/>
            <a:r>
              <a:rPr lang="en-US" sz="2800" dirty="0" smtClean="0"/>
              <a:t>2) User defined function</a:t>
            </a:r>
          </a:p>
          <a:p>
            <a:pPr algn="just" fontAlgn="base"/>
            <a:endParaRPr lang="en-US" dirty="0" smtClean="0"/>
          </a:p>
          <a:p>
            <a:pPr algn="just" fontAlgn="base"/>
            <a:r>
              <a:rPr lang="en-US" sz="2800" u="sng" dirty="0" smtClean="0">
                <a:solidFill>
                  <a:srgbClr val="FF0000"/>
                </a:solidFill>
              </a:rPr>
              <a:t>Library function</a:t>
            </a:r>
          </a:p>
          <a:p>
            <a:pPr algn="just" fontAlgn="base"/>
            <a:r>
              <a:rPr lang="en-US" sz="2800" dirty="0" smtClean="0"/>
              <a:t>Library functions are the in-built function in C programming system. For example: main(), </a:t>
            </a:r>
            <a:r>
              <a:rPr lang="en-US" sz="2800" dirty="0" err="1" smtClean="0"/>
              <a:t>printf</a:t>
            </a:r>
            <a:r>
              <a:rPr lang="en-US" sz="2800" dirty="0" smtClean="0"/>
              <a:t>(), </a:t>
            </a:r>
            <a:r>
              <a:rPr lang="en-US" sz="2800" dirty="0" err="1" smtClean="0"/>
              <a:t>scanf</a:t>
            </a:r>
            <a:r>
              <a:rPr lang="en-US" sz="2800" dirty="0" smtClean="0"/>
              <a:t>().</a:t>
            </a:r>
          </a:p>
          <a:p>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fontScale="90000"/>
          </a:bodyPr>
          <a:lstStyle/>
          <a:p>
            <a:r>
              <a:rPr lang="en-US" b="1" dirty="0" smtClean="0">
                <a:solidFill>
                  <a:srgbClr val="FF0000"/>
                </a:solidFill>
              </a:rPr>
              <a:t>Types of User-defined Functions in C Programming</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US" dirty="0" smtClean="0"/>
              <a:t>Function </a:t>
            </a:r>
            <a:r>
              <a:rPr lang="en-US" dirty="0" smtClean="0"/>
              <a:t>with no arguments and no return value</a:t>
            </a:r>
          </a:p>
          <a:p>
            <a:pPr algn="just"/>
            <a:r>
              <a:rPr lang="en-US" dirty="0" smtClean="0"/>
              <a:t>Function with no arguments and return value</a:t>
            </a:r>
          </a:p>
          <a:p>
            <a:pPr algn="just"/>
            <a:r>
              <a:rPr lang="en-US" dirty="0" smtClean="0"/>
              <a:t>Function with arguments but no return value</a:t>
            </a:r>
          </a:p>
          <a:p>
            <a:pPr algn="just"/>
            <a:r>
              <a:rPr lang="en-US" dirty="0" smtClean="0"/>
              <a:t>Function with arguments and return value.</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solidFill>
                  <a:srgbClr val="FF0000"/>
                </a:solidFill>
              </a:rPr>
              <a:t>Recursion</a:t>
            </a:r>
            <a:r>
              <a:rPr lang="en-US" dirty="0" smtClean="0"/>
              <a:t/>
            </a:r>
            <a:br>
              <a:rPr lang="en-US" dirty="0" smtClean="0"/>
            </a:br>
            <a:endParaRPr lang="en-US" dirty="0"/>
          </a:p>
        </p:txBody>
      </p:sp>
      <p:sp>
        <p:nvSpPr>
          <p:cNvPr id="3" name="Content Placeholder 2"/>
          <p:cNvSpPr>
            <a:spLocks noGrp="1"/>
          </p:cNvSpPr>
          <p:nvPr>
            <p:ph idx="1"/>
          </p:nvPr>
        </p:nvSpPr>
        <p:spPr>
          <a:xfrm>
            <a:off x="457200" y="685800"/>
            <a:ext cx="8229600" cy="5562600"/>
          </a:xfrm>
        </p:spPr>
        <p:txBody>
          <a:bodyPr>
            <a:noAutofit/>
          </a:bodyPr>
          <a:lstStyle/>
          <a:p>
            <a:pPr algn="just"/>
            <a:r>
              <a:rPr lang="en-IN" sz="2400" dirty="0" smtClean="0"/>
              <a:t>A function that calls itself is known as recursive function and this technique is known as recursion in C programming</a:t>
            </a:r>
            <a:r>
              <a:rPr lang="en-IN" sz="2400" dirty="0" smtClean="0"/>
              <a:t>.</a:t>
            </a:r>
          </a:p>
          <a:p>
            <a:pPr algn="just">
              <a:buNone/>
            </a:pPr>
            <a:endParaRPr lang="en-US" sz="700" dirty="0" smtClean="0">
              <a:solidFill>
                <a:srgbClr val="FF0000"/>
              </a:solidFill>
            </a:endParaRPr>
          </a:p>
          <a:p>
            <a:pPr algn="just">
              <a:buNone/>
            </a:pPr>
            <a:r>
              <a:rPr lang="en-US" sz="1800" dirty="0" smtClean="0">
                <a:solidFill>
                  <a:srgbClr val="FF0000"/>
                </a:solidFill>
              </a:rPr>
              <a:t>Example</a:t>
            </a:r>
            <a:endParaRPr lang="en-US" sz="1800" dirty="0" smtClean="0">
              <a:solidFill>
                <a:srgbClr val="FF0000"/>
              </a:solidFill>
            </a:endParaRPr>
          </a:p>
          <a:p>
            <a:pPr algn="just">
              <a:buNone/>
            </a:pPr>
            <a:r>
              <a:rPr lang="en-US" sz="1800" dirty="0" smtClean="0"/>
              <a:t>#include &lt;</a:t>
            </a:r>
            <a:r>
              <a:rPr lang="en-US" sz="1800" dirty="0" err="1" smtClean="0"/>
              <a:t>stdio.h</a:t>
            </a:r>
            <a:r>
              <a:rPr lang="en-US" sz="1800" dirty="0" smtClean="0"/>
              <a:t>&gt; </a:t>
            </a:r>
            <a:endParaRPr lang="en-US" sz="1800" dirty="0" smtClean="0"/>
          </a:p>
          <a:p>
            <a:pPr algn="just">
              <a:buNone/>
            </a:pPr>
            <a:r>
              <a:rPr lang="en-US" sz="1800" dirty="0" err="1" smtClean="0"/>
              <a:t>int</a:t>
            </a:r>
            <a:r>
              <a:rPr lang="en-US" sz="1800" dirty="0" smtClean="0"/>
              <a:t> </a:t>
            </a:r>
            <a:r>
              <a:rPr lang="en-US" sz="1800" dirty="0" smtClean="0"/>
              <a:t>sum(</a:t>
            </a:r>
            <a:r>
              <a:rPr lang="en-US" sz="1800" dirty="0" err="1" smtClean="0"/>
              <a:t>int</a:t>
            </a:r>
            <a:r>
              <a:rPr lang="en-US" sz="1800" dirty="0" smtClean="0"/>
              <a:t> n); </a:t>
            </a:r>
            <a:endParaRPr lang="en-US" sz="1800" dirty="0" smtClean="0"/>
          </a:p>
          <a:p>
            <a:pPr algn="just">
              <a:buNone/>
            </a:pPr>
            <a:r>
              <a:rPr lang="en-US" sz="1800" dirty="0" err="1" smtClean="0"/>
              <a:t>int</a:t>
            </a:r>
            <a:r>
              <a:rPr lang="en-US" sz="1800" dirty="0" smtClean="0"/>
              <a:t> </a:t>
            </a:r>
            <a:r>
              <a:rPr lang="en-US" sz="1800" dirty="0" smtClean="0"/>
              <a:t>main</a:t>
            </a:r>
            <a:r>
              <a:rPr lang="en-US" sz="1800" dirty="0" smtClean="0"/>
              <a:t>(){ </a:t>
            </a:r>
          </a:p>
          <a:p>
            <a:pPr algn="just">
              <a:buNone/>
            </a:pPr>
            <a:r>
              <a:rPr lang="en-US" sz="1800" dirty="0" err="1" smtClean="0"/>
              <a:t>int</a:t>
            </a:r>
            <a:r>
              <a:rPr lang="en-US" sz="1800" dirty="0" smtClean="0"/>
              <a:t> </a:t>
            </a:r>
            <a:r>
              <a:rPr lang="en-US" sz="1800" dirty="0" err="1" smtClean="0"/>
              <a:t>num,add</a:t>
            </a:r>
            <a:r>
              <a:rPr lang="en-US" sz="1800" dirty="0" smtClean="0"/>
              <a:t>; </a:t>
            </a:r>
            <a:endParaRPr lang="en-US" sz="1800" dirty="0" smtClean="0"/>
          </a:p>
          <a:p>
            <a:pPr algn="just">
              <a:buNone/>
            </a:pPr>
            <a:r>
              <a:rPr lang="en-US" sz="1800" dirty="0" err="1" smtClean="0"/>
              <a:t>printf</a:t>
            </a:r>
            <a:r>
              <a:rPr lang="en-US" sz="1800" dirty="0" smtClean="0"/>
              <a:t>("Enter a positive integer:\n"); </a:t>
            </a:r>
            <a:endParaRPr lang="en-US" sz="1800" dirty="0" smtClean="0"/>
          </a:p>
          <a:p>
            <a:pPr algn="just">
              <a:buNone/>
            </a:pPr>
            <a:r>
              <a:rPr lang="en-US" sz="1800" dirty="0" err="1" smtClean="0"/>
              <a:t>scanf</a:t>
            </a:r>
            <a:r>
              <a:rPr lang="en-US" sz="1800" dirty="0" smtClean="0"/>
              <a:t>("%</a:t>
            </a:r>
            <a:r>
              <a:rPr lang="en-US" sz="1800" dirty="0" err="1" smtClean="0"/>
              <a:t>d",&amp;num</a:t>
            </a:r>
            <a:r>
              <a:rPr lang="en-US" sz="1800" dirty="0" smtClean="0"/>
              <a:t>); </a:t>
            </a:r>
            <a:endParaRPr lang="en-US" sz="1800" dirty="0" smtClean="0"/>
          </a:p>
          <a:p>
            <a:pPr algn="just">
              <a:buNone/>
            </a:pPr>
            <a:r>
              <a:rPr lang="en-US" sz="1800" dirty="0" smtClean="0"/>
              <a:t>add=sum(num</a:t>
            </a:r>
            <a:r>
              <a:rPr lang="en-US" sz="1800" dirty="0" smtClean="0"/>
              <a:t>); </a:t>
            </a:r>
            <a:endParaRPr lang="en-US" sz="1800" dirty="0" smtClean="0"/>
          </a:p>
          <a:p>
            <a:pPr algn="just">
              <a:buNone/>
            </a:pPr>
            <a:r>
              <a:rPr lang="en-US" sz="1800" dirty="0" err="1" smtClean="0"/>
              <a:t>printf</a:t>
            </a:r>
            <a:r>
              <a:rPr lang="en-US" sz="1800" dirty="0" smtClean="0"/>
              <a:t>("sum=%</a:t>
            </a:r>
            <a:r>
              <a:rPr lang="en-US" sz="1800" dirty="0" err="1" smtClean="0"/>
              <a:t>d",add</a:t>
            </a:r>
            <a:r>
              <a:rPr lang="en-US" sz="1800" dirty="0" smtClean="0"/>
              <a:t>); </a:t>
            </a:r>
            <a:endParaRPr lang="en-US" sz="1800" dirty="0" smtClean="0"/>
          </a:p>
          <a:p>
            <a:pPr algn="just">
              <a:buNone/>
            </a:pPr>
            <a:r>
              <a:rPr lang="en-US" sz="1800" dirty="0" smtClean="0"/>
              <a:t>}</a:t>
            </a:r>
          </a:p>
          <a:p>
            <a:pPr algn="just">
              <a:buNone/>
            </a:pPr>
            <a:r>
              <a:rPr lang="en-US" sz="1800" dirty="0" smtClean="0"/>
              <a:t> </a:t>
            </a:r>
            <a:r>
              <a:rPr lang="en-US" sz="1800" dirty="0" err="1" smtClean="0"/>
              <a:t>int</a:t>
            </a:r>
            <a:r>
              <a:rPr lang="en-US" sz="1800" dirty="0" smtClean="0"/>
              <a:t> sum(</a:t>
            </a:r>
            <a:r>
              <a:rPr lang="en-US" sz="1800" dirty="0" err="1" smtClean="0"/>
              <a:t>int</a:t>
            </a:r>
            <a:r>
              <a:rPr lang="en-US" sz="1800" dirty="0" smtClean="0"/>
              <a:t> n</a:t>
            </a:r>
            <a:r>
              <a:rPr lang="en-US" sz="1800" dirty="0" smtClean="0"/>
              <a:t>){ </a:t>
            </a:r>
          </a:p>
          <a:p>
            <a:pPr algn="just">
              <a:buNone/>
            </a:pPr>
            <a:r>
              <a:rPr lang="en-US" sz="1800" dirty="0" smtClean="0"/>
              <a:t>if(n</a:t>
            </a:r>
            <a:r>
              <a:rPr lang="en-US" sz="1800" dirty="0" smtClean="0"/>
              <a:t>==0</a:t>
            </a:r>
            <a:r>
              <a:rPr lang="en-US" sz="1800" dirty="0" smtClean="0"/>
              <a:t>)</a:t>
            </a:r>
          </a:p>
          <a:p>
            <a:pPr algn="just">
              <a:buNone/>
            </a:pPr>
            <a:r>
              <a:rPr lang="en-US" sz="1800" dirty="0" smtClean="0"/>
              <a:t> </a:t>
            </a:r>
            <a:r>
              <a:rPr lang="en-US" sz="1800" dirty="0" smtClean="0"/>
              <a:t>return n; </a:t>
            </a:r>
            <a:endParaRPr lang="en-US" sz="1800" dirty="0" smtClean="0"/>
          </a:p>
          <a:p>
            <a:pPr algn="just">
              <a:buNone/>
            </a:pPr>
            <a:r>
              <a:rPr lang="en-US" sz="1800" dirty="0" smtClean="0"/>
              <a:t>Else</a:t>
            </a:r>
          </a:p>
          <a:p>
            <a:pPr algn="just">
              <a:buNone/>
            </a:pPr>
            <a:r>
              <a:rPr lang="en-US" sz="1800" dirty="0" smtClean="0"/>
              <a:t> </a:t>
            </a:r>
            <a:r>
              <a:rPr lang="en-US" sz="1800" dirty="0" smtClean="0"/>
              <a:t>return </a:t>
            </a:r>
            <a:r>
              <a:rPr lang="en-US" sz="1800" dirty="0" err="1" smtClean="0"/>
              <a:t>n+sum</a:t>
            </a:r>
            <a:r>
              <a:rPr lang="en-US" sz="1800" dirty="0" smtClean="0"/>
              <a:t>(n-1); </a:t>
            </a:r>
            <a:endParaRPr lang="en-US" sz="1800" dirty="0" smtClean="0"/>
          </a:p>
          <a:p>
            <a:pPr algn="just">
              <a:buNone/>
            </a:pPr>
            <a:r>
              <a:rPr lang="en-US" sz="1800" dirty="0" smtClean="0"/>
              <a:t>}</a:t>
            </a:r>
            <a:endParaRPr lang="en-US" sz="1800" dirty="0"/>
          </a:p>
        </p:txBody>
      </p:sp>
      <p:sp>
        <p:nvSpPr>
          <p:cNvPr id="4" name="TextBox 3"/>
          <p:cNvSpPr txBox="1"/>
          <p:nvPr/>
        </p:nvSpPr>
        <p:spPr>
          <a:xfrm>
            <a:off x="5562600" y="1981200"/>
            <a:ext cx="2667000" cy="1754326"/>
          </a:xfrm>
          <a:prstGeom prst="rect">
            <a:avLst/>
          </a:prstGeom>
          <a:noFill/>
        </p:spPr>
        <p:txBody>
          <a:bodyPr wrap="square" rtlCol="0">
            <a:spAutoFit/>
          </a:bodyPr>
          <a:lstStyle/>
          <a:p>
            <a:r>
              <a:rPr lang="en-IN" b="1" dirty="0" smtClean="0"/>
              <a:t>Write a C program to find sum of first n natural numbers using recursion. Note: Positive integers are known as natural number i.e. 1, 2, 3....n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943600"/>
          </a:xfrm>
        </p:spPr>
        <p:txBody>
          <a:bodyPr>
            <a:normAutofit fontScale="62500" lnSpcReduction="20000"/>
          </a:bodyPr>
          <a:lstStyle/>
          <a:p>
            <a:pPr fontAlgn="base">
              <a:buNone/>
            </a:pPr>
            <a:r>
              <a:rPr lang="en-US" sz="4000" u="sng" dirty="0" smtClean="0">
                <a:solidFill>
                  <a:srgbClr val="FF0000"/>
                </a:solidFill>
              </a:rPr>
              <a:t>User defined function</a:t>
            </a:r>
          </a:p>
          <a:p>
            <a:pPr algn="just" fontAlgn="base"/>
            <a:r>
              <a:rPr lang="en-US" sz="3800" dirty="0" smtClean="0"/>
              <a:t>C allows programmer to define their own function according to their requirement. These types of functions are known as user-defined functions</a:t>
            </a:r>
            <a:r>
              <a:rPr lang="en-US" dirty="0" smtClean="0"/>
              <a:t>.</a:t>
            </a:r>
          </a:p>
          <a:p>
            <a:pPr>
              <a:buNone/>
            </a:pPr>
            <a:endParaRPr lang="en-US" sz="2800" dirty="0" smtClean="0"/>
          </a:p>
          <a:p>
            <a:pPr>
              <a:buNone/>
            </a:pPr>
            <a:r>
              <a:rPr lang="en-US" sz="2800" dirty="0" smtClean="0"/>
              <a:t>	</a:t>
            </a:r>
          </a:p>
          <a:p>
            <a:pPr>
              <a:buNone/>
            </a:pPr>
            <a:r>
              <a:rPr lang="en-US" sz="2800" dirty="0" smtClean="0"/>
              <a:t>	#include &lt;</a:t>
            </a:r>
            <a:r>
              <a:rPr lang="en-US" sz="2800" dirty="0" err="1" smtClean="0"/>
              <a:t>stdio.h</a:t>
            </a:r>
            <a:r>
              <a:rPr lang="en-US" sz="2800" dirty="0" smtClean="0"/>
              <a:t>&gt; </a:t>
            </a:r>
          </a:p>
          <a:p>
            <a:pPr>
              <a:buNone/>
            </a:pPr>
            <a:r>
              <a:rPr lang="en-US" sz="2800" dirty="0" smtClean="0"/>
              <a:t>	void function_name()</a:t>
            </a:r>
          </a:p>
          <a:p>
            <a:pPr>
              <a:buNone/>
            </a:pPr>
            <a:r>
              <a:rPr lang="en-US" sz="2800" dirty="0" smtClean="0"/>
              <a:t>	{</a:t>
            </a:r>
          </a:p>
          <a:p>
            <a:pPr>
              <a:buNone/>
            </a:pPr>
            <a:r>
              <a:rPr lang="en-US" sz="2800" dirty="0" smtClean="0"/>
              <a:t>	 ................</a:t>
            </a:r>
          </a:p>
          <a:p>
            <a:pPr>
              <a:buNone/>
            </a:pPr>
            <a:r>
              <a:rPr lang="en-US" sz="2800" dirty="0" smtClean="0"/>
              <a:t>	 ................</a:t>
            </a:r>
          </a:p>
          <a:p>
            <a:pPr>
              <a:buNone/>
            </a:pPr>
            <a:r>
              <a:rPr lang="en-US" sz="2800" dirty="0" smtClean="0"/>
              <a:t> 	} </a:t>
            </a:r>
          </a:p>
          <a:p>
            <a:pPr>
              <a:buNone/>
            </a:pPr>
            <a:r>
              <a:rPr lang="en-US" sz="2800" dirty="0" smtClean="0"/>
              <a:t>	</a:t>
            </a:r>
            <a:r>
              <a:rPr lang="en-US" sz="2800" dirty="0" err="1" smtClean="0"/>
              <a:t>int</a:t>
            </a:r>
            <a:r>
              <a:rPr lang="en-US" sz="2800" dirty="0" smtClean="0"/>
              <a:t> main()</a:t>
            </a:r>
          </a:p>
          <a:p>
            <a:pPr>
              <a:buNone/>
            </a:pPr>
            <a:r>
              <a:rPr lang="en-US" sz="2800" dirty="0" smtClean="0"/>
              <a:t>	{ </a:t>
            </a:r>
          </a:p>
          <a:p>
            <a:pPr>
              <a:buNone/>
            </a:pPr>
            <a:r>
              <a:rPr lang="en-US" sz="2800" dirty="0" smtClean="0"/>
              <a:t>	........... </a:t>
            </a:r>
          </a:p>
          <a:p>
            <a:pPr>
              <a:buNone/>
            </a:pPr>
            <a:r>
              <a:rPr lang="en-US" sz="2800" dirty="0" smtClean="0"/>
              <a:t>	........... </a:t>
            </a:r>
          </a:p>
          <a:p>
            <a:pPr>
              <a:buNone/>
            </a:pPr>
            <a:r>
              <a:rPr lang="en-US" sz="2800" dirty="0" smtClean="0"/>
              <a:t>	function_name(); </a:t>
            </a:r>
          </a:p>
          <a:p>
            <a:pPr>
              <a:buNone/>
            </a:pPr>
            <a:r>
              <a:rPr lang="en-US" sz="2800" dirty="0" smtClean="0"/>
              <a:t>	...........</a:t>
            </a:r>
          </a:p>
          <a:p>
            <a:pPr>
              <a:buNone/>
            </a:pPr>
            <a:r>
              <a:rPr lang="en-US" sz="2800" dirty="0" smtClean="0"/>
              <a:t>	 ........... </a:t>
            </a:r>
          </a:p>
          <a:p>
            <a:pPr>
              <a:buNone/>
            </a:pPr>
            <a:r>
              <a:rPr lang="en-US" sz="2800" dirty="0" smtClean="0"/>
              <a:t>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US" sz="3600" b="1" u="sng" dirty="0" smtClean="0">
                <a:solidFill>
                  <a:srgbClr val="FF0000"/>
                </a:solidFill>
              </a:rPr>
              <a:t>Advantages of user defined functions</a:t>
            </a:r>
            <a:br>
              <a:rPr lang="en-US" sz="3600" b="1" u="sng" dirty="0" smtClean="0">
                <a:solidFill>
                  <a:srgbClr val="FF0000"/>
                </a:solidFill>
              </a:rPr>
            </a:br>
            <a:endParaRPr lang="en-US" sz="3600" b="1" u="sng" dirty="0">
              <a:solidFill>
                <a:srgbClr val="FF0000"/>
              </a:solidFill>
            </a:endParaRPr>
          </a:p>
        </p:txBody>
      </p:sp>
      <p:sp>
        <p:nvSpPr>
          <p:cNvPr id="3" name="Content Placeholder 2"/>
          <p:cNvSpPr>
            <a:spLocks noGrp="1"/>
          </p:cNvSpPr>
          <p:nvPr>
            <p:ph idx="1"/>
          </p:nvPr>
        </p:nvSpPr>
        <p:spPr>
          <a:xfrm>
            <a:off x="457200" y="1295400"/>
            <a:ext cx="8229600" cy="4525963"/>
          </a:xfrm>
        </p:spPr>
        <p:txBody>
          <a:bodyPr>
            <a:normAutofit/>
          </a:bodyPr>
          <a:lstStyle/>
          <a:p>
            <a:pPr algn="just" fontAlgn="base"/>
            <a:r>
              <a:rPr lang="en-US" sz="2800" dirty="0" smtClean="0"/>
              <a:t>User defined functions helps to decompose the large program into small segments which makes programmer easy to understand, maintain and debug.</a:t>
            </a:r>
          </a:p>
          <a:p>
            <a:pPr algn="just" fontAlgn="base"/>
            <a:r>
              <a:rPr lang="en-US" sz="2800" dirty="0" smtClean="0"/>
              <a:t>If repeated code occurs in a program. Function can be used to include those codes and execute when needed by calling that function.</a:t>
            </a:r>
          </a:p>
          <a:p>
            <a:pPr algn="just" fontAlgn="base"/>
            <a:r>
              <a:rPr lang="en-US" sz="2800" dirty="0" smtClean="0"/>
              <a:t>Programmer working on large project can divide the workload by making different functions.</a:t>
            </a:r>
          </a:p>
          <a:p>
            <a:pPr algn="just"/>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Example of user-defined function</a:t>
            </a:r>
            <a:r>
              <a:rPr lang="en-US" dirty="0" smtClean="0"/>
              <a:t/>
            </a:r>
            <a:br>
              <a:rPr lang="en-US" dirty="0" smtClean="0"/>
            </a:br>
            <a:endParaRPr lang="en-US" dirty="0"/>
          </a:p>
        </p:txBody>
      </p:sp>
      <p:sp>
        <p:nvSpPr>
          <p:cNvPr id="6" name="TextBox 5"/>
          <p:cNvSpPr txBox="1"/>
          <p:nvPr/>
        </p:nvSpPr>
        <p:spPr>
          <a:xfrm>
            <a:off x="1066800" y="838200"/>
            <a:ext cx="7315200" cy="6109365"/>
          </a:xfrm>
          <a:prstGeom prst="rect">
            <a:avLst/>
          </a:prstGeom>
          <a:noFill/>
        </p:spPr>
        <p:txBody>
          <a:bodyPr wrap="square" rtlCol="0">
            <a:spAutoFit/>
          </a:bodyPr>
          <a:lstStyle/>
          <a:p>
            <a:r>
              <a:rPr lang="en-US" sz="2300" dirty="0" smtClean="0"/>
              <a:t>#</a:t>
            </a:r>
            <a:r>
              <a:rPr lang="en-US" sz="2300" dirty="0" smtClean="0"/>
              <a:t>include &lt;</a:t>
            </a:r>
            <a:r>
              <a:rPr lang="en-US" sz="2300" dirty="0" err="1" smtClean="0"/>
              <a:t>stdio.h</a:t>
            </a:r>
            <a:r>
              <a:rPr lang="en-US" sz="2300" dirty="0" smtClean="0"/>
              <a:t>&gt;</a:t>
            </a:r>
          </a:p>
          <a:p>
            <a:r>
              <a:rPr lang="en-US" sz="2300" dirty="0" smtClean="0"/>
              <a:t> </a:t>
            </a:r>
            <a:r>
              <a:rPr lang="en-US" sz="2300" dirty="0" err="1" smtClean="0"/>
              <a:t>int</a:t>
            </a:r>
            <a:r>
              <a:rPr lang="en-US" sz="2300" dirty="0" smtClean="0"/>
              <a:t> add(</a:t>
            </a:r>
            <a:r>
              <a:rPr lang="en-US" sz="2300" dirty="0" err="1" smtClean="0"/>
              <a:t>int</a:t>
            </a:r>
            <a:r>
              <a:rPr lang="en-US" sz="2300" dirty="0" smtClean="0"/>
              <a:t> a, </a:t>
            </a:r>
            <a:r>
              <a:rPr lang="en-US" sz="2300" dirty="0" err="1" smtClean="0"/>
              <a:t>int</a:t>
            </a:r>
            <a:r>
              <a:rPr lang="en-US" sz="2300" dirty="0" smtClean="0"/>
              <a:t> b); </a:t>
            </a:r>
            <a:r>
              <a:rPr lang="en-US" sz="2300" dirty="0" smtClean="0"/>
              <a:t>	//</a:t>
            </a:r>
            <a:r>
              <a:rPr lang="en-US" sz="2300" dirty="0" smtClean="0"/>
              <a:t>function </a:t>
            </a:r>
            <a:r>
              <a:rPr lang="en-US" sz="2300" dirty="0" smtClean="0"/>
              <a:t>prototype(declaration</a:t>
            </a:r>
            <a:r>
              <a:rPr lang="en-US" sz="2300" dirty="0" smtClean="0"/>
              <a:t>) </a:t>
            </a:r>
            <a:endParaRPr lang="en-US" sz="2300" dirty="0" smtClean="0"/>
          </a:p>
          <a:p>
            <a:r>
              <a:rPr lang="en-US" sz="2300" dirty="0" smtClean="0"/>
              <a:t>	</a:t>
            </a:r>
            <a:r>
              <a:rPr lang="en-US" sz="2300" dirty="0" err="1" smtClean="0"/>
              <a:t>int</a:t>
            </a:r>
            <a:r>
              <a:rPr lang="en-US" sz="2300" dirty="0" smtClean="0"/>
              <a:t> </a:t>
            </a:r>
            <a:r>
              <a:rPr lang="en-US" sz="2300" dirty="0" smtClean="0"/>
              <a:t>main</a:t>
            </a:r>
            <a:r>
              <a:rPr lang="en-US" sz="2300" dirty="0" smtClean="0"/>
              <a:t>()</a:t>
            </a:r>
          </a:p>
          <a:p>
            <a:r>
              <a:rPr lang="en-US" sz="2300" dirty="0" smtClean="0"/>
              <a:t>	{ </a:t>
            </a:r>
          </a:p>
          <a:p>
            <a:r>
              <a:rPr lang="en-US" sz="2300" dirty="0" smtClean="0"/>
              <a:t>	</a:t>
            </a:r>
            <a:r>
              <a:rPr lang="en-US" sz="2300" dirty="0" err="1" smtClean="0"/>
              <a:t>int</a:t>
            </a:r>
            <a:r>
              <a:rPr lang="en-US" sz="2300" dirty="0" smtClean="0"/>
              <a:t> </a:t>
            </a:r>
            <a:r>
              <a:rPr lang="en-US" sz="2300" dirty="0" smtClean="0"/>
              <a:t>num1,num2,sum; </a:t>
            </a:r>
            <a:endParaRPr lang="en-US" sz="2300" dirty="0" smtClean="0"/>
          </a:p>
          <a:p>
            <a:r>
              <a:rPr lang="en-US" sz="2300" dirty="0" smtClean="0"/>
              <a:t>	</a:t>
            </a:r>
            <a:r>
              <a:rPr lang="en-US" sz="2300" dirty="0" err="1" smtClean="0"/>
              <a:t>printf</a:t>
            </a:r>
            <a:r>
              <a:rPr lang="en-US" sz="2300" dirty="0" smtClean="0"/>
              <a:t>("Enters two number to add\n"); </a:t>
            </a:r>
            <a:endParaRPr lang="en-US" sz="2300" dirty="0" smtClean="0"/>
          </a:p>
          <a:p>
            <a:r>
              <a:rPr lang="en-US" sz="2300" dirty="0" smtClean="0"/>
              <a:t>  	</a:t>
            </a:r>
            <a:r>
              <a:rPr lang="en-US" sz="2300" dirty="0" err="1" smtClean="0"/>
              <a:t>scanf</a:t>
            </a:r>
            <a:r>
              <a:rPr lang="en-US" sz="2300" dirty="0" smtClean="0"/>
              <a:t>("%d %d",&amp;num1,&amp;num2</a:t>
            </a:r>
            <a:r>
              <a:rPr lang="en-US" sz="2300" dirty="0" smtClean="0"/>
              <a:t>);</a:t>
            </a:r>
          </a:p>
          <a:p>
            <a:r>
              <a:rPr lang="en-US" sz="2300" dirty="0" smtClean="0"/>
              <a:t>	sum=add(num1,num2);	 </a:t>
            </a:r>
            <a:r>
              <a:rPr lang="en-US" sz="2300" dirty="0" smtClean="0"/>
              <a:t>//function call </a:t>
            </a:r>
            <a:r>
              <a:rPr lang="en-US" sz="2300" dirty="0" smtClean="0"/>
              <a:t>	</a:t>
            </a:r>
            <a:r>
              <a:rPr lang="en-US" sz="2300" dirty="0" err="1" smtClean="0"/>
              <a:t>printf</a:t>
            </a:r>
            <a:r>
              <a:rPr lang="en-US" sz="2300" dirty="0" smtClean="0"/>
              <a:t>("sum=%</a:t>
            </a:r>
            <a:r>
              <a:rPr lang="en-US" sz="2300" dirty="0" err="1" smtClean="0"/>
              <a:t>d",sum</a:t>
            </a:r>
            <a:r>
              <a:rPr lang="en-US" sz="2300" dirty="0" smtClean="0"/>
              <a:t>); </a:t>
            </a:r>
            <a:endParaRPr lang="en-US" sz="2300" dirty="0" smtClean="0"/>
          </a:p>
          <a:p>
            <a:r>
              <a:rPr lang="en-US" sz="2300" dirty="0" smtClean="0"/>
              <a:t>	return </a:t>
            </a:r>
            <a:r>
              <a:rPr lang="en-US" sz="2300" dirty="0" smtClean="0"/>
              <a:t>0; </a:t>
            </a:r>
            <a:endParaRPr lang="en-US" sz="2300" dirty="0" smtClean="0"/>
          </a:p>
          <a:p>
            <a:r>
              <a:rPr lang="en-US" sz="2300" dirty="0" smtClean="0"/>
              <a:t>	} </a:t>
            </a:r>
          </a:p>
          <a:p>
            <a:r>
              <a:rPr lang="en-US" sz="2300" dirty="0" smtClean="0"/>
              <a:t>	</a:t>
            </a:r>
            <a:r>
              <a:rPr lang="en-US" sz="2300" dirty="0" err="1" smtClean="0"/>
              <a:t>int</a:t>
            </a:r>
            <a:r>
              <a:rPr lang="en-US" sz="2300" dirty="0" smtClean="0"/>
              <a:t> </a:t>
            </a:r>
            <a:r>
              <a:rPr lang="en-US" sz="2300" dirty="0" smtClean="0"/>
              <a:t>add(</a:t>
            </a:r>
            <a:r>
              <a:rPr lang="en-US" sz="2300" dirty="0" err="1" smtClean="0"/>
              <a:t>int</a:t>
            </a:r>
            <a:r>
              <a:rPr lang="en-US" sz="2300" dirty="0" smtClean="0"/>
              <a:t> </a:t>
            </a:r>
            <a:r>
              <a:rPr lang="en-US" sz="2300" dirty="0" smtClean="0"/>
              <a:t> a, </a:t>
            </a:r>
            <a:r>
              <a:rPr lang="en-US" sz="2300" dirty="0" err="1" smtClean="0"/>
              <a:t>int</a:t>
            </a:r>
            <a:r>
              <a:rPr lang="en-US" sz="2300" dirty="0" smtClean="0"/>
              <a:t> </a:t>
            </a:r>
            <a:r>
              <a:rPr lang="en-US" sz="2300" dirty="0" smtClean="0"/>
              <a:t>b) </a:t>
            </a:r>
            <a:endParaRPr lang="en-US" sz="2300" dirty="0" smtClean="0"/>
          </a:p>
          <a:p>
            <a:r>
              <a:rPr lang="en-US" sz="2300" dirty="0" smtClean="0"/>
              <a:t>	{</a:t>
            </a:r>
          </a:p>
          <a:p>
            <a:r>
              <a:rPr lang="en-US" sz="2300" dirty="0" smtClean="0"/>
              <a:t>	  </a:t>
            </a:r>
            <a:r>
              <a:rPr lang="en-US" sz="2300" dirty="0" err="1" smtClean="0"/>
              <a:t>int</a:t>
            </a:r>
            <a:r>
              <a:rPr lang="en-US" sz="2300" dirty="0" smtClean="0"/>
              <a:t> </a:t>
            </a:r>
            <a:r>
              <a:rPr lang="en-US" sz="2300" dirty="0" smtClean="0"/>
              <a:t>add</a:t>
            </a:r>
            <a:r>
              <a:rPr lang="en-US" sz="2300" dirty="0" smtClean="0"/>
              <a:t>;</a:t>
            </a:r>
          </a:p>
          <a:p>
            <a:r>
              <a:rPr lang="en-US" sz="2300" dirty="0" smtClean="0"/>
              <a:t>	 add=</a:t>
            </a:r>
            <a:r>
              <a:rPr lang="en-US" sz="2300" dirty="0" err="1" smtClean="0"/>
              <a:t>a+b</a:t>
            </a:r>
            <a:r>
              <a:rPr lang="en-US" sz="2300" dirty="0" smtClean="0"/>
              <a:t>;</a:t>
            </a:r>
          </a:p>
          <a:p>
            <a:r>
              <a:rPr lang="en-US" sz="2300" dirty="0" smtClean="0"/>
              <a:t>	 return </a:t>
            </a:r>
            <a:r>
              <a:rPr lang="en-US" sz="2300" dirty="0" smtClean="0"/>
              <a:t>add</a:t>
            </a:r>
            <a:r>
              <a:rPr lang="en-US" sz="2300" dirty="0" smtClean="0"/>
              <a:t>;</a:t>
            </a:r>
          </a:p>
          <a:p>
            <a:r>
              <a:rPr lang="en-US" sz="2300" dirty="0" smtClean="0"/>
              <a:t>	</a:t>
            </a:r>
            <a:r>
              <a:rPr lang="en-US" sz="2300" dirty="0" smtClean="0"/>
              <a:t>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792162"/>
          </a:xfrm>
        </p:spPr>
        <p:txBody>
          <a:bodyPr>
            <a:normAutofit fontScale="90000"/>
          </a:bodyPr>
          <a:lstStyle/>
          <a:p>
            <a:r>
              <a:rPr lang="en-US" u="sng" dirty="0" smtClean="0">
                <a:solidFill>
                  <a:srgbClr val="FF0000"/>
                </a:solidFill>
              </a:rPr>
              <a:t>Function prototype(declaration</a:t>
            </a:r>
            <a:r>
              <a:rPr lang="en-US" u="sng" dirty="0" smtClean="0">
                <a:solidFill>
                  <a:srgbClr val="FF0000"/>
                </a:solidFill>
              </a:rPr>
              <a:t>)</a:t>
            </a:r>
            <a:r>
              <a:rPr lang="en-US" u="sng" dirty="0" smtClean="0">
                <a:solidFill>
                  <a:srgbClr val="FF0000"/>
                </a:solidFill>
              </a:rPr>
              <a:t/>
            </a:r>
            <a:br>
              <a:rPr lang="en-US" u="sng" dirty="0" smtClean="0">
                <a:solidFill>
                  <a:srgbClr val="FF0000"/>
                </a:solidFill>
              </a:rPr>
            </a:br>
            <a:endParaRPr lang="en-US" u="sng" dirty="0">
              <a:solidFill>
                <a:srgbClr val="FF0000"/>
              </a:solidFill>
            </a:endParaRPr>
          </a:p>
        </p:txBody>
      </p:sp>
      <p:sp>
        <p:nvSpPr>
          <p:cNvPr id="3" name="Content Placeholder 2"/>
          <p:cNvSpPr>
            <a:spLocks noGrp="1"/>
          </p:cNvSpPr>
          <p:nvPr>
            <p:ph idx="1"/>
          </p:nvPr>
        </p:nvSpPr>
        <p:spPr>
          <a:xfrm>
            <a:off x="457200" y="1143000"/>
            <a:ext cx="8229600" cy="5181600"/>
          </a:xfrm>
        </p:spPr>
        <p:txBody>
          <a:bodyPr/>
          <a:lstStyle/>
          <a:p>
            <a:pPr algn="just" fontAlgn="base"/>
            <a:r>
              <a:rPr lang="en-US" dirty="0" smtClean="0"/>
              <a:t>Every function in C programming should be declared before they are used. These type of declaration are also called function prototype. Function prototype gives compiler information about function name, type of arguments to be passed and return type.</a:t>
            </a:r>
          </a:p>
          <a:p>
            <a:pPr algn="just" fontAlgn="base"/>
            <a:r>
              <a:rPr lang="en-US" dirty="0" smtClean="0"/>
              <a:t>Syntax of function prototype</a:t>
            </a:r>
          </a:p>
          <a:p>
            <a:pPr algn="just"/>
            <a:r>
              <a:rPr lang="en-US" dirty="0" smtClean="0"/>
              <a:t>return_type function_name(type(1) argument(1),....,type(n) argument(n));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868362"/>
          </a:xfrm>
        </p:spPr>
        <p:txBody>
          <a:bodyPr>
            <a:normAutofit fontScale="90000"/>
          </a:bodyPr>
          <a:lstStyle/>
          <a:p>
            <a:r>
              <a:rPr lang="en-US" u="sng" dirty="0" smtClean="0">
                <a:solidFill>
                  <a:srgbClr val="FF0000"/>
                </a:solidFill>
              </a:rPr>
              <a:t>Function call</a:t>
            </a:r>
            <a:br>
              <a:rPr lang="en-US" u="sng" dirty="0" smtClean="0">
                <a:solidFill>
                  <a:srgbClr val="FF0000"/>
                </a:solidFill>
              </a:rPr>
            </a:br>
            <a:endParaRPr lang="en-US" u="sng" dirty="0">
              <a:solidFill>
                <a:srgbClr val="FF0000"/>
              </a:solidFill>
            </a:endParaRPr>
          </a:p>
        </p:txBody>
      </p:sp>
      <p:sp>
        <p:nvSpPr>
          <p:cNvPr id="3" name="Content Placeholder 2"/>
          <p:cNvSpPr>
            <a:spLocks noGrp="1"/>
          </p:cNvSpPr>
          <p:nvPr>
            <p:ph idx="1"/>
          </p:nvPr>
        </p:nvSpPr>
        <p:spPr>
          <a:xfrm>
            <a:off x="533400" y="1295400"/>
            <a:ext cx="8229600" cy="4525963"/>
          </a:xfrm>
        </p:spPr>
        <p:txBody>
          <a:bodyPr/>
          <a:lstStyle/>
          <a:p>
            <a:pPr algn="just" fontAlgn="base"/>
            <a:r>
              <a:rPr lang="en-US" dirty="0" smtClean="0"/>
              <a:t>Control </a:t>
            </a:r>
            <a:r>
              <a:rPr lang="en-US" dirty="0" smtClean="0"/>
              <a:t>of the program cannot be transferred to user-defined function unless it is </a:t>
            </a:r>
            <a:r>
              <a:rPr lang="en-US" dirty="0" smtClean="0"/>
              <a:t>called.</a:t>
            </a:r>
            <a:endParaRPr lang="en-US" dirty="0" smtClean="0"/>
          </a:p>
          <a:p>
            <a:pPr algn="just" fontAlgn="base">
              <a:buNone/>
            </a:pPr>
            <a:r>
              <a:rPr lang="en-US" dirty="0" smtClean="0">
                <a:solidFill>
                  <a:srgbClr val="FF0000"/>
                </a:solidFill>
              </a:rPr>
              <a:t>Syntax of function call</a:t>
            </a:r>
          </a:p>
          <a:p>
            <a:pPr algn="just" fontAlgn="base">
              <a:buNone/>
            </a:pPr>
            <a:r>
              <a:rPr lang="en-US" dirty="0" err="1" smtClean="0"/>
              <a:t>function_name</a:t>
            </a:r>
            <a:r>
              <a:rPr lang="en-US" dirty="0" smtClean="0"/>
              <a:t>(argument(1),....argument(n));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Function definition</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533400" y="1295400"/>
            <a:ext cx="8229600" cy="4525963"/>
          </a:xfrm>
        </p:spPr>
        <p:txBody>
          <a:bodyPr/>
          <a:lstStyle/>
          <a:p>
            <a:pPr algn="just" fontAlgn="base"/>
            <a:r>
              <a:rPr lang="en-US" dirty="0" smtClean="0"/>
              <a:t>Function </a:t>
            </a:r>
            <a:r>
              <a:rPr lang="en-US" dirty="0" smtClean="0"/>
              <a:t>definition contains programming codes to perform specific task.</a:t>
            </a:r>
          </a:p>
          <a:p>
            <a:pPr algn="just" fontAlgn="base">
              <a:buNone/>
            </a:pPr>
            <a:r>
              <a:rPr lang="en-US" dirty="0" smtClean="0">
                <a:solidFill>
                  <a:srgbClr val="FF0000"/>
                </a:solidFill>
              </a:rPr>
              <a:t>Syntax of function definition</a:t>
            </a:r>
          </a:p>
          <a:p>
            <a:r>
              <a:rPr lang="en-US" dirty="0" smtClean="0"/>
              <a:t>return_type  </a:t>
            </a:r>
            <a:r>
              <a:rPr lang="en-US" dirty="0" smtClean="0"/>
              <a:t>function_name(type(1) argument(1),..,type(n) argument(n)) </a:t>
            </a:r>
            <a:endParaRPr lang="en-US" dirty="0" smtClean="0"/>
          </a:p>
          <a:p>
            <a:pPr>
              <a:buNone/>
            </a:pPr>
            <a:r>
              <a:rPr lang="en-US" dirty="0" smtClean="0"/>
              <a:t>{ </a:t>
            </a:r>
          </a:p>
          <a:p>
            <a:pPr>
              <a:buNone/>
            </a:pPr>
            <a:r>
              <a:rPr lang="en-US" dirty="0" smtClean="0"/>
              <a:t>//</a:t>
            </a:r>
            <a:r>
              <a:rPr lang="en-US" dirty="0" smtClean="0"/>
              <a:t>body of function </a:t>
            </a:r>
            <a:endParaRPr lang="en-US" dirty="0" smtClean="0"/>
          </a:p>
          <a:p>
            <a:pPr>
              <a:buNone/>
            </a:pP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Passing arguments to functions</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pPr algn="just" fontAlgn="base"/>
            <a:r>
              <a:rPr lang="en-US" dirty="0" smtClean="0"/>
              <a:t>In programming, argument(parameter) refers to data this is passed to function(function definition) while calling function.</a:t>
            </a:r>
          </a:p>
          <a:p>
            <a:pPr algn="just" fontAlgn="base"/>
            <a:r>
              <a:rPr lang="en-US" dirty="0" smtClean="0"/>
              <a:t>In above example two variable, num1 and num2 are passed to function during function call and these arguments are accepted by arguments </a:t>
            </a:r>
            <a:r>
              <a:rPr lang="en-US" b="1" i="1" dirty="0" smtClean="0"/>
              <a:t>a</a:t>
            </a:r>
            <a:r>
              <a:rPr lang="en-US" dirty="0" smtClean="0"/>
              <a:t> and </a:t>
            </a:r>
            <a:r>
              <a:rPr lang="en-US" b="1" i="1" dirty="0" smtClean="0"/>
              <a:t>b</a:t>
            </a:r>
            <a:r>
              <a:rPr lang="en-US" dirty="0" smtClean="0"/>
              <a:t> in function definition. </a:t>
            </a:r>
          </a:p>
          <a:p>
            <a:pPr algn="just" fontAlgn="base"/>
            <a:r>
              <a:rPr lang="en-US" dirty="0" smtClean="0"/>
              <a:t>Arguments that are passed in function call and arguments that are accepted in function definition should have same data type.</a:t>
            </a:r>
          </a:p>
          <a:p>
            <a:pPr algn="just" fontAlgn="base"/>
            <a:r>
              <a:rPr lang="en-US" dirty="0" smtClean="0"/>
              <a:t>A function can be called with or without an argument.</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Return Statement</a:t>
            </a:r>
            <a:r>
              <a:rPr lang="en-US" dirty="0" smtClean="0"/>
              <a:t/>
            </a:r>
            <a:br>
              <a:rPr lang="en-US" dirty="0" smtClean="0"/>
            </a:br>
            <a:endParaRPr lang="en-US" dirty="0"/>
          </a:p>
        </p:txBody>
      </p:sp>
      <p:sp>
        <p:nvSpPr>
          <p:cNvPr id="3" name="Content Placeholder 2"/>
          <p:cNvSpPr>
            <a:spLocks noGrp="1"/>
          </p:cNvSpPr>
          <p:nvPr>
            <p:ph idx="1"/>
          </p:nvPr>
        </p:nvSpPr>
        <p:spPr>
          <a:xfrm>
            <a:off x="533400" y="1447800"/>
            <a:ext cx="8229600" cy="4525963"/>
          </a:xfrm>
        </p:spPr>
        <p:txBody>
          <a:bodyPr>
            <a:normAutofit lnSpcReduction="10000"/>
          </a:bodyPr>
          <a:lstStyle/>
          <a:p>
            <a:pPr algn="just" fontAlgn="base"/>
            <a:r>
              <a:rPr lang="en-US" dirty="0" smtClean="0"/>
              <a:t>Return </a:t>
            </a:r>
            <a:r>
              <a:rPr lang="en-US" dirty="0" smtClean="0"/>
              <a:t>statement is used for returning a value from function definition to calling function.</a:t>
            </a:r>
          </a:p>
          <a:p>
            <a:pPr algn="just" fontAlgn="base">
              <a:buNone/>
            </a:pPr>
            <a:r>
              <a:rPr lang="en-US" dirty="0" smtClean="0">
                <a:solidFill>
                  <a:srgbClr val="FF0000"/>
                </a:solidFill>
              </a:rPr>
              <a:t>Syntax of return statement</a:t>
            </a:r>
          </a:p>
          <a:p>
            <a:pPr algn="just">
              <a:buNone/>
            </a:pPr>
            <a:r>
              <a:rPr lang="en-US" dirty="0" smtClean="0"/>
              <a:t>	return </a:t>
            </a:r>
            <a:r>
              <a:rPr lang="en-US" dirty="0" smtClean="0"/>
              <a:t>(expression);</a:t>
            </a:r>
          </a:p>
          <a:p>
            <a:pPr algn="just">
              <a:buNone/>
            </a:pPr>
            <a:endParaRPr lang="en-US" dirty="0" smtClean="0"/>
          </a:p>
          <a:p>
            <a:pPr algn="just">
              <a:buNone/>
            </a:pPr>
            <a:r>
              <a:rPr lang="en-US" dirty="0" smtClean="0">
                <a:solidFill>
                  <a:srgbClr val="FF0000"/>
                </a:solidFill>
              </a:rPr>
              <a:t>For </a:t>
            </a:r>
            <a:r>
              <a:rPr lang="en-US" dirty="0" smtClean="0">
                <a:solidFill>
                  <a:srgbClr val="FF0000"/>
                </a:solidFill>
              </a:rPr>
              <a:t>example:</a:t>
            </a:r>
          </a:p>
          <a:p>
            <a:pPr algn="just">
              <a:buNone/>
            </a:pPr>
            <a:r>
              <a:rPr lang="en-US" dirty="0" smtClean="0"/>
              <a:t>	return a; </a:t>
            </a:r>
          </a:p>
          <a:p>
            <a:pPr algn="just">
              <a:buNone/>
            </a:pPr>
            <a:r>
              <a:rPr lang="en-US" dirty="0" smtClean="0"/>
              <a:t>	return (</a:t>
            </a:r>
            <a:r>
              <a:rPr lang="en-US" dirty="0" err="1" smtClean="0"/>
              <a:t>a+b</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464</Words>
  <Application>Microsoft Office PowerPoint</Application>
  <PresentationFormat>On-screen Show (4:3)</PresentationFormat>
  <Paragraphs>102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Function</vt:lpstr>
      <vt:lpstr>Slide 2</vt:lpstr>
      <vt:lpstr>Advantages of user defined functions </vt:lpstr>
      <vt:lpstr>Example of user-defined function </vt:lpstr>
      <vt:lpstr>Function prototype(declaration) </vt:lpstr>
      <vt:lpstr>Function call </vt:lpstr>
      <vt:lpstr>Function definition </vt:lpstr>
      <vt:lpstr>Passing arguments to functions </vt:lpstr>
      <vt:lpstr>Return Statement </vt:lpstr>
      <vt:lpstr>Types of User-defined Functions in C Programming </vt:lpstr>
      <vt:lpstr>Recursion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Ansuman</dc:creator>
  <cp:lastModifiedBy>user</cp:lastModifiedBy>
  <cp:revision>20</cp:revision>
  <dcterms:created xsi:type="dcterms:W3CDTF">2006-08-16T00:00:00Z</dcterms:created>
  <dcterms:modified xsi:type="dcterms:W3CDTF">2015-09-11T05:45:36Z</dcterms:modified>
</cp:coreProperties>
</file>