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1" r:id="rId7"/>
    <p:sldId id="278" r:id="rId8"/>
    <p:sldId id="262" r:id="rId9"/>
    <p:sldId id="264" r:id="rId10"/>
    <p:sldId id="265" r:id="rId11"/>
    <p:sldId id="266" r:id="rId12"/>
    <p:sldId id="267" r:id="rId13"/>
    <p:sldId id="280" r:id="rId14"/>
    <p:sldId id="279" r:id="rId15"/>
    <p:sldId id="281" r:id="rId16"/>
    <p:sldId id="268" r:id="rId17"/>
    <p:sldId id="269" r:id="rId18"/>
    <p:sldId id="282" r:id="rId19"/>
    <p:sldId id="270" r:id="rId20"/>
    <p:sldId id="271" r:id="rId21"/>
    <p:sldId id="28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5551A-7661-47DC-A281-73B0B1C22535}" type="datetimeFigureOut">
              <a:rPr lang="en-US" smtClean="0"/>
              <a:pPr/>
              <a:t>19/04/2011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89A78-0B25-4907-868A-EDA73EE06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5F8C8-438F-4B3B-A3EF-EF11A49E25B3}" type="slidenum">
              <a:rPr lang="en-US"/>
              <a:pPr/>
              <a:t>1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014372-567B-4C37-A42A-E3D3FAF6AB40}" type="slidenum">
              <a:rPr lang="en-US"/>
              <a:pPr/>
              <a:t>10</a:t>
            </a:fld>
            <a:endParaRPr lang="en-US"/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29916-64F3-4C9B-ADE7-932F781E7C3C}" type="slidenum">
              <a:rPr lang="en-US"/>
              <a:pPr/>
              <a:t>11</a:t>
            </a:fld>
            <a:endParaRPr lang="en-US"/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D9A9DC-2F44-4E32-A6FC-74C6127B8628}" type="slidenum">
              <a:rPr lang="en-US"/>
              <a:pPr/>
              <a:t>12</a:t>
            </a:fld>
            <a:endParaRPr lang="en-US"/>
          </a:p>
        </p:txBody>
      </p:sp>
      <p:sp>
        <p:nvSpPr>
          <p:cNvPr id="1126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29916-64F3-4C9B-ADE7-932F781E7C3C}" type="slidenum">
              <a:rPr lang="en-US"/>
              <a:pPr/>
              <a:t>13</a:t>
            </a:fld>
            <a:endParaRPr lang="en-US"/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1D35A-A7A5-4AD9-BD9F-B8E043247599}" type="slidenum">
              <a:rPr lang="en-US"/>
              <a:pPr/>
              <a:t>14</a:t>
            </a:fld>
            <a:endParaRPr lang="en-US"/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9EBF7-FF59-4F30-B3CB-0A1A537CDB1A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3086C1-FB53-4701-888F-812CAE9392E4}" type="slidenum">
              <a:rPr lang="en-US"/>
              <a:pPr/>
              <a:t>16</a:t>
            </a:fld>
            <a:endParaRPr lang="en-US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3086C1-FB53-4701-888F-812CAE9392E4}" type="slidenum">
              <a:rPr lang="en-US"/>
              <a:pPr/>
              <a:t>17</a:t>
            </a:fld>
            <a:endParaRPr lang="en-US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BFBDF-0F95-4D0A-BF70-0AF70D6F4322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AE528-3C9A-4B03-9E5E-E1DEA0006146}" type="slidenum">
              <a:rPr lang="en-US"/>
              <a:pPr/>
              <a:t>19</a:t>
            </a:fld>
            <a:endParaRPr lang="en-US"/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3238E-7530-4902-AFE5-CCA6FCF3F2C8}" type="slidenum">
              <a:rPr lang="en-US"/>
              <a:pPr/>
              <a:t>2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AE528-3C9A-4B03-9E5E-E1DEA0006146}" type="slidenum">
              <a:rPr lang="en-US"/>
              <a:pPr/>
              <a:t>20</a:t>
            </a:fld>
            <a:endParaRPr lang="en-US"/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3086C1-FB53-4701-888F-812CAE9392E4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27700-9B79-467F-A190-D323513F1551}" type="slidenum">
              <a:rPr lang="en-US"/>
              <a:pPr/>
              <a:t>3</a:t>
            </a:fld>
            <a:endParaRPr lang="en-US"/>
          </a:p>
        </p:txBody>
      </p:sp>
      <p:sp>
        <p:nvSpPr>
          <p:cNvPr id="111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F34C6-8CFE-441D-86B1-B253419A52B7}" type="slidenum">
              <a:rPr lang="en-US"/>
              <a:pPr/>
              <a:t>4</a:t>
            </a:fld>
            <a:endParaRPr lang="en-US"/>
          </a:p>
        </p:txBody>
      </p:sp>
      <p:sp>
        <p:nvSpPr>
          <p:cNvPr id="111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F34C6-8CFE-441D-86B1-B253419A52B7}" type="slidenum">
              <a:rPr lang="en-US"/>
              <a:pPr/>
              <a:t>5</a:t>
            </a:fld>
            <a:endParaRPr lang="en-US"/>
          </a:p>
        </p:txBody>
      </p:sp>
      <p:sp>
        <p:nvSpPr>
          <p:cNvPr id="111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5F8C8-438F-4B3B-A3EF-EF11A49E25B3}" type="slidenum">
              <a:rPr lang="en-US"/>
              <a:pPr/>
              <a:t>6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AF615-9B8D-4E80-B3FF-E5781ACED2EF}" type="slidenum">
              <a:rPr lang="en-US"/>
              <a:pPr/>
              <a:t>7</a:t>
            </a:fld>
            <a:endParaRPr lang="en-US"/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B6261-EA0B-4DDC-92AA-A1BC32096CCD}" type="slidenum">
              <a:rPr lang="en-US"/>
              <a:pPr/>
              <a:t>8</a:t>
            </a:fld>
            <a:endParaRPr lang="en-US"/>
          </a:p>
        </p:txBody>
      </p:sp>
      <p:sp>
        <p:nvSpPr>
          <p:cNvPr id="112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0599E-6E56-4301-A3BD-53D691FC55D7}" type="slidenum">
              <a:rPr lang="en-US"/>
              <a:pPr/>
              <a:t>9</a:t>
            </a:fld>
            <a:endParaRPr lang="en-US"/>
          </a:p>
        </p:txBody>
      </p:sp>
      <p:sp>
        <p:nvSpPr>
          <p:cNvPr id="112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32AEF55C-271F-44FD-96F5-8E7FFB1EA6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 i="0" baseline="0">
                <a:latin typeface="McGrawHill-Italic" pitchFamily="2" charset="0"/>
              </a:rPr>
              <a:t>McGraw-Hill</a:t>
            </a:r>
            <a:endParaRPr lang="en-US" altLang="en-US" sz="2400" b="0" i="0" baseline="0"/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i="0" baseline="0">
                <a:latin typeface="McGrawHill-Italic" pitchFamily="2" charset="0"/>
              </a:rPr>
              <a:t>The McGraw-Hill Companies, Inc., 2000</a:t>
            </a:r>
            <a:endParaRPr lang="en-US" altLang="en-US" sz="2400" b="0" i="0" baseline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C21FF27F-2AE6-475A-B4EF-4EB8076D67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9365A1ED-AF86-4C38-9491-1F680E9CFD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69ED7DD4-1349-459F-A21E-E730E2DB49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21297E79-07C4-4BBD-870D-3AEE8664E7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DB19D611-7501-4B73-BE39-83F5109974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34D64AA6-ADBD-48DF-A691-12FB4BB4F1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A7A95743-AF01-4E64-B9F6-1B0E811FFC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345039D8-554B-4D7C-8DB7-BEA6B4BE8B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00F5C954-2BE4-4218-90C4-26E1356A42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FB13B08A-07DA-4B5B-8FA2-77B905B6CA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84B9FF45-1575-4DEA-AB1D-D6A98C725A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i="0" baseline="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/>
              <a:t>12.</a:t>
            </a:r>
            <a:fld id="{F0A59F5B-4F70-442C-9FCA-890842D483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E94-1639-4493-A353-0DDD76B2456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1" y="228601"/>
            <a:ext cx="8034996" cy="1295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opperplate Gothic Light" pitchFamily="34" charset="0"/>
              </a:rPr>
              <a:t>Multiple Access Protocols</a:t>
            </a:r>
          </a:p>
        </p:txBody>
      </p:sp>
      <p:pic>
        <p:nvPicPr>
          <p:cNvPr id="7444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752600"/>
            <a:ext cx="74676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4452" name="Text Box 4"/>
          <p:cNvSpPr txBox="1">
            <a:spLocks noChangeArrowheads="1"/>
          </p:cNvSpPr>
          <p:nvPr/>
        </p:nvSpPr>
        <p:spPr bwMode="auto">
          <a:xfrm>
            <a:off x="1066800" y="39624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/>
              <a:t>ALOHA</a:t>
            </a:r>
            <a:endParaRPr lang="en-GB" sz="2000" b="0" dirty="0"/>
          </a:p>
        </p:txBody>
      </p:sp>
      <p:sp>
        <p:nvSpPr>
          <p:cNvPr id="744453" name="Oval 5"/>
          <p:cNvSpPr>
            <a:spLocks noChangeArrowheads="1"/>
          </p:cNvSpPr>
          <p:nvPr/>
        </p:nvSpPr>
        <p:spPr bwMode="auto">
          <a:xfrm>
            <a:off x="685800" y="2590800"/>
            <a:ext cx="3657600" cy="32766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828800"/>
            <a:ext cx="725805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0668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In </a:t>
            </a:r>
            <a:r>
              <a:rPr lang="en-US" sz="2000" dirty="0" smtClean="0">
                <a:latin typeface="Bookman Old Style" pitchFamily="18" charset="0"/>
              </a:rPr>
              <a:t>CDMA, one channel carries all transmissions simultaneously.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381000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sz="2400" b="1" dirty="0" smtClean="0">
                <a:solidFill>
                  <a:srgbClr val="FF0000"/>
                </a:solidFill>
                <a:latin typeface="Bookman Old Style" pitchFamily="18" charset="0"/>
              </a:rPr>
              <a:t>Code-Division Multiple Access (CDMA)</a:t>
            </a:r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8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1582341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Bookman Old Style" pitchFamily="18" charset="0"/>
              </a:rPr>
              <a:t>One </a:t>
            </a:r>
            <a:r>
              <a:rPr lang="en-US" sz="2400" dirty="0" smtClean="0">
                <a:latin typeface="Bookman Old Style" pitchFamily="18" charset="0"/>
              </a:rPr>
              <a:t>channel carries all transmissions </a:t>
            </a:r>
            <a:r>
              <a:rPr lang="en-US" sz="2400" dirty="0" smtClean="0">
                <a:latin typeface="Bookman Old Style" pitchFamily="18" charset="0"/>
              </a:rPr>
              <a:t>simultaneously</a:t>
            </a:r>
          </a:p>
          <a:p>
            <a:pPr algn="just"/>
            <a:endParaRPr lang="en-US" sz="2400" dirty="0" smtClean="0">
              <a:latin typeface="Bookman Old Style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Two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properties that the assigned cods have: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400" dirty="0" smtClean="0">
                <a:latin typeface="Bookman Old Style" pitchFamily="18" charset="0"/>
              </a:rPr>
              <a:t> If </a:t>
            </a:r>
            <a:r>
              <a:rPr lang="en-US" sz="2400" dirty="0" smtClean="0">
                <a:latin typeface="Bookman Old Style" pitchFamily="18" charset="0"/>
              </a:rPr>
              <a:t>we multiply each code by another, we get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0</a:t>
            </a:r>
            <a:r>
              <a:rPr lang="en-US" sz="2400" dirty="0" smtClean="0">
                <a:latin typeface="Bookman Old Style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400" dirty="0" smtClean="0">
                <a:latin typeface="Bookman Old Style" pitchFamily="18" charset="0"/>
              </a:rPr>
              <a:t> If </a:t>
            </a:r>
            <a:r>
              <a:rPr lang="en-US" sz="2400" dirty="0" smtClean="0">
                <a:latin typeface="Bookman Old Style" pitchFamily="18" charset="0"/>
              </a:rPr>
              <a:t>we multiply each code by itself, we get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number of channel </a:t>
            </a:r>
            <a:endParaRPr lang="en-US" sz="24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lvl="2" algn="just"/>
            <a:endParaRPr lang="en-US" sz="24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Bookman Old Style" pitchFamily="18" charset="0"/>
              </a:rPr>
              <a:t>Each </a:t>
            </a:r>
            <a:r>
              <a:rPr lang="en-US" sz="2400" dirty="0" smtClean="0">
                <a:latin typeface="Bookman Old Style" pitchFamily="18" charset="0"/>
              </a:rPr>
              <a:t>station wants to receive data from one of other stations multiplies the common data on the channel by the code of the sender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381000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Simple idea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of communication with CDMA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56331" name="Text Box 10"/>
          <p:cNvSpPr txBox="1">
            <a:spLocks noChangeArrowheads="1"/>
          </p:cNvSpPr>
          <p:nvPr/>
        </p:nvSpPr>
        <p:spPr bwMode="auto">
          <a:xfrm>
            <a:off x="609601" y="0"/>
            <a:ext cx="213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baseline="0" dirty="0">
                <a:solidFill>
                  <a:schemeClr val="hlink"/>
                </a:solidFill>
                <a:latin typeface="Bookman Old Style" pitchFamily="18" charset="0"/>
              </a:rPr>
              <a:t>Example </a:t>
            </a:r>
          </a:p>
        </p:txBody>
      </p:sp>
      <p:sp>
        <p:nvSpPr>
          <p:cNvPr id="56332" name="Rectangle 11"/>
          <p:cNvSpPr>
            <a:spLocks noChangeArrowheads="1"/>
          </p:cNvSpPr>
          <p:nvPr/>
        </p:nvSpPr>
        <p:spPr bwMode="auto">
          <a:xfrm>
            <a:off x="304800" y="838200"/>
            <a:ext cx="8686800" cy="1569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baseline="0" dirty="0" smtClean="0">
                <a:latin typeface="Bookman Old Style" pitchFamily="18" charset="0"/>
              </a:rPr>
              <a:t>We </a:t>
            </a:r>
            <a:r>
              <a:rPr lang="en-US" sz="2400" baseline="0" dirty="0">
                <a:latin typeface="Bookman Old Style" pitchFamily="18" charset="0"/>
              </a:rPr>
              <a:t>can say that the data on the channel </a:t>
            </a:r>
            <a:br>
              <a:rPr lang="en-US" sz="2400" baseline="0" dirty="0">
                <a:latin typeface="Bookman Old Style" pitchFamily="18" charset="0"/>
              </a:rPr>
            </a:br>
            <a:r>
              <a:rPr lang="en-US" sz="2400" baseline="0" dirty="0">
                <a:latin typeface="Bookman Old Style" pitchFamily="18" charset="0"/>
              </a:rPr>
              <a:t>      D = (d</a:t>
            </a:r>
            <a:r>
              <a:rPr lang="en-US" sz="2400" dirty="0">
                <a:latin typeface="Bookman Old Style" pitchFamily="18" charset="0"/>
              </a:rPr>
              <a:t>1</a:t>
            </a:r>
            <a:r>
              <a:rPr lang="en-US" sz="2400" baseline="0" dirty="0">
                <a:latin typeface="Bookman Old Style" pitchFamily="18" charset="0"/>
              </a:rPr>
              <a:t> ⋅ c</a:t>
            </a:r>
            <a:r>
              <a:rPr lang="en-US" sz="2400" dirty="0">
                <a:latin typeface="Bookman Old Style" pitchFamily="18" charset="0"/>
              </a:rPr>
              <a:t>1</a:t>
            </a:r>
            <a:r>
              <a:rPr lang="en-US" sz="2400" baseline="0" dirty="0">
                <a:latin typeface="Bookman Old Style" pitchFamily="18" charset="0"/>
              </a:rPr>
              <a:t> + d</a:t>
            </a:r>
            <a:r>
              <a:rPr lang="en-US" sz="2400" dirty="0">
                <a:latin typeface="Bookman Old Style" pitchFamily="18" charset="0"/>
              </a:rPr>
              <a:t>2</a:t>
            </a:r>
            <a:r>
              <a:rPr lang="en-US" sz="2400" baseline="0" dirty="0">
                <a:latin typeface="Bookman Old Style" pitchFamily="18" charset="0"/>
              </a:rPr>
              <a:t> ⋅ c</a:t>
            </a:r>
            <a:r>
              <a:rPr lang="en-US" sz="2400" dirty="0">
                <a:latin typeface="Bookman Old Style" pitchFamily="18" charset="0"/>
              </a:rPr>
              <a:t>2</a:t>
            </a:r>
            <a:r>
              <a:rPr lang="en-US" sz="2400" baseline="0" dirty="0">
                <a:latin typeface="Bookman Old Style" pitchFamily="18" charset="0"/>
              </a:rPr>
              <a:t> + d</a:t>
            </a:r>
            <a:r>
              <a:rPr lang="en-US" sz="2400" dirty="0">
                <a:latin typeface="Bookman Old Style" pitchFamily="18" charset="0"/>
              </a:rPr>
              <a:t>3</a:t>
            </a:r>
            <a:r>
              <a:rPr lang="en-US" sz="2400" baseline="0" dirty="0">
                <a:latin typeface="Bookman Old Style" pitchFamily="18" charset="0"/>
              </a:rPr>
              <a:t> ⋅ c</a:t>
            </a:r>
            <a:r>
              <a:rPr lang="en-US" sz="2400" dirty="0">
                <a:latin typeface="Bookman Old Style" pitchFamily="18" charset="0"/>
              </a:rPr>
              <a:t>3</a:t>
            </a:r>
            <a:r>
              <a:rPr lang="en-US" sz="2400" baseline="0" dirty="0">
                <a:latin typeface="Bookman Old Style" pitchFamily="18" charset="0"/>
              </a:rPr>
              <a:t> + d</a:t>
            </a:r>
            <a:r>
              <a:rPr lang="en-US" sz="2400" dirty="0">
                <a:latin typeface="Bookman Old Style" pitchFamily="18" charset="0"/>
              </a:rPr>
              <a:t>4</a:t>
            </a:r>
            <a:r>
              <a:rPr lang="en-US" sz="2400" baseline="0" dirty="0">
                <a:latin typeface="Bookman Old Style" pitchFamily="18" charset="0"/>
              </a:rPr>
              <a:t> ⋅ c</a:t>
            </a:r>
            <a:r>
              <a:rPr lang="en-US" sz="2400" dirty="0">
                <a:latin typeface="Bookman Old Style" pitchFamily="18" charset="0"/>
              </a:rPr>
              <a:t>4</a:t>
            </a:r>
            <a:r>
              <a:rPr lang="en-US" sz="2400" baseline="0" dirty="0">
                <a:latin typeface="Bookman Old Style" pitchFamily="18" charset="0"/>
              </a:rPr>
              <a:t>). </a:t>
            </a:r>
            <a:br>
              <a:rPr lang="en-US" sz="2400" baseline="0" dirty="0">
                <a:latin typeface="Bookman Old Style" pitchFamily="18" charset="0"/>
              </a:rPr>
            </a:br>
            <a:r>
              <a:rPr lang="en-US" sz="2400" baseline="0" dirty="0">
                <a:latin typeface="Bookman Old Style" pitchFamily="18" charset="0"/>
              </a:rPr>
              <a:t>The receiver which wants to get the data sent by station 1 multiplies these data by c</a:t>
            </a:r>
            <a:r>
              <a:rPr lang="en-US" sz="2400" dirty="0">
                <a:latin typeface="Bookman Old Style" pitchFamily="18" charset="0"/>
              </a:rPr>
              <a:t>1</a:t>
            </a:r>
            <a:r>
              <a:rPr lang="en-US" sz="2400" baseline="0" dirty="0">
                <a:latin typeface="Bookman Old Style" pitchFamily="18" charset="0"/>
              </a:rPr>
              <a:t>.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124200"/>
            <a:ext cx="6362700" cy="150336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57200" y="4953000"/>
            <a:ext cx="86868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baseline="0" dirty="0">
                <a:latin typeface="Bookman Old Style" pitchFamily="18" charset="0"/>
              </a:rPr>
              <a:t>When we divide the result by N, we get d</a:t>
            </a:r>
            <a:r>
              <a:rPr lang="en-US" sz="2400" dirty="0">
                <a:latin typeface="Bookman Old Style" pitchFamily="18" charset="0"/>
              </a:rPr>
              <a:t>1 </a:t>
            </a:r>
            <a:r>
              <a:rPr lang="en-US" sz="2400" baseline="0" dirty="0">
                <a:latin typeface="Bookman Old Style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8" name="Line 3"/>
          <p:cNvSpPr>
            <a:spLocks noChangeShapeType="1"/>
          </p:cNvSpPr>
          <p:nvPr/>
        </p:nvSpPr>
        <p:spPr bwMode="auto">
          <a:xfrm>
            <a:off x="152400" y="807716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35028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Chip </a:t>
            </a:r>
            <a:r>
              <a:rPr lang="en-US" sz="3200" b="1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sequences</a:t>
            </a: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833504"/>
            <a:ext cx="87757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675216"/>
            <a:ext cx="89916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Bookman Old Style" pitchFamily="18" charset="0"/>
              </a:rPr>
              <a:t>Sequences </a:t>
            </a:r>
            <a:r>
              <a:rPr lang="en-US" sz="2800" b="1" dirty="0" smtClean="0">
                <a:solidFill>
                  <a:srgbClr val="FF0000"/>
                </a:solidFill>
                <a:latin typeface="Bookman Old Style" pitchFamily="18" charset="0"/>
              </a:rPr>
              <a:t>have the following properties: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Each </a:t>
            </a:r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sequence is made of N elements, where N is the number of stations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If </a:t>
            </a:r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we multiply a sequence by a number, every element in the sequence is multiplied by that element </a:t>
            </a:r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If </a:t>
            </a:r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we multiply two equal sequence, element by element, and add the results, we </a:t>
            </a:r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get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inner product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= 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If </a:t>
            </a:r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we multiply two different sequence, element by element, and add the results, we get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inner product = 0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Adding </a:t>
            </a:r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two sequence means </a:t>
            </a:r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adding the </a:t>
            </a:r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corresponding elements. The result is another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8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351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General </a:t>
            </a:r>
            <a:r>
              <a:rPr lang="en-US" sz="2400" b="1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rule and examples of creating Walsh tables</a:t>
            </a:r>
          </a:p>
        </p:txBody>
      </p:sp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0" y="1037802"/>
            <a:ext cx="598805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09600" y="5638800"/>
            <a:ext cx="8077200" cy="83099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0" baseline="0" dirty="0">
                <a:latin typeface="Bookman Old Style" pitchFamily="18" charset="0"/>
              </a:rPr>
              <a:t>The number of sequences in a Walsh table needs to be N = 2</a:t>
            </a:r>
            <a:r>
              <a:rPr lang="en-US" sz="2400" i="0" baseline="30000" dirty="0">
                <a:latin typeface="Bookman Old Style" pitchFamily="18" charset="0"/>
              </a:rPr>
              <a:t>m</a:t>
            </a:r>
            <a:r>
              <a:rPr lang="en-US" sz="2400" i="0" baseline="0" dirty="0">
                <a:latin typeface="Bookman Old Style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2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6781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Data </a:t>
            </a:r>
            <a:r>
              <a:rPr lang="en-US" sz="2800" b="1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representation in CDMA</a:t>
            </a: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188" y="3016250"/>
            <a:ext cx="8126412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6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9808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baseline="0" dirty="0" smtClean="0">
                <a:solidFill>
                  <a:srgbClr val="FF0000"/>
                </a:solidFill>
                <a:latin typeface="Bookman Old Style" pitchFamily="18" charset="0"/>
              </a:rPr>
              <a:t>Sharing </a:t>
            </a:r>
            <a:r>
              <a:rPr lang="en-US" sz="2800" b="1" baseline="0" dirty="0">
                <a:solidFill>
                  <a:srgbClr val="FF0000"/>
                </a:solidFill>
                <a:latin typeface="Bookman Old Style" pitchFamily="18" charset="0"/>
              </a:rPr>
              <a:t>channel in CDMA</a:t>
            </a:r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8" y="1524000"/>
            <a:ext cx="872966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6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5734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baseline="0" dirty="0" smtClean="0">
                <a:solidFill>
                  <a:srgbClr val="FF0000"/>
                </a:solidFill>
                <a:latin typeface="Bookman Old Style" pitchFamily="18" charset="0"/>
              </a:rPr>
              <a:t>CDMA</a:t>
            </a:r>
            <a:r>
              <a:rPr lang="en-US" sz="2800" b="1" dirty="0" smtClean="0">
                <a:latin typeface="Bookman Old Style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Bookman Old Style" pitchFamily="18" charset="0"/>
              </a:rPr>
              <a:t>Multiplexer</a:t>
            </a:r>
            <a:endParaRPr lang="en-US" sz="2800" b="1" baseline="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47800"/>
            <a:ext cx="807531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0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7267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baseline="0" dirty="0" smtClean="0">
                <a:solidFill>
                  <a:srgbClr val="0070C0"/>
                </a:solidFill>
                <a:latin typeface="Bookman Old Style" pitchFamily="18" charset="0"/>
              </a:rPr>
              <a:t>Digital </a:t>
            </a:r>
            <a:r>
              <a:rPr lang="en-US" sz="2400" b="1" baseline="0" dirty="0">
                <a:solidFill>
                  <a:srgbClr val="0070C0"/>
                </a:solidFill>
                <a:latin typeface="Bookman Old Style" pitchFamily="18" charset="0"/>
              </a:rPr>
              <a:t>signal created by four stations in CDMA</a:t>
            </a:r>
          </a:p>
        </p:txBody>
      </p:sp>
      <p:sp>
        <p:nvSpPr>
          <p:cNvPr id="50182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00" y="1552575"/>
            <a:ext cx="80264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36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0" baseline="0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400" b="1" baseline="0" dirty="0">
                <a:solidFill>
                  <a:srgbClr val="0070C0"/>
                </a:solidFill>
                <a:latin typeface="Bookman Old Style" pitchFamily="18" charset="0"/>
              </a:rPr>
              <a:t>Decoding of the composite signal for one in CDMA</a:t>
            </a:r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" y="1524000"/>
            <a:ext cx="6781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Any </a:t>
            </a:r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station can detect the data sent for example by station 2 by using the code of station 2 as follow: </a:t>
            </a:r>
            <a:endParaRPr lang="en-US" sz="2400" dirty="0" smtClean="0">
              <a:solidFill>
                <a:srgbClr val="000000"/>
              </a:solidFill>
              <a:latin typeface="Bookman Old Style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Bookman Old Style" pitchFamily="18" charset="0"/>
            </a:endParaRP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[-1 -1 -3 +1] x [ +1 -1 +1 -1] = [ -1 +1 -3 -1]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= -4 /4(no of stations) 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Bookman Old Style" pitchFamily="18" charset="0"/>
              </a:rPr>
              <a:t>= -1 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Bookman Old Style" pitchFamily="18" charset="0"/>
              </a:rPr>
              <a:t>       -</a:t>
            </a:r>
            <a:r>
              <a:rPr lang="en-US" sz="2400" b="1" dirty="0" smtClean="0">
                <a:solidFill>
                  <a:srgbClr val="0070C0"/>
                </a:solidFill>
                <a:latin typeface="Bookman Old Style" pitchFamily="18" charset="0"/>
              </a:rPr>
              <a:t>1 means bit 0</a:t>
            </a:r>
            <a:endParaRPr lang="en-US" sz="2400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80323" name="Text Box 3"/>
          <p:cNvSpPr txBox="1">
            <a:spLocks noChangeArrowheads="1"/>
          </p:cNvSpPr>
          <p:nvPr/>
        </p:nvSpPr>
        <p:spPr bwMode="auto">
          <a:xfrm>
            <a:off x="762000" y="457200"/>
            <a:ext cx="54868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 i="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pitchFamily="34" charset="0"/>
              </a:rPr>
              <a:t> </a:t>
            </a:r>
            <a:r>
              <a:rPr lang="en-US" sz="3200" b="1" i="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pitchFamily="34" charset="0"/>
              </a:rPr>
              <a:t>CONTROLLED ACCESS</a:t>
            </a:r>
          </a:p>
        </p:txBody>
      </p:sp>
      <p:sp>
        <p:nvSpPr>
          <p:cNvPr id="108032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1080325" name="Rectangle 5"/>
          <p:cNvSpPr>
            <a:spLocks noChangeArrowheads="1"/>
          </p:cNvSpPr>
          <p:nvPr/>
        </p:nvSpPr>
        <p:spPr bwMode="auto">
          <a:xfrm>
            <a:off x="228600" y="2057400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In </a:t>
            </a:r>
            <a:r>
              <a:rPr lang="en-US" sz="24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controlled access</a:t>
            </a:r>
            <a:r>
              <a:rPr lang="en-US" sz="2400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, the stations consult one another to find which station has the right to send. A station cannot send unless it has been authorized by other stations.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828800" y="3810000"/>
            <a:ext cx="6705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b="1" i="0" baseline="0" dirty="0">
                <a:solidFill>
                  <a:srgbClr val="0033CC"/>
                </a:solidFill>
                <a:latin typeface="Bookman Old Style" pitchFamily="18" charset="0"/>
              </a:rPr>
              <a:t>Reservation</a:t>
            </a:r>
            <a:r>
              <a:rPr lang="fr-FR" sz="2400" b="1" i="0" baseline="0" dirty="0">
                <a:solidFill>
                  <a:srgbClr val="0033CC"/>
                </a:solidFill>
                <a:latin typeface="Bookman Old Style" pitchFamily="18" charset="0"/>
              </a:rPr>
              <a:t/>
            </a:r>
            <a:br>
              <a:rPr lang="fr-FR" sz="2400" b="1" i="0" baseline="0" dirty="0">
                <a:solidFill>
                  <a:srgbClr val="0033CC"/>
                </a:solidFill>
                <a:latin typeface="Bookman Old Style" pitchFamily="18" charset="0"/>
              </a:rPr>
            </a:br>
            <a:r>
              <a:rPr lang="fr-FR" sz="2400" b="1" i="0" baseline="0" dirty="0">
                <a:solidFill>
                  <a:srgbClr val="0033CC"/>
                </a:solidFill>
                <a:latin typeface="Bookman Old Style" pitchFamily="18" charset="0"/>
              </a:rPr>
              <a:t>Polling</a:t>
            </a:r>
            <a:br>
              <a:rPr lang="fr-FR" sz="2400" b="1" i="0" baseline="0" dirty="0">
                <a:solidFill>
                  <a:srgbClr val="0033CC"/>
                </a:solidFill>
                <a:latin typeface="Bookman Old Style" pitchFamily="18" charset="0"/>
              </a:rPr>
            </a:br>
            <a:r>
              <a:rPr lang="en-US" sz="2400" b="1" i="0" baseline="0" dirty="0">
                <a:solidFill>
                  <a:srgbClr val="0033CC"/>
                </a:solidFill>
                <a:latin typeface="Bookman Old Style" pitchFamily="18" charset="0"/>
              </a:rPr>
              <a:t>Token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36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0" baseline="0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400" b="1" baseline="0" dirty="0">
                <a:solidFill>
                  <a:srgbClr val="0070C0"/>
                </a:solidFill>
                <a:latin typeface="Bookman Old Style" pitchFamily="18" charset="0"/>
              </a:rPr>
              <a:t>Decoding of the composite signal for one in CDMA</a:t>
            </a:r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8" y="1301750"/>
            <a:ext cx="7358062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6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0991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baseline="0" dirty="0" smtClean="0">
                <a:solidFill>
                  <a:srgbClr val="FF0000"/>
                </a:solidFill>
                <a:latin typeface="Bookman Old Style" pitchFamily="18" charset="0"/>
              </a:rPr>
              <a:t>CDMA</a:t>
            </a:r>
            <a:r>
              <a:rPr lang="en-US" sz="2800" b="1" dirty="0" smtClean="0">
                <a:latin typeface="Bookman Old Style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Bookman Old Style" pitchFamily="18" charset="0"/>
              </a:rPr>
              <a:t>Demultiplexer</a:t>
            </a:r>
            <a:endParaRPr lang="en-US" sz="2800" b="1" baseline="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568" y="1121226"/>
            <a:ext cx="856778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513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514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4168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 baseline="0" dirty="0" smtClean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sz="2800" b="1" baseline="0" dirty="0">
                <a:solidFill>
                  <a:srgbClr val="FF0000"/>
                </a:solidFill>
                <a:latin typeface="Bookman Old Style" pitchFamily="18" charset="0"/>
              </a:rPr>
              <a:t>Reservation access method</a:t>
            </a:r>
          </a:p>
        </p:txBody>
      </p:sp>
      <p:sp>
        <p:nvSpPr>
          <p:cNvPr id="111514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151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352800"/>
            <a:ext cx="78613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12192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Bookman Old Style" pitchFamily="18" charset="0"/>
              </a:rPr>
              <a:t>In the </a:t>
            </a:r>
            <a:r>
              <a:rPr lang="en-US" sz="2400" dirty="0" smtClean="0">
                <a:solidFill>
                  <a:srgbClr val="FF0000"/>
                </a:solidFill>
                <a:latin typeface="Bookman Old Style" pitchFamily="18" charset="0"/>
              </a:rPr>
              <a:t>reservation access method</a:t>
            </a:r>
            <a:r>
              <a:rPr lang="en-US" sz="2400" dirty="0" smtClean="0">
                <a:latin typeface="Bookman Old Style" pitchFamily="18" charset="0"/>
              </a:rPr>
              <a:t>, a station needs to make a reservation before sending data. Time is divided into intervals. In each interval, a reservation frame precedes the data frames sent in that interval.  </a:t>
            </a:r>
            <a:endParaRPr lang="en-US" sz="24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718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718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4694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 baseline="0" dirty="0" smtClean="0">
                <a:solidFill>
                  <a:srgbClr val="FF0000"/>
                </a:solidFill>
                <a:latin typeface="Bookman Old Style" pitchFamily="18" charset="0"/>
              </a:rPr>
              <a:t> P</a:t>
            </a:r>
            <a:r>
              <a:rPr lang="en-US" sz="2800" b="1" baseline="0" dirty="0" smtClean="0">
                <a:solidFill>
                  <a:srgbClr val="FF0000"/>
                </a:solidFill>
                <a:latin typeface="Bookman Old Style" pitchFamily="18" charset="0"/>
              </a:rPr>
              <a:t>olling </a:t>
            </a:r>
            <a:r>
              <a:rPr lang="en-US" sz="2800" b="1" baseline="0" dirty="0">
                <a:solidFill>
                  <a:srgbClr val="FF0000"/>
                </a:solidFill>
                <a:latin typeface="Bookman Old Style" pitchFamily="18" charset="0"/>
              </a:rPr>
              <a:t>access method</a:t>
            </a:r>
          </a:p>
        </p:txBody>
      </p:sp>
      <p:sp>
        <p:nvSpPr>
          <p:cNvPr id="111718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1719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667000"/>
            <a:ext cx="8483600" cy="30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3400" y="106680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Bookman Old Style" pitchFamily="18" charset="0"/>
              </a:rPr>
              <a:t>The primary device controls the link, the secondary devices follow its instructions. It is up to the primary device to determine which device is allowed to use the channel at a given time. </a:t>
            </a:r>
            <a:endParaRPr lang="en-US" sz="20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718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718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8689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 baseline="0" dirty="0" smtClean="0">
                <a:solidFill>
                  <a:srgbClr val="FF0000"/>
                </a:solidFill>
                <a:latin typeface="Bookman Old Style" pitchFamily="18" charset="0"/>
              </a:rPr>
              <a:t> Token Passing</a:t>
            </a:r>
            <a:r>
              <a:rPr lang="en-US" sz="2800" b="1" baseline="0" dirty="0" smtClean="0">
                <a:solidFill>
                  <a:srgbClr val="FF0000"/>
                </a:solidFill>
                <a:latin typeface="Bookman Old Style" pitchFamily="18" charset="0"/>
              </a:rPr>
              <a:t> access method</a:t>
            </a:r>
            <a:endParaRPr lang="en-US" sz="2800" b="1" baseline="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17189" name="Line 5"/>
          <p:cNvSpPr>
            <a:spLocks noChangeShapeType="1"/>
          </p:cNvSpPr>
          <p:nvPr/>
        </p:nvSpPr>
        <p:spPr bwMode="auto">
          <a:xfrm>
            <a:off x="0" y="6629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06680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Bookman Old Style" pitchFamily="18" charset="0"/>
              </a:rPr>
              <a:t>In the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token-passing method</a:t>
            </a:r>
            <a:r>
              <a:rPr lang="en-US" sz="2000" dirty="0" smtClean="0">
                <a:latin typeface="Bookman Old Style" pitchFamily="18" charset="0"/>
              </a:rPr>
              <a:t>, the stations are organized in a logical ring. In this method, a special packet called token circulates through the ring. The possession of the token gives the station the right to access the channel and send its data. </a:t>
            </a:r>
            <a:endParaRPr lang="en-US" sz="2000" dirty="0">
              <a:latin typeface="Bookman Old Style" pitchFamily="18" charset="0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514600"/>
            <a:ext cx="5486399" cy="388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1" y="228601"/>
            <a:ext cx="8034996" cy="1295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opperplate Gothic Light" pitchFamily="34" charset="0"/>
              </a:rPr>
              <a:t>Multiple Access Protocols</a:t>
            </a:r>
          </a:p>
        </p:txBody>
      </p:sp>
      <p:pic>
        <p:nvPicPr>
          <p:cNvPr id="7444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752600"/>
            <a:ext cx="74676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4452" name="Text Box 4"/>
          <p:cNvSpPr txBox="1">
            <a:spLocks noChangeArrowheads="1"/>
          </p:cNvSpPr>
          <p:nvPr/>
        </p:nvSpPr>
        <p:spPr bwMode="auto">
          <a:xfrm>
            <a:off x="1066800" y="39624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/>
              <a:t>ALOHA</a:t>
            </a:r>
            <a:endParaRPr lang="en-GB" sz="2000" b="0" dirty="0"/>
          </a:p>
        </p:txBody>
      </p:sp>
      <p:sp>
        <p:nvSpPr>
          <p:cNvPr id="744453" name="Oval 5"/>
          <p:cNvSpPr>
            <a:spLocks noChangeArrowheads="1"/>
          </p:cNvSpPr>
          <p:nvPr/>
        </p:nvSpPr>
        <p:spPr bwMode="auto">
          <a:xfrm>
            <a:off x="533400" y="2895600"/>
            <a:ext cx="3657600" cy="32766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895600" y="2895600"/>
            <a:ext cx="3657600" cy="32766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8237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43967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pitchFamily="34" charset="0"/>
              </a:rPr>
              <a:t>  </a:t>
            </a:r>
            <a:r>
              <a:rPr lang="en-US" sz="3200" b="1" i="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pitchFamily="34" charset="0"/>
              </a:rPr>
              <a:t>CHANNELIZATION</a:t>
            </a:r>
          </a:p>
        </p:txBody>
      </p:sp>
      <p:sp>
        <p:nvSpPr>
          <p:cNvPr id="108237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1082373" name="Rectangle 5"/>
          <p:cNvSpPr>
            <a:spLocks noChangeArrowheads="1"/>
          </p:cNvSpPr>
          <p:nvPr/>
        </p:nvSpPr>
        <p:spPr bwMode="auto">
          <a:xfrm>
            <a:off x="304800" y="1524000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Channelization</a:t>
            </a:r>
            <a:r>
              <a:rPr lang="en-US" sz="2400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is a multiple-access method in which the available bandwidth of a link is shared in time, frequency, or through code, between different stations. </a:t>
            </a:r>
          </a:p>
        </p:txBody>
      </p:sp>
      <p:sp>
        <p:nvSpPr>
          <p:cNvPr id="1082374" name="Rectangle 6"/>
          <p:cNvSpPr>
            <a:spLocks noChangeArrowheads="1"/>
          </p:cNvSpPr>
          <p:nvPr/>
        </p:nvSpPr>
        <p:spPr bwMode="auto">
          <a:xfrm>
            <a:off x="990600" y="3429000"/>
            <a:ext cx="7239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i="0" baseline="0" dirty="0">
                <a:solidFill>
                  <a:srgbClr val="0033CC"/>
                </a:solidFill>
                <a:latin typeface="Bookman Old Style" pitchFamily="18" charset="0"/>
              </a:rPr>
              <a:t>Frequency-Division Multiple Access (FDMA)</a:t>
            </a:r>
            <a:r>
              <a:rPr lang="fr-FR" sz="2400" i="0" baseline="0" dirty="0">
                <a:solidFill>
                  <a:srgbClr val="0033CC"/>
                </a:solidFill>
                <a:latin typeface="Bookman Old Style" pitchFamily="18" charset="0"/>
              </a:rPr>
              <a:t/>
            </a:r>
            <a:br>
              <a:rPr lang="fr-FR" sz="2400" i="0" baseline="0" dirty="0">
                <a:solidFill>
                  <a:srgbClr val="0033CC"/>
                </a:solidFill>
                <a:latin typeface="Bookman Old Style" pitchFamily="18" charset="0"/>
              </a:rPr>
            </a:br>
            <a:r>
              <a:rPr lang="fr-FR" sz="2400" i="0" baseline="0" dirty="0">
                <a:solidFill>
                  <a:srgbClr val="0033CC"/>
                </a:solidFill>
                <a:latin typeface="Bookman Old Style" pitchFamily="18" charset="0"/>
              </a:rPr>
              <a:t>Time-Division Multiple Access (TDMA)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sz="2400" i="0" baseline="0" dirty="0">
                <a:solidFill>
                  <a:srgbClr val="0033CC"/>
                </a:solidFill>
                <a:latin typeface="Bookman Old Style" pitchFamily="18" charset="0"/>
              </a:rPr>
              <a:t>Code-Division Multiple Access (CDMA)</a:t>
            </a:r>
            <a:endParaRPr lang="en-US" sz="2400" i="0" baseline="0" dirty="0">
              <a:solidFill>
                <a:srgbClr val="0033CC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128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128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9381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baseline="0" dirty="0" smtClean="0">
                <a:solidFill>
                  <a:srgbClr val="FF0000"/>
                </a:solidFill>
              </a:rPr>
              <a:t> </a:t>
            </a:r>
            <a:r>
              <a:rPr lang="en-US" sz="2400" b="1" baseline="0" dirty="0">
                <a:solidFill>
                  <a:srgbClr val="FF0000"/>
                </a:solidFill>
              </a:rPr>
              <a:t>Frequency-division multiple access (FDMA)</a:t>
            </a:r>
          </a:p>
        </p:txBody>
      </p:sp>
      <p:sp>
        <p:nvSpPr>
          <p:cNvPr id="112128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2128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929338"/>
            <a:ext cx="6324600" cy="41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" y="10668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Bookman Old Style" pitchFamily="18" charset="0"/>
              </a:rPr>
              <a:t>In FDMA, the available bandwidth is divided into frequency bands. Each station is allocated a band to send its data.</a:t>
            </a:r>
            <a:endParaRPr lang="en-US" sz="20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333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0997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baseline="0" dirty="0" smtClean="0">
                <a:solidFill>
                  <a:srgbClr val="FF0000"/>
                </a:solidFill>
              </a:rPr>
              <a:t> </a:t>
            </a:r>
            <a:r>
              <a:rPr lang="en-US" sz="2400" b="1" baseline="0" dirty="0">
                <a:solidFill>
                  <a:srgbClr val="FF0000"/>
                </a:solidFill>
              </a:rPr>
              <a:t>Time-division multiple access (TDMA)</a:t>
            </a:r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233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9" y="2114604"/>
            <a:ext cx="6172201" cy="408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9906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Bookman Old Style" pitchFamily="18" charset="0"/>
              </a:rPr>
              <a:t>In TDMA, the stations share the bandwidth of the channel in time. Each station is allocated a time slot during which it can send data. Each station transmits its data in is assigned time slot.</a:t>
            </a:r>
            <a:endParaRPr lang="en-US" sz="20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656</Words>
  <Application>Microsoft Office PowerPoint</Application>
  <PresentationFormat>On-screen Show (4:3)</PresentationFormat>
  <Paragraphs>78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Blends</vt:lpstr>
      <vt:lpstr>Multiple Access Protocols</vt:lpstr>
      <vt:lpstr>Slide 2</vt:lpstr>
      <vt:lpstr>Slide 3</vt:lpstr>
      <vt:lpstr>Slide 4</vt:lpstr>
      <vt:lpstr>Slide 5</vt:lpstr>
      <vt:lpstr>Multiple Access Protocols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Access Protocols</dc:title>
  <dc:creator>Ansuman</dc:creator>
  <cp:lastModifiedBy>Ansuman</cp:lastModifiedBy>
  <cp:revision>40</cp:revision>
  <dcterms:created xsi:type="dcterms:W3CDTF">2006-08-16T00:00:00Z</dcterms:created>
  <dcterms:modified xsi:type="dcterms:W3CDTF">2011-04-19T15:44:07Z</dcterms:modified>
</cp:coreProperties>
</file>