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75" d="100"/>
          <a:sy n="75" d="100"/>
        </p:scale>
        <p:origin x="-1236" y="6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04/05/2012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04/05/2012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04/05/2012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04/05/2012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04/05/2012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04/05/2012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04/05/2012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04/05/2012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04/05/2012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04/05/2012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04/05/2012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04/05/2012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8"/>
          <p:cNvSpPr txBox="1">
            <a:spLocks noChangeArrowheads="1"/>
          </p:cNvSpPr>
          <p:nvPr/>
        </p:nvSpPr>
        <p:spPr bwMode="auto">
          <a:xfrm>
            <a:off x="685800" y="1828800"/>
            <a:ext cx="7888287" cy="2835275"/>
          </a:xfrm>
          <a:prstGeom prst="rect">
            <a:avLst/>
          </a:prstGeom>
          <a:noFill/>
          <a:ln w="9525">
            <a:noFill/>
            <a:miter lim="800000"/>
            <a:headEnd/>
            <a:tailEnd/>
          </a:ln>
          <a:effectLst/>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en-US" sz="6000" b="0" i="1" u="none" strike="noStrike" kern="0" cap="none" spc="0" normalizeH="0" baseline="0" noProof="0" dirty="0" err="1" smtClean="0">
                <a:ln>
                  <a:noFill/>
                </a:ln>
                <a:solidFill>
                  <a:srgbClr val="FF0066"/>
                </a:solidFill>
                <a:effectLst/>
                <a:uLnTx/>
                <a:uFillTx/>
              </a:rPr>
              <a:t>Subnetting</a:t>
            </a:r>
            <a:r>
              <a:rPr kumimoji="0" lang="en-US" altLang="en-US" sz="6000" b="0" i="1" u="none" strike="noStrike" kern="0" cap="none" spc="0" normalizeH="0" baseline="0" noProof="0" dirty="0" smtClean="0">
                <a:ln>
                  <a:noFill/>
                </a:ln>
                <a:solidFill>
                  <a:srgbClr val="FF0066"/>
                </a:solidFill>
                <a:effectLst/>
                <a:uLnTx/>
                <a:uFillTx/>
              </a:rPr>
              <a:t>/</a:t>
            </a:r>
            <a:r>
              <a:rPr kumimoji="0" lang="en-US" altLang="en-US" sz="6000" b="0" i="1" u="none" strike="noStrike" kern="0" cap="none" spc="0" normalizeH="0" baseline="0" noProof="0" dirty="0" err="1" smtClean="0">
                <a:ln>
                  <a:noFill/>
                </a:ln>
                <a:solidFill>
                  <a:srgbClr val="FF0066"/>
                </a:solidFill>
                <a:effectLst/>
                <a:uLnTx/>
                <a:uFillTx/>
              </a:rPr>
              <a:t>Supernetting</a:t>
            </a:r>
            <a:r>
              <a:rPr kumimoji="0" lang="en-US" altLang="en-US" sz="6000" b="0" i="1" u="none" strike="noStrike" kern="0" cap="none" spc="0" normalizeH="0" baseline="0" noProof="0" dirty="0" smtClean="0">
                <a:ln>
                  <a:noFill/>
                </a:ln>
                <a:solidFill>
                  <a:srgbClr val="FF0066"/>
                </a:solidFill>
                <a:effectLst/>
                <a:uLnTx/>
                <a:uFillTx/>
              </a:rPr>
              <a:t/>
            </a:r>
            <a:br>
              <a:rPr kumimoji="0" lang="en-US" altLang="en-US" sz="6000" b="0" i="1" u="none" strike="noStrike" kern="0" cap="none" spc="0" normalizeH="0" baseline="0" noProof="0" dirty="0" smtClean="0">
                <a:ln>
                  <a:noFill/>
                </a:ln>
                <a:solidFill>
                  <a:srgbClr val="FF0066"/>
                </a:solidFill>
                <a:effectLst/>
                <a:uLnTx/>
                <a:uFillTx/>
              </a:rPr>
            </a:br>
            <a:r>
              <a:rPr kumimoji="0" lang="en-US" altLang="en-US" sz="6000" b="0" i="1" u="none" strike="noStrike" kern="0" cap="none" spc="0" normalizeH="0" baseline="0" noProof="0" dirty="0" smtClean="0">
                <a:ln>
                  <a:noFill/>
                </a:ln>
                <a:solidFill>
                  <a:srgbClr val="FF0066"/>
                </a:solidFill>
                <a:effectLst/>
                <a:uLnTx/>
                <a:uFillTx/>
              </a:rPr>
              <a:t>and</a:t>
            </a:r>
            <a:br>
              <a:rPr kumimoji="0" lang="en-US" altLang="en-US" sz="6000" b="0" i="1" u="none" strike="noStrike" kern="0" cap="none" spc="0" normalizeH="0" baseline="0" noProof="0" dirty="0" smtClean="0">
                <a:ln>
                  <a:noFill/>
                </a:ln>
                <a:solidFill>
                  <a:srgbClr val="FF0066"/>
                </a:solidFill>
                <a:effectLst/>
                <a:uLnTx/>
                <a:uFillTx/>
              </a:rPr>
            </a:br>
            <a:r>
              <a:rPr kumimoji="0" lang="en-US" altLang="en-US" sz="6000" b="0" i="1" u="none" strike="noStrike" kern="0" cap="none" spc="0" normalizeH="0" baseline="0" noProof="0" dirty="0" smtClean="0">
                <a:ln>
                  <a:noFill/>
                </a:ln>
                <a:solidFill>
                  <a:srgbClr val="FF0066"/>
                </a:solidFill>
                <a:effectLst/>
                <a:uLnTx/>
                <a:uFillTx/>
              </a:rPr>
              <a:t>Classless Addressing</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144463" y="249238"/>
            <a:ext cx="1678665" cy="584775"/>
          </a:xfrm>
          <a:prstGeom prst="rect">
            <a:avLst/>
          </a:prstGeom>
          <a:solidFill>
            <a:srgbClr val="FF9900"/>
          </a:solidFill>
          <a:ln w="38100">
            <a:solidFill>
              <a:srgbClr val="FF3300"/>
            </a:solidFill>
            <a:miter lim="800000"/>
            <a:headEnd/>
            <a:tailEnd/>
          </a:ln>
          <a:effec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3200" b="0" i="1" u="none" strike="noStrike" kern="0" cap="none" spc="0" normalizeH="0" baseline="0" noProof="0" dirty="0" smtClean="0">
                <a:ln>
                  <a:noFill/>
                </a:ln>
                <a:solidFill>
                  <a:sysClr val="windowText" lastClr="000000"/>
                </a:solidFill>
                <a:effectLst>
                  <a:outerShdw blurRad="38100" dist="38100" dir="2700000" algn="tl">
                    <a:srgbClr val="000000"/>
                  </a:outerShdw>
                </a:effectLst>
                <a:uLnTx/>
                <a:uFillTx/>
              </a:rPr>
              <a:t>Question</a:t>
            </a:r>
          </a:p>
        </p:txBody>
      </p:sp>
      <p:sp>
        <p:nvSpPr>
          <p:cNvPr id="5" name="Rectangle 3"/>
          <p:cNvSpPr>
            <a:spLocks noChangeArrowheads="1"/>
          </p:cNvSpPr>
          <p:nvPr/>
        </p:nvSpPr>
        <p:spPr bwMode="auto">
          <a:xfrm>
            <a:off x="381000" y="914400"/>
            <a:ext cx="8458200" cy="1384995"/>
          </a:xfrm>
          <a:prstGeom prst="rect">
            <a:avLst/>
          </a:prstGeom>
          <a:noFill/>
          <a:ln w="9525">
            <a:noFill/>
            <a:miter lim="800000"/>
            <a:headEnd/>
            <a:tailEnd/>
          </a:ln>
          <a:effectLst/>
        </p:spPr>
        <p:txBody>
          <a:bodyPr>
            <a:spAutoFit/>
          </a:bodyPr>
          <a:lstStyle/>
          <a:p>
            <a:pPr algn="just">
              <a:spcBef>
                <a:spcPct val="50000"/>
              </a:spcBef>
            </a:pPr>
            <a:r>
              <a:rPr lang="en-US" sz="2800" b="0" dirty="0">
                <a:solidFill>
                  <a:srgbClr val="C00000"/>
                </a:solidFill>
                <a:latin typeface="Bookman Old Style" pitchFamily="18" charset="0"/>
              </a:rPr>
              <a:t>What is the </a:t>
            </a:r>
            <a:r>
              <a:rPr lang="en-US" sz="2800" b="0" dirty="0" err="1">
                <a:solidFill>
                  <a:srgbClr val="C00000"/>
                </a:solidFill>
                <a:latin typeface="Bookman Old Style" pitchFamily="18" charset="0"/>
              </a:rPr>
              <a:t>subnetwork</a:t>
            </a:r>
            <a:r>
              <a:rPr lang="en-US" sz="2800" b="0" dirty="0">
                <a:solidFill>
                  <a:srgbClr val="C00000"/>
                </a:solidFill>
                <a:latin typeface="Bookman Old Style" pitchFamily="18" charset="0"/>
              </a:rPr>
              <a:t> address if the destination address is 200.45.34.56 and the subnet mask is 255.255.240.0?</a:t>
            </a:r>
          </a:p>
        </p:txBody>
      </p:sp>
      <p:sp>
        <p:nvSpPr>
          <p:cNvPr id="6" name="Text Box 2"/>
          <p:cNvSpPr txBox="1">
            <a:spLocks noChangeArrowheads="1"/>
          </p:cNvSpPr>
          <p:nvPr/>
        </p:nvSpPr>
        <p:spPr bwMode="auto">
          <a:xfrm>
            <a:off x="228600" y="2514600"/>
            <a:ext cx="1540806" cy="584775"/>
          </a:xfrm>
          <a:prstGeom prst="rect">
            <a:avLst/>
          </a:prstGeom>
          <a:solidFill>
            <a:schemeClr val="bg2"/>
          </a:solidFill>
          <a:ln w="38100">
            <a:solidFill>
              <a:srgbClr val="FF3300"/>
            </a:solidFill>
            <a:miter lim="800000"/>
            <a:headEnd/>
            <a:tailEnd/>
          </a:ln>
          <a:effectLst/>
        </p:spPr>
        <p:txBody>
          <a:bodyPr wrap="none">
            <a:spAutoFit/>
          </a:bodyPr>
          <a:lstStyle/>
          <a:p>
            <a:r>
              <a:rPr lang="en-US" sz="3200" i="1" dirty="0">
                <a:solidFill>
                  <a:srgbClr val="002060"/>
                </a:solidFill>
                <a:effectLst>
                  <a:outerShdw blurRad="38100" dist="38100" dir="2700000" algn="tl">
                    <a:srgbClr val="000000"/>
                  </a:outerShdw>
                </a:effectLst>
              </a:rPr>
              <a:t>Solution</a:t>
            </a:r>
          </a:p>
        </p:txBody>
      </p:sp>
      <p:sp>
        <p:nvSpPr>
          <p:cNvPr id="7" name="Rectangle 3"/>
          <p:cNvSpPr>
            <a:spLocks noChangeArrowheads="1"/>
          </p:cNvSpPr>
          <p:nvPr/>
        </p:nvSpPr>
        <p:spPr bwMode="auto">
          <a:xfrm>
            <a:off x="304800" y="3195637"/>
            <a:ext cx="8610600" cy="2893100"/>
          </a:xfrm>
          <a:prstGeom prst="rect">
            <a:avLst/>
          </a:prstGeom>
          <a:noFill/>
          <a:ln w="9525">
            <a:noFill/>
            <a:miter lim="800000"/>
            <a:headEnd/>
            <a:tailEnd/>
          </a:ln>
          <a:effectLst/>
        </p:spPr>
        <p:txBody>
          <a:bodyPr>
            <a:spAutoFit/>
          </a:bodyPr>
          <a:lstStyle/>
          <a:p>
            <a:pPr>
              <a:spcBef>
                <a:spcPct val="50000"/>
              </a:spcBef>
            </a:pPr>
            <a:r>
              <a:rPr lang="en-US" sz="2800" b="0" dirty="0">
                <a:solidFill>
                  <a:srgbClr val="002060"/>
                </a:solidFill>
                <a:latin typeface="Times" pitchFamily="18" charset="0"/>
              </a:rPr>
              <a:t>11001000  00101101  00100010  00111000</a:t>
            </a:r>
          </a:p>
          <a:p>
            <a:pPr>
              <a:spcBef>
                <a:spcPct val="50000"/>
              </a:spcBef>
            </a:pPr>
            <a:r>
              <a:rPr lang="en-US" sz="2800" b="0" dirty="0">
                <a:solidFill>
                  <a:srgbClr val="002060"/>
                </a:solidFill>
                <a:latin typeface="Times" pitchFamily="18" charset="0"/>
              </a:rPr>
              <a:t>11111111  11111111  1111</a:t>
            </a:r>
            <a:r>
              <a:rPr lang="en-US" sz="2800" u="sng" dirty="0">
                <a:solidFill>
                  <a:srgbClr val="002060"/>
                </a:solidFill>
                <a:latin typeface="Times" pitchFamily="18" charset="0"/>
              </a:rPr>
              <a:t>0000</a:t>
            </a:r>
            <a:r>
              <a:rPr lang="en-US" sz="2800" dirty="0">
                <a:solidFill>
                  <a:srgbClr val="002060"/>
                </a:solidFill>
                <a:latin typeface="Times" pitchFamily="18" charset="0"/>
              </a:rPr>
              <a:t> </a:t>
            </a:r>
            <a:r>
              <a:rPr lang="en-US" sz="2800" b="0" dirty="0">
                <a:solidFill>
                  <a:srgbClr val="002060"/>
                </a:solidFill>
                <a:latin typeface="Times" pitchFamily="18" charset="0"/>
              </a:rPr>
              <a:t> </a:t>
            </a:r>
            <a:r>
              <a:rPr lang="en-US" sz="2800" u="sng" dirty="0">
                <a:solidFill>
                  <a:srgbClr val="002060"/>
                </a:solidFill>
                <a:latin typeface="Times" pitchFamily="18" charset="0"/>
              </a:rPr>
              <a:t>00000000</a:t>
            </a:r>
          </a:p>
          <a:p>
            <a:pPr>
              <a:spcBef>
                <a:spcPct val="50000"/>
              </a:spcBef>
            </a:pPr>
            <a:r>
              <a:rPr lang="en-US" sz="2800" b="0" dirty="0">
                <a:solidFill>
                  <a:srgbClr val="002060"/>
                </a:solidFill>
                <a:latin typeface="Times" pitchFamily="18" charset="0"/>
              </a:rPr>
              <a:t>11001000  00101101  0010</a:t>
            </a:r>
            <a:r>
              <a:rPr lang="en-US" sz="2800" dirty="0">
                <a:solidFill>
                  <a:srgbClr val="002060"/>
                </a:solidFill>
                <a:effectLst>
                  <a:outerShdw blurRad="38100" dist="38100" dir="2700000" algn="tl">
                    <a:srgbClr val="000000"/>
                  </a:outerShdw>
                </a:effectLst>
                <a:latin typeface="Times" pitchFamily="18" charset="0"/>
              </a:rPr>
              <a:t>0000</a:t>
            </a:r>
            <a:r>
              <a:rPr lang="en-US" sz="2800" b="0" dirty="0">
                <a:solidFill>
                  <a:srgbClr val="002060"/>
                </a:solidFill>
                <a:latin typeface="Times" pitchFamily="18" charset="0"/>
              </a:rPr>
              <a:t>  </a:t>
            </a:r>
            <a:r>
              <a:rPr lang="en-US" sz="2800" dirty="0">
                <a:solidFill>
                  <a:srgbClr val="002060"/>
                </a:solidFill>
                <a:effectLst>
                  <a:outerShdw blurRad="38100" dist="38100" dir="2700000" algn="tl">
                    <a:srgbClr val="000000"/>
                  </a:outerShdw>
                </a:effectLst>
                <a:latin typeface="Times" pitchFamily="18" charset="0"/>
              </a:rPr>
              <a:t>00000000</a:t>
            </a:r>
          </a:p>
          <a:p>
            <a:pPr>
              <a:spcBef>
                <a:spcPct val="50000"/>
              </a:spcBef>
            </a:pPr>
            <a:r>
              <a:rPr lang="en-US" sz="2800" b="0" dirty="0">
                <a:solidFill>
                  <a:srgbClr val="002060"/>
                </a:solidFill>
                <a:latin typeface="Times" pitchFamily="18" charset="0"/>
              </a:rPr>
              <a:t/>
            </a:r>
            <a:br>
              <a:rPr lang="en-US" sz="2800" b="0" dirty="0">
                <a:solidFill>
                  <a:srgbClr val="002060"/>
                </a:solidFill>
                <a:latin typeface="Times" pitchFamily="18" charset="0"/>
              </a:rPr>
            </a:br>
            <a:r>
              <a:rPr lang="en-US" sz="2800" b="0" dirty="0">
                <a:solidFill>
                  <a:srgbClr val="002060"/>
                </a:solidFill>
                <a:latin typeface="Times" pitchFamily="18" charset="0"/>
              </a:rPr>
              <a:t>The </a:t>
            </a:r>
            <a:r>
              <a:rPr lang="en-US" sz="2800" b="0" dirty="0" err="1">
                <a:solidFill>
                  <a:srgbClr val="002060"/>
                </a:solidFill>
                <a:latin typeface="Times" pitchFamily="18" charset="0"/>
              </a:rPr>
              <a:t>subnetwork</a:t>
            </a:r>
            <a:r>
              <a:rPr lang="en-US" sz="2800" b="0" dirty="0">
                <a:solidFill>
                  <a:srgbClr val="002060"/>
                </a:solidFill>
                <a:latin typeface="Times" pitchFamily="18" charset="0"/>
              </a:rPr>
              <a:t> address is </a:t>
            </a:r>
            <a:r>
              <a:rPr lang="en-US" sz="2800" dirty="0">
                <a:solidFill>
                  <a:srgbClr val="002060"/>
                </a:solidFill>
                <a:latin typeface="Times" pitchFamily="18" charset="0"/>
              </a:rPr>
              <a:t>200.45.32.0</a:t>
            </a:r>
            <a:r>
              <a:rPr lang="en-US" sz="2800" b="0" dirty="0">
                <a:solidFill>
                  <a:srgbClr val="002060"/>
                </a:solidFill>
                <a:latin typeface="Times"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linds(horizontal)">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762000" y="2790825"/>
            <a:ext cx="7620000" cy="1247775"/>
          </a:xfrm>
          <a:prstGeom prst="rect">
            <a:avLst/>
          </a:prstGeom>
          <a:gradFill rotWithShape="0">
            <a:gsLst>
              <a:gs pos="0">
                <a:srgbClr val="5E9EFF"/>
              </a:gs>
              <a:gs pos="39999">
                <a:srgbClr val="85C2FF"/>
              </a:gs>
              <a:gs pos="70000">
                <a:srgbClr val="C4D6EB"/>
              </a:gs>
              <a:gs pos="100000">
                <a:srgbClr val="FFEBFA"/>
              </a:gs>
            </a:gsLst>
            <a:lin ang="5400000" scaled="1"/>
          </a:gradFill>
          <a:ln w="57150">
            <a:solidFill>
              <a:srgbClr val="FF3300"/>
            </a:solidFill>
            <a:miter lim="800000"/>
            <a:headEnd/>
            <a:tailEnd/>
          </a:ln>
          <a:effectLst/>
        </p:spPr>
        <p:txBody>
          <a:bodyPr>
            <a:spAutoFit/>
          </a:bodyPr>
          <a:lstStyle/>
          <a:p>
            <a:pPr algn="ctr">
              <a:spcBef>
                <a:spcPts val="1100"/>
              </a:spcBef>
              <a:spcAft>
                <a:spcPts val="1100"/>
              </a:spcAft>
            </a:pPr>
            <a:r>
              <a:rPr lang="en-US" sz="3600" i="1" dirty="0">
                <a:effectLst>
                  <a:outerShdw blurRad="38100" dist="38100" dir="2700000" algn="tl">
                    <a:srgbClr val="FFFFFF"/>
                  </a:outerShdw>
                </a:effectLst>
                <a:latin typeface="Times" pitchFamily="18" charset="0"/>
              </a:rPr>
              <a:t>The number of subnets must be </a:t>
            </a:r>
            <a:br>
              <a:rPr lang="en-US" sz="3600" i="1" dirty="0">
                <a:effectLst>
                  <a:outerShdw blurRad="38100" dist="38100" dir="2700000" algn="tl">
                    <a:srgbClr val="FFFFFF"/>
                  </a:outerShdw>
                </a:effectLst>
                <a:latin typeface="Times" pitchFamily="18" charset="0"/>
              </a:rPr>
            </a:br>
            <a:r>
              <a:rPr lang="en-US" sz="3600" i="1" dirty="0">
                <a:effectLst>
                  <a:outerShdw blurRad="38100" dist="38100" dir="2700000" algn="tl">
                    <a:srgbClr val="FFFFFF"/>
                  </a:outerShdw>
                </a:effectLst>
                <a:latin typeface="Times" pitchFamily="18" charset="0"/>
              </a:rPr>
              <a:t>a power of 2. </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2"/>
          <p:cNvSpPr txBox="1">
            <a:spLocks noChangeArrowheads="1"/>
          </p:cNvSpPr>
          <p:nvPr/>
        </p:nvSpPr>
        <p:spPr bwMode="auto">
          <a:xfrm>
            <a:off x="144463" y="249238"/>
            <a:ext cx="1678665" cy="584775"/>
          </a:xfrm>
          <a:prstGeom prst="rect">
            <a:avLst/>
          </a:prstGeom>
          <a:solidFill>
            <a:srgbClr val="FF9900"/>
          </a:solidFill>
          <a:ln w="38100">
            <a:solidFill>
              <a:srgbClr val="FF3300"/>
            </a:solidFill>
            <a:miter lim="800000"/>
            <a:headEnd/>
            <a:tailEnd/>
          </a:ln>
          <a:effec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3200" i="1" kern="0" dirty="0" smtClean="0">
                <a:solidFill>
                  <a:sysClr val="windowText" lastClr="000000"/>
                </a:solidFill>
                <a:effectLst>
                  <a:outerShdw blurRad="38100" dist="38100" dir="2700000" algn="tl">
                    <a:srgbClr val="000000"/>
                  </a:outerShdw>
                </a:effectLst>
              </a:rPr>
              <a:t>Question</a:t>
            </a:r>
            <a:endParaRPr kumimoji="0" lang="en-US" sz="3200" b="0" i="1" u="none" strike="noStrike" kern="0" cap="none" spc="0" normalizeH="0" baseline="0" noProof="0" dirty="0" smtClean="0">
              <a:ln>
                <a:noFill/>
              </a:ln>
              <a:solidFill>
                <a:sysClr val="windowText" lastClr="000000"/>
              </a:solidFill>
              <a:effectLst>
                <a:outerShdw blurRad="38100" dist="38100" dir="2700000" algn="tl">
                  <a:srgbClr val="000000"/>
                </a:outerShdw>
              </a:effectLst>
              <a:uLnTx/>
              <a:uFillTx/>
            </a:endParaRPr>
          </a:p>
        </p:txBody>
      </p:sp>
      <p:sp>
        <p:nvSpPr>
          <p:cNvPr id="7" name="Rectangle 3"/>
          <p:cNvSpPr>
            <a:spLocks noChangeArrowheads="1"/>
          </p:cNvSpPr>
          <p:nvPr/>
        </p:nvSpPr>
        <p:spPr bwMode="auto">
          <a:xfrm>
            <a:off x="533400" y="990600"/>
            <a:ext cx="8458200" cy="1200329"/>
          </a:xfrm>
          <a:prstGeom prst="rect">
            <a:avLst/>
          </a:prstGeom>
          <a:noFill/>
          <a:ln w="9525">
            <a:noFill/>
            <a:miter lim="800000"/>
            <a:headEnd/>
            <a:tailEnd/>
          </a:ln>
          <a:effectLst/>
        </p:spPr>
        <p:txBody>
          <a:bodyPr>
            <a:spAutoFit/>
          </a:bodyPr>
          <a:lstStyle/>
          <a:p>
            <a:pPr algn="just">
              <a:spcBef>
                <a:spcPct val="50000"/>
              </a:spcBef>
            </a:pPr>
            <a:r>
              <a:rPr lang="en-US" sz="2400" b="0" dirty="0">
                <a:solidFill>
                  <a:srgbClr val="FF0000"/>
                </a:solidFill>
                <a:latin typeface="Bookman Old Style" pitchFamily="18" charset="0"/>
              </a:rPr>
              <a:t>A company is granted the site address 201.70.64.0 (class C). The company needs six subnets. Design the subnets. </a:t>
            </a:r>
          </a:p>
        </p:txBody>
      </p:sp>
      <p:sp>
        <p:nvSpPr>
          <p:cNvPr id="8" name="Text Box 4"/>
          <p:cNvSpPr txBox="1">
            <a:spLocks noChangeArrowheads="1"/>
          </p:cNvSpPr>
          <p:nvPr/>
        </p:nvSpPr>
        <p:spPr bwMode="auto">
          <a:xfrm>
            <a:off x="457200" y="2438400"/>
            <a:ext cx="1540806" cy="584775"/>
          </a:xfrm>
          <a:prstGeom prst="rect">
            <a:avLst/>
          </a:prstGeom>
          <a:solidFill>
            <a:srgbClr val="000000"/>
          </a:solidFill>
          <a:ln w="38100">
            <a:solidFill>
              <a:srgbClr val="FF3300"/>
            </a:solidFill>
            <a:miter lim="800000"/>
            <a:headEnd/>
            <a:tailEnd/>
          </a:ln>
          <a:effec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3200" b="0" i="1" u="none" strike="noStrike" kern="0" cap="none" spc="0" normalizeH="0" baseline="0" noProof="0" dirty="0" smtClean="0">
                <a:ln>
                  <a:noFill/>
                </a:ln>
                <a:solidFill>
                  <a:schemeClr val="bg2"/>
                </a:solidFill>
                <a:effectLst>
                  <a:outerShdw blurRad="38100" dist="38100" dir="2700000" algn="tl">
                    <a:srgbClr val="000000"/>
                  </a:outerShdw>
                </a:effectLst>
                <a:uLnTx/>
                <a:uFillTx/>
              </a:rPr>
              <a:t>Solution</a:t>
            </a:r>
          </a:p>
        </p:txBody>
      </p:sp>
      <p:sp>
        <p:nvSpPr>
          <p:cNvPr id="9" name="Rectangle 5"/>
          <p:cNvSpPr>
            <a:spLocks noChangeArrowheads="1"/>
          </p:cNvSpPr>
          <p:nvPr/>
        </p:nvSpPr>
        <p:spPr bwMode="auto">
          <a:xfrm>
            <a:off x="304800" y="3048000"/>
            <a:ext cx="8610600" cy="707886"/>
          </a:xfrm>
          <a:prstGeom prst="rect">
            <a:avLst/>
          </a:prstGeom>
          <a:noFill/>
          <a:ln w="9525">
            <a:noFill/>
            <a:miter lim="800000"/>
            <a:headEnd/>
            <a:tailEnd/>
          </a:ln>
          <a:effectLst/>
        </p:spPr>
        <p:txBody>
          <a:bodyPr>
            <a:spAutoFit/>
          </a:bodyPr>
          <a:lstStyle/>
          <a:p>
            <a:pPr marL="0" marR="0" lvl="0" indent="0" algn="just" defTabSz="914400" eaLnBrk="1" fontAlgn="auto" latinLnBrk="0" hangingPunct="1">
              <a:lnSpc>
                <a:spcPct val="100000"/>
              </a:lnSpc>
              <a:spcBef>
                <a:spcPct val="50000"/>
              </a:spcBef>
              <a:spcAft>
                <a:spcPts val="0"/>
              </a:spcAft>
              <a:buClrTx/>
              <a:buSzTx/>
              <a:buFontTx/>
              <a:buNone/>
              <a:tabLst/>
              <a:defRPr/>
            </a:pPr>
            <a:r>
              <a:rPr kumimoji="0" lang="en-US" sz="2000" b="1" i="0" u="none" strike="noStrike" kern="0" cap="none" spc="0" normalizeH="0" baseline="0" noProof="0" dirty="0" smtClean="0">
                <a:ln>
                  <a:noFill/>
                </a:ln>
                <a:solidFill>
                  <a:srgbClr val="0070C0"/>
                </a:solidFill>
                <a:effectLst/>
                <a:uLnTx/>
                <a:uFillTx/>
                <a:latin typeface="Bookman Old Style" pitchFamily="18" charset="0"/>
              </a:rPr>
              <a:t>The number of 1s in the default </a:t>
            </a:r>
            <a:br>
              <a:rPr kumimoji="0" lang="en-US" sz="2000" b="1" i="0" u="none" strike="noStrike" kern="0" cap="none" spc="0" normalizeH="0" baseline="0" noProof="0" dirty="0" smtClean="0">
                <a:ln>
                  <a:noFill/>
                </a:ln>
                <a:solidFill>
                  <a:srgbClr val="0070C0"/>
                </a:solidFill>
                <a:effectLst/>
                <a:uLnTx/>
                <a:uFillTx/>
                <a:latin typeface="Bookman Old Style" pitchFamily="18" charset="0"/>
              </a:rPr>
            </a:br>
            <a:r>
              <a:rPr kumimoji="0" lang="en-US" sz="2000" b="1" i="0" u="none" strike="noStrike" kern="0" cap="none" spc="0" normalizeH="0" baseline="0" noProof="0" dirty="0" smtClean="0">
                <a:ln>
                  <a:noFill/>
                </a:ln>
                <a:solidFill>
                  <a:srgbClr val="0070C0"/>
                </a:solidFill>
                <a:effectLst/>
                <a:uLnTx/>
                <a:uFillTx/>
                <a:latin typeface="Bookman Old Style" pitchFamily="18" charset="0"/>
              </a:rPr>
              <a:t>mask is 24 (class C).</a:t>
            </a:r>
          </a:p>
        </p:txBody>
      </p:sp>
      <p:sp>
        <p:nvSpPr>
          <p:cNvPr id="10" name="Rectangle 3"/>
          <p:cNvSpPr>
            <a:spLocks noChangeArrowheads="1"/>
          </p:cNvSpPr>
          <p:nvPr/>
        </p:nvSpPr>
        <p:spPr bwMode="auto">
          <a:xfrm>
            <a:off x="304800" y="3886200"/>
            <a:ext cx="8610600" cy="2677656"/>
          </a:xfrm>
          <a:prstGeom prst="rect">
            <a:avLst/>
          </a:prstGeom>
          <a:noFill/>
          <a:ln w="9525">
            <a:noFill/>
            <a:miter lim="800000"/>
            <a:headEnd/>
            <a:tailEnd/>
          </a:ln>
          <a:effectLst/>
        </p:spPr>
        <p:txBody>
          <a:bodyPr>
            <a:spAutoFit/>
          </a:bodyPr>
          <a:lstStyle/>
          <a:p>
            <a:pPr algn="just">
              <a:spcBef>
                <a:spcPct val="50000"/>
              </a:spcBef>
            </a:pPr>
            <a:r>
              <a:rPr lang="en-US" sz="2400" b="1" dirty="0">
                <a:solidFill>
                  <a:srgbClr val="0070C0"/>
                </a:solidFill>
                <a:latin typeface="Times" pitchFamily="18" charset="0"/>
              </a:rPr>
              <a:t>The company needs six subnets. This number 6 is not a power of 2. The next number that is a power of 2 is 8 (2</a:t>
            </a:r>
            <a:r>
              <a:rPr lang="en-US" sz="2400" b="1" baseline="30000" dirty="0">
                <a:solidFill>
                  <a:srgbClr val="0070C0"/>
                </a:solidFill>
                <a:latin typeface="Times" pitchFamily="18" charset="0"/>
              </a:rPr>
              <a:t>3</a:t>
            </a:r>
            <a:r>
              <a:rPr lang="en-US" sz="2400" b="1" dirty="0">
                <a:solidFill>
                  <a:srgbClr val="0070C0"/>
                </a:solidFill>
                <a:latin typeface="Times" pitchFamily="18" charset="0"/>
              </a:rPr>
              <a:t>). We need 3 more 1s in the subnet mask. The total number of 1s in the subnet mask is 27 (24 </a:t>
            </a:r>
            <a:r>
              <a:rPr lang="en-US" sz="2400" b="1" dirty="0">
                <a:solidFill>
                  <a:srgbClr val="0070C0"/>
                </a:solidFill>
                <a:latin typeface="Symbol" pitchFamily="18" charset="2"/>
              </a:rPr>
              <a:t>+</a:t>
            </a:r>
            <a:r>
              <a:rPr lang="en-US" sz="2400" b="1" dirty="0">
                <a:solidFill>
                  <a:srgbClr val="0070C0"/>
                </a:solidFill>
                <a:latin typeface="Times" pitchFamily="18" charset="0"/>
              </a:rPr>
              <a:t> 3).</a:t>
            </a:r>
          </a:p>
          <a:p>
            <a:pPr algn="just">
              <a:spcBef>
                <a:spcPct val="50000"/>
              </a:spcBef>
            </a:pPr>
            <a:r>
              <a:rPr lang="en-US" sz="2400" b="1" dirty="0">
                <a:solidFill>
                  <a:srgbClr val="0070C0"/>
                </a:solidFill>
                <a:latin typeface="Times" pitchFamily="18" charset="0"/>
              </a:rPr>
              <a:t>The total number of 0s is 5 (32 </a:t>
            </a:r>
            <a:r>
              <a:rPr lang="en-US" sz="2400" b="1" dirty="0">
                <a:solidFill>
                  <a:srgbClr val="0070C0"/>
                </a:solidFill>
                <a:latin typeface="Symbol" pitchFamily="18" charset="2"/>
              </a:rPr>
              <a:t>-</a:t>
            </a:r>
            <a:r>
              <a:rPr lang="en-US" sz="2400" b="1" dirty="0">
                <a:solidFill>
                  <a:srgbClr val="0070C0"/>
                </a:solidFill>
                <a:latin typeface="Times" pitchFamily="18" charset="0"/>
              </a:rPr>
              <a:t> 27). The mask is </a:t>
            </a:r>
          </a:p>
          <a:p>
            <a:pPr algn="just">
              <a:spcBef>
                <a:spcPct val="50000"/>
              </a:spcBef>
            </a:pPr>
            <a:endParaRPr lang="en-US" sz="2400" b="1" dirty="0">
              <a:solidFill>
                <a:srgbClr val="0070C0"/>
              </a:solidFill>
              <a:latin typeface="Times"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linds(horizontal)">
                                      <p:cBhvr>
                                        <p:cTn id="10" dur="500"/>
                                        <p:tgtEl>
                                          <p:spTgt spid="9"/>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blinds(horizontal)">
                                      <p:cBhvr>
                                        <p:cTn id="1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a:spLocks noChangeArrowheads="1"/>
          </p:cNvSpPr>
          <p:nvPr/>
        </p:nvSpPr>
        <p:spPr bwMode="auto">
          <a:xfrm>
            <a:off x="304800" y="533400"/>
            <a:ext cx="8610600" cy="3372718"/>
          </a:xfrm>
          <a:prstGeom prst="rect">
            <a:avLst/>
          </a:prstGeom>
          <a:noFill/>
          <a:ln w="9525">
            <a:noFill/>
            <a:miter lim="800000"/>
            <a:headEnd/>
            <a:tailEnd/>
          </a:ln>
          <a:effectLst/>
        </p:spPr>
        <p:txBody>
          <a:bodyPr wrap="square">
            <a:spAutoFit/>
          </a:bodyPr>
          <a:lstStyle/>
          <a:p>
            <a:pPr algn="ctr">
              <a:spcBef>
                <a:spcPts val="700"/>
              </a:spcBef>
            </a:pPr>
            <a:r>
              <a:rPr lang="en-US" sz="2400" u="sng" dirty="0">
                <a:solidFill>
                  <a:srgbClr val="0070C0"/>
                </a:solidFill>
                <a:latin typeface="Bookman Old Style" pitchFamily="18" charset="0"/>
              </a:rPr>
              <a:t>11111111 11111111 11111111</a:t>
            </a:r>
            <a:r>
              <a:rPr lang="en-US" sz="2400" b="0" dirty="0">
                <a:solidFill>
                  <a:srgbClr val="0070C0"/>
                </a:solidFill>
                <a:latin typeface="Bookman Old Style" pitchFamily="18" charset="0"/>
              </a:rPr>
              <a:t> </a:t>
            </a:r>
            <a:r>
              <a:rPr lang="en-US" sz="2400" u="sng" dirty="0">
                <a:solidFill>
                  <a:srgbClr val="0070C0"/>
                </a:solidFill>
                <a:latin typeface="Bookman Old Style" pitchFamily="18" charset="0"/>
              </a:rPr>
              <a:t>111</a:t>
            </a:r>
            <a:r>
              <a:rPr lang="en-US" sz="2400" b="0" dirty="0">
                <a:solidFill>
                  <a:srgbClr val="0070C0"/>
                </a:solidFill>
                <a:latin typeface="Bookman Old Style" pitchFamily="18" charset="0"/>
              </a:rPr>
              <a:t>00000</a:t>
            </a:r>
          </a:p>
          <a:p>
            <a:pPr algn="ctr">
              <a:spcBef>
                <a:spcPts val="100"/>
              </a:spcBef>
              <a:spcAft>
                <a:spcPts val="100"/>
              </a:spcAft>
            </a:pPr>
            <a:r>
              <a:rPr lang="en-US" sz="2400" b="0" dirty="0">
                <a:solidFill>
                  <a:srgbClr val="0070C0"/>
                </a:solidFill>
                <a:latin typeface="Bookman Old Style" pitchFamily="18" charset="0"/>
              </a:rPr>
              <a:t>or </a:t>
            </a:r>
          </a:p>
          <a:p>
            <a:pPr algn="ctr">
              <a:spcBef>
                <a:spcPct val="50000"/>
              </a:spcBef>
              <a:spcAft>
                <a:spcPts val="700"/>
              </a:spcAft>
            </a:pPr>
            <a:r>
              <a:rPr lang="en-US" sz="2400" dirty="0">
                <a:solidFill>
                  <a:srgbClr val="0070C0"/>
                </a:solidFill>
                <a:latin typeface="Bookman Old Style" pitchFamily="18" charset="0"/>
              </a:rPr>
              <a:t>255.255.255.224</a:t>
            </a:r>
          </a:p>
          <a:p>
            <a:pPr lvl="2" algn="just">
              <a:spcBef>
                <a:spcPct val="50000"/>
              </a:spcBef>
            </a:pPr>
            <a:r>
              <a:rPr lang="en-US" sz="2400" b="0" dirty="0">
                <a:solidFill>
                  <a:srgbClr val="0070C0"/>
                </a:solidFill>
                <a:latin typeface="Bookman Old Style" pitchFamily="18" charset="0"/>
              </a:rPr>
              <a:t>The number of subnets is 8.</a:t>
            </a:r>
            <a:endParaRPr lang="en-US" sz="2400" dirty="0">
              <a:solidFill>
                <a:srgbClr val="0070C0"/>
              </a:solidFill>
              <a:latin typeface="Bookman Old Style" pitchFamily="18" charset="0"/>
            </a:endParaRPr>
          </a:p>
          <a:p>
            <a:pPr lvl="2" algn="just">
              <a:spcBef>
                <a:spcPts val="200"/>
              </a:spcBef>
            </a:pPr>
            <a:r>
              <a:rPr lang="en-US" sz="2400" b="0" dirty="0">
                <a:solidFill>
                  <a:srgbClr val="0070C0"/>
                </a:solidFill>
                <a:latin typeface="Bookman Old Style" pitchFamily="18" charset="0"/>
              </a:rPr>
              <a:t>The number of addresses in each subnet is 2</a:t>
            </a:r>
            <a:r>
              <a:rPr lang="en-US" sz="2400" b="0" baseline="30000" dirty="0">
                <a:solidFill>
                  <a:srgbClr val="0070C0"/>
                </a:solidFill>
                <a:latin typeface="Bookman Old Style" pitchFamily="18" charset="0"/>
              </a:rPr>
              <a:t>5</a:t>
            </a:r>
            <a:r>
              <a:rPr lang="en-US" sz="2400" b="0" dirty="0">
                <a:solidFill>
                  <a:srgbClr val="0070C0"/>
                </a:solidFill>
                <a:latin typeface="Bookman Old Style" pitchFamily="18" charset="0"/>
              </a:rPr>
              <a:t> (5 is the number of 0s) or 32.</a:t>
            </a:r>
          </a:p>
          <a:p>
            <a:pPr algn="just">
              <a:spcBef>
                <a:spcPct val="50000"/>
              </a:spcBef>
            </a:pPr>
            <a:endParaRPr lang="en-US" sz="2400" b="0" dirty="0">
              <a:solidFill>
                <a:srgbClr val="0070C0"/>
              </a:solidFill>
              <a:latin typeface="Bookman Old Style" pitchFamily="18" charset="0"/>
            </a:endParaRPr>
          </a:p>
        </p:txBody>
      </p:sp>
      <p:pic>
        <p:nvPicPr>
          <p:cNvPr id="3" name="Picture 3"/>
          <p:cNvPicPr>
            <a:picLocks noChangeAspect="1" noChangeArrowheads="1"/>
          </p:cNvPicPr>
          <p:nvPr/>
        </p:nvPicPr>
        <p:blipFill>
          <a:blip r:embed="rId2"/>
          <a:srcRect/>
          <a:stretch>
            <a:fillRect/>
          </a:stretch>
        </p:blipFill>
        <p:spPr bwMode="auto">
          <a:xfrm>
            <a:off x="1905000" y="3424255"/>
            <a:ext cx="5486401" cy="343374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685800" y="2895600"/>
            <a:ext cx="7772400" cy="2895600"/>
          </a:xfrm>
          <a:prstGeom prst="rect">
            <a:avLst/>
          </a:prstGeom>
          <a:gradFill rotWithShape="0">
            <a:gsLst>
              <a:gs pos="0">
                <a:srgbClr val="5E9EFF"/>
              </a:gs>
              <a:gs pos="39999">
                <a:srgbClr val="85C2FF"/>
              </a:gs>
              <a:gs pos="70000">
                <a:srgbClr val="C4D6EB"/>
              </a:gs>
              <a:gs pos="100000">
                <a:srgbClr val="FFEBFA"/>
              </a:gs>
            </a:gsLst>
            <a:lin ang="5400000" scaled="1"/>
          </a:gradFill>
          <a:ln w="57150">
            <a:solidFill>
              <a:srgbClr val="FF3300"/>
            </a:solidFill>
            <a:miter lim="800000"/>
            <a:headEnd/>
            <a:tailEnd/>
          </a:ln>
          <a:effectLst/>
        </p:spPr>
        <p:txBody>
          <a:bodyPr>
            <a:spAutoFit/>
          </a:bodyPr>
          <a:lstStyle/>
          <a:p>
            <a:pPr algn="ctr">
              <a:spcBef>
                <a:spcPts val="1100"/>
              </a:spcBef>
              <a:spcAft>
                <a:spcPts val="1100"/>
              </a:spcAft>
            </a:pPr>
            <a:r>
              <a:rPr lang="en-US" sz="3600" dirty="0">
                <a:latin typeface="Times" pitchFamily="18" charset="0"/>
              </a:rPr>
              <a:t>In </a:t>
            </a:r>
            <a:r>
              <a:rPr lang="en-US" sz="3600" dirty="0" err="1">
                <a:latin typeface="Times" pitchFamily="18" charset="0"/>
              </a:rPr>
              <a:t>supernetting</a:t>
            </a:r>
            <a:r>
              <a:rPr lang="en-US" sz="3600" dirty="0">
                <a:latin typeface="Times" pitchFamily="18" charset="0"/>
              </a:rPr>
              <a:t>, </a:t>
            </a:r>
            <a:br>
              <a:rPr lang="en-US" sz="3600" dirty="0">
                <a:latin typeface="Times" pitchFamily="18" charset="0"/>
              </a:rPr>
            </a:br>
            <a:r>
              <a:rPr lang="en-US" sz="3600" dirty="0">
                <a:latin typeface="Times" pitchFamily="18" charset="0"/>
              </a:rPr>
              <a:t>we need the first address of </a:t>
            </a:r>
            <a:br>
              <a:rPr lang="en-US" sz="3600" dirty="0">
                <a:latin typeface="Times" pitchFamily="18" charset="0"/>
              </a:rPr>
            </a:br>
            <a:r>
              <a:rPr lang="en-US" sz="3600" dirty="0">
                <a:latin typeface="Times" pitchFamily="18" charset="0"/>
              </a:rPr>
              <a:t>the </a:t>
            </a:r>
            <a:r>
              <a:rPr lang="en-US" sz="3600" dirty="0" err="1">
                <a:latin typeface="Times" pitchFamily="18" charset="0"/>
              </a:rPr>
              <a:t>supernet</a:t>
            </a:r>
            <a:r>
              <a:rPr lang="en-US" sz="3600" dirty="0">
                <a:latin typeface="Times" pitchFamily="18" charset="0"/>
              </a:rPr>
              <a:t> </a:t>
            </a:r>
            <a:br>
              <a:rPr lang="en-US" sz="3600" dirty="0">
                <a:latin typeface="Times" pitchFamily="18" charset="0"/>
              </a:rPr>
            </a:br>
            <a:r>
              <a:rPr lang="en-US" sz="3600" dirty="0">
                <a:latin typeface="Times" pitchFamily="18" charset="0"/>
              </a:rPr>
              <a:t>and the </a:t>
            </a:r>
            <a:r>
              <a:rPr lang="en-US" sz="3600" dirty="0" err="1">
                <a:latin typeface="Times" pitchFamily="18" charset="0"/>
              </a:rPr>
              <a:t>supernet</a:t>
            </a:r>
            <a:r>
              <a:rPr lang="en-US" sz="3600" dirty="0">
                <a:latin typeface="Times" pitchFamily="18" charset="0"/>
              </a:rPr>
              <a:t> mask to </a:t>
            </a:r>
            <a:br>
              <a:rPr lang="en-US" sz="3600" dirty="0">
                <a:latin typeface="Times" pitchFamily="18" charset="0"/>
              </a:rPr>
            </a:br>
            <a:r>
              <a:rPr lang="en-US" sz="3600" dirty="0">
                <a:latin typeface="Times" pitchFamily="18" charset="0"/>
              </a:rPr>
              <a:t>define the range of addresses.</a:t>
            </a:r>
            <a:endParaRPr lang="en-US" sz="3600" i="1" dirty="0">
              <a:effectLst>
                <a:outerShdw blurRad="38100" dist="38100" dir="2700000" algn="tl">
                  <a:srgbClr val="FFFFFF"/>
                </a:outerShdw>
              </a:effectLst>
              <a:latin typeface="Times" pitchFamily="18" charset="0"/>
            </a:endParaRPr>
          </a:p>
        </p:txBody>
      </p:sp>
      <p:sp>
        <p:nvSpPr>
          <p:cNvPr id="3" name="Rectangle 3"/>
          <p:cNvSpPr>
            <a:spLocks noChangeArrowheads="1"/>
          </p:cNvSpPr>
          <p:nvPr/>
        </p:nvSpPr>
        <p:spPr bwMode="auto">
          <a:xfrm>
            <a:off x="2362200" y="1066800"/>
            <a:ext cx="4719562" cy="769441"/>
          </a:xfrm>
          <a:prstGeom prst="rect">
            <a:avLst/>
          </a:prstGeom>
          <a:noFill/>
          <a:ln w="9525">
            <a:noFill/>
            <a:miter lim="800000"/>
            <a:headEnd/>
            <a:tailEnd/>
          </a:ln>
          <a:effectLst/>
        </p:spPr>
        <p:txBody>
          <a:bodyPr wrap="none">
            <a:spAutoFit/>
          </a:bodyPr>
          <a:lstStyle/>
          <a:p>
            <a:pPr algn="ctr"/>
            <a:r>
              <a:rPr lang="en-US" sz="4400" b="1" dirty="0" smtClean="0">
                <a:solidFill>
                  <a:srgbClr val="FF0000"/>
                </a:solidFill>
                <a:effectLst>
                  <a:outerShdw blurRad="38100" dist="38100" dir="2700000" algn="tl">
                    <a:srgbClr val="000000">
                      <a:alpha val="43137"/>
                    </a:srgbClr>
                  </a:outerShdw>
                </a:effectLst>
                <a:latin typeface="Times" pitchFamily="18" charset="0"/>
              </a:rPr>
              <a:t>SUPERNETTING</a:t>
            </a:r>
            <a:endParaRPr lang="en-US" sz="4400" b="1" dirty="0">
              <a:solidFill>
                <a:srgbClr val="FF0000"/>
              </a:solidFill>
              <a:effectLst>
                <a:outerShdw blurRad="38100" dist="38100" dir="2700000" algn="tl">
                  <a:srgbClr val="000000">
                    <a:alpha val="43137"/>
                  </a:srgbClr>
                </a:outerShdw>
              </a:effectLst>
              <a:latin typeface="Times"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a:srcRect/>
          <a:stretch>
            <a:fillRect/>
          </a:stretch>
        </p:blipFill>
        <p:spPr bwMode="auto">
          <a:xfrm>
            <a:off x="879475" y="1719263"/>
            <a:ext cx="7383463" cy="4529137"/>
          </a:xfrm>
          <a:prstGeom prst="rect">
            <a:avLst/>
          </a:prstGeom>
          <a:noFill/>
          <a:ln w="9525">
            <a:noFill/>
            <a:miter lim="800000"/>
            <a:headEnd/>
            <a:tailEnd/>
          </a:ln>
          <a:effectLst/>
        </p:spPr>
      </p:pic>
      <p:sp>
        <p:nvSpPr>
          <p:cNvPr id="5" name="Text Box 4"/>
          <p:cNvSpPr txBox="1">
            <a:spLocks noChangeArrowheads="1"/>
          </p:cNvSpPr>
          <p:nvPr/>
        </p:nvSpPr>
        <p:spPr bwMode="auto">
          <a:xfrm>
            <a:off x="1828800" y="95250"/>
            <a:ext cx="5645150" cy="1066800"/>
          </a:xfrm>
          <a:prstGeom prst="rect">
            <a:avLst/>
          </a:prstGeom>
          <a:noFill/>
          <a:ln w="9525">
            <a:noFill/>
            <a:miter lim="800000"/>
            <a:headEnd/>
            <a:tailEnd/>
          </a:ln>
          <a:effectLst/>
        </p:spPr>
        <p:txBody>
          <a:bodyPr wrap="none">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3200" b="1" i="0" u="none" strike="noStrike" kern="0" cap="none" spc="0" normalizeH="0" baseline="0" noProof="0" dirty="0" smtClean="0">
                <a:ln>
                  <a:noFill/>
                </a:ln>
                <a:solidFill>
                  <a:srgbClr val="3333CC"/>
                </a:solidFill>
                <a:effectLst/>
                <a:uLnTx/>
                <a:uFillTx/>
              </a:rPr>
              <a:t>Comparison of subnet, default, </a:t>
            </a:r>
          </a:p>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3200" b="1" i="0" u="none" strike="noStrike" kern="0" cap="none" spc="0" normalizeH="0" baseline="0" noProof="0" dirty="0" smtClean="0">
                <a:ln>
                  <a:noFill/>
                </a:ln>
                <a:solidFill>
                  <a:srgbClr val="3333CC"/>
                </a:solidFill>
                <a:effectLst/>
                <a:uLnTx/>
                <a:uFillTx/>
              </a:rPr>
              <a:t>and </a:t>
            </a:r>
            <a:r>
              <a:rPr kumimoji="0" lang="en-US" sz="3200" b="1" i="0" u="none" strike="noStrike" kern="0" cap="none" spc="0" normalizeH="0" baseline="0" noProof="0" dirty="0" err="1" smtClean="0">
                <a:ln>
                  <a:noFill/>
                </a:ln>
                <a:solidFill>
                  <a:srgbClr val="3333CC"/>
                </a:solidFill>
                <a:effectLst/>
                <a:uLnTx/>
                <a:uFillTx/>
              </a:rPr>
              <a:t>supernet</a:t>
            </a:r>
            <a:r>
              <a:rPr kumimoji="0" lang="en-US" sz="3200" b="1" i="0" u="none" strike="noStrike" kern="0" cap="none" spc="0" normalizeH="0" baseline="0" noProof="0" dirty="0" smtClean="0">
                <a:ln>
                  <a:noFill/>
                </a:ln>
                <a:solidFill>
                  <a:srgbClr val="3333CC"/>
                </a:solidFill>
                <a:effectLst/>
                <a:uLnTx/>
                <a:uFillTx/>
              </a:rPr>
              <a:t> masks</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144463" y="249238"/>
            <a:ext cx="1778244" cy="584775"/>
          </a:xfrm>
          <a:prstGeom prst="rect">
            <a:avLst/>
          </a:prstGeom>
          <a:solidFill>
            <a:schemeClr val="accent1"/>
          </a:solidFill>
          <a:ln w="38100">
            <a:solidFill>
              <a:srgbClr val="FF3300"/>
            </a:solidFill>
            <a:miter lim="800000"/>
            <a:headEnd/>
            <a:tailEnd/>
          </a:ln>
          <a:effectLst/>
        </p:spPr>
        <p:txBody>
          <a:bodyPr wrap="none">
            <a:spAutoFit/>
          </a:bodyPr>
          <a:lstStyle/>
          <a:p>
            <a:r>
              <a:rPr lang="en-US" sz="3200" i="1" dirty="0">
                <a:solidFill>
                  <a:srgbClr val="FF0000"/>
                </a:solidFill>
                <a:effectLst>
                  <a:outerShdw blurRad="38100" dist="38100" dir="2700000" algn="tl">
                    <a:srgbClr val="000000"/>
                  </a:outerShdw>
                </a:effectLst>
              </a:rPr>
              <a:t>Example </a:t>
            </a:r>
            <a:r>
              <a:rPr lang="en-US" sz="3200" i="1" dirty="0" smtClean="0">
                <a:solidFill>
                  <a:srgbClr val="FF0000"/>
                </a:solidFill>
                <a:effectLst>
                  <a:outerShdw blurRad="38100" dist="38100" dir="2700000" algn="tl">
                    <a:srgbClr val="000000"/>
                  </a:outerShdw>
                </a:effectLst>
              </a:rPr>
              <a:t> </a:t>
            </a:r>
            <a:endParaRPr lang="en-US" sz="3200" i="1" dirty="0">
              <a:solidFill>
                <a:srgbClr val="FF0000"/>
              </a:solidFill>
              <a:effectLst>
                <a:outerShdw blurRad="38100" dist="38100" dir="2700000" algn="tl">
                  <a:srgbClr val="000000"/>
                </a:outerShdw>
              </a:effectLst>
            </a:endParaRPr>
          </a:p>
        </p:txBody>
      </p:sp>
      <p:sp>
        <p:nvSpPr>
          <p:cNvPr id="3" name="Rectangle 3"/>
          <p:cNvSpPr>
            <a:spLocks noChangeArrowheads="1"/>
          </p:cNvSpPr>
          <p:nvPr/>
        </p:nvSpPr>
        <p:spPr bwMode="auto">
          <a:xfrm>
            <a:off x="457200" y="914400"/>
            <a:ext cx="8458200" cy="954107"/>
          </a:xfrm>
          <a:prstGeom prst="rect">
            <a:avLst/>
          </a:prstGeom>
          <a:noFill/>
          <a:ln w="9525">
            <a:noFill/>
            <a:miter lim="800000"/>
            <a:headEnd/>
            <a:tailEnd/>
          </a:ln>
          <a:effectLst/>
        </p:spPr>
        <p:txBody>
          <a:bodyPr>
            <a:spAutoFit/>
          </a:bodyPr>
          <a:lstStyle/>
          <a:p>
            <a:pPr algn="just">
              <a:spcBef>
                <a:spcPct val="50000"/>
              </a:spcBef>
            </a:pPr>
            <a:r>
              <a:rPr lang="en-US" sz="2800" b="0" dirty="0">
                <a:solidFill>
                  <a:srgbClr val="FF0000"/>
                </a:solidFill>
                <a:latin typeface="Bookman Old Style" pitchFamily="18" charset="0"/>
              </a:rPr>
              <a:t>We need to make a </a:t>
            </a:r>
            <a:r>
              <a:rPr lang="en-US" sz="2800" b="0" dirty="0" err="1">
                <a:solidFill>
                  <a:srgbClr val="FF0000"/>
                </a:solidFill>
                <a:latin typeface="Bookman Old Style" pitchFamily="18" charset="0"/>
              </a:rPr>
              <a:t>supernetwork</a:t>
            </a:r>
            <a:r>
              <a:rPr lang="en-US" sz="2800" b="0" dirty="0">
                <a:solidFill>
                  <a:srgbClr val="FF0000"/>
                </a:solidFill>
                <a:latin typeface="Bookman Old Style" pitchFamily="18" charset="0"/>
              </a:rPr>
              <a:t> out of 16 class C blocks. What is the </a:t>
            </a:r>
            <a:r>
              <a:rPr lang="en-US" sz="2800" b="0" dirty="0" err="1">
                <a:solidFill>
                  <a:srgbClr val="FF0000"/>
                </a:solidFill>
                <a:latin typeface="Bookman Old Style" pitchFamily="18" charset="0"/>
              </a:rPr>
              <a:t>supernet</a:t>
            </a:r>
            <a:r>
              <a:rPr lang="en-US" sz="2800" b="0" dirty="0">
                <a:solidFill>
                  <a:srgbClr val="FF0000"/>
                </a:solidFill>
                <a:latin typeface="Bookman Old Style" pitchFamily="18" charset="0"/>
              </a:rPr>
              <a:t> mask?</a:t>
            </a:r>
            <a:endParaRPr lang="en-US" sz="2800" dirty="0">
              <a:solidFill>
                <a:srgbClr val="FF0000"/>
              </a:solidFill>
              <a:latin typeface="Bookman Old Style" pitchFamily="18" charset="0"/>
            </a:endParaRPr>
          </a:p>
        </p:txBody>
      </p:sp>
      <p:sp>
        <p:nvSpPr>
          <p:cNvPr id="4" name="Text Box 4"/>
          <p:cNvSpPr txBox="1">
            <a:spLocks noChangeArrowheads="1"/>
          </p:cNvSpPr>
          <p:nvPr/>
        </p:nvSpPr>
        <p:spPr bwMode="auto">
          <a:xfrm>
            <a:off x="152400" y="2057400"/>
            <a:ext cx="1540806" cy="584775"/>
          </a:xfrm>
          <a:prstGeom prst="rect">
            <a:avLst/>
          </a:prstGeom>
          <a:solidFill>
            <a:schemeClr val="bg2"/>
          </a:solidFill>
          <a:ln w="38100">
            <a:solidFill>
              <a:srgbClr val="FF3300"/>
            </a:solidFill>
            <a:miter lim="800000"/>
            <a:headEnd/>
            <a:tailEnd/>
          </a:ln>
          <a:effectLst/>
        </p:spPr>
        <p:txBody>
          <a:bodyPr wrap="none">
            <a:spAutoFit/>
          </a:bodyPr>
          <a:lstStyle/>
          <a:p>
            <a:r>
              <a:rPr lang="en-US" sz="3200" i="1">
                <a:solidFill>
                  <a:srgbClr val="0070C0"/>
                </a:solidFill>
                <a:effectLst>
                  <a:outerShdw blurRad="38100" dist="38100" dir="2700000" algn="tl">
                    <a:srgbClr val="000000"/>
                  </a:outerShdw>
                </a:effectLst>
              </a:rPr>
              <a:t>Solution</a:t>
            </a:r>
          </a:p>
        </p:txBody>
      </p:sp>
      <p:sp>
        <p:nvSpPr>
          <p:cNvPr id="5" name="Rectangle 5"/>
          <p:cNvSpPr>
            <a:spLocks noChangeArrowheads="1"/>
          </p:cNvSpPr>
          <p:nvPr/>
        </p:nvSpPr>
        <p:spPr bwMode="auto">
          <a:xfrm>
            <a:off x="304800" y="3124200"/>
            <a:ext cx="8610600" cy="3008516"/>
          </a:xfrm>
          <a:prstGeom prst="rect">
            <a:avLst/>
          </a:prstGeom>
          <a:noFill/>
          <a:ln w="9525">
            <a:noFill/>
            <a:miter lim="800000"/>
            <a:headEnd/>
            <a:tailEnd/>
          </a:ln>
          <a:effectLst/>
        </p:spPr>
        <p:txBody>
          <a:bodyPr>
            <a:spAutoFit/>
          </a:bodyPr>
          <a:lstStyle/>
          <a:p>
            <a:pPr algn="just">
              <a:spcBef>
                <a:spcPct val="50000"/>
              </a:spcBef>
            </a:pPr>
            <a:r>
              <a:rPr lang="en-US" sz="2800" b="0" dirty="0">
                <a:solidFill>
                  <a:srgbClr val="0070C0"/>
                </a:solidFill>
                <a:latin typeface="Bookman Old Style" pitchFamily="18" charset="0"/>
              </a:rPr>
              <a:t>We need 16 blocks. For 16 blocks we need to change four 1s to 0s in the default mask. So the mask is </a:t>
            </a:r>
          </a:p>
          <a:p>
            <a:pPr algn="ctr">
              <a:spcBef>
                <a:spcPts val="700"/>
              </a:spcBef>
            </a:pPr>
            <a:r>
              <a:rPr lang="en-US" sz="2800" b="0" dirty="0">
                <a:solidFill>
                  <a:srgbClr val="0070C0"/>
                </a:solidFill>
                <a:latin typeface="Bookman Old Style" pitchFamily="18" charset="0"/>
              </a:rPr>
              <a:t>11111111   11111111   1111</a:t>
            </a:r>
            <a:r>
              <a:rPr lang="en-US" sz="2800" dirty="0">
                <a:solidFill>
                  <a:srgbClr val="0070C0"/>
                </a:solidFill>
                <a:latin typeface="Bookman Old Style" pitchFamily="18" charset="0"/>
              </a:rPr>
              <a:t>0000</a:t>
            </a:r>
            <a:r>
              <a:rPr lang="en-US" sz="2800" b="0" dirty="0">
                <a:solidFill>
                  <a:srgbClr val="0070C0"/>
                </a:solidFill>
                <a:latin typeface="Bookman Old Style" pitchFamily="18" charset="0"/>
              </a:rPr>
              <a:t>  00000000</a:t>
            </a:r>
          </a:p>
          <a:p>
            <a:pPr algn="ctr">
              <a:spcBef>
                <a:spcPts val="100"/>
              </a:spcBef>
              <a:spcAft>
                <a:spcPts val="100"/>
              </a:spcAft>
            </a:pPr>
            <a:r>
              <a:rPr lang="en-US" sz="2800" b="0" dirty="0">
                <a:solidFill>
                  <a:srgbClr val="0070C0"/>
                </a:solidFill>
                <a:latin typeface="Bookman Old Style" pitchFamily="18" charset="0"/>
              </a:rPr>
              <a:t>or</a:t>
            </a:r>
          </a:p>
          <a:p>
            <a:pPr algn="ctr">
              <a:spcBef>
                <a:spcPct val="50000"/>
              </a:spcBef>
              <a:spcAft>
                <a:spcPts val="700"/>
              </a:spcAft>
            </a:pPr>
            <a:r>
              <a:rPr lang="en-US" sz="2800" dirty="0">
                <a:solidFill>
                  <a:srgbClr val="0070C0"/>
                </a:solidFill>
                <a:latin typeface="Bookman Old Style" pitchFamily="18" charset="0"/>
              </a:rPr>
              <a:t>255.255.240.0</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a:srcRect/>
          <a:stretch>
            <a:fillRect/>
          </a:stretch>
        </p:blipFill>
        <p:spPr bwMode="auto">
          <a:xfrm>
            <a:off x="1981200" y="1676400"/>
            <a:ext cx="4856162" cy="1008063"/>
          </a:xfrm>
          <a:prstGeom prst="rect">
            <a:avLst/>
          </a:prstGeom>
          <a:noFill/>
          <a:ln w="9525">
            <a:noFill/>
            <a:miter lim="800000"/>
            <a:headEnd/>
            <a:tailEnd/>
          </a:ln>
          <a:effectLst/>
        </p:spPr>
      </p:pic>
      <p:sp>
        <p:nvSpPr>
          <p:cNvPr id="5" name="Text Box 4"/>
          <p:cNvSpPr txBox="1">
            <a:spLocks noChangeArrowheads="1"/>
          </p:cNvSpPr>
          <p:nvPr/>
        </p:nvSpPr>
        <p:spPr bwMode="auto">
          <a:xfrm>
            <a:off x="2743200" y="990600"/>
            <a:ext cx="2654300" cy="579438"/>
          </a:xfrm>
          <a:prstGeom prst="rect">
            <a:avLst/>
          </a:prstGeom>
          <a:noFill/>
          <a:ln w="9525">
            <a:noFill/>
            <a:miter lim="800000"/>
            <a:headEnd/>
            <a:tailEnd/>
          </a:ln>
          <a:effectLst/>
        </p:spPr>
        <p:txBody>
          <a:bodyPr wrap="none">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sz="3200" b="1" i="0" u="none" strike="noStrike" kern="0" cap="none" spc="0" normalizeH="0" baseline="0" noProof="0" dirty="0" smtClean="0">
                <a:ln>
                  <a:noFill/>
                </a:ln>
                <a:solidFill>
                  <a:srgbClr val="3333CC"/>
                </a:solidFill>
                <a:effectLst/>
                <a:uLnTx/>
                <a:uFillTx/>
              </a:rPr>
              <a:t>Slash notation</a:t>
            </a:r>
          </a:p>
        </p:txBody>
      </p:sp>
      <p:sp>
        <p:nvSpPr>
          <p:cNvPr id="6" name="Rectangle 2"/>
          <p:cNvSpPr>
            <a:spLocks noChangeArrowheads="1"/>
          </p:cNvSpPr>
          <p:nvPr/>
        </p:nvSpPr>
        <p:spPr bwMode="auto">
          <a:xfrm>
            <a:off x="914400" y="2895600"/>
            <a:ext cx="7467600" cy="1797050"/>
          </a:xfrm>
          <a:prstGeom prst="rect">
            <a:avLst/>
          </a:prstGeom>
          <a:gradFill rotWithShape="0">
            <a:gsLst>
              <a:gs pos="0">
                <a:srgbClr val="5E9EFF"/>
              </a:gs>
              <a:gs pos="39999">
                <a:srgbClr val="85C2FF"/>
              </a:gs>
              <a:gs pos="70000">
                <a:srgbClr val="C4D6EB"/>
              </a:gs>
              <a:gs pos="100000">
                <a:srgbClr val="FFEBFA"/>
              </a:gs>
            </a:gsLst>
            <a:lin ang="5400000" scaled="1"/>
          </a:gradFill>
          <a:ln w="57150">
            <a:solidFill>
              <a:srgbClr val="FF3300"/>
            </a:solidFill>
            <a:miter lim="800000"/>
            <a:headEnd/>
            <a:tailEnd/>
          </a:ln>
          <a:effectLst/>
        </p:spPr>
        <p:txBody>
          <a:bodyPr>
            <a:spAutoFit/>
          </a:bodyPr>
          <a:lstStyle/>
          <a:p>
            <a:pPr algn="ctr">
              <a:spcBef>
                <a:spcPts val="1100"/>
              </a:spcBef>
              <a:spcAft>
                <a:spcPts val="1100"/>
              </a:spcAft>
            </a:pPr>
            <a:r>
              <a:rPr lang="en-US" sz="3600" i="1" dirty="0">
                <a:effectLst>
                  <a:outerShdw blurRad="38100" dist="38100" dir="2700000" algn="tl">
                    <a:srgbClr val="FFFFFF"/>
                  </a:outerShdw>
                </a:effectLst>
                <a:latin typeface="Times" pitchFamily="18" charset="0"/>
              </a:rPr>
              <a:t>Slash notation is also called </a:t>
            </a:r>
            <a:br>
              <a:rPr lang="en-US" sz="3600" i="1" dirty="0">
                <a:effectLst>
                  <a:outerShdw blurRad="38100" dist="38100" dir="2700000" algn="tl">
                    <a:srgbClr val="FFFFFF"/>
                  </a:outerShdw>
                </a:effectLst>
                <a:latin typeface="Times" pitchFamily="18" charset="0"/>
              </a:rPr>
            </a:br>
            <a:r>
              <a:rPr lang="en-US" sz="3600" i="1" dirty="0">
                <a:solidFill>
                  <a:srgbClr val="FF3300"/>
                </a:solidFill>
                <a:effectLst>
                  <a:outerShdw blurRad="38100" dist="38100" dir="2700000" algn="tl">
                    <a:srgbClr val="000000"/>
                  </a:outerShdw>
                </a:effectLst>
                <a:latin typeface="Times" pitchFamily="18" charset="0"/>
              </a:rPr>
              <a:t>CIDR</a:t>
            </a:r>
            <a:r>
              <a:rPr lang="en-US" sz="3600" i="1" dirty="0">
                <a:effectLst>
                  <a:outerShdw blurRad="38100" dist="38100" dir="2700000" algn="tl">
                    <a:srgbClr val="FFFFFF"/>
                  </a:outerShdw>
                </a:effectLst>
                <a:latin typeface="Times" pitchFamily="18" charset="0"/>
              </a:rPr>
              <a:t> </a:t>
            </a:r>
            <a:br>
              <a:rPr lang="en-US" sz="3600" i="1" dirty="0">
                <a:effectLst>
                  <a:outerShdw blurRad="38100" dist="38100" dir="2700000" algn="tl">
                    <a:srgbClr val="FFFFFF"/>
                  </a:outerShdw>
                </a:effectLst>
                <a:latin typeface="Times" pitchFamily="18" charset="0"/>
              </a:rPr>
            </a:br>
            <a:r>
              <a:rPr lang="en-US" sz="3600" i="1" dirty="0">
                <a:effectLst>
                  <a:outerShdw blurRad="38100" dist="38100" dir="2700000" algn="tl">
                    <a:srgbClr val="FFFFFF"/>
                  </a:outerShdw>
                </a:effectLst>
                <a:latin typeface="Times" pitchFamily="18" charset="0"/>
              </a:rPr>
              <a:t>notation. </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228600" y="304800"/>
            <a:ext cx="1685270" cy="584775"/>
          </a:xfrm>
          <a:prstGeom prst="rect">
            <a:avLst/>
          </a:prstGeom>
          <a:solidFill>
            <a:schemeClr val="accent1"/>
          </a:solidFill>
          <a:ln w="38100">
            <a:solidFill>
              <a:srgbClr val="FF3300"/>
            </a:solidFill>
            <a:miter lim="800000"/>
            <a:headEnd/>
            <a:tailEnd/>
          </a:ln>
          <a:effectLst/>
        </p:spPr>
        <p:txBody>
          <a:bodyPr wrap="none">
            <a:spAutoFit/>
          </a:bodyPr>
          <a:lstStyle/>
          <a:p>
            <a:r>
              <a:rPr lang="en-US" sz="3200" i="1" dirty="0" smtClean="0">
                <a:effectLst>
                  <a:outerShdw blurRad="38100" dist="38100" dir="2700000" algn="tl">
                    <a:srgbClr val="000000"/>
                  </a:outerShdw>
                </a:effectLst>
              </a:rPr>
              <a:t>Example </a:t>
            </a:r>
            <a:endParaRPr lang="en-US" sz="3200" i="1" dirty="0">
              <a:effectLst>
                <a:outerShdw blurRad="38100" dist="38100" dir="2700000" algn="tl">
                  <a:srgbClr val="000000"/>
                </a:outerShdw>
              </a:effectLst>
            </a:endParaRPr>
          </a:p>
        </p:txBody>
      </p:sp>
      <p:sp>
        <p:nvSpPr>
          <p:cNvPr id="3" name="Rectangle 3"/>
          <p:cNvSpPr>
            <a:spLocks noChangeArrowheads="1"/>
          </p:cNvSpPr>
          <p:nvPr/>
        </p:nvSpPr>
        <p:spPr bwMode="auto">
          <a:xfrm>
            <a:off x="457200" y="838200"/>
            <a:ext cx="8458200" cy="1569660"/>
          </a:xfrm>
          <a:prstGeom prst="rect">
            <a:avLst/>
          </a:prstGeom>
          <a:noFill/>
          <a:ln w="9525">
            <a:noFill/>
            <a:miter lim="800000"/>
            <a:headEnd/>
            <a:tailEnd/>
          </a:ln>
          <a:effectLst/>
        </p:spPr>
        <p:txBody>
          <a:bodyPr>
            <a:spAutoFit/>
          </a:bodyPr>
          <a:lstStyle/>
          <a:p>
            <a:pPr algn="just">
              <a:spcBef>
                <a:spcPct val="50000"/>
              </a:spcBef>
            </a:pPr>
            <a:r>
              <a:rPr lang="en-US" sz="2400" b="0" dirty="0">
                <a:solidFill>
                  <a:srgbClr val="FF0000"/>
                </a:solidFill>
                <a:latin typeface="Bookman Old Style" pitchFamily="18" charset="0"/>
              </a:rPr>
              <a:t>A small organization is given a block with the beginning address and the prefix length </a:t>
            </a:r>
            <a:r>
              <a:rPr lang="en-US" sz="2400" dirty="0">
                <a:solidFill>
                  <a:srgbClr val="FF0000"/>
                </a:solidFill>
                <a:latin typeface="Bookman Old Style" pitchFamily="18" charset="0"/>
              </a:rPr>
              <a:t>205.16.37.24/29</a:t>
            </a:r>
            <a:r>
              <a:rPr lang="en-US" sz="2400" b="0" dirty="0">
                <a:solidFill>
                  <a:srgbClr val="FF0000"/>
                </a:solidFill>
                <a:latin typeface="Bookman Old Style" pitchFamily="18" charset="0"/>
              </a:rPr>
              <a:t> (in slash notation). What is the range of the block? </a:t>
            </a:r>
            <a:endParaRPr lang="en-US" sz="2400" dirty="0">
              <a:solidFill>
                <a:srgbClr val="FF0000"/>
              </a:solidFill>
              <a:latin typeface="Bookman Old Style" pitchFamily="18" charset="0"/>
            </a:endParaRPr>
          </a:p>
        </p:txBody>
      </p:sp>
      <p:sp>
        <p:nvSpPr>
          <p:cNvPr id="4" name="Text Box 4"/>
          <p:cNvSpPr txBox="1">
            <a:spLocks noChangeArrowheads="1"/>
          </p:cNvSpPr>
          <p:nvPr/>
        </p:nvSpPr>
        <p:spPr bwMode="auto">
          <a:xfrm>
            <a:off x="228600" y="2819400"/>
            <a:ext cx="1643063" cy="617538"/>
          </a:xfrm>
          <a:prstGeom prst="rect">
            <a:avLst/>
          </a:prstGeom>
          <a:solidFill>
            <a:schemeClr val="bg2"/>
          </a:solidFill>
          <a:ln w="38100">
            <a:solidFill>
              <a:srgbClr val="FF3300"/>
            </a:solidFill>
            <a:miter lim="800000"/>
            <a:headEnd/>
            <a:tailEnd/>
          </a:ln>
          <a:effectLst/>
        </p:spPr>
        <p:txBody>
          <a:bodyPr wrap="none">
            <a:spAutoFit/>
          </a:bodyPr>
          <a:lstStyle/>
          <a:p>
            <a:r>
              <a:rPr lang="en-US" sz="3200" i="1" dirty="0">
                <a:effectLst>
                  <a:outerShdw blurRad="38100" dist="38100" dir="2700000" algn="tl">
                    <a:srgbClr val="000000"/>
                  </a:outerShdw>
                </a:effectLst>
              </a:rPr>
              <a:t>Solution</a:t>
            </a:r>
          </a:p>
        </p:txBody>
      </p:sp>
      <p:sp>
        <p:nvSpPr>
          <p:cNvPr id="5" name="Rectangle 5"/>
          <p:cNvSpPr>
            <a:spLocks noChangeArrowheads="1"/>
          </p:cNvSpPr>
          <p:nvPr/>
        </p:nvSpPr>
        <p:spPr bwMode="auto">
          <a:xfrm>
            <a:off x="304800" y="3581400"/>
            <a:ext cx="8610600" cy="2513509"/>
          </a:xfrm>
          <a:prstGeom prst="rect">
            <a:avLst/>
          </a:prstGeom>
          <a:noFill/>
          <a:ln w="9525">
            <a:noFill/>
            <a:miter lim="800000"/>
            <a:headEnd/>
            <a:tailEnd/>
          </a:ln>
          <a:effectLst/>
        </p:spPr>
        <p:txBody>
          <a:bodyPr>
            <a:spAutoFit/>
          </a:bodyPr>
          <a:lstStyle/>
          <a:p>
            <a:pPr algn="just">
              <a:spcBef>
                <a:spcPct val="50000"/>
              </a:spcBef>
            </a:pPr>
            <a:r>
              <a:rPr lang="en-US" sz="2400" b="0" dirty="0">
                <a:solidFill>
                  <a:srgbClr val="0070C0"/>
                </a:solidFill>
                <a:latin typeface="Bookman Old Style" pitchFamily="18" charset="0"/>
              </a:rPr>
              <a:t>The beginning address is 205.16.37.24. To find the last address we keep the first 29 bits and change the last 3 bits to 1s.</a:t>
            </a:r>
          </a:p>
          <a:p>
            <a:pPr algn="ctr">
              <a:spcBef>
                <a:spcPts val="700"/>
              </a:spcBef>
            </a:pPr>
            <a:r>
              <a:rPr lang="en-US" sz="2400" b="0" dirty="0">
                <a:solidFill>
                  <a:srgbClr val="0070C0"/>
                </a:solidFill>
                <a:latin typeface="Bookman Old Style" pitchFamily="18" charset="0"/>
              </a:rPr>
              <a:t>Beginning:</a:t>
            </a:r>
            <a:r>
              <a:rPr lang="en-US" sz="2400" u="sng" dirty="0">
                <a:solidFill>
                  <a:srgbClr val="0070C0"/>
                </a:solidFill>
                <a:latin typeface="Bookman Old Style" pitchFamily="18" charset="0"/>
              </a:rPr>
              <a:t>11001111  00010000  00100101  00011</a:t>
            </a:r>
            <a:r>
              <a:rPr lang="en-US" sz="2400" b="0" dirty="0">
                <a:solidFill>
                  <a:srgbClr val="0070C0"/>
                </a:solidFill>
                <a:latin typeface="Bookman Old Style" pitchFamily="18" charset="0"/>
              </a:rPr>
              <a:t>000</a:t>
            </a:r>
          </a:p>
          <a:p>
            <a:pPr algn="ctr">
              <a:spcBef>
                <a:spcPts val="100"/>
              </a:spcBef>
              <a:spcAft>
                <a:spcPts val="700"/>
              </a:spcAft>
            </a:pPr>
            <a:r>
              <a:rPr lang="en-US" sz="2400" b="0" dirty="0">
                <a:solidFill>
                  <a:srgbClr val="0070C0"/>
                </a:solidFill>
                <a:latin typeface="Bookman Old Style" pitchFamily="18" charset="0"/>
              </a:rPr>
              <a:t>Ending     : </a:t>
            </a:r>
            <a:r>
              <a:rPr lang="en-US" sz="2400" u="sng" dirty="0">
                <a:solidFill>
                  <a:srgbClr val="0070C0"/>
                </a:solidFill>
                <a:latin typeface="Bookman Old Style" pitchFamily="18" charset="0"/>
              </a:rPr>
              <a:t>11001111  00010000  00100101  00011</a:t>
            </a:r>
            <a:r>
              <a:rPr lang="en-US" sz="2400" b="0" dirty="0">
                <a:solidFill>
                  <a:srgbClr val="0070C0"/>
                </a:solidFill>
                <a:latin typeface="Bookman Old Style" pitchFamily="18" charset="0"/>
              </a:rPr>
              <a:t>111</a:t>
            </a:r>
          </a:p>
          <a:p>
            <a:pPr algn="ctr">
              <a:spcBef>
                <a:spcPts val="100"/>
              </a:spcBef>
              <a:spcAft>
                <a:spcPts val="700"/>
              </a:spcAft>
            </a:pPr>
            <a:r>
              <a:rPr lang="en-US" sz="2400" b="0" dirty="0">
                <a:solidFill>
                  <a:srgbClr val="0070C0"/>
                </a:solidFill>
                <a:latin typeface="Bookman Old Style" pitchFamily="18" charset="0"/>
              </a:rPr>
              <a:t> There are only 8 addresses in this block.</a:t>
            </a:r>
            <a:endParaRPr lang="en-US" sz="2400" dirty="0">
              <a:solidFill>
                <a:srgbClr val="0070C0"/>
              </a:solidFill>
              <a:latin typeface="Bookman Old Style"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685800" y="1371600"/>
            <a:ext cx="7848600" cy="3994150"/>
          </a:xfrm>
          <a:prstGeom prst="rect">
            <a:avLst/>
          </a:prstGeom>
          <a:gradFill rotWithShape="0">
            <a:gsLst>
              <a:gs pos="0">
                <a:srgbClr val="5E9EFF"/>
              </a:gs>
              <a:gs pos="39999">
                <a:srgbClr val="85C2FF"/>
              </a:gs>
              <a:gs pos="70000">
                <a:srgbClr val="C4D6EB"/>
              </a:gs>
              <a:gs pos="100000">
                <a:srgbClr val="FFEBFA"/>
              </a:gs>
            </a:gsLst>
            <a:lin ang="5400000" scaled="1"/>
          </a:gradFill>
          <a:ln w="57150">
            <a:solidFill>
              <a:srgbClr val="FF3300"/>
            </a:solidFill>
            <a:miter lim="800000"/>
            <a:headEnd/>
            <a:tailEnd/>
          </a:ln>
          <a:effectLst/>
        </p:spPr>
        <p:txBody>
          <a:bodyPr>
            <a:spAutoFit/>
          </a:bodyPr>
          <a:lstStyle/>
          <a:p>
            <a:pPr algn="ctr">
              <a:spcBef>
                <a:spcPts val="1100"/>
              </a:spcBef>
              <a:spcAft>
                <a:spcPts val="1100"/>
              </a:spcAft>
              <a:defRPr/>
            </a:pPr>
            <a:r>
              <a:rPr lang="en-US" sz="3600">
                <a:latin typeface="Times" pitchFamily="18" charset="0"/>
              </a:rPr>
              <a:t>A block in classes A, B, and C </a:t>
            </a:r>
            <a:br>
              <a:rPr lang="en-US" sz="3600">
                <a:latin typeface="Times" pitchFamily="18" charset="0"/>
              </a:rPr>
            </a:br>
            <a:r>
              <a:rPr lang="en-US" sz="3600">
                <a:latin typeface="Times" pitchFamily="18" charset="0"/>
              </a:rPr>
              <a:t>can easily be represented in slash </a:t>
            </a:r>
            <a:br>
              <a:rPr lang="en-US" sz="3600">
                <a:latin typeface="Times" pitchFamily="18" charset="0"/>
              </a:rPr>
            </a:br>
            <a:r>
              <a:rPr lang="en-US" sz="3600">
                <a:latin typeface="Times" pitchFamily="18" charset="0"/>
              </a:rPr>
              <a:t>notation as </a:t>
            </a:r>
            <a:br>
              <a:rPr lang="en-US" sz="3600">
                <a:latin typeface="Times" pitchFamily="18" charset="0"/>
              </a:rPr>
            </a:br>
            <a:r>
              <a:rPr lang="en-US" sz="3600">
                <a:solidFill>
                  <a:srgbClr val="FF3300"/>
                </a:solidFill>
                <a:latin typeface="Times" pitchFamily="18" charset="0"/>
              </a:rPr>
              <a:t>A.B.C.D/ </a:t>
            </a:r>
            <a:r>
              <a:rPr lang="en-US" sz="3600" i="1">
                <a:solidFill>
                  <a:srgbClr val="FF3300"/>
                </a:solidFill>
                <a:latin typeface="Times" pitchFamily="18" charset="0"/>
              </a:rPr>
              <a:t>n</a:t>
            </a:r>
            <a:r>
              <a:rPr lang="en-US" sz="3600">
                <a:latin typeface="Times" pitchFamily="18" charset="0"/>
              </a:rPr>
              <a:t> </a:t>
            </a:r>
            <a:br>
              <a:rPr lang="en-US" sz="3600">
                <a:latin typeface="Times" pitchFamily="18" charset="0"/>
              </a:rPr>
            </a:br>
            <a:r>
              <a:rPr lang="en-US" sz="3600">
                <a:latin typeface="Times" pitchFamily="18" charset="0"/>
              </a:rPr>
              <a:t>where </a:t>
            </a:r>
            <a:r>
              <a:rPr lang="en-US" sz="3600" i="1">
                <a:latin typeface="Times" pitchFamily="18" charset="0"/>
              </a:rPr>
              <a:t>n</a:t>
            </a:r>
            <a:r>
              <a:rPr lang="en-US" sz="3600">
                <a:latin typeface="Times" pitchFamily="18" charset="0"/>
              </a:rPr>
              <a:t> is </a:t>
            </a:r>
            <a:br>
              <a:rPr lang="en-US" sz="3600">
                <a:latin typeface="Times" pitchFamily="18" charset="0"/>
              </a:rPr>
            </a:br>
            <a:r>
              <a:rPr lang="en-US" sz="3600">
                <a:latin typeface="Times" pitchFamily="18" charset="0"/>
              </a:rPr>
              <a:t>either 8 (class A), 16 (class B), or </a:t>
            </a:r>
            <a:br>
              <a:rPr lang="en-US" sz="3600">
                <a:latin typeface="Times" pitchFamily="18" charset="0"/>
              </a:rPr>
            </a:br>
            <a:r>
              <a:rPr lang="en-US" sz="3600">
                <a:latin typeface="Times" pitchFamily="18" charset="0"/>
              </a:rPr>
              <a:t>24 (class C).</a:t>
            </a:r>
            <a:endParaRPr lang="en-US" sz="3600" i="1">
              <a:effectLst>
                <a:outerShdw blurRad="38100" dist="38100" dir="2700000" algn="tl">
                  <a:srgbClr val="FFFFFF"/>
                </a:outerShdw>
              </a:effectLst>
              <a:latin typeface="Times"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a:spLocks noChangeArrowheads="1"/>
          </p:cNvSpPr>
          <p:nvPr/>
        </p:nvSpPr>
        <p:spPr bwMode="auto">
          <a:xfrm>
            <a:off x="2514600" y="2362200"/>
            <a:ext cx="4078361" cy="769441"/>
          </a:xfrm>
          <a:prstGeom prst="rect">
            <a:avLst/>
          </a:prstGeom>
          <a:noFill/>
          <a:ln w="9525">
            <a:noFill/>
            <a:miter lim="800000"/>
            <a:headEnd/>
            <a:tailEnd/>
          </a:ln>
          <a:effectLst/>
        </p:spPr>
        <p:txBody>
          <a:bodyPr wrap="none">
            <a:spAutoFit/>
          </a:bodyPr>
          <a:lstStyle/>
          <a:p>
            <a:pPr algn="ctr"/>
            <a:r>
              <a:rPr lang="en-US" sz="4400" b="1" dirty="0">
                <a:solidFill>
                  <a:srgbClr val="FF0000"/>
                </a:solidFill>
                <a:effectLst>
                  <a:outerShdw blurRad="38100" dist="38100" dir="2700000" algn="tl">
                    <a:srgbClr val="000000">
                      <a:alpha val="43137"/>
                    </a:srgbClr>
                  </a:outerShdw>
                </a:effectLst>
                <a:latin typeface="Times" pitchFamily="18" charset="0"/>
              </a:rPr>
              <a:t>SUBNETTING</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2"/>
          <p:cNvSpPr txBox="1">
            <a:spLocks noChangeArrowheads="1"/>
          </p:cNvSpPr>
          <p:nvPr/>
        </p:nvSpPr>
        <p:spPr bwMode="auto">
          <a:xfrm>
            <a:off x="144463" y="76200"/>
            <a:ext cx="2322512" cy="617538"/>
          </a:xfrm>
          <a:prstGeom prst="rect">
            <a:avLst/>
          </a:prstGeom>
          <a:solidFill>
            <a:srgbClr val="FF9900"/>
          </a:solidFill>
          <a:ln w="38100">
            <a:solidFill>
              <a:srgbClr val="FF3300"/>
            </a:solidFill>
            <a:miter lim="800000"/>
            <a:headEnd/>
            <a:tailEnd/>
          </a:ln>
          <a:effec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3200" b="0" i="1" u="none" strike="noStrike" kern="0" cap="none" spc="0" normalizeH="0" baseline="0" noProof="0" dirty="0">
                <a:ln>
                  <a:noFill/>
                </a:ln>
                <a:solidFill>
                  <a:sysClr val="windowText" lastClr="000000"/>
                </a:solidFill>
                <a:effectLst>
                  <a:outerShdw blurRad="38100" dist="38100" dir="2700000" algn="tl">
                    <a:srgbClr val="000000"/>
                  </a:outerShdw>
                </a:effectLst>
                <a:uLnTx/>
                <a:uFillTx/>
              </a:rPr>
              <a:t>Example 13 </a:t>
            </a:r>
          </a:p>
        </p:txBody>
      </p:sp>
      <p:sp>
        <p:nvSpPr>
          <p:cNvPr id="7" name="Rectangle 3"/>
          <p:cNvSpPr>
            <a:spLocks noChangeArrowheads="1"/>
          </p:cNvSpPr>
          <p:nvPr/>
        </p:nvSpPr>
        <p:spPr bwMode="auto">
          <a:xfrm>
            <a:off x="457200" y="838200"/>
            <a:ext cx="8458200" cy="946150"/>
          </a:xfrm>
          <a:prstGeom prst="rect">
            <a:avLst/>
          </a:prstGeom>
          <a:noFill/>
          <a:ln w="9525">
            <a:noFill/>
            <a:miter lim="800000"/>
            <a:headEnd/>
            <a:tailEnd/>
          </a:ln>
        </p:spPr>
        <p:txBody>
          <a:bodyPr>
            <a:spAutoFit/>
          </a:bodyPr>
          <a:lstStyle/>
          <a:p>
            <a:pPr algn="just">
              <a:spcBef>
                <a:spcPct val="50000"/>
              </a:spcBef>
            </a:pPr>
            <a:r>
              <a:rPr lang="en-US" sz="2800" b="0" dirty="0">
                <a:solidFill>
                  <a:srgbClr val="FF0000"/>
                </a:solidFill>
                <a:latin typeface="Bookman Old Style" pitchFamily="18" charset="0"/>
              </a:rPr>
              <a:t>What is the network address if one of the addresses is 167.199.170.82/27?</a:t>
            </a:r>
            <a:endParaRPr lang="en-US" sz="2800" dirty="0">
              <a:solidFill>
                <a:srgbClr val="FF0000"/>
              </a:solidFill>
              <a:latin typeface="Bookman Old Style" pitchFamily="18" charset="0"/>
            </a:endParaRPr>
          </a:p>
        </p:txBody>
      </p:sp>
      <p:sp>
        <p:nvSpPr>
          <p:cNvPr id="8" name="Text Box 4"/>
          <p:cNvSpPr txBox="1">
            <a:spLocks noChangeArrowheads="1"/>
          </p:cNvSpPr>
          <p:nvPr/>
        </p:nvSpPr>
        <p:spPr bwMode="auto">
          <a:xfrm>
            <a:off x="228600" y="2362200"/>
            <a:ext cx="1540806" cy="584775"/>
          </a:xfrm>
          <a:prstGeom prst="rect">
            <a:avLst/>
          </a:prstGeom>
          <a:solidFill>
            <a:srgbClr val="000000"/>
          </a:solidFill>
          <a:ln w="38100">
            <a:solidFill>
              <a:srgbClr val="FF3300"/>
            </a:solidFill>
            <a:miter lim="800000"/>
            <a:headEnd/>
            <a:tailEnd/>
          </a:ln>
          <a:effec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3200" b="0" i="1" u="none" strike="noStrike" kern="0" cap="none" spc="0" normalizeH="0" baseline="0" noProof="0">
                <a:ln>
                  <a:noFill/>
                </a:ln>
                <a:solidFill>
                  <a:srgbClr val="0070C0"/>
                </a:solidFill>
                <a:effectLst>
                  <a:outerShdw blurRad="38100" dist="38100" dir="2700000" algn="tl">
                    <a:srgbClr val="000000"/>
                  </a:outerShdw>
                </a:effectLst>
                <a:uLnTx/>
                <a:uFillTx/>
              </a:rPr>
              <a:t>Solution</a:t>
            </a:r>
          </a:p>
        </p:txBody>
      </p:sp>
      <p:sp>
        <p:nvSpPr>
          <p:cNvPr id="9" name="Rectangle 5"/>
          <p:cNvSpPr>
            <a:spLocks noChangeArrowheads="1"/>
          </p:cNvSpPr>
          <p:nvPr/>
        </p:nvSpPr>
        <p:spPr bwMode="auto">
          <a:xfrm>
            <a:off x="304800" y="3048000"/>
            <a:ext cx="8610600" cy="3108543"/>
          </a:xfrm>
          <a:prstGeom prst="rect">
            <a:avLst/>
          </a:prstGeom>
          <a:noFill/>
          <a:ln w="9525">
            <a:noFill/>
            <a:miter lim="800000"/>
            <a:headEnd/>
            <a:tailEnd/>
          </a:ln>
        </p:spPr>
        <p:txBody>
          <a:bodyPr>
            <a:spAutoFit/>
          </a:bodyPr>
          <a:lstStyle/>
          <a:p>
            <a:pPr marL="0" marR="0" lvl="0" indent="0" algn="just" defTabSz="914400" eaLnBrk="1" fontAlgn="auto" latinLnBrk="0" hangingPunct="1">
              <a:lnSpc>
                <a:spcPct val="100000"/>
              </a:lnSpc>
              <a:spcBef>
                <a:spcPct val="50000"/>
              </a:spcBef>
              <a:spcAft>
                <a:spcPts val="0"/>
              </a:spcAft>
              <a:buClrTx/>
              <a:buSzTx/>
              <a:buFontTx/>
              <a:buNone/>
              <a:tabLst/>
              <a:defRPr/>
            </a:pPr>
            <a:r>
              <a:rPr kumimoji="0" lang="en-US" sz="2800" b="0" i="0" u="none" strike="noStrike" kern="0" cap="none" spc="0" normalizeH="0" baseline="0" noProof="0" dirty="0" smtClean="0">
                <a:ln>
                  <a:noFill/>
                </a:ln>
                <a:solidFill>
                  <a:srgbClr val="0070C0"/>
                </a:solidFill>
                <a:effectLst/>
                <a:uLnTx/>
                <a:uFillTx/>
                <a:latin typeface="Bookman Old Style" pitchFamily="18" charset="0"/>
              </a:rPr>
              <a:t>The prefix length is 27, which means that we must keep the first 27 bits as is and change the remaining bits (5) to 0s. The 5 bits affect only the last byte. The last byte is 01010010. Changing the last 5 bits to 0s, we get 01000000 or 64. The network address is 167.199.170.64/27.</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linds(horizontal)">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2"/>
          <p:cNvSpPr txBox="1">
            <a:spLocks noChangeArrowheads="1"/>
          </p:cNvSpPr>
          <p:nvPr/>
        </p:nvSpPr>
        <p:spPr bwMode="auto">
          <a:xfrm>
            <a:off x="144463" y="76200"/>
            <a:ext cx="2322512" cy="617538"/>
          </a:xfrm>
          <a:prstGeom prst="rect">
            <a:avLst/>
          </a:prstGeom>
          <a:solidFill>
            <a:srgbClr val="FF9900"/>
          </a:solidFill>
          <a:ln w="38100">
            <a:solidFill>
              <a:srgbClr val="FF3300"/>
            </a:solidFill>
            <a:miter lim="800000"/>
            <a:headEnd/>
            <a:tailEnd/>
          </a:ln>
          <a:effec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3200" b="0" i="1" u="none" strike="noStrike" kern="0" cap="none" spc="0" normalizeH="0" baseline="0" noProof="0">
                <a:ln>
                  <a:noFill/>
                </a:ln>
                <a:solidFill>
                  <a:sysClr val="windowText" lastClr="000000"/>
                </a:solidFill>
                <a:effectLst>
                  <a:outerShdw blurRad="38100" dist="38100" dir="2700000" algn="tl">
                    <a:srgbClr val="000000"/>
                  </a:outerShdw>
                </a:effectLst>
                <a:uLnTx/>
                <a:uFillTx/>
              </a:rPr>
              <a:t>Example 14 </a:t>
            </a:r>
          </a:p>
        </p:txBody>
      </p:sp>
      <p:sp>
        <p:nvSpPr>
          <p:cNvPr id="7" name="Rectangle 3"/>
          <p:cNvSpPr>
            <a:spLocks noChangeArrowheads="1"/>
          </p:cNvSpPr>
          <p:nvPr/>
        </p:nvSpPr>
        <p:spPr bwMode="auto">
          <a:xfrm>
            <a:off x="457200" y="838200"/>
            <a:ext cx="8458200" cy="2246769"/>
          </a:xfrm>
          <a:prstGeom prst="rect">
            <a:avLst/>
          </a:prstGeom>
          <a:noFill/>
          <a:ln w="9525">
            <a:noFill/>
            <a:miter lim="800000"/>
            <a:headEnd/>
            <a:tailEnd/>
          </a:ln>
        </p:spPr>
        <p:txBody>
          <a:bodyPr wrap="square">
            <a:spAutoFit/>
          </a:bodyPr>
          <a:lstStyle/>
          <a:p>
            <a:pPr algn="just">
              <a:spcBef>
                <a:spcPct val="50000"/>
              </a:spcBef>
            </a:pPr>
            <a:r>
              <a:rPr lang="en-US" sz="2800" b="0" dirty="0">
                <a:solidFill>
                  <a:srgbClr val="FF0000"/>
                </a:solidFill>
                <a:latin typeface="Bookman Old Style" pitchFamily="18" charset="0"/>
              </a:rPr>
              <a:t>An organization is granted the block 130.34.12.64/26. The organization needs to have four subnets. What are the subnet addresses and the range of addresses for each subnet</a:t>
            </a:r>
            <a:r>
              <a:rPr lang="en-US" sz="2800" b="0" dirty="0" smtClean="0">
                <a:solidFill>
                  <a:srgbClr val="FF0000"/>
                </a:solidFill>
                <a:latin typeface="Bookman Old Style" pitchFamily="18" charset="0"/>
              </a:rPr>
              <a:t>?</a:t>
            </a:r>
            <a:endParaRPr lang="en-US" sz="2800" dirty="0">
              <a:solidFill>
                <a:srgbClr val="FF0000"/>
              </a:solidFill>
              <a:latin typeface="Bookman Old Style" pitchFamily="18" charset="0"/>
            </a:endParaRPr>
          </a:p>
        </p:txBody>
      </p:sp>
      <p:sp>
        <p:nvSpPr>
          <p:cNvPr id="8" name="Text Box 4"/>
          <p:cNvSpPr txBox="1">
            <a:spLocks noChangeArrowheads="1"/>
          </p:cNvSpPr>
          <p:nvPr/>
        </p:nvSpPr>
        <p:spPr bwMode="auto">
          <a:xfrm>
            <a:off x="228600" y="3268663"/>
            <a:ext cx="1540806" cy="584775"/>
          </a:xfrm>
          <a:prstGeom prst="rect">
            <a:avLst/>
          </a:prstGeom>
          <a:solidFill>
            <a:srgbClr val="000000"/>
          </a:solidFill>
          <a:ln w="38100">
            <a:solidFill>
              <a:srgbClr val="FF3300"/>
            </a:solidFill>
            <a:miter lim="800000"/>
            <a:headEnd/>
            <a:tailEnd/>
          </a:ln>
          <a:effec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3200" b="0" i="1" u="none" strike="noStrike" kern="0" cap="none" spc="0" normalizeH="0" baseline="0" noProof="0" dirty="0">
                <a:ln>
                  <a:noFill/>
                </a:ln>
                <a:solidFill>
                  <a:srgbClr val="0070C0"/>
                </a:solidFill>
                <a:effectLst>
                  <a:outerShdw blurRad="38100" dist="38100" dir="2700000" algn="tl">
                    <a:srgbClr val="000000"/>
                  </a:outerShdw>
                </a:effectLst>
                <a:uLnTx/>
                <a:uFillTx/>
              </a:rPr>
              <a:t>Solution</a:t>
            </a:r>
          </a:p>
        </p:txBody>
      </p:sp>
      <p:sp>
        <p:nvSpPr>
          <p:cNvPr id="9" name="Rectangle 5"/>
          <p:cNvSpPr>
            <a:spLocks noChangeArrowheads="1"/>
          </p:cNvSpPr>
          <p:nvPr/>
        </p:nvSpPr>
        <p:spPr bwMode="auto">
          <a:xfrm>
            <a:off x="304800" y="4084638"/>
            <a:ext cx="8610600" cy="1815882"/>
          </a:xfrm>
          <a:prstGeom prst="rect">
            <a:avLst/>
          </a:prstGeom>
          <a:noFill/>
          <a:ln w="9525">
            <a:noFill/>
            <a:miter lim="800000"/>
            <a:headEnd/>
            <a:tailEnd/>
          </a:ln>
        </p:spPr>
        <p:txBody>
          <a:bodyPr>
            <a:spAutoFit/>
          </a:bodyPr>
          <a:lstStyle/>
          <a:p>
            <a:pPr marL="0" marR="0" lvl="0" indent="0" algn="just" defTabSz="914400" eaLnBrk="1" fontAlgn="auto" latinLnBrk="0" hangingPunct="1">
              <a:lnSpc>
                <a:spcPct val="100000"/>
              </a:lnSpc>
              <a:spcBef>
                <a:spcPct val="50000"/>
              </a:spcBef>
              <a:spcAft>
                <a:spcPts val="0"/>
              </a:spcAft>
              <a:buClrTx/>
              <a:buSzTx/>
              <a:buFontTx/>
              <a:buNone/>
              <a:tabLst/>
              <a:defRPr/>
            </a:pPr>
            <a:r>
              <a:rPr kumimoji="0" lang="en-US" sz="2800" b="0" i="0" u="none" strike="noStrike" kern="0" cap="none" spc="0" normalizeH="0" baseline="0" noProof="0" dirty="0" smtClean="0">
                <a:ln>
                  <a:noFill/>
                </a:ln>
                <a:solidFill>
                  <a:srgbClr val="0070C0"/>
                </a:solidFill>
                <a:effectLst/>
                <a:uLnTx/>
                <a:uFillTx/>
                <a:latin typeface="Bookman Old Style" pitchFamily="18" charset="0"/>
              </a:rPr>
              <a:t>The suffix length is 6. This means the total number of addresses in the block is 64 (2</a:t>
            </a:r>
            <a:r>
              <a:rPr kumimoji="0" lang="en-US" sz="2800" b="0" i="0" u="none" strike="noStrike" kern="0" cap="none" spc="0" normalizeH="0" baseline="30000" noProof="0" dirty="0" smtClean="0">
                <a:ln>
                  <a:noFill/>
                </a:ln>
                <a:solidFill>
                  <a:srgbClr val="0070C0"/>
                </a:solidFill>
                <a:effectLst/>
                <a:uLnTx/>
                <a:uFillTx/>
                <a:latin typeface="Bookman Old Style" pitchFamily="18" charset="0"/>
              </a:rPr>
              <a:t>6</a:t>
            </a:r>
            <a:r>
              <a:rPr kumimoji="0" lang="en-US" sz="2800" b="0" i="0" u="none" strike="noStrike" kern="0" cap="none" spc="0" normalizeH="0" baseline="0" noProof="0" dirty="0" smtClean="0">
                <a:ln>
                  <a:noFill/>
                </a:ln>
                <a:solidFill>
                  <a:srgbClr val="0070C0"/>
                </a:solidFill>
                <a:effectLst/>
                <a:uLnTx/>
                <a:uFillTx/>
                <a:latin typeface="Bookman Old Style" pitchFamily="18" charset="0"/>
              </a:rPr>
              <a:t>). If we create four subnets, each subnet will have 16 addresses.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linds(horizontal)">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a:spLocks noChangeArrowheads="1"/>
          </p:cNvSpPr>
          <p:nvPr/>
        </p:nvSpPr>
        <p:spPr bwMode="auto">
          <a:xfrm>
            <a:off x="304800" y="1022350"/>
            <a:ext cx="8610600" cy="3970318"/>
          </a:xfrm>
          <a:prstGeom prst="rect">
            <a:avLst/>
          </a:prstGeom>
          <a:noFill/>
          <a:ln w="9525">
            <a:noFill/>
            <a:miter lim="800000"/>
            <a:headEnd/>
            <a:tailEnd/>
          </a:ln>
        </p:spPr>
        <p:txBody>
          <a:bodyPr>
            <a:spAutoFit/>
          </a:bodyPr>
          <a:lstStyle/>
          <a:p>
            <a:pPr algn="just">
              <a:spcBef>
                <a:spcPct val="50000"/>
              </a:spcBef>
            </a:pPr>
            <a:r>
              <a:rPr lang="en-US" sz="2400" b="0" dirty="0">
                <a:solidFill>
                  <a:srgbClr val="002060"/>
                </a:solidFill>
                <a:latin typeface="Bookman Old Style" pitchFamily="18" charset="0"/>
              </a:rPr>
              <a:t>Let us first find the subnet prefix (subnet mask). We need four subnets, which means we need to add two more 1s to the site prefix. The subnet prefix is then /28. </a:t>
            </a:r>
          </a:p>
          <a:p>
            <a:pPr algn="just">
              <a:spcBef>
                <a:spcPct val="50000"/>
              </a:spcBef>
            </a:pPr>
            <a:r>
              <a:rPr lang="en-US" sz="2400" b="0" dirty="0">
                <a:solidFill>
                  <a:srgbClr val="002060"/>
                </a:solidFill>
                <a:latin typeface="Bookman Old Style" pitchFamily="18" charset="0"/>
              </a:rPr>
              <a:t>Subnet 1: 130.34.12.64/28 to 130.34.12.79/28.</a:t>
            </a:r>
          </a:p>
          <a:p>
            <a:pPr algn="just">
              <a:spcBef>
                <a:spcPct val="50000"/>
              </a:spcBef>
            </a:pPr>
            <a:r>
              <a:rPr lang="en-US" sz="2400" b="0" dirty="0">
                <a:solidFill>
                  <a:srgbClr val="002060"/>
                </a:solidFill>
                <a:latin typeface="Bookman Old Style" pitchFamily="18" charset="0"/>
              </a:rPr>
              <a:t>Subnet 2 : 130.34.12.80/28 to 130.34.12.95/28.</a:t>
            </a:r>
          </a:p>
          <a:p>
            <a:pPr algn="just">
              <a:spcBef>
                <a:spcPct val="50000"/>
              </a:spcBef>
            </a:pPr>
            <a:r>
              <a:rPr lang="en-US" sz="2400" b="0" dirty="0">
                <a:solidFill>
                  <a:srgbClr val="002060"/>
                </a:solidFill>
                <a:latin typeface="Bookman Old Style" pitchFamily="18" charset="0"/>
              </a:rPr>
              <a:t>Subnet 3: 130.34.12.96/28 to 130.34.12.111/28.</a:t>
            </a:r>
          </a:p>
          <a:p>
            <a:pPr algn="just">
              <a:spcBef>
                <a:spcPct val="50000"/>
              </a:spcBef>
            </a:pPr>
            <a:r>
              <a:rPr lang="en-US" sz="2400" b="0" dirty="0">
                <a:solidFill>
                  <a:srgbClr val="002060"/>
                </a:solidFill>
                <a:latin typeface="Bookman Old Style" pitchFamily="18" charset="0"/>
              </a:rPr>
              <a:t>Subnet 4: 130.34.12.112/28 to 130.34.12.127/28.</a:t>
            </a:r>
          </a:p>
          <a:p>
            <a:pPr algn="just">
              <a:spcBef>
                <a:spcPct val="50000"/>
              </a:spcBef>
            </a:pPr>
            <a:endParaRPr lang="en-US" sz="2400" b="0" dirty="0">
              <a:solidFill>
                <a:srgbClr val="002060"/>
              </a:solidFill>
              <a:latin typeface="Bookman Old Style" pitchFamily="18"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p:cNvPicPr>
            <a:picLocks noChangeAspect="1" noChangeArrowheads="1"/>
          </p:cNvPicPr>
          <p:nvPr/>
        </p:nvPicPr>
        <p:blipFill>
          <a:blip r:embed="rId2"/>
          <a:srcRect/>
          <a:stretch>
            <a:fillRect/>
          </a:stretch>
        </p:blipFill>
        <p:spPr bwMode="auto">
          <a:xfrm>
            <a:off x="344488" y="1365250"/>
            <a:ext cx="7924800" cy="48069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Box 4"/>
          <p:cNvSpPr txBox="1">
            <a:spLocks noChangeArrowheads="1"/>
          </p:cNvSpPr>
          <p:nvPr/>
        </p:nvSpPr>
        <p:spPr bwMode="auto">
          <a:xfrm>
            <a:off x="1646238" y="1057275"/>
            <a:ext cx="1447800" cy="466725"/>
          </a:xfrm>
          <a:prstGeom prst="rect">
            <a:avLst/>
          </a:prstGeom>
          <a:solidFill>
            <a:srgbClr val="FFCC00"/>
          </a:solidFill>
          <a:ln w="9525">
            <a:solidFill>
              <a:srgbClr val="000000"/>
            </a:solidFill>
            <a:miter lim="800000"/>
            <a:headEnd/>
            <a:tailEnd/>
          </a:ln>
        </p:spPr>
        <p:txBody>
          <a:bodyPr>
            <a:spAutoFit/>
          </a:bodyPr>
          <a:lstStyle/>
          <a:p>
            <a:pPr marL="0" marR="0" lvl="0" indent="0" defTabSz="914400" eaLnBrk="0" fontAlgn="auto" latinLnBrk="0" hangingPunct="0">
              <a:lnSpc>
                <a:spcPct val="100000"/>
              </a:lnSpc>
              <a:spcBef>
                <a:spcPct val="50000"/>
              </a:spcBef>
              <a:spcAft>
                <a:spcPts val="0"/>
              </a:spcAft>
              <a:buClrTx/>
              <a:buSzTx/>
              <a:buFontTx/>
              <a:buNone/>
              <a:tabLst/>
              <a:defRPr/>
            </a:pPr>
            <a:r>
              <a:rPr kumimoji="0" lang="en-US" sz="1800" b="1" i="0" u="none" strike="noStrike" kern="0" cap="none" spc="0" normalizeH="0" baseline="0" noProof="0" dirty="0" smtClean="0">
                <a:ln>
                  <a:noFill/>
                </a:ln>
                <a:solidFill>
                  <a:sysClr val="windowText" lastClr="000000"/>
                </a:solidFill>
                <a:effectLst/>
                <a:uLnTx/>
                <a:uFillTx/>
                <a:latin typeface="Arial" pitchFamily="34" charset="0"/>
              </a:rPr>
              <a:t>Network</a:t>
            </a:r>
          </a:p>
        </p:txBody>
      </p:sp>
      <p:sp>
        <p:nvSpPr>
          <p:cNvPr id="17" name="Text Box 5"/>
          <p:cNvSpPr txBox="1">
            <a:spLocks noChangeArrowheads="1"/>
          </p:cNvSpPr>
          <p:nvPr/>
        </p:nvSpPr>
        <p:spPr bwMode="auto">
          <a:xfrm>
            <a:off x="3094038" y="1057275"/>
            <a:ext cx="1447800" cy="466725"/>
          </a:xfrm>
          <a:prstGeom prst="rect">
            <a:avLst/>
          </a:prstGeom>
          <a:solidFill>
            <a:srgbClr val="FFCC00"/>
          </a:solidFill>
          <a:ln w="9525">
            <a:solidFill>
              <a:srgbClr val="000000"/>
            </a:solidFill>
            <a:miter lim="800000"/>
            <a:headEnd/>
            <a:tailEnd/>
          </a:ln>
        </p:spPr>
        <p:txBody>
          <a:bodyPr>
            <a:spAutoFit/>
          </a:bodyPr>
          <a:lstStyle/>
          <a:p>
            <a:pPr marL="0" marR="0" lvl="0" indent="0" defTabSz="914400" eaLnBrk="0" fontAlgn="auto" latinLnBrk="0" hangingPunct="0">
              <a:lnSpc>
                <a:spcPct val="100000"/>
              </a:lnSpc>
              <a:spcBef>
                <a:spcPct val="50000"/>
              </a:spcBef>
              <a:spcAft>
                <a:spcPts val="0"/>
              </a:spcAft>
              <a:buClrTx/>
              <a:buSzTx/>
              <a:buFontTx/>
              <a:buNone/>
              <a:tabLst/>
              <a:defRPr/>
            </a:pPr>
            <a:r>
              <a:rPr kumimoji="0" lang="en-US" sz="1800" b="1" i="0" u="none" strike="noStrike" kern="0" cap="none" spc="0" normalizeH="0" baseline="0" noProof="0" smtClean="0">
                <a:ln>
                  <a:noFill/>
                </a:ln>
                <a:solidFill>
                  <a:sysClr val="windowText" lastClr="000000"/>
                </a:solidFill>
                <a:effectLst/>
                <a:uLnTx/>
                <a:uFillTx/>
                <a:latin typeface="Arial" pitchFamily="34" charset="0"/>
              </a:rPr>
              <a:t>Network</a:t>
            </a:r>
          </a:p>
        </p:txBody>
      </p:sp>
      <p:sp>
        <p:nvSpPr>
          <p:cNvPr id="18" name="Text Box 6"/>
          <p:cNvSpPr txBox="1">
            <a:spLocks noChangeArrowheads="1"/>
          </p:cNvSpPr>
          <p:nvPr/>
        </p:nvSpPr>
        <p:spPr bwMode="auto">
          <a:xfrm>
            <a:off x="4541838" y="1057275"/>
            <a:ext cx="1447800" cy="466725"/>
          </a:xfrm>
          <a:prstGeom prst="rect">
            <a:avLst/>
          </a:prstGeom>
          <a:solidFill>
            <a:srgbClr val="FFFFCC"/>
          </a:solidFill>
          <a:ln w="9525">
            <a:solidFill>
              <a:srgbClr val="000000"/>
            </a:solidFill>
            <a:miter lim="800000"/>
            <a:headEnd/>
            <a:tailEnd/>
          </a:ln>
        </p:spPr>
        <p:txBody>
          <a:bodyPr>
            <a:spAutoFit/>
          </a:bodyPr>
          <a:lstStyle/>
          <a:p>
            <a:pPr marL="0" marR="0" lvl="0" indent="0" algn="ctr" defTabSz="914400" eaLnBrk="0" fontAlgn="auto" latinLnBrk="0" hangingPunct="0">
              <a:lnSpc>
                <a:spcPct val="100000"/>
              </a:lnSpc>
              <a:spcBef>
                <a:spcPct val="50000"/>
              </a:spcBef>
              <a:spcAft>
                <a:spcPts val="0"/>
              </a:spcAft>
              <a:buClrTx/>
              <a:buSzTx/>
              <a:buFontTx/>
              <a:buNone/>
              <a:tabLst/>
              <a:defRPr/>
            </a:pPr>
            <a:r>
              <a:rPr kumimoji="0" lang="en-US" sz="1800" b="1" i="0" u="none" strike="noStrike" kern="0" cap="none" spc="0" normalizeH="0" baseline="0" noProof="0" smtClean="0">
                <a:ln>
                  <a:noFill/>
                </a:ln>
                <a:solidFill>
                  <a:sysClr val="windowText" lastClr="000000"/>
                </a:solidFill>
                <a:effectLst/>
                <a:uLnTx/>
                <a:uFillTx/>
                <a:latin typeface="Arial" pitchFamily="34" charset="0"/>
              </a:rPr>
              <a:t>Host</a:t>
            </a:r>
          </a:p>
        </p:txBody>
      </p:sp>
      <p:sp>
        <p:nvSpPr>
          <p:cNvPr id="19" name="Text Box 7"/>
          <p:cNvSpPr txBox="1">
            <a:spLocks noChangeArrowheads="1"/>
          </p:cNvSpPr>
          <p:nvPr/>
        </p:nvSpPr>
        <p:spPr bwMode="auto">
          <a:xfrm>
            <a:off x="5989638" y="1057275"/>
            <a:ext cx="1447800" cy="466725"/>
          </a:xfrm>
          <a:prstGeom prst="rect">
            <a:avLst/>
          </a:prstGeom>
          <a:solidFill>
            <a:srgbClr val="FFFFCC"/>
          </a:solidFill>
          <a:ln w="9525">
            <a:solidFill>
              <a:srgbClr val="000000"/>
            </a:solidFill>
            <a:miter lim="800000"/>
            <a:headEnd/>
            <a:tailEnd/>
          </a:ln>
        </p:spPr>
        <p:txBody>
          <a:bodyPr>
            <a:spAutoFit/>
          </a:bodyPr>
          <a:lstStyle/>
          <a:p>
            <a:pPr marL="0" marR="0" lvl="0" indent="0" algn="ctr" defTabSz="914400" eaLnBrk="0" fontAlgn="auto" latinLnBrk="0" hangingPunct="0">
              <a:lnSpc>
                <a:spcPct val="100000"/>
              </a:lnSpc>
              <a:spcBef>
                <a:spcPct val="50000"/>
              </a:spcBef>
              <a:spcAft>
                <a:spcPts val="0"/>
              </a:spcAft>
              <a:buClrTx/>
              <a:buSzTx/>
              <a:buFontTx/>
              <a:buNone/>
              <a:tabLst/>
              <a:defRPr/>
            </a:pPr>
            <a:r>
              <a:rPr kumimoji="0" lang="en-US" sz="1800" b="1" i="0" u="none" strike="noStrike" kern="0" cap="none" spc="0" normalizeH="0" baseline="0" noProof="0" smtClean="0">
                <a:ln>
                  <a:noFill/>
                </a:ln>
                <a:solidFill>
                  <a:sysClr val="windowText" lastClr="000000"/>
                </a:solidFill>
                <a:effectLst/>
                <a:uLnTx/>
                <a:uFillTx/>
                <a:latin typeface="Arial" pitchFamily="34" charset="0"/>
              </a:rPr>
              <a:t>Host</a:t>
            </a:r>
          </a:p>
        </p:txBody>
      </p:sp>
      <p:sp>
        <p:nvSpPr>
          <p:cNvPr id="20" name="Text Box 8"/>
          <p:cNvSpPr txBox="1">
            <a:spLocks noChangeArrowheads="1"/>
          </p:cNvSpPr>
          <p:nvPr/>
        </p:nvSpPr>
        <p:spPr bwMode="auto">
          <a:xfrm>
            <a:off x="1676400" y="1666875"/>
            <a:ext cx="1447800" cy="466725"/>
          </a:xfrm>
          <a:prstGeom prst="rect">
            <a:avLst/>
          </a:prstGeom>
          <a:solidFill>
            <a:srgbClr val="FFCC00"/>
          </a:solidFill>
          <a:ln w="9525">
            <a:solidFill>
              <a:srgbClr val="000000"/>
            </a:solidFill>
            <a:miter lim="800000"/>
            <a:headEnd/>
            <a:tailEnd/>
          </a:ln>
        </p:spPr>
        <p:txBody>
          <a:bodyPr>
            <a:spAutoFit/>
          </a:bodyPr>
          <a:lstStyle/>
          <a:p>
            <a:pPr marL="0" marR="0" lvl="0" indent="0" algn="ctr" defTabSz="914400" eaLnBrk="0" fontAlgn="auto" latinLnBrk="0" hangingPunct="0">
              <a:lnSpc>
                <a:spcPct val="100000"/>
              </a:lnSpc>
              <a:spcBef>
                <a:spcPct val="50000"/>
              </a:spcBef>
              <a:spcAft>
                <a:spcPts val="0"/>
              </a:spcAft>
              <a:buClrTx/>
              <a:buSzTx/>
              <a:buFontTx/>
              <a:buNone/>
              <a:tabLst/>
              <a:defRPr/>
            </a:pPr>
            <a:r>
              <a:rPr kumimoji="0" lang="en-US" sz="1800" b="1" i="0" u="none" strike="noStrike" kern="0" cap="none" spc="0" normalizeH="0" baseline="0" noProof="0" smtClean="0">
                <a:ln>
                  <a:noFill/>
                </a:ln>
                <a:solidFill>
                  <a:sysClr val="windowText" lastClr="000000"/>
                </a:solidFill>
                <a:effectLst/>
                <a:uLnTx/>
                <a:uFillTx/>
                <a:latin typeface="Arial" pitchFamily="34" charset="0"/>
              </a:rPr>
              <a:t>172</a:t>
            </a:r>
          </a:p>
        </p:txBody>
      </p:sp>
      <p:sp>
        <p:nvSpPr>
          <p:cNvPr id="21" name="Text Box 9"/>
          <p:cNvSpPr txBox="1">
            <a:spLocks noChangeArrowheads="1"/>
          </p:cNvSpPr>
          <p:nvPr/>
        </p:nvSpPr>
        <p:spPr bwMode="auto">
          <a:xfrm>
            <a:off x="3124200" y="1666875"/>
            <a:ext cx="1447800" cy="466725"/>
          </a:xfrm>
          <a:prstGeom prst="rect">
            <a:avLst/>
          </a:prstGeom>
          <a:solidFill>
            <a:srgbClr val="FFCC00"/>
          </a:solidFill>
          <a:ln w="9525">
            <a:solidFill>
              <a:srgbClr val="000000"/>
            </a:solidFill>
            <a:miter lim="800000"/>
            <a:headEnd/>
            <a:tailEnd/>
          </a:ln>
        </p:spPr>
        <p:txBody>
          <a:bodyPr>
            <a:spAutoFit/>
          </a:bodyPr>
          <a:lstStyle/>
          <a:p>
            <a:pPr marL="0" marR="0" lvl="0" indent="0" algn="ctr" defTabSz="914400" eaLnBrk="0" fontAlgn="auto" latinLnBrk="0" hangingPunct="0">
              <a:lnSpc>
                <a:spcPct val="100000"/>
              </a:lnSpc>
              <a:spcBef>
                <a:spcPct val="50000"/>
              </a:spcBef>
              <a:spcAft>
                <a:spcPts val="0"/>
              </a:spcAft>
              <a:buClrTx/>
              <a:buSzTx/>
              <a:buFontTx/>
              <a:buNone/>
              <a:tabLst/>
              <a:defRPr/>
            </a:pPr>
            <a:r>
              <a:rPr kumimoji="0" lang="en-US" sz="1800" b="1" i="0" u="none" strike="noStrike" kern="0" cap="none" spc="0" normalizeH="0" baseline="0" noProof="0" dirty="0" smtClean="0">
                <a:ln>
                  <a:noFill/>
                </a:ln>
                <a:solidFill>
                  <a:sysClr val="windowText" lastClr="000000"/>
                </a:solidFill>
                <a:effectLst/>
                <a:uLnTx/>
                <a:uFillTx/>
                <a:latin typeface="Arial" pitchFamily="34" charset="0"/>
              </a:rPr>
              <a:t>16</a:t>
            </a:r>
          </a:p>
        </p:txBody>
      </p:sp>
      <p:sp>
        <p:nvSpPr>
          <p:cNvPr id="22" name="Text Box 10"/>
          <p:cNvSpPr txBox="1">
            <a:spLocks noChangeArrowheads="1"/>
          </p:cNvSpPr>
          <p:nvPr/>
        </p:nvSpPr>
        <p:spPr bwMode="auto">
          <a:xfrm>
            <a:off x="4572000" y="1666875"/>
            <a:ext cx="1447800" cy="466725"/>
          </a:xfrm>
          <a:prstGeom prst="rect">
            <a:avLst/>
          </a:prstGeom>
          <a:solidFill>
            <a:srgbClr val="FFFFCC"/>
          </a:solidFill>
          <a:ln w="9525">
            <a:solidFill>
              <a:srgbClr val="000000"/>
            </a:solidFill>
            <a:miter lim="800000"/>
            <a:headEnd/>
            <a:tailEnd/>
          </a:ln>
        </p:spPr>
        <p:txBody>
          <a:bodyPr>
            <a:spAutoFit/>
          </a:bodyPr>
          <a:lstStyle/>
          <a:p>
            <a:pPr marL="0" marR="0" lvl="0" indent="0" algn="ctr" defTabSz="914400" eaLnBrk="0" fontAlgn="auto" latinLnBrk="0" hangingPunct="0">
              <a:lnSpc>
                <a:spcPct val="100000"/>
              </a:lnSpc>
              <a:spcBef>
                <a:spcPct val="50000"/>
              </a:spcBef>
              <a:spcAft>
                <a:spcPts val="0"/>
              </a:spcAft>
              <a:buClrTx/>
              <a:buSzTx/>
              <a:buFontTx/>
              <a:buNone/>
              <a:tabLst/>
              <a:defRPr/>
            </a:pPr>
            <a:r>
              <a:rPr kumimoji="0" lang="en-US" sz="1800" b="1" i="0" u="none" strike="noStrike" kern="0" cap="none" spc="0" normalizeH="0" baseline="0" noProof="0" smtClean="0">
                <a:ln>
                  <a:noFill/>
                </a:ln>
                <a:solidFill>
                  <a:sysClr val="windowText" lastClr="000000"/>
                </a:solidFill>
                <a:effectLst/>
                <a:uLnTx/>
                <a:uFillTx/>
                <a:latin typeface="Arial" pitchFamily="34" charset="0"/>
              </a:rPr>
              <a:t>0</a:t>
            </a:r>
          </a:p>
        </p:txBody>
      </p:sp>
      <p:sp>
        <p:nvSpPr>
          <p:cNvPr id="23" name="Text Box 11"/>
          <p:cNvSpPr txBox="1">
            <a:spLocks noChangeArrowheads="1"/>
          </p:cNvSpPr>
          <p:nvPr/>
        </p:nvSpPr>
        <p:spPr bwMode="auto">
          <a:xfrm>
            <a:off x="6019800" y="1666875"/>
            <a:ext cx="1447800" cy="466725"/>
          </a:xfrm>
          <a:prstGeom prst="rect">
            <a:avLst/>
          </a:prstGeom>
          <a:solidFill>
            <a:srgbClr val="FFFFCC"/>
          </a:solidFill>
          <a:ln w="9525">
            <a:solidFill>
              <a:srgbClr val="000000"/>
            </a:solidFill>
            <a:miter lim="800000"/>
            <a:headEnd/>
            <a:tailEnd/>
          </a:ln>
        </p:spPr>
        <p:txBody>
          <a:bodyPr>
            <a:spAutoFit/>
          </a:bodyPr>
          <a:lstStyle/>
          <a:p>
            <a:pPr marL="0" marR="0" lvl="0" indent="0" algn="ctr" defTabSz="914400" eaLnBrk="0" fontAlgn="auto" latinLnBrk="0" hangingPunct="0">
              <a:lnSpc>
                <a:spcPct val="100000"/>
              </a:lnSpc>
              <a:spcBef>
                <a:spcPct val="50000"/>
              </a:spcBef>
              <a:spcAft>
                <a:spcPts val="0"/>
              </a:spcAft>
              <a:buClrTx/>
              <a:buSzTx/>
              <a:buFontTx/>
              <a:buNone/>
              <a:tabLst/>
              <a:defRPr/>
            </a:pPr>
            <a:r>
              <a:rPr kumimoji="0" lang="en-US" sz="1800" b="1" i="0" u="none" strike="noStrike" kern="0" cap="none" spc="0" normalizeH="0" baseline="0" noProof="0" smtClean="0">
                <a:ln>
                  <a:noFill/>
                </a:ln>
                <a:solidFill>
                  <a:sysClr val="windowText" lastClr="000000"/>
                </a:solidFill>
                <a:effectLst/>
                <a:uLnTx/>
                <a:uFillTx/>
                <a:latin typeface="Arial" pitchFamily="34" charset="0"/>
              </a:rPr>
              <a:t>0</a:t>
            </a:r>
          </a:p>
        </p:txBody>
      </p:sp>
      <p:grpSp>
        <p:nvGrpSpPr>
          <p:cNvPr id="24" name="Group 12"/>
          <p:cNvGrpSpPr>
            <a:grpSpLocks/>
          </p:cNvGrpSpPr>
          <p:nvPr/>
        </p:nvGrpSpPr>
        <p:grpSpPr bwMode="auto">
          <a:xfrm>
            <a:off x="1646238" y="2809875"/>
            <a:ext cx="5791200" cy="466725"/>
            <a:chOff x="1584" y="1824"/>
            <a:chExt cx="3648" cy="294"/>
          </a:xfrm>
        </p:grpSpPr>
        <p:sp>
          <p:nvSpPr>
            <p:cNvPr id="25" name="Text Box 13"/>
            <p:cNvSpPr txBox="1">
              <a:spLocks noChangeArrowheads="1"/>
            </p:cNvSpPr>
            <p:nvPr/>
          </p:nvSpPr>
          <p:spPr bwMode="auto">
            <a:xfrm>
              <a:off x="1584" y="1824"/>
              <a:ext cx="912" cy="294"/>
            </a:xfrm>
            <a:prstGeom prst="rect">
              <a:avLst/>
            </a:prstGeom>
            <a:solidFill>
              <a:srgbClr val="FFCC00"/>
            </a:solidFill>
            <a:ln w="9525">
              <a:solidFill>
                <a:srgbClr val="000000"/>
              </a:solidFill>
              <a:miter lim="800000"/>
              <a:headEnd/>
              <a:tailEnd/>
            </a:ln>
          </p:spPr>
          <p:txBody>
            <a:bodyPr>
              <a:spAutoFit/>
            </a:bodyPr>
            <a:lstStyle/>
            <a:p>
              <a:pPr marL="0" marR="0" lvl="0" indent="0" defTabSz="914400" eaLnBrk="0" fontAlgn="auto" latinLnBrk="0" hangingPunct="0">
                <a:lnSpc>
                  <a:spcPct val="100000"/>
                </a:lnSpc>
                <a:spcBef>
                  <a:spcPct val="50000"/>
                </a:spcBef>
                <a:spcAft>
                  <a:spcPts val="0"/>
                </a:spcAft>
                <a:buClrTx/>
                <a:buSzTx/>
                <a:buFontTx/>
                <a:buNone/>
                <a:tabLst/>
                <a:defRPr/>
              </a:pPr>
              <a:r>
                <a:rPr kumimoji="0" lang="en-US" sz="1800" b="1" i="0" u="none" strike="noStrike" kern="0" cap="none" spc="0" normalizeH="0" baseline="0" noProof="0" smtClean="0">
                  <a:ln>
                    <a:noFill/>
                  </a:ln>
                  <a:solidFill>
                    <a:sysClr val="windowText" lastClr="000000"/>
                  </a:solidFill>
                  <a:effectLst/>
                  <a:uLnTx/>
                  <a:uFillTx/>
                  <a:latin typeface="Arial" pitchFamily="34" charset="0"/>
                </a:rPr>
                <a:t>Network</a:t>
              </a:r>
            </a:p>
          </p:txBody>
        </p:sp>
        <p:sp>
          <p:nvSpPr>
            <p:cNvPr id="26" name="Text Box 14"/>
            <p:cNvSpPr txBox="1">
              <a:spLocks noChangeArrowheads="1"/>
            </p:cNvSpPr>
            <p:nvPr/>
          </p:nvSpPr>
          <p:spPr bwMode="auto">
            <a:xfrm>
              <a:off x="2496" y="1824"/>
              <a:ext cx="912" cy="294"/>
            </a:xfrm>
            <a:prstGeom prst="rect">
              <a:avLst/>
            </a:prstGeom>
            <a:solidFill>
              <a:srgbClr val="FFCC00"/>
            </a:solidFill>
            <a:ln w="9525">
              <a:solidFill>
                <a:srgbClr val="000000"/>
              </a:solidFill>
              <a:miter lim="800000"/>
              <a:headEnd/>
              <a:tailEnd/>
            </a:ln>
          </p:spPr>
          <p:txBody>
            <a:bodyPr>
              <a:spAutoFit/>
            </a:bodyPr>
            <a:lstStyle/>
            <a:p>
              <a:pPr marL="0" marR="0" lvl="0" indent="0" defTabSz="914400" eaLnBrk="0" fontAlgn="auto" latinLnBrk="0" hangingPunct="0">
                <a:lnSpc>
                  <a:spcPct val="100000"/>
                </a:lnSpc>
                <a:spcBef>
                  <a:spcPct val="50000"/>
                </a:spcBef>
                <a:spcAft>
                  <a:spcPts val="0"/>
                </a:spcAft>
                <a:buClrTx/>
                <a:buSzTx/>
                <a:buFontTx/>
                <a:buNone/>
                <a:tabLst/>
                <a:defRPr/>
              </a:pPr>
              <a:r>
                <a:rPr kumimoji="0" lang="en-US" sz="1800" b="1" i="0" u="none" strike="noStrike" kern="0" cap="none" spc="0" normalizeH="0" baseline="0" noProof="0" dirty="0" smtClean="0">
                  <a:ln>
                    <a:noFill/>
                  </a:ln>
                  <a:solidFill>
                    <a:sysClr val="windowText" lastClr="000000"/>
                  </a:solidFill>
                  <a:effectLst/>
                  <a:uLnTx/>
                  <a:uFillTx/>
                  <a:latin typeface="Arial" pitchFamily="34" charset="0"/>
                </a:rPr>
                <a:t>Network</a:t>
              </a:r>
            </a:p>
          </p:txBody>
        </p:sp>
        <p:sp>
          <p:nvSpPr>
            <p:cNvPr id="27" name="Text Box 15"/>
            <p:cNvSpPr txBox="1">
              <a:spLocks noChangeArrowheads="1"/>
            </p:cNvSpPr>
            <p:nvPr/>
          </p:nvSpPr>
          <p:spPr bwMode="auto">
            <a:xfrm>
              <a:off x="3408" y="1824"/>
              <a:ext cx="912" cy="294"/>
            </a:xfrm>
            <a:prstGeom prst="rect">
              <a:avLst/>
            </a:prstGeom>
            <a:solidFill>
              <a:srgbClr val="FFCC99"/>
            </a:solidFill>
            <a:ln w="9525">
              <a:solidFill>
                <a:srgbClr val="000000"/>
              </a:solidFill>
              <a:miter lim="800000"/>
              <a:headEnd/>
              <a:tailEnd/>
            </a:ln>
          </p:spPr>
          <p:txBody>
            <a:bodyPr>
              <a:spAutoFit/>
            </a:bodyPr>
            <a:lstStyle/>
            <a:p>
              <a:pPr marL="0" marR="0" lvl="0" indent="0" algn="ctr" defTabSz="914400" eaLnBrk="0" fontAlgn="auto" latinLnBrk="0" hangingPunct="0">
                <a:lnSpc>
                  <a:spcPct val="100000"/>
                </a:lnSpc>
                <a:spcBef>
                  <a:spcPct val="50000"/>
                </a:spcBef>
                <a:spcAft>
                  <a:spcPts val="0"/>
                </a:spcAft>
                <a:buClrTx/>
                <a:buSzTx/>
                <a:buFontTx/>
                <a:buNone/>
                <a:tabLst/>
                <a:defRPr/>
              </a:pPr>
              <a:r>
                <a:rPr kumimoji="0" lang="en-US" sz="1800" b="1" i="0" u="none" strike="noStrike" kern="0" cap="none" spc="0" normalizeH="0" baseline="0" noProof="0" smtClean="0">
                  <a:ln>
                    <a:noFill/>
                  </a:ln>
                  <a:solidFill>
                    <a:sysClr val="windowText" lastClr="000000"/>
                  </a:solidFill>
                  <a:effectLst/>
                  <a:uLnTx/>
                  <a:uFillTx/>
                  <a:latin typeface="Arial" pitchFamily="34" charset="0"/>
                </a:rPr>
                <a:t>Subnet</a:t>
              </a:r>
            </a:p>
          </p:txBody>
        </p:sp>
        <p:sp>
          <p:nvSpPr>
            <p:cNvPr id="28" name="Text Box 16"/>
            <p:cNvSpPr txBox="1">
              <a:spLocks noChangeArrowheads="1"/>
            </p:cNvSpPr>
            <p:nvPr/>
          </p:nvSpPr>
          <p:spPr bwMode="auto">
            <a:xfrm>
              <a:off x="4320" y="1824"/>
              <a:ext cx="912" cy="294"/>
            </a:xfrm>
            <a:prstGeom prst="rect">
              <a:avLst/>
            </a:prstGeom>
            <a:solidFill>
              <a:srgbClr val="FFFFCC"/>
            </a:solidFill>
            <a:ln w="9525">
              <a:solidFill>
                <a:srgbClr val="000000"/>
              </a:solidFill>
              <a:miter lim="800000"/>
              <a:headEnd/>
              <a:tailEnd/>
            </a:ln>
          </p:spPr>
          <p:txBody>
            <a:bodyPr>
              <a:spAutoFit/>
            </a:bodyPr>
            <a:lstStyle/>
            <a:p>
              <a:pPr marL="0" marR="0" lvl="0" indent="0" algn="ctr" defTabSz="914400" eaLnBrk="0" fontAlgn="auto" latinLnBrk="0" hangingPunct="0">
                <a:lnSpc>
                  <a:spcPct val="100000"/>
                </a:lnSpc>
                <a:spcBef>
                  <a:spcPct val="50000"/>
                </a:spcBef>
                <a:spcAft>
                  <a:spcPts val="0"/>
                </a:spcAft>
                <a:buClrTx/>
                <a:buSzTx/>
                <a:buFontTx/>
                <a:buNone/>
                <a:tabLst/>
                <a:defRPr/>
              </a:pPr>
              <a:r>
                <a:rPr kumimoji="0" lang="en-US" sz="1800" b="1" i="0" u="none" strike="noStrike" kern="0" cap="none" spc="0" normalizeH="0" baseline="0" noProof="0" smtClean="0">
                  <a:ln>
                    <a:noFill/>
                  </a:ln>
                  <a:solidFill>
                    <a:sysClr val="windowText" lastClr="000000"/>
                  </a:solidFill>
                  <a:effectLst/>
                  <a:uLnTx/>
                  <a:uFillTx/>
                  <a:latin typeface="Arial" pitchFamily="34" charset="0"/>
                </a:rPr>
                <a:t>Host</a:t>
              </a:r>
            </a:p>
          </p:txBody>
        </p:sp>
      </p:grpSp>
      <p:sp>
        <p:nvSpPr>
          <p:cNvPr id="29" name="Line 17"/>
          <p:cNvSpPr>
            <a:spLocks noChangeShapeType="1"/>
          </p:cNvSpPr>
          <p:nvPr/>
        </p:nvSpPr>
        <p:spPr bwMode="auto">
          <a:xfrm>
            <a:off x="5303838" y="2276475"/>
            <a:ext cx="0" cy="381000"/>
          </a:xfrm>
          <a:prstGeom prst="line">
            <a:avLst/>
          </a:prstGeom>
          <a:noFill/>
          <a:ln w="63500">
            <a:solidFill>
              <a:srgbClr val="000000"/>
            </a:solidFill>
            <a:miter lim="800000"/>
            <a:headEnd/>
            <a:tailEnd type="triangle" w="med" len="med"/>
          </a:ln>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0" name="Rectangle 29"/>
          <p:cNvSpPr/>
          <p:nvPr/>
        </p:nvSpPr>
        <p:spPr>
          <a:xfrm>
            <a:off x="1676400" y="3733800"/>
            <a:ext cx="6324600" cy="1200329"/>
          </a:xfrm>
          <a:prstGeom prst="rect">
            <a:avLst/>
          </a:prstGeom>
        </p:spPr>
        <p:txBody>
          <a:bodyPr wrap="square">
            <a:spAutoFit/>
          </a:bodyPr>
          <a:lstStyle/>
          <a:p>
            <a:pPr algn="just"/>
            <a:r>
              <a:rPr lang="en-US" sz="2400" kern="0" dirty="0" smtClean="0">
                <a:solidFill>
                  <a:srgbClr val="000000"/>
                </a:solidFill>
                <a:latin typeface="Arial"/>
              </a:rPr>
              <a:t>Subnetting is the process of borrowing bits from the HOST bits, in order to divide the larger network into small subnets</a:t>
            </a:r>
            <a:endParaRPr lang="en-US" sz="24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762000" y="1295400"/>
            <a:ext cx="7391400" cy="1247775"/>
          </a:xfrm>
          <a:prstGeom prst="rect">
            <a:avLst/>
          </a:prstGeom>
          <a:gradFill rotWithShape="0">
            <a:gsLst>
              <a:gs pos="0">
                <a:srgbClr val="5E9EFF"/>
              </a:gs>
              <a:gs pos="39999">
                <a:srgbClr val="85C2FF"/>
              </a:gs>
              <a:gs pos="70000">
                <a:srgbClr val="C4D6EB"/>
              </a:gs>
              <a:gs pos="100000">
                <a:srgbClr val="FFEBFA"/>
              </a:gs>
            </a:gsLst>
            <a:lin ang="5400000" scaled="1"/>
          </a:gradFill>
          <a:ln w="57150">
            <a:solidFill>
              <a:srgbClr val="FF3300"/>
            </a:solidFill>
            <a:miter lim="800000"/>
            <a:headEnd/>
            <a:tailEnd/>
          </a:ln>
          <a:effectLst/>
        </p:spPr>
        <p:txBody>
          <a:bodyPr>
            <a:spAutoFit/>
          </a:bodyPr>
          <a:lstStyle/>
          <a:p>
            <a:pPr algn="ctr">
              <a:spcBef>
                <a:spcPts val="1100"/>
              </a:spcBef>
              <a:spcAft>
                <a:spcPts val="1100"/>
              </a:spcAft>
            </a:pPr>
            <a:r>
              <a:rPr lang="en-US" sz="3600" i="1" dirty="0">
                <a:effectLst>
                  <a:outerShdw blurRad="38100" dist="38100" dir="2700000" algn="tl">
                    <a:srgbClr val="FFFFFF"/>
                  </a:outerShdw>
                </a:effectLst>
                <a:latin typeface="Times" pitchFamily="18" charset="0"/>
              </a:rPr>
              <a:t>IP addresses are designed with </a:t>
            </a:r>
            <a:br>
              <a:rPr lang="en-US" sz="3600" i="1" dirty="0">
                <a:effectLst>
                  <a:outerShdw blurRad="38100" dist="38100" dir="2700000" algn="tl">
                    <a:srgbClr val="FFFFFF"/>
                  </a:outerShdw>
                </a:effectLst>
                <a:latin typeface="Times" pitchFamily="18" charset="0"/>
              </a:rPr>
            </a:br>
            <a:r>
              <a:rPr lang="en-US" sz="3600" i="1" dirty="0">
                <a:effectLst>
                  <a:outerShdw blurRad="38100" dist="38100" dir="2700000" algn="tl">
                    <a:srgbClr val="FFFFFF"/>
                  </a:outerShdw>
                </a:effectLst>
                <a:latin typeface="Times" pitchFamily="18" charset="0"/>
              </a:rPr>
              <a:t>two levels of hierarchy.</a:t>
            </a:r>
          </a:p>
        </p:txBody>
      </p:sp>
      <p:pic>
        <p:nvPicPr>
          <p:cNvPr id="4" name="Picture 4"/>
          <p:cNvPicPr>
            <a:picLocks noChangeAspect="1" noChangeArrowheads="1"/>
          </p:cNvPicPr>
          <p:nvPr/>
        </p:nvPicPr>
        <p:blipFill>
          <a:blip r:embed="rId2"/>
          <a:srcRect/>
          <a:stretch>
            <a:fillRect/>
          </a:stretch>
        </p:blipFill>
        <p:spPr bwMode="auto">
          <a:xfrm>
            <a:off x="457200" y="4191000"/>
            <a:ext cx="8199437" cy="2162175"/>
          </a:xfrm>
          <a:prstGeom prst="rect">
            <a:avLst/>
          </a:prstGeom>
          <a:noFill/>
          <a:ln w="9525">
            <a:noFill/>
            <a:miter lim="800000"/>
            <a:headEnd/>
            <a:tailEnd/>
          </a:ln>
          <a:effectLst/>
        </p:spPr>
      </p:pic>
      <p:sp>
        <p:nvSpPr>
          <p:cNvPr id="5" name="Text Box 5"/>
          <p:cNvSpPr txBox="1">
            <a:spLocks noChangeArrowheads="1"/>
          </p:cNvSpPr>
          <p:nvPr/>
        </p:nvSpPr>
        <p:spPr bwMode="auto">
          <a:xfrm>
            <a:off x="457200" y="2819400"/>
            <a:ext cx="8229600" cy="1066800"/>
          </a:xfrm>
          <a:prstGeom prst="rect">
            <a:avLst/>
          </a:prstGeom>
          <a:noFill/>
          <a:ln w="9525">
            <a:noFill/>
            <a:miter lim="800000"/>
            <a:headEnd/>
            <a:tailEnd/>
          </a:ln>
          <a:effectLst/>
        </p:spPr>
        <p:txBody>
          <a:bodyPr wrap="square">
            <a:spAutoFit/>
          </a:bodyPr>
          <a:lstStyle/>
          <a:p>
            <a:pPr algn="ctr" eaLnBrk="0" hangingPunct="0"/>
            <a:r>
              <a:rPr lang="en-US" sz="3200" b="1" dirty="0">
                <a:solidFill>
                  <a:srgbClr val="FF0000"/>
                </a:solidFill>
              </a:rPr>
              <a:t>A network with two levels of</a:t>
            </a:r>
            <a:br>
              <a:rPr lang="en-US" sz="3200" b="1" dirty="0">
                <a:solidFill>
                  <a:srgbClr val="FF0000"/>
                </a:solidFill>
              </a:rPr>
            </a:br>
            <a:r>
              <a:rPr lang="en-US" sz="3200" b="1" dirty="0">
                <a:solidFill>
                  <a:srgbClr val="FF0000"/>
                </a:solidFill>
              </a:rPr>
              <a:t>hierarchy (not </a:t>
            </a:r>
            <a:r>
              <a:rPr lang="en-US" sz="3200" b="1" dirty="0" err="1">
                <a:solidFill>
                  <a:srgbClr val="FF0000"/>
                </a:solidFill>
              </a:rPr>
              <a:t>subnetted</a:t>
            </a:r>
            <a:r>
              <a:rPr lang="en-US" sz="3200" b="1" dirty="0">
                <a:solidFill>
                  <a:srgbClr val="FF0000"/>
                </a:solidFill>
              </a:rPr>
              <a:t>)</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p:cNvPicPr>
            <a:picLocks noChangeAspect="1" noChangeArrowheads="1"/>
          </p:cNvPicPr>
          <p:nvPr/>
        </p:nvPicPr>
        <p:blipFill>
          <a:blip r:embed="rId2"/>
          <a:srcRect/>
          <a:stretch>
            <a:fillRect/>
          </a:stretch>
        </p:blipFill>
        <p:spPr bwMode="auto">
          <a:xfrm>
            <a:off x="1392238" y="1252538"/>
            <a:ext cx="6380162" cy="5300662"/>
          </a:xfrm>
          <a:prstGeom prst="rect">
            <a:avLst/>
          </a:prstGeom>
          <a:noFill/>
          <a:ln w="9525">
            <a:noFill/>
            <a:miter lim="800000"/>
            <a:headEnd/>
            <a:tailEnd/>
          </a:ln>
          <a:effectLst/>
        </p:spPr>
      </p:pic>
      <p:sp>
        <p:nvSpPr>
          <p:cNvPr id="3" name="Text Box 5"/>
          <p:cNvSpPr txBox="1">
            <a:spLocks noChangeArrowheads="1"/>
          </p:cNvSpPr>
          <p:nvPr/>
        </p:nvSpPr>
        <p:spPr bwMode="auto">
          <a:xfrm>
            <a:off x="1981200" y="0"/>
            <a:ext cx="5387975" cy="1066800"/>
          </a:xfrm>
          <a:prstGeom prst="rect">
            <a:avLst/>
          </a:prstGeom>
          <a:noFill/>
          <a:ln w="9525">
            <a:noFill/>
            <a:miter lim="800000"/>
            <a:headEnd/>
            <a:tailEnd/>
          </a:ln>
          <a:effectLst/>
        </p:spPr>
        <p:txBody>
          <a:bodyPr wrap="none">
            <a:spAutoFit/>
          </a:bodyPr>
          <a:lstStyle/>
          <a:p>
            <a:pPr algn="ctr" eaLnBrk="0" hangingPunct="0"/>
            <a:r>
              <a:rPr lang="en-US" sz="3200" b="1" dirty="0">
                <a:solidFill>
                  <a:srgbClr val="FF0000"/>
                </a:solidFill>
              </a:rPr>
              <a:t>A network with three levels of</a:t>
            </a:r>
          </a:p>
          <a:p>
            <a:pPr algn="ctr" eaLnBrk="0" hangingPunct="0"/>
            <a:r>
              <a:rPr lang="en-US" sz="3200" b="1" dirty="0">
                <a:solidFill>
                  <a:srgbClr val="FF0000"/>
                </a:solidFill>
              </a:rPr>
              <a:t>hierarchy (</a:t>
            </a:r>
            <a:r>
              <a:rPr lang="en-US" sz="3200" b="1" dirty="0" err="1">
                <a:solidFill>
                  <a:srgbClr val="FF0000"/>
                </a:solidFill>
              </a:rPr>
              <a:t>subnetted</a:t>
            </a:r>
            <a:r>
              <a:rPr lang="en-US" sz="3200" b="1" dirty="0">
                <a:solidFill>
                  <a:srgbClr val="FF0000"/>
                </a:solidFill>
              </a:rPr>
              <a:t>)</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p:cNvPicPr>
            <a:picLocks noChangeAspect="1" noChangeArrowheads="1"/>
          </p:cNvPicPr>
          <p:nvPr/>
        </p:nvPicPr>
        <p:blipFill>
          <a:blip r:embed="rId2"/>
          <a:srcRect/>
          <a:stretch>
            <a:fillRect/>
          </a:stretch>
        </p:blipFill>
        <p:spPr bwMode="auto">
          <a:xfrm>
            <a:off x="2076450" y="2286000"/>
            <a:ext cx="5162550" cy="3330575"/>
          </a:xfrm>
          <a:prstGeom prst="rect">
            <a:avLst/>
          </a:prstGeom>
          <a:noFill/>
          <a:ln w="9525">
            <a:noFill/>
            <a:miter lim="800000"/>
            <a:headEnd/>
            <a:tailEnd/>
          </a:ln>
          <a:effectLst/>
        </p:spPr>
      </p:pic>
      <p:sp>
        <p:nvSpPr>
          <p:cNvPr id="3" name="Text Box 4"/>
          <p:cNvSpPr txBox="1">
            <a:spLocks noChangeArrowheads="1"/>
          </p:cNvSpPr>
          <p:nvPr/>
        </p:nvSpPr>
        <p:spPr bwMode="auto">
          <a:xfrm>
            <a:off x="1981200" y="95250"/>
            <a:ext cx="5014899" cy="1077218"/>
          </a:xfrm>
          <a:prstGeom prst="rect">
            <a:avLst/>
          </a:prstGeom>
          <a:noFill/>
          <a:ln w="9525">
            <a:noFill/>
            <a:miter lim="800000"/>
            <a:headEnd/>
            <a:tailEnd/>
          </a:ln>
          <a:effectLst/>
        </p:spPr>
        <p:txBody>
          <a:bodyPr wrap="none">
            <a:spAutoFit/>
          </a:bodyPr>
          <a:lstStyle/>
          <a:p>
            <a:pPr algn="ctr" eaLnBrk="0" hangingPunct="0"/>
            <a:r>
              <a:rPr lang="en-US" sz="3200" b="1" dirty="0">
                <a:solidFill>
                  <a:srgbClr val="FF0000"/>
                </a:solidFill>
              </a:rPr>
              <a:t>Addresses in a network with</a:t>
            </a:r>
            <a:br>
              <a:rPr lang="en-US" sz="3200" b="1" dirty="0">
                <a:solidFill>
                  <a:srgbClr val="FF0000"/>
                </a:solidFill>
              </a:rPr>
            </a:br>
            <a:r>
              <a:rPr lang="en-US" sz="3200" b="1" dirty="0">
                <a:solidFill>
                  <a:srgbClr val="FF0000"/>
                </a:solidFill>
              </a:rPr>
              <a:t>and without subnetting</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0" y="533400"/>
            <a:ext cx="7543800" cy="1717393"/>
          </a:xfrm>
          <a:prstGeom prst="rect">
            <a:avLst/>
          </a:prstGeom>
        </p:spPr>
        <p:txBody>
          <a:bodyPr wrap="square">
            <a:spAutoFit/>
          </a:bodyPr>
          <a:lstStyle/>
          <a:p>
            <a:pPr marL="342900" lvl="0" indent="-342900" algn="just" fontAlgn="base">
              <a:spcBef>
                <a:spcPct val="20000"/>
              </a:spcBef>
              <a:spcAft>
                <a:spcPct val="0"/>
              </a:spcAft>
              <a:buClr>
                <a:srgbClr val="B2B2B2"/>
              </a:buClr>
              <a:buSzPct val="90000"/>
              <a:buFont typeface="Wingdings" pitchFamily="2" charset="2"/>
              <a:buChar char="n"/>
            </a:pPr>
            <a:r>
              <a:rPr lang="en-US" sz="2400" kern="0" dirty="0" smtClean="0">
                <a:solidFill>
                  <a:srgbClr val="000000"/>
                </a:solidFill>
                <a:latin typeface="Bookman Old Style" pitchFamily="18" charset="0"/>
              </a:rPr>
              <a:t>The subnet mask (in binary) has:</a:t>
            </a:r>
          </a:p>
          <a:p>
            <a:pPr marL="742950" lvl="1" indent="-285750" algn="just" fontAlgn="base">
              <a:spcBef>
                <a:spcPct val="20000"/>
              </a:spcBef>
              <a:spcAft>
                <a:spcPct val="0"/>
              </a:spcAft>
              <a:buClr>
                <a:srgbClr val="CCCC99"/>
              </a:buClr>
              <a:buSzPct val="75000"/>
              <a:buFont typeface="Wingdings" pitchFamily="2" charset="2"/>
              <a:buChar char="n"/>
            </a:pPr>
            <a:r>
              <a:rPr lang="en-US" sz="2400" kern="0" dirty="0" smtClean="0">
                <a:solidFill>
                  <a:srgbClr val="000000"/>
                </a:solidFill>
                <a:latin typeface="Bookman Old Style" pitchFamily="18" charset="0"/>
              </a:rPr>
              <a:t>all ones in the network and subnet portion of   the address</a:t>
            </a:r>
          </a:p>
          <a:p>
            <a:pPr marL="742950" lvl="1" indent="-285750" algn="just" fontAlgn="base">
              <a:spcBef>
                <a:spcPct val="20000"/>
              </a:spcBef>
              <a:spcAft>
                <a:spcPct val="0"/>
              </a:spcAft>
              <a:buClr>
                <a:srgbClr val="CCCC99"/>
              </a:buClr>
              <a:buSzPct val="75000"/>
              <a:buFont typeface="Wingdings" pitchFamily="2" charset="2"/>
              <a:buChar char="n"/>
            </a:pPr>
            <a:r>
              <a:rPr lang="en-US" sz="2400" kern="0" dirty="0" smtClean="0">
                <a:solidFill>
                  <a:srgbClr val="000000"/>
                </a:solidFill>
                <a:latin typeface="Bookman Old Style" pitchFamily="18" charset="0"/>
              </a:rPr>
              <a:t>all zeros in the host potion of the address</a:t>
            </a:r>
            <a:endParaRPr lang="en-US" sz="2400" kern="0" dirty="0">
              <a:solidFill>
                <a:srgbClr val="000000"/>
              </a:solidFill>
              <a:latin typeface="Bookman Old Style" pitchFamily="18" charset="0"/>
            </a:endParaRPr>
          </a:p>
        </p:txBody>
      </p:sp>
      <p:sp>
        <p:nvSpPr>
          <p:cNvPr id="3" name="Rectangle 2"/>
          <p:cNvSpPr/>
          <p:nvPr/>
        </p:nvSpPr>
        <p:spPr>
          <a:xfrm>
            <a:off x="1066800" y="2362200"/>
            <a:ext cx="7620000" cy="2308324"/>
          </a:xfrm>
          <a:prstGeom prst="rect">
            <a:avLst/>
          </a:prstGeom>
        </p:spPr>
        <p:txBody>
          <a:bodyPr wrap="square">
            <a:spAutoFit/>
          </a:bodyPr>
          <a:lstStyle/>
          <a:p>
            <a:pPr algn="just"/>
            <a:r>
              <a:rPr lang="en-US" sz="2400" dirty="0" smtClean="0">
                <a:latin typeface="Bookman Old Style" pitchFamily="18" charset="0"/>
              </a:rPr>
              <a:t>If you want no subnetting, use these default masks </a:t>
            </a:r>
          </a:p>
          <a:p>
            <a:pPr algn="just"/>
            <a:endParaRPr lang="en-US" sz="2400" dirty="0" smtClean="0">
              <a:latin typeface="Bookman Old Style" pitchFamily="18" charset="0"/>
            </a:endParaRPr>
          </a:p>
          <a:p>
            <a:pPr algn="just"/>
            <a:r>
              <a:rPr lang="en-US" sz="2400" dirty="0" smtClean="0">
                <a:latin typeface="Bookman Old Style" pitchFamily="18" charset="0"/>
              </a:rPr>
              <a:t>Class A: 255.0.0.0</a:t>
            </a:r>
          </a:p>
          <a:p>
            <a:pPr algn="just"/>
            <a:r>
              <a:rPr lang="en-US" sz="2400" dirty="0" smtClean="0">
                <a:latin typeface="Bookman Old Style" pitchFamily="18" charset="0"/>
              </a:rPr>
              <a:t>Class B: 255.255.0.0</a:t>
            </a:r>
          </a:p>
          <a:p>
            <a:pPr algn="just"/>
            <a:r>
              <a:rPr lang="en-US" sz="2400" dirty="0" smtClean="0">
                <a:latin typeface="Bookman Old Style" pitchFamily="18" charset="0"/>
              </a:rPr>
              <a:t>Class C: 255.255.255.0</a:t>
            </a:r>
            <a:endParaRPr lang="en-US" sz="2400" dirty="0">
              <a:latin typeface="Bookman Old Style"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a:srcRect/>
          <a:stretch>
            <a:fillRect/>
          </a:stretch>
        </p:blipFill>
        <p:spPr bwMode="auto">
          <a:xfrm>
            <a:off x="1287463" y="1138238"/>
            <a:ext cx="6567487" cy="5110162"/>
          </a:xfrm>
          <a:prstGeom prst="rect">
            <a:avLst/>
          </a:prstGeom>
          <a:noFill/>
          <a:ln w="9525">
            <a:noFill/>
            <a:miter lim="800000"/>
            <a:headEnd/>
            <a:tailEnd/>
          </a:ln>
          <a:effectLst/>
        </p:spPr>
      </p:pic>
      <p:sp>
        <p:nvSpPr>
          <p:cNvPr id="5" name="Text Box 4"/>
          <p:cNvSpPr txBox="1">
            <a:spLocks noChangeArrowheads="1"/>
          </p:cNvSpPr>
          <p:nvPr/>
        </p:nvSpPr>
        <p:spPr bwMode="auto">
          <a:xfrm>
            <a:off x="1676400" y="95250"/>
            <a:ext cx="5532438" cy="579438"/>
          </a:xfrm>
          <a:prstGeom prst="rect">
            <a:avLst/>
          </a:prstGeom>
          <a:noFill/>
          <a:ln w="9525">
            <a:noFill/>
            <a:miter lim="800000"/>
            <a:headEnd/>
            <a:tailEnd/>
          </a:ln>
          <a:effectLst/>
        </p:spPr>
        <p:txBody>
          <a:bodyPr wrap="none">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sz="3200" b="1" i="0" u="none" strike="noStrike" kern="0" cap="none" spc="0" normalizeH="0" baseline="0" noProof="0" dirty="0" smtClean="0">
                <a:ln>
                  <a:noFill/>
                </a:ln>
                <a:solidFill>
                  <a:srgbClr val="3333CC"/>
                </a:solidFill>
                <a:effectLst/>
                <a:uLnTx/>
                <a:uFillTx/>
              </a:rPr>
              <a:t>Default mask and subnet mask</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457200" y="914400"/>
            <a:ext cx="8077200" cy="707886"/>
          </a:xfrm>
          <a:prstGeom prst="rect">
            <a:avLst/>
          </a:prstGeom>
          <a:noFill/>
          <a:ln w="57150">
            <a:solidFill>
              <a:srgbClr val="3333CC"/>
            </a:solidFill>
            <a:miter lim="800000"/>
            <a:headEnd/>
            <a:tailEnd/>
          </a:ln>
          <a:effectLst/>
        </p:spPr>
        <p:txBody>
          <a:bodyPr>
            <a:spAutoFit/>
          </a:bodyPr>
          <a:lstStyle/>
          <a:p>
            <a:pPr marL="0" marR="0" lvl="0" indent="0" algn="ctr" defTabSz="914400" eaLnBrk="1" fontAlgn="auto" latinLnBrk="0" hangingPunct="1">
              <a:lnSpc>
                <a:spcPct val="100000"/>
              </a:lnSpc>
              <a:spcBef>
                <a:spcPct val="50000"/>
              </a:spcBef>
              <a:spcAft>
                <a:spcPts val="300"/>
              </a:spcAft>
              <a:buClrTx/>
              <a:buSzTx/>
              <a:buFontTx/>
              <a:buNone/>
              <a:tabLst/>
              <a:defRPr/>
            </a:pPr>
            <a:r>
              <a:rPr kumimoji="0" lang="en-US" sz="4000" b="0" i="0" u="none" strike="noStrike" kern="0" cap="none" spc="0" normalizeH="0" baseline="0" noProof="0" dirty="0" smtClean="0">
                <a:ln>
                  <a:noFill/>
                </a:ln>
                <a:solidFill>
                  <a:srgbClr val="FF3300"/>
                </a:solidFill>
                <a:effectLst/>
                <a:uLnTx/>
                <a:uFillTx/>
                <a:latin typeface="Times" pitchFamily="18" charset="0"/>
              </a:rPr>
              <a:t>Finding the Subnet Address</a:t>
            </a:r>
          </a:p>
        </p:txBody>
      </p:sp>
      <p:sp>
        <p:nvSpPr>
          <p:cNvPr id="4" name="Rectangle 3"/>
          <p:cNvSpPr/>
          <p:nvPr/>
        </p:nvSpPr>
        <p:spPr>
          <a:xfrm>
            <a:off x="685800" y="2057400"/>
            <a:ext cx="8001000" cy="2677656"/>
          </a:xfrm>
          <a:prstGeom prst="rect">
            <a:avLst/>
          </a:prstGeom>
        </p:spPr>
        <p:txBody>
          <a:bodyPr wrap="square">
            <a:spAutoFit/>
          </a:bodyPr>
          <a:lstStyle/>
          <a:p>
            <a:pPr lvl="0" algn="just"/>
            <a:r>
              <a:rPr lang="en-US" sz="2800" kern="0" dirty="0" smtClean="0">
                <a:solidFill>
                  <a:srgbClr val="C00000"/>
                </a:solidFill>
                <a:latin typeface="Times" pitchFamily="18" charset="0"/>
              </a:rPr>
              <a:t>Given an IP address, we can find the subnet address by applying the mask to the address. </a:t>
            </a:r>
          </a:p>
          <a:p>
            <a:pPr algn="just"/>
            <a:endParaRPr lang="en-US" sz="2800" dirty="0" smtClean="0">
              <a:solidFill>
                <a:srgbClr val="0070C0"/>
              </a:solidFill>
              <a:latin typeface="Bookman Old Style" pitchFamily="18" charset="0"/>
            </a:endParaRPr>
          </a:p>
          <a:p>
            <a:pPr algn="just"/>
            <a:r>
              <a:rPr lang="en-US" sz="2800" dirty="0" smtClean="0">
                <a:solidFill>
                  <a:srgbClr val="0070C0"/>
                </a:solidFill>
                <a:latin typeface="Bookman Old Style" pitchFamily="18" charset="0"/>
              </a:rPr>
              <a:t>we use binary notation for both the address and the mask and then apply the AND operation to find </a:t>
            </a:r>
            <a:endParaRPr lang="en-US" sz="2800" dirty="0">
              <a:solidFill>
                <a:srgbClr val="0070C0"/>
              </a:solidFill>
              <a:latin typeface="Bookman Old Style"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240</TotalTime>
  <Words>705</Words>
  <Application>Microsoft Office PowerPoint</Application>
  <PresentationFormat>On-screen Show (4:3)</PresentationFormat>
  <Paragraphs>86</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Ansuman</dc:creator>
  <cp:lastModifiedBy>Ansuman</cp:lastModifiedBy>
  <cp:revision>24</cp:revision>
  <dcterms:created xsi:type="dcterms:W3CDTF">2006-08-16T00:00:00Z</dcterms:created>
  <dcterms:modified xsi:type="dcterms:W3CDTF">2012-05-04T08:14:26Z</dcterms:modified>
</cp:coreProperties>
</file>