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67" r:id="rId14"/>
    <p:sldId id="269" r:id="rId15"/>
    <p:sldId id="270" r:id="rId16"/>
    <p:sldId id="271" r:id="rId17"/>
    <p:sldId id="272" r:id="rId18"/>
    <p:sldId id="278" r:id="rId19"/>
    <p:sldId id="273" r:id="rId20"/>
    <p:sldId id="274" r:id="rId21"/>
    <p:sldId id="275"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73163" y="1981200"/>
            <a:ext cx="7772400" cy="4114800"/>
          </a:xfrm>
        </p:spPr>
        <p:txBody>
          <a:bodyPr/>
          <a:lstStyle/>
          <a:p>
            <a:endParaRPr lang="en-US"/>
          </a:p>
        </p:txBody>
      </p:sp>
      <p:sp>
        <p:nvSpPr>
          <p:cNvPr id="4" name="Date Placeholder 3"/>
          <p:cNvSpPr>
            <a:spLocks noGrp="1"/>
          </p:cNvSpPr>
          <p:nvPr>
            <p:ph type="dt" sz="half" idx="10"/>
          </p:nvPr>
        </p:nvSpPr>
        <p:spPr>
          <a:xfrm>
            <a:off x="1173163" y="6265863"/>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5814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10400" y="6248400"/>
            <a:ext cx="1905000" cy="457200"/>
          </a:xfrm>
        </p:spPr>
        <p:txBody>
          <a:bodyPr/>
          <a:lstStyle>
            <a:lvl1pPr>
              <a:defRPr/>
            </a:lvl1pPr>
          </a:lstStyle>
          <a:p>
            <a:fld id="{0E275B13-2D7B-499A-BA5B-E60D9860B90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02-Sep-16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28800" y="1524000"/>
            <a:ext cx="5405902" cy="3816429"/>
          </a:xfrm>
          <a:prstGeom prst="rect">
            <a:avLst/>
          </a:prstGeom>
          <a:noFill/>
          <a:ln w="9525">
            <a:noFill/>
            <a:miter lim="800000"/>
            <a:headEnd/>
            <a:tailEnd/>
          </a:ln>
        </p:spPr>
        <p:txBody>
          <a:bodyPr wrap="none">
            <a:spAutoFit/>
          </a:bodyPr>
          <a:lstStyle/>
          <a:p>
            <a:pPr algn="ctr"/>
            <a:r>
              <a:rPr lang="en-US" sz="6600" b="1" i="1" dirty="0" smtClean="0">
                <a:solidFill>
                  <a:srgbClr val="002060"/>
                </a:solidFill>
              </a:rPr>
              <a:t>Encoding</a:t>
            </a:r>
          </a:p>
          <a:p>
            <a:pPr algn="ctr"/>
            <a:r>
              <a:rPr lang="en-US" sz="8800" b="1" i="1" dirty="0" smtClean="0">
                <a:solidFill>
                  <a:srgbClr val="002060"/>
                </a:solidFill>
              </a:rPr>
              <a:t>Techniques</a:t>
            </a:r>
          </a:p>
          <a:p>
            <a:pPr algn="ctr"/>
            <a:endParaRPr lang="en-US" sz="8800" b="1" i="1" dirty="0">
              <a:solidFill>
                <a:srgbClr val="FF00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457200" y="609600"/>
            <a:ext cx="7934325" cy="5446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924800" cy="1143000"/>
          </a:xfrm>
        </p:spPr>
        <p:txBody>
          <a:bodyPr>
            <a:normAutofit fontScale="90000"/>
          </a:bodyPr>
          <a:lstStyle/>
          <a:p>
            <a:pPr algn="l"/>
            <a:r>
              <a:rPr lang="en-US" sz="2800" b="1" u="sng" dirty="0" smtClean="0">
                <a:solidFill>
                  <a:srgbClr val="FF0000"/>
                </a:solidFill>
                <a:latin typeface="Bookman Old Style" pitchFamily="18" charset="0"/>
              </a:rPr>
              <a:t>Question</a:t>
            </a:r>
            <a:r>
              <a:rPr lang="en-US" sz="2800" dirty="0" smtClean="0">
                <a:solidFill>
                  <a:srgbClr val="FF0000"/>
                </a:solidFill>
                <a:latin typeface="Bookman Old Style" pitchFamily="18" charset="0"/>
              </a:rPr>
              <a:t/>
            </a:r>
            <a:br>
              <a:rPr lang="en-US" sz="2800" dirty="0" smtClean="0">
                <a:solidFill>
                  <a:srgbClr val="FF0000"/>
                </a:solidFill>
                <a:latin typeface="Bookman Old Style" pitchFamily="18" charset="0"/>
              </a:rPr>
            </a:br>
            <a:r>
              <a:rPr lang="en-US" sz="2800" dirty="0" smtClean="0">
                <a:solidFill>
                  <a:srgbClr val="FF0000"/>
                </a:solidFill>
                <a:latin typeface="Bookman Old Style" pitchFamily="18" charset="0"/>
              </a:rPr>
              <a:t>Draw the graph of the NRZ-L and NRZ-I of the data stream 01001100011. </a:t>
            </a:r>
            <a:br>
              <a:rPr lang="en-US" sz="2800" dirty="0" smtClean="0">
                <a:solidFill>
                  <a:srgbClr val="FF0000"/>
                </a:solidFill>
                <a:latin typeface="Bookman Old Style" pitchFamily="18" charset="0"/>
              </a:rPr>
            </a:br>
            <a:r>
              <a:rPr lang="en-US" sz="2800" dirty="0" smtClean="0">
                <a:solidFill>
                  <a:srgbClr val="FF0000"/>
                </a:solidFill>
                <a:latin typeface="Bookman Old Style" pitchFamily="18" charset="0"/>
              </a:rPr>
              <a:t/>
            </a:r>
            <a:br>
              <a:rPr lang="en-US" sz="2800" dirty="0" smtClean="0">
                <a:solidFill>
                  <a:srgbClr val="FF0000"/>
                </a:solidFill>
                <a:latin typeface="Bookman Old Style" pitchFamily="18" charset="0"/>
              </a:rPr>
            </a:br>
            <a:r>
              <a:rPr lang="en-US" sz="2800" b="1" u="sng" dirty="0" smtClean="0">
                <a:solidFill>
                  <a:srgbClr val="FF0000"/>
                </a:solidFill>
                <a:latin typeface="Bookman Old Style" pitchFamily="18" charset="0"/>
              </a:rPr>
              <a:t> </a:t>
            </a:r>
            <a:r>
              <a:rPr lang="en-US" sz="2800" dirty="0" smtClean="0">
                <a:solidFill>
                  <a:srgbClr val="FF0000"/>
                </a:solidFill>
                <a:latin typeface="Bookman Old Style" pitchFamily="18" charset="0"/>
              </a:rPr>
              <a:t/>
            </a:r>
            <a:br>
              <a:rPr lang="en-US" sz="2800" dirty="0" smtClean="0">
                <a:solidFill>
                  <a:srgbClr val="FF0000"/>
                </a:solidFill>
                <a:latin typeface="Bookman Old Style" pitchFamily="18" charset="0"/>
              </a:rPr>
            </a:br>
            <a:r>
              <a:rPr lang="en-US" sz="2800" dirty="0" smtClean="0">
                <a:solidFill>
                  <a:srgbClr val="FF0000"/>
                </a:solidFill>
                <a:latin typeface="Bookman Old Style" pitchFamily="18" charset="0"/>
              </a:rPr>
              <a:t/>
            </a:r>
            <a:br>
              <a:rPr lang="en-US" sz="2800" dirty="0" smtClean="0">
                <a:solidFill>
                  <a:srgbClr val="FF0000"/>
                </a:solidFill>
                <a:latin typeface="Bookman Old Style" pitchFamily="18" charset="0"/>
              </a:rPr>
            </a:br>
            <a:r>
              <a:rPr lang="en-US" sz="2800" dirty="0" smtClean="0">
                <a:solidFill>
                  <a:srgbClr val="FF0000"/>
                </a:solidFill>
                <a:latin typeface="Bookman Old Style" pitchFamily="18" charset="0"/>
              </a:rPr>
              <a:t/>
            </a:r>
            <a:br>
              <a:rPr lang="en-US" sz="2800" dirty="0" smtClean="0">
                <a:solidFill>
                  <a:srgbClr val="FF0000"/>
                </a:solidFill>
                <a:latin typeface="Bookman Old Style" pitchFamily="18" charset="0"/>
              </a:rPr>
            </a:br>
            <a:endParaRPr lang="en-US" sz="2800" dirty="0">
              <a:solidFill>
                <a:srgbClr val="FF0000"/>
              </a:solidFill>
              <a:latin typeface="Bookman Old Style" pitchFamily="18" charset="0"/>
            </a:endParaRPr>
          </a:p>
        </p:txBody>
      </p:sp>
      <p:pic>
        <p:nvPicPr>
          <p:cNvPr id="4" name="Picture 5"/>
          <p:cNvPicPr>
            <a:picLocks noChangeAspect="1" noChangeArrowheads="1"/>
          </p:cNvPicPr>
          <p:nvPr/>
        </p:nvPicPr>
        <p:blipFill>
          <a:blip r:embed="rId2"/>
          <a:srcRect l="3047" b="69867"/>
          <a:stretch>
            <a:fillRect/>
          </a:stretch>
        </p:blipFill>
        <p:spPr bwMode="auto">
          <a:xfrm>
            <a:off x="762000" y="2971800"/>
            <a:ext cx="7772400" cy="2779713"/>
          </a:xfrm>
          <a:prstGeom prst="rect">
            <a:avLst/>
          </a:prstGeom>
          <a:noFill/>
          <a:ln w="9525">
            <a:noFill/>
            <a:miter lim="800000"/>
            <a:headEnd/>
            <a:tailEnd/>
          </a:ln>
          <a:effectLst/>
        </p:spPr>
      </p:pic>
      <p:sp>
        <p:nvSpPr>
          <p:cNvPr id="6" name="TextBox 5"/>
          <p:cNvSpPr txBox="1"/>
          <p:nvPr/>
        </p:nvSpPr>
        <p:spPr>
          <a:xfrm>
            <a:off x="533400" y="1981200"/>
            <a:ext cx="2895600" cy="523220"/>
          </a:xfrm>
          <a:prstGeom prst="rect">
            <a:avLst/>
          </a:prstGeom>
          <a:noFill/>
        </p:spPr>
        <p:txBody>
          <a:bodyPr wrap="square" rtlCol="0">
            <a:spAutoFit/>
          </a:bodyPr>
          <a:lstStyle/>
          <a:p>
            <a:r>
              <a:rPr lang="en-US" sz="2800" b="1" u="sng" dirty="0" smtClean="0">
                <a:solidFill>
                  <a:srgbClr val="FF0000"/>
                </a:solidFill>
                <a:latin typeface="Bookman Old Style" pitchFamily="18" charset="0"/>
              </a:rPr>
              <a:t> Solution: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58750" y="2314575"/>
            <a:ext cx="8756650" cy="2105025"/>
          </a:xfrm>
          <a:prstGeom prst="rect">
            <a:avLst/>
          </a:prstGeom>
          <a:noFill/>
          <a:ln w="9525">
            <a:noFill/>
            <a:miter lim="800000"/>
            <a:headEnd/>
            <a:tailEnd/>
          </a:ln>
          <a:effectLst/>
        </p:spPr>
      </p:pic>
      <p:sp>
        <p:nvSpPr>
          <p:cNvPr id="6" name="Rectangle 2"/>
          <p:cNvSpPr>
            <a:spLocks noGrp="1" noChangeArrowheads="1"/>
          </p:cNvSpPr>
          <p:nvPr>
            <p:ph type="title"/>
          </p:nvPr>
        </p:nvSpPr>
        <p:spPr>
          <a:xfrm>
            <a:off x="0" y="0"/>
            <a:ext cx="9144000" cy="1143000"/>
          </a:xfrm>
        </p:spPr>
        <p:style>
          <a:lnRef idx="0">
            <a:schemeClr val="accent5"/>
          </a:lnRef>
          <a:fillRef idx="3">
            <a:schemeClr val="accent5"/>
          </a:fillRef>
          <a:effectRef idx="3">
            <a:schemeClr val="accent5"/>
          </a:effectRef>
          <a:fontRef idx="minor">
            <a:schemeClr val="lt1"/>
          </a:fontRef>
        </p:style>
        <p:txBody>
          <a:bodyPr>
            <a:normAutofit/>
          </a:bodyPr>
          <a:lstStyle/>
          <a:p>
            <a:pPr lvl="0" eaLnBrk="0" hangingPunct="0">
              <a:spcBef>
                <a:spcPts val="0"/>
              </a:spcBef>
            </a:pPr>
            <a:r>
              <a:rPr lang="en-US" sz="3200" b="1" dirty="0" smtClean="0">
                <a:solidFill>
                  <a:srgbClr val="FF0000"/>
                </a:solidFill>
                <a:latin typeface="Algerian" pitchFamily="82" charset="0"/>
              </a:rPr>
              <a:t>Types of Bipolar  Encoding</a:t>
            </a:r>
            <a:endParaRPr lang="en-US" altLang="en-US" dirty="0">
              <a:solidFill>
                <a:srgbClr val="FF0000"/>
              </a:solidFill>
              <a:latin typeface="Algerian" pitchFamily="8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1143000"/>
          </a:xfrm>
        </p:spPr>
        <p:style>
          <a:lnRef idx="0">
            <a:schemeClr val="accent5"/>
          </a:lnRef>
          <a:fillRef idx="3">
            <a:schemeClr val="accent5"/>
          </a:fillRef>
          <a:effectRef idx="3">
            <a:schemeClr val="accent5"/>
          </a:effectRef>
          <a:fontRef idx="minor">
            <a:schemeClr val="lt1"/>
          </a:fontRef>
        </p:style>
        <p:txBody>
          <a:bodyPr/>
          <a:lstStyle/>
          <a:p>
            <a:r>
              <a:rPr lang="en-US" altLang="en-US" dirty="0" smtClean="0">
                <a:solidFill>
                  <a:srgbClr val="FF0000"/>
                </a:solidFill>
                <a:latin typeface="Algerian" pitchFamily="82" charset="0"/>
              </a:rPr>
              <a:t>Bipolar (Multilevel Binary )</a:t>
            </a:r>
            <a:endParaRPr lang="en-US" altLang="en-US" dirty="0">
              <a:solidFill>
                <a:srgbClr val="FF0000"/>
              </a:solidFill>
              <a:latin typeface="Algerian" pitchFamily="82" charset="0"/>
            </a:endParaRPr>
          </a:p>
        </p:txBody>
      </p:sp>
      <p:sp>
        <p:nvSpPr>
          <p:cNvPr id="20483" name="Rectangle 3"/>
          <p:cNvSpPr>
            <a:spLocks noGrp="1" noChangeArrowheads="1"/>
          </p:cNvSpPr>
          <p:nvPr>
            <p:ph type="body" idx="1"/>
          </p:nvPr>
        </p:nvSpPr>
        <p:spPr/>
        <p:txBody>
          <a:bodyPr>
            <a:normAutofit/>
          </a:bodyPr>
          <a:lstStyle/>
          <a:p>
            <a:r>
              <a:rPr lang="en-US" altLang="en-US" sz="2800" dirty="0">
                <a:latin typeface="Bookman Old Style" pitchFamily="18" charset="0"/>
              </a:rPr>
              <a:t>Use more than two voltage levels</a:t>
            </a:r>
          </a:p>
          <a:p>
            <a:r>
              <a:rPr lang="en-US" altLang="en-US" sz="2800" dirty="0">
                <a:solidFill>
                  <a:srgbClr val="0070C0"/>
                </a:solidFill>
                <a:latin typeface="Bookman Old Style" pitchFamily="18" charset="0"/>
              </a:rPr>
              <a:t>Bipolar-AMI (Alternate </a:t>
            </a:r>
            <a:r>
              <a:rPr lang="en-US" altLang="en-US" sz="2800" b="1" dirty="0">
                <a:solidFill>
                  <a:srgbClr val="0070C0"/>
                </a:solidFill>
                <a:latin typeface="Bookman Old Style" pitchFamily="18" charset="0"/>
              </a:rPr>
              <a:t>Mark</a:t>
            </a:r>
            <a:r>
              <a:rPr lang="en-US" altLang="en-US" sz="2800" dirty="0">
                <a:solidFill>
                  <a:srgbClr val="0070C0"/>
                </a:solidFill>
                <a:latin typeface="Bookman Old Style" pitchFamily="18" charset="0"/>
              </a:rPr>
              <a:t> Inversion)</a:t>
            </a:r>
          </a:p>
          <a:p>
            <a:pPr lvl="1"/>
            <a:r>
              <a:rPr lang="en-US" altLang="en-US" dirty="0" smtClean="0">
                <a:latin typeface="Bookman Old Style" pitchFamily="18" charset="0"/>
              </a:rPr>
              <a:t>Binary 0 </a:t>
            </a:r>
            <a:r>
              <a:rPr lang="en-US" altLang="en-US" dirty="0">
                <a:latin typeface="Bookman Old Style" pitchFamily="18" charset="0"/>
              </a:rPr>
              <a:t>represented by </a:t>
            </a:r>
            <a:r>
              <a:rPr lang="en-US" altLang="en-US" dirty="0" smtClean="0">
                <a:latin typeface="Bookman Old Style" pitchFamily="18" charset="0"/>
              </a:rPr>
              <a:t>zero voltage.</a:t>
            </a:r>
            <a:endParaRPr lang="en-US" altLang="en-US" dirty="0">
              <a:latin typeface="Bookman Old Style" pitchFamily="18" charset="0"/>
            </a:endParaRPr>
          </a:p>
          <a:p>
            <a:pPr lvl="1"/>
            <a:r>
              <a:rPr lang="en-US" altLang="en-US" dirty="0" smtClean="0">
                <a:latin typeface="Bookman Old Style" pitchFamily="18" charset="0"/>
              </a:rPr>
              <a:t>Binary 1 represented </a:t>
            </a:r>
            <a:r>
              <a:rPr lang="en-US" altLang="en-US" dirty="0">
                <a:latin typeface="Bookman Old Style" pitchFamily="18" charset="0"/>
              </a:rPr>
              <a:t>by </a:t>
            </a:r>
            <a:r>
              <a:rPr lang="en-US" altLang="en-US" dirty="0" smtClean="0">
                <a:latin typeface="Bookman Old Style" pitchFamily="18" charset="0"/>
              </a:rPr>
              <a:t>alternating positive and </a:t>
            </a:r>
            <a:r>
              <a:rPr lang="en-US" altLang="en-US" dirty="0">
                <a:latin typeface="Bookman Old Style" pitchFamily="18" charset="0"/>
              </a:rPr>
              <a:t>negative </a:t>
            </a:r>
            <a:r>
              <a:rPr lang="en-US" altLang="en-US" dirty="0" smtClean="0">
                <a:latin typeface="Bookman Old Style" pitchFamily="18" charset="0"/>
              </a:rPr>
              <a:t>voltages.</a:t>
            </a:r>
            <a:endParaRPr lang="en-US" altLang="en-US" dirty="0">
              <a:latin typeface="Bookman Old Style" pitchFamily="18" charset="0"/>
            </a:endParaRPr>
          </a:p>
        </p:txBody>
      </p:sp>
      <p:pic>
        <p:nvPicPr>
          <p:cNvPr id="5" name="Picture 3"/>
          <p:cNvPicPr>
            <a:picLocks noChangeAspect="1" noChangeArrowheads="1"/>
          </p:cNvPicPr>
          <p:nvPr/>
        </p:nvPicPr>
        <p:blipFill>
          <a:blip r:embed="rId2"/>
          <a:srcRect/>
          <a:stretch>
            <a:fillRect/>
          </a:stretch>
        </p:blipFill>
        <p:spPr bwMode="auto">
          <a:xfrm>
            <a:off x="2006600" y="4122032"/>
            <a:ext cx="5257800" cy="2634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idx="1"/>
          </p:nvPr>
        </p:nvSpPr>
        <p:spPr>
          <a:xfrm>
            <a:off x="457200" y="685800"/>
            <a:ext cx="8229600" cy="4525963"/>
          </a:xfrm>
        </p:spPr>
        <p:txBody>
          <a:bodyPr>
            <a:normAutofit/>
          </a:bodyPr>
          <a:lstStyle/>
          <a:p>
            <a:pPr>
              <a:buNone/>
            </a:pPr>
            <a:r>
              <a:rPr lang="en-US" altLang="en-US" sz="2800" dirty="0" smtClean="0">
                <a:solidFill>
                  <a:srgbClr val="FF0000"/>
                </a:solidFill>
                <a:latin typeface="Bookman Old Style" pitchFamily="18" charset="0"/>
              </a:rPr>
              <a:t>Pseudoternary</a:t>
            </a:r>
            <a:endParaRPr lang="en-US" altLang="en-US" sz="2800" dirty="0">
              <a:solidFill>
                <a:srgbClr val="FF0000"/>
              </a:solidFill>
              <a:latin typeface="Bookman Old Style" pitchFamily="18" charset="0"/>
            </a:endParaRPr>
          </a:p>
          <a:p>
            <a:pPr lvl="1"/>
            <a:r>
              <a:rPr lang="en-US" altLang="en-US" dirty="0" smtClean="0">
                <a:latin typeface="Bookman Old Style" pitchFamily="18" charset="0"/>
              </a:rPr>
              <a:t>Binary 1 </a:t>
            </a:r>
            <a:r>
              <a:rPr lang="en-US" altLang="en-US" dirty="0">
                <a:latin typeface="Bookman Old Style" pitchFamily="18" charset="0"/>
              </a:rPr>
              <a:t>represented by </a:t>
            </a:r>
            <a:r>
              <a:rPr lang="en-US" altLang="en-US" dirty="0" smtClean="0">
                <a:latin typeface="Bookman Old Style" pitchFamily="18" charset="0"/>
              </a:rPr>
              <a:t>zero voltage.</a:t>
            </a:r>
            <a:endParaRPr lang="en-US" altLang="en-US" dirty="0">
              <a:latin typeface="Bookman Old Style" pitchFamily="18" charset="0"/>
            </a:endParaRPr>
          </a:p>
          <a:p>
            <a:pPr lvl="1"/>
            <a:r>
              <a:rPr lang="en-US" altLang="en-US" dirty="0" smtClean="0">
                <a:latin typeface="Bookman Old Style" pitchFamily="18" charset="0"/>
              </a:rPr>
              <a:t>Binary 0 represented </a:t>
            </a:r>
            <a:r>
              <a:rPr lang="en-US" altLang="en-US" dirty="0">
                <a:latin typeface="Bookman Old Style" pitchFamily="18" charset="0"/>
              </a:rPr>
              <a:t>by </a:t>
            </a:r>
            <a:r>
              <a:rPr lang="en-US" altLang="en-US" dirty="0" smtClean="0">
                <a:latin typeface="Bookman Old Style" pitchFamily="18" charset="0"/>
              </a:rPr>
              <a:t>alternating positive and </a:t>
            </a:r>
            <a:r>
              <a:rPr lang="en-US" altLang="en-US" dirty="0">
                <a:latin typeface="Bookman Old Style" pitchFamily="18" charset="0"/>
              </a:rPr>
              <a:t>negative </a:t>
            </a:r>
            <a:r>
              <a:rPr lang="en-US" altLang="en-US" dirty="0" smtClean="0">
                <a:latin typeface="Bookman Old Style" pitchFamily="18" charset="0"/>
              </a:rPr>
              <a:t>voltages.</a:t>
            </a:r>
            <a:endParaRPr lang="en-US" altLang="en-US" dirty="0">
              <a:latin typeface="Bookman Old Style" pitchFamily="18" charset="0"/>
            </a:endParaRPr>
          </a:p>
        </p:txBody>
      </p:sp>
      <p:pic>
        <p:nvPicPr>
          <p:cNvPr id="1026" name="Picture 2"/>
          <p:cNvPicPr>
            <a:picLocks noChangeAspect="1" noChangeArrowheads="1"/>
          </p:cNvPicPr>
          <p:nvPr/>
        </p:nvPicPr>
        <p:blipFill>
          <a:blip r:embed="rId2"/>
          <a:srcRect/>
          <a:stretch>
            <a:fillRect/>
          </a:stretch>
        </p:blipFill>
        <p:spPr bwMode="auto">
          <a:xfrm>
            <a:off x="1371600" y="2819400"/>
            <a:ext cx="635827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1417638"/>
          </a:xfrm>
        </p:spPr>
        <p:style>
          <a:lnRef idx="0">
            <a:schemeClr val="accent5"/>
          </a:lnRef>
          <a:fillRef idx="3">
            <a:schemeClr val="accent5"/>
          </a:fillRef>
          <a:effectRef idx="3">
            <a:schemeClr val="accent5"/>
          </a:effectRef>
          <a:fontRef idx="minor">
            <a:schemeClr val="lt1"/>
          </a:fontRef>
        </p:style>
        <p:txBody>
          <a:bodyPr/>
          <a:lstStyle/>
          <a:p>
            <a:r>
              <a:rPr lang="en-US" altLang="en-US" dirty="0">
                <a:solidFill>
                  <a:srgbClr val="FF0000"/>
                </a:solidFill>
                <a:latin typeface="Algerian" pitchFamily="82" charset="0"/>
              </a:rPr>
              <a:t>Scrambling Technique</a:t>
            </a:r>
          </a:p>
        </p:txBody>
      </p:sp>
      <p:sp>
        <p:nvSpPr>
          <p:cNvPr id="30723" name="Rectangle 3"/>
          <p:cNvSpPr>
            <a:spLocks noGrp="1" noChangeArrowheads="1"/>
          </p:cNvSpPr>
          <p:nvPr>
            <p:ph type="body" idx="1"/>
          </p:nvPr>
        </p:nvSpPr>
        <p:spPr>
          <a:xfrm>
            <a:off x="1173163" y="1676400"/>
            <a:ext cx="7772400" cy="4419600"/>
          </a:xfrm>
        </p:spPr>
        <p:txBody>
          <a:bodyPr>
            <a:normAutofit/>
          </a:bodyPr>
          <a:lstStyle/>
          <a:p>
            <a:pPr>
              <a:lnSpc>
                <a:spcPct val="80000"/>
              </a:lnSpc>
            </a:pPr>
            <a:r>
              <a:rPr lang="en-US" altLang="en-US" sz="2800" dirty="0">
                <a:latin typeface="Bookman Old Style" pitchFamily="18" charset="0"/>
              </a:rPr>
              <a:t>Used to replace sequences that would produce constant voltage</a:t>
            </a:r>
          </a:p>
          <a:p>
            <a:pPr>
              <a:lnSpc>
                <a:spcPct val="80000"/>
              </a:lnSpc>
            </a:pPr>
            <a:r>
              <a:rPr lang="en-US" altLang="en-US" sz="2800" dirty="0" smtClean="0">
                <a:latin typeface="Bookman Old Style" pitchFamily="18" charset="0"/>
              </a:rPr>
              <a:t>Avoid </a:t>
            </a:r>
            <a:r>
              <a:rPr lang="en-US" altLang="en-US" sz="2800" dirty="0">
                <a:latin typeface="Bookman Old Style" pitchFamily="18" charset="0"/>
              </a:rPr>
              <a:t>long sequences of zero level line signal</a:t>
            </a:r>
          </a:p>
          <a:p>
            <a:pPr>
              <a:lnSpc>
                <a:spcPct val="80000"/>
              </a:lnSpc>
            </a:pPr>
            <a:r>
              <a:rPr lang="en-US" altLang="en-US" sz="2800" dirty="0" smtClean="0">
                <a:latin typeface="Bookman Old Style" pitchFamily="18" charset="0"/>
              </a:rPr>
              <a:t>Two </a:t>
            </a:r>
            <a:r>
              <a:rPr lang="en-US" altLang="en-US" sz="2800" dirty="0">
                <a:latin typeface="Bookman Old Style" pitchFamily="18" charset="0"/>
              </a:rPr>
              <a:t>commonly used techniques are: </a:t>
            </a:r>
            <a:r>
              <a:rPr lang="en-US" altLang="en-US" sz="2800" dirty="0">
                <a:solidFill>
                  <a:schemeClr val="accent1"/>
                </a:solidFill>
                <a:latin typeface="Bookman Old Style" pitchFamily="18" charset="0"/>
              </a:rPr>
              <a:t>B8ZS</a:t>
            </a:r>
            <a:r>
              <a:rPr lang="en-US" altLang="en-US" sz="2800" dirty="0">
                <a:latin typeface="Bookman Old Style" pitchFamily="18" charset="0"/>
              </a:rPr>
              <a:t>, and </a:t>
            </a:r>
            <a:r>
              <a:rPr lang="en-US" altLang="en-US" sz="2800" dirty="0">
                <a:solidFill>
                  <a:schemeClr val="accent1"/>
                </a:solidFill>
                <a:latin typeface="Bookman Old Style" pitchFamily="18" charset="0"/>
              </a:rPr>
              <a:t>HDB3</a:t>
            </a:r>
          </a:p>
          <a:p>
            <a:pPr>
              <a:lnSpc>
                <a:spcPct val="80000"/>
              </a:lnSpc>
            </a:pPr>
            <a:r>
              <a:rPr lang="en-US" altLang="en-US" sz="2800" dirty="0">
                <a:latin typeface="Bookman Old Style" pitchFamily="18" charset="0"/>
              </a:rPr>
              <a:t>Used for long distance </a:t>
            </a:r>
            <a:r>
              <a:rPr lang="en-US" altLang="en-US" sz="2800" dirty="0" smtClean="0">
                <a:latin typeface="Bookman Old Style" pitchFamily="18" charset="0"/>
              </a:rPr>
              <a:t>transmission.</a:t>
            </a:r>
            <a:endParaRPr lang="en-US" altLang="en-US" sz="2800" dirty="0">
              <a:latin typeface="Bookman Old Style"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14300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altLang="en-US" dirty="0">
                <a:solidFill>
                  <a:srgbClr val="FF0000"/>
                </a:solidFill>
                <a:latin typeface="Algerian" pitchFamily="82" charset="0"/>
              </a:rPr>
              <a:t>Bipolar With 8 Zeros Substitution (B8ZS)</a:t>
            </a:r>
          </a:p>
        </p:txBody>
      </p:sp>
      <p:sp>
        <p:nvSpPr>
          <p:cNvPr id="31747" name="Rectangle 3"/>
          <p:cNvSpPr>
            <a:spLocks noGrp="1" noChangeArrowheads="1"/>
          </p:cNvSpPr>
          <p:nvPr>
            <p:ph type="body" idx="1"/>
          </p:nvPr>
        </p:nvSpPr>
        <p:spPr>
          <a:xfrm>
            <a:off x="533400" y="1600200"/>
            <a:ext cx="8305800" cy="4495800"/>
          </a:xfrm>
        </p:spPr>
        <p:txBody>
          <a:bodyPr>
            <a:normAutofit/>
          </a:bodyPr>
          <a:lstStyle/>
          <a:p>
            <a:pPr algn="just">
              <a:lnSpc>
                <a:spcPct val="90000"/>
              </a:lnSpc>
            </a:pPr>
            <a:r>
              <a:rPr lang="en-US" altLang="en-US" sz="2800" dirty="0">
                <a:solidFill>
                  <a:srgbClr val="002060"/>
                </a:solidFill>
                <a:latin typeface="Bookman Old Style" pitchFamily="18" charset="0"/>
              </a:rPr>
              <a:t>Based on bipolar-AMI</a:t>
            </a:r>
          </a:p>
          <a:p>
            <a:pPr algn="just">
              <a:lnSpc>
                <a:spcPct val="90000"/>
              </a:lnSpc>
            </a:pPr>
            <a:r>
              <a:rPr lang="en-US" altLang="en-US" sz="2800" dirty="0">
                <a:solidFill>
                  <a:srgbClr val="002060"/>
                </a:solidFill>
                <a:latin typeface="Bookman Old Style" pitchFamily="18" charset="0"/>
              </a:rPr>
              <a:t>If octet of all zeros and last voltage pulse preceding was positive, encode as 000+-0-+</a:t>
            </a:r>
          </a:p>
          <a:p>
            <a:pPr algn="just">
              <a:lnSpc>
                <a:spcPct val="90000"/>
              </a:lnSpc>
            </a:pPr>
            <a:r>
              <a:rPr lang="en-US" altLang="en-US" sz="2800" dirty="0">
                <a:solidFill>
                  <a:srgbClr val="002060"/>
                </a:solidFill>
                <a:latin typeface="Bookman Old Style" pitchFamily="18" charset="0"/>
              </a:rPr>
              <a:t>If octet of all zeros and last voltage pulse preceding was negative, encode as 000-+0+-</a:t>
            </a:r>
          </a:p>
          <a:p>
            <a:pPr algn="just">
              <a:lnSpc>
                <a:spcPct val="90000"/>
              </a:lnSpc>
            </a:pPr>
            <a:r>
              <a:rPr lang="en-US" altLang="en-US" sz="2800" dirty="0">
                <a:solidFill>
                  <a:srgbClr val="002060"/>
                </a:solidFill>
                <a:latin typeface="Bookman Old Style" pitchFamily="18" charset="0"/>
              </a:rPr>
              <a:t>Causes two violations of AMI </a:t>
            </a:r>
            <a:r>
              <a:rPr lang="en-US" altLang="en-US" sz="2800" dirty="0" smtClean="0">
                <a:solidFill>
                  <a:srgbClr val="002060"/>
                </a:solidFill>
                <a:latin typeface="Bookman Old Style" pitchFamily="18" charset="0"/>
              </a:rPr>
              <a:t>code.</a:t>
            </a:r>
            <a:endParaRPr lang="en-US" altLang="en-US" sz="2800" dirty="0">
              <a:solidFill>
                <a:srgbClr val="002060"/>
              </a:solidFill>
              <a:latin typeface="Bookman Old Style" pitchFamily="18" charset="0"/>
            </a:endParaRPr>
          </a:p>
          <a:p>
            <a:pPr algn="just">
              <a:lnSpc>
                <a:spcPct val="90000"/>
              </a:lnSpc>
            </a:pPr>
            <a:r>
              <a:rPr lang="en-US" altLang="en-US" sz="2800" dirty="0" smtClean="0">
                <a:solidFill>
                  <a:srgbClr val="002060"/>
                </a:solidFill>
                <a:latin typeface="Bookman Old Style" pitchFamily="18" charset="0"/>
              </a:rPr>
              <a:t>Receiver </a:t>
            </a:r>
            <a:r>
              <a:rPr lang="en-US" altLang="en-US" sz="2800" dirty="0">
                <a:solidFill>
                  <a:srgbClr val="002060"/>
                </a:solidFill>
                <a:latin typeface="Bookman Old Style" pitchFamily="18" charset="0"/>
              </a:rPr>
              <a:t>detects and interprets as octet of all </a:t>
            </a:r>
            <a:r>
              <a:rPr lang="en-US" altLang="en-US" sz="2800" dirty="0" smtClean="0">
                <a:solidFill>
                  <a:srgbClr val="002060"/>
                </a:solidFill>
                <a:latin typeface="Bookman Old Style" pitchFamily="18" charset="0"/>
              </a:rPr>
              <a:t>zeros</a:t>
            </a:r>
            <a:endParaRPr lang="en-US" altLang="en-US" sz="2800" dirty="0">
              <a:solidFill>
                <a:srgbClr val="002060"/>
              </a:solidFill>
              <a:latin typeface="Bookman Old Style"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9144000" cy="1143000"/>
          </a:xfrm>
        </p:spPr>
        <p:style>
          <a:lnRef idx="0">
            <a:schemeClr val="accent5"/>
          </a:lnRef>
          <a:fillRef idx="3">
            <a:schemeClr val="accent5"/>
          </a:fillRef>
          <a:effectRef idx="3">
            <a:schemeClr val="accent5"/>
          </a:effectRef>
          <a:fontRef idx="minor">
            <a:schemeClr val="lt1"/>
          </a:fontRef>
        </p:style>
        <p:txBody>
          <a:bodyPr/>
          <a:lstStyle/>
          <a:p>
            <a:r>
              <a:rPr lang="en-US" altLang="en-US" dirty="0">
                <a:solidFill>
                  <a:srgbClr val="FF0000"/>
                </a:solidFill>
              </a:rPr>
              <a:t>B8ZS</a:t>
            </a:r>
          </a:p>
        </p:txBody>
      </p:sp>
      <p:pic>
        <p:nvPicPr>
          <p:cNvPr id="33798" name="Picture 6" descr="B8ZS-1"/>
          <p:cNvPicPr>
            <a:picLocks noChangeAspect="1" noChangeArrowheads="1"/>
          </p:cNvPicPr>
          <p:nvPr/>
        </p:nvPicPr>
        <p:blipFill>
          <a:blip r:embed="rId2"/>
          <a:srcRect/>
          <a:stretch>
            <a:fillRect/>
          </a:stretch>
        </p:blipFill>
        <p:spPr bwMode="auto">
          <a:xfrm>
            <a:off x="533400" y="1600200"/>
            <a:ext cx="3976688" cy="3821113"/>
          </a:xfrm>
          <a:prstGeom prst="rect">
            <a:avLst/>
          </a:prstGeom>
          <a:noFill/>
        </p:spPr>
      </p:pic>
      <p:pic>
        <p:nvPicPr>
          <p:cNvPr id="33799" name="Picture 7" descr="B8ZS-2"/>
          <p:cNvPicPr>
            <a:picLocks noChangeAspect="1" noChangeArrowheads="1"/>
          </p:cNvPicPr>
          <p:nvPr/>
        </p:nvPicPr>
        <p:blipFill>
          <a:blip r:embed="rId3"/>
          <a:srcRect/>
          <a:stretch>
            <a:fillRect/>
          </a:stretch>
        </p:blipFill>
        <p:spPr bwMode="auto">
          <a:xfrm>
            <a:off x="4876800" y="1600200"/>
            <a:ext cx="3962400" cy="38512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990600" y="4361073"/>
            <a:ext cx="7391400" cy="2496927"/>
          </a:xfrm>
          <a:prstGeom prst="rect">
            <a:avLst/>
          </a:prstGeom>
          <a:noFill/>
          <a:ln w="9525">
            <a:noFill/>
            <a:miter lim="800000"/>
            <a:headEnd/>
            <a:tailEnd/>
          </a:ln>
          <a:effectLst/>
        </p:spPr>
      </p:pic>
      <p:sp>
        <p:nvSpPr>
          <p:cNvPr id="5" name="Rectangle 2"/>
          <p:cNvSpPr txBox="1">
            <a:spLocks noChangeArrowheads="1"/>
          </p:cNvSpPr>
          <p:nvPr/>
        </p:nvSpPr>
        <p:spPr>
          <a:xfrm>
            <a:off x="0" y="0"/>
            <a:ext cx="9144000" cy="1143000"/>
          </a:xfrm>
          <a:prstGeom prst="rect">
            <a:avLst/>
          </a:prstGeom>
        </p:spPr>
        <p:style>
          <a:lnRef idx="0">
            <a:schemeClr val="accent5"/>
          </a:lnRef>
          <a:fillRef idx="3">
            <a:schemeClr val="accent5"/>
          </a:fillRef>
          <a:effectRef idx="3">
            <a:schemeClr val="accent5"/>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dirty="0" smtClean="0">
                <a:ln>
                  <a:noFill/>
                </a:ln>
                <a:solidFill>
                  <a:srgbClr val="FF0000"/>
                </a:solidFill>
                <a:effectLst/>
                <a:uLnTx/>
                <a:uFillTx/>
                <a:latin typeface="+mn-lt"/>
                <a:ea typeface="+mn-ea"/>
                <a:cs typeface="+mn-cs"/>
              </a:rPr>
              <a:t>EXAMPLES OF B8ZS</a:t>
            </a:r>
            <a:endParaRPr kumimoji="0" lang="en-US" altLang="en-US" sz="4400" b="0" i="0" u="none" strike="noStrike" kern="1200" cap="none" spc="0" normalizeH="0" baseline="0" noProof="0" dirty="0">
              <a:ln>
                <a:noFill/>
              </a:ln>
              <a:solidFill>
                <a:srgbClr val="FF0000"/>
              </a:solidFill>
              <a:effectLst/>
              <a:uLnTx/>
              <a:uFillTx/>
              <a:latin typeface="+mn-lt"/>
              <a:ea typeface="+mn-ea"/>
              <a:cs typeface="+mn-cs"/>
            </a:endParaRPr>
          </a:p>
        </p:txBody>
      </p:sp>
      <p:pic>
        <p:nvPicPr>
          <p:cNvPr id="2051" name="Picture 3"/>
          <p:cNvPicPr>
            <a:picLocks noChangeAspect="1" noChangeArrowheads="1"/>
          </p:cNvPicPr>
          <p:nvPr/>
        </p:nvPicPr>
        <p:blipFill>
          <a:blip r:embed="rId3"/>
          <a:srcRect/>
          <a:stretch>
            <a:fillRect/>
          </a:stretch>
        </p:blipFill>
        <p:spPr bwMode="auto">
          <a:xfrm>
            <a:off x="1026877" y="1172028"/>
            <a:ext cx="7278923" cy="30629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p:txBody>
          <a:bodyPr/>
          <a:lstStyle/>
          <a:p>
            <a:r>
              <a:rPr lang="en-US" altLang="en-US" dirty="0">
                <a:solidFill>
                  <a:srgbClr val="002060"/>
                </a:solidFill>
                <a:latin typeface="Bookman Old Style" pitchFamily="18" charset="0"/>
              </a:rPr>
              <a:t>High Density Bipolar 3 Zeros</a:t>
            </a:r>
          </a:p>
          <a:p>
            <a:r>
              <a:rPr lang="en-US" altLang="en-US" dirty="0">
                <a:solidFill>
                  <a:srgbClr val="002060"/>
                </a:solidFill>
                <a:latin typeface="Bookman Old Style" pitchFamily="18" charset="0"/>
              </a:rPr>
              <a:t>Based on bipolar-AMI</a:t>
            </a:r>
          </a:p>
          <a:p>
            <a:r>
              <a:rPr lang="en-US" altLang="en-US" dirty="0">
                <a:solidFill>
                  <a:srgbClr val="002060"/>
                </a:solidFill>
                <a:latin typeface="Bookman Old Style" pitchFamily="18" charset="0"/>
              </a:rPr>
              <a:t>String of four zeros replaced with one or two pulses</a:t>
            </a:r>
          </a:p>
          <a:p>
            <a:endParaRPr lang="en-US" altLang="en-US" dirty="0">
              <a:solidFill>
                <a:srgbClr val="002060"/>
              </a:solidFill>
              <a:latin typeface="Bookman Old Style" pitchFamily="18" charset="0"/>
            </a:endParaRPr>
          </a:p>
          <a:p>
            <a:endParaRPr lang="en-US" altLang="en-US" dirty="0">
              <a:solidFill>
                <a:srgbClr val="002060"/>
              </a:solidFill>
              <a:latin typeface="Bookman Old Style" pitchFamily="18" charset="0"/>
            </a:endParaRPr>
          </a:p>
        </p:txBody>
      </p:sp>
      <p:sp>
        <p:nvSpPr>
          <p:cNvPr id="5" name="Rectangle 2"/>
          <p:cNvSpPr txBox="1">
            <a:spLocks noChangeArrowheads="1"/>
          </p:cNvSpPr>
          <p:nvPr/>
        </p:nvSpPr>
        <p:spPr>
          <a:xfrm>
            <a:off x="0" y="0"/>
            <a:ext cx="9144000" cy="1143000"/>
          </a:xfrm>
          <a:prstGeom prst="rect">
            <a:avLst/>
          </a:prstGeom>
        </p:spPr>
        <p:style>
          <a:lnRef idx="0">
            <a:schemeClr val="accent5"/>
          </a:lnRef>
          <a:fillRef idx="3">
            <a:schemeClr val="accent5"/>
          </a:fillRef>
          <a:effectRef idx="3">
            <a:schemeClr val="accent5"/>
          </a:effectRef>
          <a:fontRef idx="minor">
            <a:schemeClr val="lt1"/>
          </a:fontRef>
        </p:style>
        <p:txBody>
          <a:bodyPr/>
          <a:lstStyle/>
          <a:p>
            <a:pPr lvl="0" algn="ctr">
              <a:spcBef>
                <a:spcPct val="0"/>
              </a:spcBef>
            </a:pPr>
            <a:r>
              <a:rPr lang="en-US" altLang="en-US" sz="4400" dirty="0" smtClean="0">
                <a:solidFill>
                  <a:srgbClr val="FF0000"/>
                </a:solidFill>
                <a:ea typeface="+mj-ea"/>
                <a:cs typeface="+mj-cs"/>
              </a:rPr>
              <a:t>HDB3</a:t>
            </a:r>
            <a:endParaRPr kumimoji="0" lang="en-US" altLang="en-US" sz="4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srcRect/>
          <a:stretch>
            <a:fillRect/>
          </a:stretch>
        </p:blipFill>
        <p:spPr bwMode="auto">
          <a:xfrm>
            <a:off x="361950" y="2286000"/>
            <a:ext cx="8401050" cy="2286000"/>
          </a:xfrm>
          <a:prstGeom prst="rect">
            <a:avLst/>
          </a:prstGeom>
          <a:noFill/>
          <a:ln w="9525">
            <a:noFill/>
            <a:miter lim="800000"/>
            <a:headEnd/>
            <a:tailEnd/>
          </a:ln>
        </p:spPr>
      </p:pic>
      <p:sp>
        <p:nvSpPr>
          <p:cNvPr id="5" name="Text Box 8"/>
          <p:cNvSpPr txBox="1">
            <a:spLocks noChangeArrowheads="1"/>
          </p:cNvSpPr>
          <p:nvPr/>
        </p:nvSpPr>
        <p:spPr bwMode="auto">
          <a:xfrm>
            <a:off x="1793875" y="411163"/>
            <a:ext cx="5445125" cy="579437"/>
          </a:xfrm>
          <a:prstGeom prst="rect">
            <a:avLst/>
          </a:prstGeom>
          <a:noFill/>
          <a:ln w="9525">
            <a:noFill/>
            <a:miter lim="800000"/>
            <a:headEnd/>
            <a:tailEnd/>
          </a:ln>
        </p:spPr>
        <p:txBody>
          <a:bodyPr wrap="none">
            <a:spAutoFit/>
          </a:bodyPr>
          <a:lstStyle/>
          <a:p>
            <a:pPr eaLnBrk="0" hangingPunct="0"/>
            <a:r>
              <a:rPr lang="en-US" sz="3200" b="1" dirty="0">
                <a:solidFill>
                  <a:srgbClr val="002060"/>
                </a:solidFill>
              </a:rPr>
              <a:t>Different Conversion Schemes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0"/>
            <a:ext cx="9144000" cy="914400"/>
          </a:xfrm>
        </p:spPr>
        <p:style>
          <a:lnRef idx="0">
            <a:schemeClr val="accent5"/>
          </a:lnRef>
          <a:fillRef idx="3">
            <a:schemeClr val="accent5"/>
          </a:fillRef>
          <a:effectRef idx="3">
            <a:schemeClr val="accent5"/>
          </a:effectRef>
          <a:fontRef idx="minor">
            <a:schemeClr val="lt1"/>
          </a:fontRef>
        </p:style>
        <p:txBody>
          <a:bodyPr/>
          <a:lstStyle/>
          <a:p>
            <a:r>
              <a:rPr lang="en-US" dirty="0">
                <a:solidFill>
                  <a:srgbClr val="FF0000"/>
                </a:solidFill>
              </a:rPr>
              <a:t>HDB3 </a:t>
            </a:r>
            <a:r>
              <a:rPr lang="en-US" dirty="0" smtClean="0">
                <a:solidFill>
                  <a:srgbClr val="FF0000"/>
                </a:solidFill>
              </a:rPr>
              <a:t>Encoding</a:t>
            </a:r>
            <a:endParaRPr lang="en-US" dirty="0">
              <a:solidFill>
                <a:srgbClr val="FF0000"/>
              </a:solidFill>
            </a:endParaRPr>
          </a:p>
        </p:txBody>
      </p:sp>
      <p:pic>
        <p:nvPicPr>
          <p:cNvPr id="6" name="Picture 3"/>
          <p:cNvPicPr>
            <a:picLocks noChangeAspect="1" noChangeArrowheads="1"/>
          </p:cNvPicPr>
          <p:nvPr/>
        </p:nvPicPr>
        <p:blipFill>
          <a:blip r:embed="rId2"/>
          <a:srcRect/>
          <a:stretch>
            <a:fillRect/>
          </a:stretch>
        </p:blipFill>
        <p:spPr bwMode="auto">
          <a:xfrm>
            <a:off x="1600200" y="1635125"/>
            <a:ext cx="5813425" cy="430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9144000" cy="1143000"/>
          </a:xfrm>
        </p:spPr>
        <p:style>
          <a:lnRef idx="0">
            <a:schemeClr val="accent5"/>
          </a:lnRef>
          <a:fillRef idx="3">
            <a:schemeClr val="accent5"/>
          </a:fillRef>
          <a:effectRef idx="3">
            <a:schemeClr val="accent5"/>
          </a:effectRef>
          <a:fontRef idx="minor">
            <a:schemeClr val="lt1"/>
          </a:fontRef>
        </p:style>
        <p:txBody>
          <a:bodyPr/>
          <a:lstStyle/>
          <a:p>
            <a:r>
              <a:rPr lang="en-US" altLang="en-US" dirty="0" smtClean="0">
                <a:solidFill>
                  <a:srgbClr val="FF0000"/>
                </a:solidFill>
              </a:rPr>
              <a:t>EXAMPLE OF </a:t>
            </a:r>
            <a:r>
              <a:rPr lang="en-US" altLang="en-US" dirty="0">
                <a:solidFill>
                  <a:srgbClr val="FF0000"/>
                </a:solidFill>
              </a:rPr>
              <a:t>HDB3</a:t>
            </a:r>
          </a:p>
        </p:txBody>
      </p:sp>
      <p:sp>
        <p:nvSpPr>
          <p:cNvPr id="100356" name="Oval 4"/>
          <p:cNvSpPr>
            <a:spLocks noChangeArrowheads="1"/>
          </p:cNvSpPr>
          <p:nvPr/>
        </p:nvSpPr>
        <p:spPr bwMode="auto">
          <a:xfrm>
            <a:off x="3492500" y="5876925"/>
            <a:ext cx="647700" cy="360363"/>
          </a:xfrm>
          <a:prstGeom prst="ellipse">
            <a:avLst/>
          </a:prstGeom>
          <a:noFill/>
          <a:ln w="28575">
            <a:solidFill>
              <a:schemeClr val="bg2"/>
            </a:solidFill>
            <a:round/>
            <a:headEnd/>
            <a:tailEnd/>
          </a:ln>
          <a:effectLst/>
        </p:spPr>
        <p:txBody>
          <a:bodyPr wrap="none" lIns="90000" tIns="46800" rIns="90000" bIns="46800" anchor="ctr"/>
          <a:lstStyle/>
          <a:p>
            <a:endParaRPr lang="en-US"/>
          </a:p>
        </p:txBody>
      </p:sp>
      <p:sp>
        <p:nvSpPr>
          <p:cNvPr id="100357" name="Oval 5"/>
          <p:cNvSpPr>
            <a:spLocks noChangeArrowheads="1"/>
          </p:cNvSpPr>
          <p:nvPr/>
        </p:nvSpPr>
        <p:spPr bwMode="auto">
          <a:xfrm>
            <a:off x="4859338" y="5229225"/>
            <a:ext cx="647700" cy="360363"/>
          </a:xfrm>
          <a:prstGeom prst="ellipse">
            <a:avLst/>
          </a:prstGeom>
          <a:noFill/>
          <a:ln w="28575">
            <a:solidFill>
              <a:schemeClr val="bg2"/>
            </a:solidFill>
            <a:round/>
            <a:headEnd/>
            <a:tailEnd/>
          </a:ln>
          <a:effectLst/>
        </p:spPr>
        <p:txBody>
          <a:bodyPr wrap="none" lIns="90000" tIns="46800" rIns="90000" bIns="46800" anchor="ctr"/>
          <a:lstStyle/>
          <a:p>
            <a:endParaRPr lang="en-US"/>
          </a:p>
        </p:txBody>
      </p:sp>
      <p:sp>
        <p:nvSpPr>
          <p:cNvPr id="100358" name="Oval 6"/>
          <p:cNvSpPr>
            <a:spLocks noChangeArrowheads="1"/>
          </p:cNvSpPr>
          <p:nvPr/>
        </p:nvSpPr>
        <p:spPr bwMode="auto">
          <a:xfrm>
            <a:off x="6804025" y="5805488"/>
            <a:ext cx="647700" cy="360362"/>
          </a:xfrm>
          <a:prstGeom prst="ellipse">
            <a:avLst/>
          </a:prstGeom>
          <a:noFill/>
          <a:ln w="28575">
            <a:solidFill>
              <a:schemeClr val="bg2"/>
            </a:solidFill>
            <a:round/>
            <a:headEnd/>
            <a:tailEnd/>
          </a:ln>
          <a:effectLst/>
        </p:spPr>
        <p:txBody>
          <a:bodyPr wrap="none" lIns="90000" tIns="46800" rIns="90000" bIns="46800" anchor="ctr"/>
          <a:lstStyle/>
          <a:p>
            <a:endParaRPr lang="en-US"/>
          </a:p>
        </p:txBody>
      </p:sp>
      <p:pic>
        <p:nvPicPr>
          <p:cNvPr id="8" name="Picture 3"/>
          <p:cNvPicPr>
            <a:picLocks noChangeAspect="1" noChangeArrowheads="1"/>
          </p:cNvPicPr>
          <p:nvPr/>
        </p:nvPicPr>
        <p:blipFill>
          <a:blip r:embed="rId2"/>
          <a:srcRect/>
          <a:stretch>
            <a:fillRect/>
          </a:stretch>
        </p:blipFill>
        <p:spPr bwMode="auto">
          <a:xfrm>
            <a:off x="457200" y="1752600"/>
            <a:ext cx="8391525" cy="282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533400"/>
            <a:ext cx="8077200" cy="1384995"/>
          </a:xfrm>
          <a:prstGeom prst="rect">
            <a:avLst/>
          </a:prstGeom>
        </p:spPr>
        <p:txBody>
          <a:bodyPr wrap="square">
            <a:spAutoFit/>
          </a:bodyPr>
          <a:lstStyle/>
          <a:p>
            <a:r>
              <a:rPr lang="en-US" sz="2800" b="1" u="sng" dirty="0" smtClean="0">
                <a:solidFill>
                  <a:srgbClr val="FF0000"/>
                </a:solidFill>
                <a:latin typeface="Bookman Old Style" pitchFamily="18" charset="0"/>
              </a:rPr>
              <a:t>Question</a:t>
            </a:r>
            <a:r>
              <a:rPr lang="en-US" sz="2800" dirty="0" smtClean="0">
                <a:solidFill>
                  <a:srgbClr val="FF0000"/>
                </a:solidFill>
                <a:latin typeface="Bookman Old Style" pitchFamily="18" charset="0"/>
              </a:rPr>
              <a:t/>
            </a:r>
            <a:br>
              <a:rPr lang="en-US" sz="2800" dirty="0" smtClean="0">
                <a:solidFill>
                  <a:srgbClr val="FF0000"/>
                </a:solidFill>
                <a:latin typeface="Bookman Old Style" pitchFamily="18" charset="0"/>
              </a:rPr>
            </a:br>
            <a:r>
              <a:rPr lang="en-US" sz="2800" dirty="0" smtClean="0">
                <a:solidFill>
                  <a:srgbClr val="FF0000"/>
                </a:solidFill>
                <a:latin typeface="Bookman Old Style" pitchFamily="18" charset="0"/>
              </a:rPr>
              <a:t>Draw the graph for the B8ZS and HDB3 of the data stream 11100000000000. </a:t>
            </a:r>
            <a:endParaRPr lang="en-US" sz="2800" dirty="0">
              <a:latin typeface="Bookman Old Style"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0"/>
            <a:ext cx="9144000" cy="1143000"/>
          </a:xfrm>
          <a:prstGeom prst="rect">
            <a:avLst/>
          </a:prstGeom>
        </p:spPr>
        <p:style>
          <a:lnRef idx="0">
            <a:schemeClr val="accent5"/>
          </a:lnRef>
          <a:fillRef idx="3">
            <a:schemeClr val="accent5"/>
          </a:fillRef>
          <a:effectRef idx="3">
            <a:schemeClr val="accent5"/>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dirty="0" smtClean="0">
                <a:ln>
                  <a:noFill/>
                </a:ln>
                <a:solidFill>
                  <a:srgbClr val="FF0000"/>
                </a:solidFill>
                <a:effectLst/>
                <a:uLnTx/>
                <a:uFillTx/>
                <a:latin typeface="+mn-lt"/>
                <a:ea typeface="+mn-ea"/>
                <a:cs typeface="+mn-cs"/>
              </a:rPr>
              <a:t>2B1Q</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smtClean="0">
                <a:ln>
                  <a:noFill/>
                </a:ln>
                <a:solidFill>
                  <a:srgbClr val="FFFF00"/>
                </a:solidFill>
                <a:effectLst/>
                <a:uLnTx/>
                <a:uFillTx/>
                <a:latin typeface="+mn-lt"/>
                <a:ea typeface="+mn-ea"/>
                <a:cs typeface="+mn-cs"/>
              </a:rPr>
              <a:t>(TWO</a:t>
            </a:r>
            <a:r>
              <a:rPr kumimoji="0" lang="en-US" altLang="en-US" sz="2400" b="0" i="0" u="none" strike="noStrike" kern="1200" cap="none" spc="0" normalizeH="0" noProof="0" dirty="0" smtClean="0">
                <a:ln>
                  <a:noFill/>
                </a:ln>
                <a:solidFill>
                  <a:srgbClr val="FFFF00"/>
                </a:solidFill>
                <a:effectLst/>
                <a:uLnTx/>
                <a:uFillTx/>
                <a:latin typeface="+mn-lt"/>
                <a:ea typeface="+mn-ea"/>
                <a:cs typeface="+mn-cs"/>
              </a:rPr>
              <a:t> BINARY, ONE QUATERNARY)</a:t>
            </a:r>
            <a:endParaRPr kumimoji="0" lang="en-US" altLang="en-US" sz="2400" b="0" i="0" u="none" strike="noStrike" kern="1200" cap="none" spc="0" normalizeH="0" baseline="0" noProof="0" dirty="0">
              <a:ln>
                <a:noFill/>
              </a:ln>
              <a:solidFill>
                <a:srgbClr val="FFFF00"/>
              </a:solidFill>
              <a:effectLst/>
              <a:uLnTx/>
              <a:uFillTx/>
              <a:latin typeface="+mn-lt"/>
              <a:ea typeface="+mn-ea"/>
              <a:cs typeface="+mn-cs"/>
            </a:endParaRPr>
          </a:p>
        </p:txBody>
      </p:sp>
      <p:pic>
        <p:nvPicPr>
          <p:cNvPr id="2" name="Picture 2"/>
          <p:cNvPicPr>
            <a:picLocks noChangeAspect="1" noChangeArrowheads="1"/>
          </p:cNvPicPr>
          <p:nvPr/>
        </p:nvPicPr>
        <p:blipFill>
          <a:blip r:embed="rId2"/>
          <a:srcRect/>
          <a:stretch>
            <a:fillRect/>
          </a:stretch>
        </p:blipFill>
        <p:spPr bwMode="auto">
          <a:xfrm>
            <a:off x="126335" y="1216709"/>
            <a:ext cx="7381875" cy="410527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724400" y="4419600"/>
          <a:ext cx="4191000" cy="2133600"/>
        </p:xfrm>
        <a:graphic>
          <a:graphicData uri="http://schemas.openxmlformats.org/drawingml/2006/table">
            <a:tbl>
              <a:tblPr firstRow="1" bandRow="1">
                <a:tableStyleId>{5C22544A-7EE6-4342-B048-85BDC9FD1C3A}</a:tableStyleId>
              </a:tblPr>
              <a:tblGrid>
                <a:gridCol w="1295400"/>
                <a:gridCol w="1447800"/>
                <a:gridCol w="1447800"/>
              </a:tblGrid>
              <a:tr h="670560">
                <a:tc>
                  <a:txBody>
                    <a:bodyPr/>
                    <a:lstStyle/>
                    <a:p>
                      <a:pPr algn="ctr"/>
                      <a:r>
                        <a:rPr lang="en-US" dirty="0" smtClean="0"/>
                        <a:t>Next bits</a:t>
                      </a:r>
                      <a:endParaRPr lang="en-US" dirty="0"/>
                    </a:p>
                  </a:txBody>
                  <a:tcPr/>
                </a:tc>
                <a:tc>
                  <a:txBody>
                    <a:bodyPr/>
                    <a:lstStyle/>
                    <a:p>
                      <a:pPr algn="ctr"/>
                      <a:r>
                        <a:rPr lang="en-US" dirty="0" smtClean="0"/>
                        <a:t>Next Level</a:t>
                      </a:r>
                      <a:endParaRPr lang="en-US" dirty="0"/>
                    </a:p>
                  </a:txBody>
                  <a:tcPr/>
                </a:tc>
                <a:tc>
                  <a:txBody>
                    <a:bodyPr/>
                    <a:lstStyle/>
                    <a:p>
                      <a:pPr algn="ctr"/>
                      <a:r>
                        <a:rPr lang="en-US" dirty="0" smtClean="0"/>
                        <a:t>Next Level</a:t>
                      </a:r>
                      <a:endParaRPr lang="en-US" dirty="0"/>
                    </a:p>
                  </a:txBody>
                  <a:tcPr/>
                </a:tc>
              </a:tr>
              <a:tr h="320919">
                <a:tc>
                  <a:txBody>
                    <a:bodyPr/>
                    <a:lstStyle/>
                    <a:p>
                      <a:pPr algn="ctr"/>
                      <a:r>
                        <a:rPr lang="en-US" dirty="0" smtClean="0"/>
                        <a:t>00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20919">
                <a:tc>
                  <a:txBody>
                    <a:bodyPr/>
                    <a:lstStyle/>
                    <a:p>
                      <a:pPr algn="ctr"/>
                      <a:r>
                        <a:rPr lang="en-US" dirty="0" smtClean="0"/>
                        <a:t>01</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r h="320919">
                <a:tc>
                  <a:txBody>
                    <a:bodyPr/>
                    <a:lstStyle/>
                    <a:p>
                      <a:pPr algn="ctr"/>
                      <a:r>
                        <a:rPr lang="en-US" dirty="0" smtClean="0"/>
                        <a:t>10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20919">
                <a:tc>
                  <a:txBody>
                    <a:bodyPr/>
                    <a:lstStyle/>
                    <a:p>
                      <a:pPr algn="ctr"/>
                      <a:r>
                        <a:rPr lang="en-US" dirty="0" smtClean="0"/>
                        <a:t>11</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bl>
          </a:graphicData>
        </a:graphic>
      </p:graphicFrame>
      <p:sp>
        <p:nvSpPr>
          <p:cNvPr id="6" name="TextBox 5"/>
          <p:cNvSpPr txBox="1"/>
          <p:nvPr/>
        </p:nvSpPr>
        <p:spPr>
          <a:xfrm>
            <a:off x="6248400" y="3818208"/>
            <a:ext cx="1219200" cy="646331"/>
          </a:xfrm>
          <a:prstGeom prst="rect">
            <a:avLst/>
          </a:prstGeom>
          <a:noFill/>
        </p:spPr>
        <p:txBody>
          <a:bodyPr wrap="square" rtlCol="0">
            <a:spAutoFit/>
          </a:bodyPr>
          <a:lstStyle/>
          <a:p>
            <a:r>
              <a:rPr lang="en-US" dirty="0" smtClean="0">
                <a:solidFill>
                  <a:srgbClr val="FF0000"/>
                </a:solidFill>
              </a:rPr>
              <a:t>Previous level : +</a:t>
            </a:r>
            <a:r>
              <a:rPr lang="en-US" dirty="0" err="1" smtClean="0">
                <a:solidFill>
                  <a:srgbClr val="FF0000"/>
                </a:solidFill>
              </a:rPr>
              <a:t>ve</a:t>
            </a:r>
            <a:endParaRPr lang="en-US" dirty="0">
              <a:solidFill>
                <a:srgbClr val="FF0000"/>
              </a:solidFill>
            </a:endParaRPr>
          </a:p>
        </p:txBody>
      </p:sp>
      <p:sp>
        <p:nvSpPr>
          <p:cNvPr id="7" name="TextBox 6"/>
          <p:cNvSpPr txBox="1"/>
          <p:nvPr/>
        </p:nvSpPr>
        <p:spPr>
          <a:xfrm>
            <a:off x="7638784" y="3829928"/>
            <a:ext cx="1219200" cy="646331"/>
          </a:xfrm>
          <a:prstGeom prst="rect">
            <a:avLst/>
          </a:prstGeom>
          <a:noFill/>
        </p:spPr>
        <p:txBody>
          <a:bodyPr wrap="square" rtlCol="0">
            <a:spAutoFit/>
          </a:bodyPr>
          <a:lstStyle/>
          <a:p>
            <a:r>
              <a:rPr lang="en-US" dirty="0" smtClean="0">
                <a:solidFill>
                  <a:srgbClr val="FF0000"/>
                </a:solidFill>
              </a:rPr>
              <a:t>Previous level : -</a:t>
            </a:r>
            <a:r>
              <a:rPr lang="en-US" dirty="0" err="1" smtClean="0">
                <a:solidFill>
                  <a:srgbClr val="FF0000"/>
                </a:solidFill>
              </a:rPr>
              <a:t>ve</a:t>
            </a:r>
            <a:endParaRPr lang="en-US" dirty="0">
              <a:solidFill>
                <a:srgbClr val="FF0000"/>
              </a:solidFill>
            </a:endParaRPr>
          </a:p>
        </p:txBody>
      </p:sp>
      <p:sp>
        <p:nvSpPr>
          <p:cNvPr id="8" name="TextBox 7"/>
          <p:cNvSpPr txBox="1"/>
          <p:nvPr/>
        </p:nvSpPr>
        <p:spPr>
          <a:xfrm>
            <a:off x="5486400" y="6553200"/>
            <a:ext cx="2590800" cy="369332"/>
          </a:xfrm>
          <a:prstGeom prst="rect">
            <a:avLst/>
          </a:prstGeom>
          <a:noFill/>
        </p:spPr>
        <p:txBody>
          <a:bodyPr wrap="square" rtlCol="0">
            <a:spAutoFit/>
          </a:bodyPr>
          <a:lstStyle/>
          <a:p>
            <a:r>
              <a:rPr lang="en-US" dirty="0" smtClean="0">
                <a:solidFill>
                  <a:srgbClr val="FF0000"/>
                </a:solidFill>
              </a:rPr>
              <a:t>TRANSITION TABLE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0"/>
            <a:ext cx="9144000" cy="1143000"/>
          </a:xfrm>
          <a:prstGeom prst="rect">
            <a:avLst/>
          </a:prstGeom>
        </p:spPr>
        <p:style>
          <a:lnRef idx="0">
            <a:schemeClr val="accent5"/>
          </a:lnRef>
          <a:fillRef idx="3">
            <a:schemeClr val="accent5"/>
          </a:fillRef>
          <a:effectRef idx="3">
            <a:schemeClr val="accent5"/>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en-US" sz="4400" dirty="0" smtClean="0">
                <a:solidFill>
                  <a:srgbClr val="FF0000"/>
                </a:solidFill>
              </a:rPr>
              <a:t>MLT-3</a:t>
            </a:r>
            <a:endParaRPr kumimoji="0" lang="en-US" altLang="en-US" sz="44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smtClean="0">
                <a:ln>
                  <a:noFill/>
                </a:ln>
                <a:solidFill>
                  <a:srgbClr val="FFFF00"/>
                </a:solidFill>
                <a:effectLst/>
                <a:uLnTx/>
                <a:uFillTx/>
                <a:latin typeface="+mn-lt"/>
                <a:ea typeface="+mn-ea"/>
                <a:cs typeface="+mn-cs"/>
              </a:rPr>
              <a:t>(Multiline</a:t>
            </a:r>
            <a:r>
              <a:rPr kumimoji="0" lang="en-US" altLang="en-US" sz="2400" b="0" i="0" u="none" strike="noStrike" kern="1200" cap="none" spc="0" normalizeH="0" noProof="0" dirty="0" smtClean="0">
                <a:ln>
                  <a:noFill/>
                </a:ln>
                <a:solidFill>
                  <a:srgbClr val="FFFF00"/>
                </a:solidFill>
                <a:effectLst/>
                <a:uLnTx/>
                <a:uFillTx/>
                <a:latin typeface="+mn-lt"/>
                <a:ea typeface="+mn-ea"/>
                <a:cs typeface="+mn-cs"/>
              </a:rPr>
              <a:t> Transmission, three level)</a:t>
            </a:r>
            <a:endParaRPr kumimoji="0" lang="en-US" altLang="en-US" sz="2400" b="0" i="0" u="none" strike="noStrike" kern="1200" cap="none" spc="0" normalizeH="0" baseline="0" noProof="0" dirty="0">
              <a:ln>
                <a:noFill/>
              </a:ln>
              <a:solidFill>
                <a:srgbClr val="FFFF00"/>
              </a:solidFill>
              <a:effectLst/>
              <a:uLnTx/>
              <a:uFillTx/>
              <a:latin typeface="+mn-lt"/>
              <a:ea typeface="+mn-ea"/>
              <a:cs typeface="+mn-cs"/>
            </a:endParaRPr>
          </a:p>
        </p:txBody>
      </p:sp>
      <p:sp>
        <p:nvSpPr>
          <p:cNvPr id="4" name="Content Placeholder 3"/>
          <p:cNvSpPr>
            <a:spLocks noGrp="1"/>
          </p:cNvSpPr>
          <p:nvPr>
            <p:ph idx="1"/>
          </p:nvPr>
        </p:nvSpPr>
        <p:spPr/>
        <p:txBody>
          <a:bodyPr>
            <a:normAutofit fontScale="85000" lnSpcReduction="20000"/>
          </a:bodyPr>
          <a:lstStyle/>
          <a:p>
            <a:pPr>
              <a:buFont typeface="Wingdings" pitchFamily="2" charset="2"/>
              <a:buChar char="Ø"/>
            </a:pPr>
            <a:r>
              <a:rPr lang="en-US" dirty="0" smtClean="0">
                <a:solidFill>
                  <a:srgbClr val="002060"/>
                </a:solidFill>
                <a:latin typeface="Bookman Old Style" pitchFamily="18" charset="0"/>
              </a:rPr>
              <a:t>It uses three levels (+V, 0, and –V).</a:t>
            </a:r>
          </a:p>
          <a:p>
            <a:pPr>
              <a:buFont typeface="Wingdings" pitchFamily="2" charset="2"/>
              <a:buChar char="Ø"/>
            </a:pPr>
            <a:r>
              <a:rPr lang="en-US" dirty="0" smtClean="0">
                <a:solidFill>
                  <a:srgbClr val="002060"/>
                </a:solidFill>
                <a:latin typeface="Bookman Old Style" pitchFamily="18" charset="0"/>
              </a:rPr>
              <a:t>Transition rules to move between the levels.</a:t>
            </a:r>
          </a:p>
          <a:p>
            <a:pPr marL="514350" indent="-514350">
              <a:buNone/>
            </a:pPr>
            <a:r>
              <a:rPr lang="en-US" dirty="0" smtClean="0">
                <a:latin typeface="Bookman Old Style" pitchFamily="18" charset="0"/>
              </a:rPr>
              <a:t>		</a:t>
            </a:r>
            <a:r>
              <a:rPr lang="en-US" dirty="0" smtClean="0">
                <a:solidFill>
                  <a:srgbClr val="0070C0"/>
                </a:solidFill>
                <a:latin typeface="Bookman Old Style" pitchFamily="18" charset="0"/>
              </a:rPr>
              <a:t>1. If the next bit is 0, there is no 	  	    transition. </a:t>
            </a:r>
          </a:p>
          <a:p>
            <a:pPr marL="514350" indent="-514350">
              <a:buNone/>
            </a:pPr>
            <a:r>
              <a:rPr lang="en-US" dirty="0" smtClean="0">
                <a:solidFill>
                  <a:srgbClr val="0070C0"/>
                </a:solidFill>
                <a:latin typeface="Bookman Old Style" pitchFamily="18" charset="0"/>
              </a:rPr>
              <a:t>		2. If the next bit is 1 and the current level 	    is not 0, the next level is 0.</a:t>
            </a:r>
          </a:p>
          <a:p>
            <a:pPr marL="514350" indent="-514350">
              <a:buNone/>
            </a:pPr>
            <a:r>
              <a:rPr lang="en-US" dirty="0" smtClean="0">
                <a:solidFill>
                  <a:srgbClr val="0070C0"/>
                </a:solidFill>
                <a:latin typeface="Bookman Old Style" pitchFamily="18" charset="0"/>
              </a:rPr>
              <a:t>		3. If the next bit is 1 and the current level 	    is 0, the next level is the opposite of the 	    last nonzero level.</a:t>
            </a:r>
          </a:p>
          <a:p>
            <a:pPr marL="514350" indent="-514350">
              <a:buNone/>
            </a:pPr>
            <a:endParaRPr lang="en-US" dirty="0" smtClean="0">
              <a:latin typeface="Bookman Old Style" pitchFamily="18" charset="0"/>
            </a:endParaRPr>
          </a:p>
          <a:p>
            <a:pPr>
              <a:buNone/>
            </a:pPr>
            <a:r>
              <a:rPr lang="en-US" dirty="0" smtClean="0">
                <a:latin typeface="Bookman Old Style" pitchFamily="18" charset="0"/>
              </a:rPr>
              <a:t>		</a:t>
            </a:r>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Grp="1" noChangeAspect="1" noChangeArrowheads="1"/>
          </p:cNvPicPr>
          <p:nvPr>
            <p:ph idx="1"/>
          </p:nvPr>
        </p:nvPicPr>
        <p:blipFill>
          <a:blip r:embed="rId2"/>
          <a:srcRect/>
          <a:stretch>
            <a:fillRect/>
          </a:stretch>
        </p:blipFill>
        <p:spPr bwMode="auto">
          <a:xfrm>
            <a:off x="457200" y="2133600"/>
            <a:ext cx="8229600" cy="2524549"/>
          </a:xfrm>
          <a:prstGeom prst="rect">
            <a:avLst/>
          </a:prstGeom>
          <a:noFill/>
          <a:ln w="9525">
            <a:noFill/>
            <a:miter lim="800000"/>
            <a:headEnd/>
            <a:tailEnd/>
          </a:ln>
          <a:effectLst/>
        </p:spPr>
      </p:pic>
      <p:sp>
        <p:nvSpPr>
          <p:cNvPr id="7" name="Rectangle 2"/>
          <p:cNvSpPr txBox="1">
            <a:spLocks noChangeArrowheads="1"/>
          </p:cNvSpPr>
          <p:nvPr/>
        </p:nvSpPr>
        <p:spPr>
          <a:xfrm>
            <a:off x="0" y="0"/>
            <a:ext cx="9144000" cy="1143000"/>
          </a:xfrm>
          <a:prstGeom prst="rect">
            <a:avLst/>
          </a:prstGeom>
        </p:spPr>
        <p:style>
          <a:lnRef idx="0">
            <a:schemeClr val="accent5"/>
          </a:lnRef>
          <a:fillRef idx="3">
            <a:schemeClr val="accent5"/>
          </a:fillRef>
          <a:effectRef idx="3">
            <a:schemeClr val="accent5"/>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en-US" sz="4400" dirty="0" smtClean="0">
                <a:solidFill>
                  <a:srgbClr val="FF0000"/>
                </a:solidFill>
              </a:rPr>
              <a:t>Example of MLT-3</a:t>
            </a:r>
            <a:endParaRPr kumimoji="0" lang="en-US" altLang="en-US" sz="44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smtClean="0">
                <a:ln>
                  <a:noFill/>
                </a:ln>
                <a:solidFill>
                  <a:srgbClr val="FFFF00"/>
                </a:solidFill>
                <a:effectLst/>
                <a:uLnTx/>
                <a:uFillTx/>
                <a:latin typeface="+mn-lt"/>
                <a:ea typeface="+mn-ea"/>
                <a:cs typeface="+mn-cs"/>
              </a:rPr>
              <a:t>(Multiline</a:t>
            </a:r>
            <a:r>
              <a:rPr kumimoji="0" lang="en-US" altLang="en-US" sz="2400" b="0" i="0" u="none" strike="noStrike" kern="1200" cap="none" spc="0" normalizeH="0" noProof="0" dirty="0" smtClean="0">
                <a:ln>
                  <a:noFill/>
                </a:ln>
                <a:solidFill>
                  <a:srgbClr val="FFFF00"/>
                </a:solidFill>
                <a:effectLst/>
                <a:uLnTx/>
                <a:uFillTx/>
                <a:latin typeface="+mn-lt"/>
                <a:ea typeface="+mn-ea"/>
                <a:cs typeface="+mn-cs"/>
              </a:rPr>
              <a:t> Transmission, three level)</a:t>
            </a:r>
            <a:endParaRPr kumimoji="0" lang="en-US" altLang="en-US" sz="24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0"/>
            <a:ext cx="9144000" cy="1143000"/>
          </a:xfrm>
          <a:prstGeom prst="rect">
            <a:avLst/>
          </a:prstGeom>
        </p:spPr>
        <p:style>
          <a:lnRef idx="0">
            <a:schemeClr val="accent5"/>
          </a:lnRef>
          <a:fillRef idx="3">
            <a:schemeClr val="accent5"/>
          </a:fillRef>
          <a:effectRef idx="3">
            <a:schemeClr val="accent5"/>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en-US" sz="4400" dirty="0" smtClean="0">
                <a:solidFill>
                  <a:srgbClr val="FF0000"/>
                </a:solidFill>
              </a:rPr>
              <a:t>4B/5B Encoding</a:t>
            </a:r>
            <a:endParaRPr kumimoji="0" lang="en-US" altLang="en-US" sz="44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smtClean="0">
                <a:ln>
                  <a:noFill/>
                </a:ln>
                <a:solidFill>
                  <a:srgbClr val="FFFF00"/>
                </a:solidFill>
                <a:effectLst/>
                <a:uLnTx/>
                <a:uFillTx/>
                <a:latin typeface="+mn-lt"/>
                <a:ea typeface="+mn-ea"/>
                <a:cs typeface="+mn-cs"/>
              </a:rPr>
              <a:t>(Four</a:t>
            </a:r>
            <a:r>
              <a:rPr kumimoji="0" lang="en-US" altLang="en-US" sz="2400" b="0" i="0" u="none" strike="noStrike" kern="1200" cap="none" spc="0" normalizeH="0" noProof="0" dirty="0" smtClean="0">
                <a:ln>
                  <a:noFill/>
                </a:ln>
                <a:solidFill>
                  <a:srgbClr val="FFFF00"/>
                </a:solidFill>
                <a:effectLst/>
                <a:uLnTx/>
                <a:uFillTx/>
                <a:latin typeface="+mn-lt"/>
                <a:ea typeface="+mn-ea"/>
                <a:cs typeface="+mn-cs"/>
              </a:rPr>
              <a:t> Binary/Five binary)</a:t>
            </a:r>
            <a:endParaRPr kumimoji="0" lang="en-US" altLang="en-US" sz="2400" b="0" i="0" u="none" strike="noStrike" kern="1200" cap="none" spc="0" normalizeH="0" baseline="0" noProof="0" dirty="0">
              <a:ln>
                <a:noFill/>
              </a:ln>
              <a:solidFill>
                <a:srgbClr val="FFFF00"/>
              </a:solidFill>
              <a:effectLst/>
              <a:uLnTx/>
              <a:uFillTx/>
              <a:latin typeface="+mn-lt"/>
              <a:ea typeface="+mn-ea"/>
              <a:cs typeface="+mn-cs"/>
            </a:endParaRPr>
          </a:p>
        </p:txBody>
      </p:sp>
      <p:pic>
        <p:nvPicPr>
          <p:cNvPr id="5" name="Picture 10"/>
          <p:cNvPicPr>
            <a:picLocks noChangeAspect="1" noChangeArrowheads="1"/>
          </p:cNvPicPr>
          <p:nvPr/>
        </p:nvPicPr>
        <p:blipFill>
          <a:blip r:embed="rId2"/>
          <a:srcRect/>
          <a:stretch>
            <a:fillRect/>
          </a:stretch>
        </p:blipFill>
        <p:spPr bwMode="auto">
          <a:xfrm>
            <a:off x="762000" y="1219200"/>
            <a:ext cx="7407275" cy="5332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0"/>
            <a:ext cx="9144000" cy="1143000"/>
          </a:xfrm>
          <a:prstGeom prst="rect">
            <a:avLst/>
          </a:prstGeom>
        </p:spPr>
        <p:style>
          <a:lnRef idx="0">
            <a:schemeClr val="accent5"/>
          </a:lnRef>
          <a:fillRef idx="3">
            <a:schemeClr val="accent5"/>
          </a:fillRef>
          <a:effectRef idx="3">
            <a:schemeClr val="accent5"/>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en-US" sz="4400" dirty="0" smtClean="0">
                <a:solidFill>
                  <a:srgbClr val="FF0000"/>
                </a:solidFill>
              </a:rPr>
              <a:t>4B/5B Encoding continue</a:t>
            </a:r>
            <a:endParaRPr kumimoji="0" lang="en-US" altLang="en-US" sz="44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smtClean="0">
                <a:ln>
                  <a:noFill/>
                </a:ln>
                <a:solidFill>
                  <a:srgbClr val="FFFF00"/>
                </a:solidFill>
                <a:effectLst/>
                <a:uLnTx/>
                <a:uFillTx/>
                <a:latin typeface="+mn-lt"/>
                <a:ea typeface="+mn-ea"/>
                <a:cs typeface="+mn-cs"/>
              </a:rPr>
              <a:t>(Four</a:t>
            </a:r>
            <a:r>
              <a:rPr kumimoji="0" lang="en-US" altLang="en-US" sz="2400" b="0" i="0" u="none" strike="noStrike" kern="1200" cap="none" spc="0" normalizeH="0" noProof="0" dirty="0" smtClean="0">
                <a:ln>
                  <a:noFill/>
                </a:ln>
                <a:solidFill>
                  <a:srgbClr val="FFFF00"/>
                </a:solidFill>
                <a:effectLst/>
                <a:uLnTx/>
                <a:uFillTx/>
                <a:latin typeface="+mn-lt"/>
                <a:ea typeface="+mn-ea"/>
                <a:cs typeface="+mn-cs"/>
              </a:rPr>
              <a:t> Binary/Five binary)</a:t>
            </a:r>
            <a:endParaRPr kumimoji="0" lang="en-US" altLang="en-US" sz="2400" b="0" i="0" u="none" strike="noStrike" kern="1200" cap="none" spc="0" normalizeH="0" baseline="0" noProof="0" dirty="0">
              <a:ln>
                <a:noFill/>
              </a:ln>
              <a:solidFill>
                <a:srgbClr val="FFFF00"/>
              </a:solidFill>
              <a:effectLst/>
              <a:uLnTx/>
              <a:uFillTx/>
              <a:latin typeface="+mn-lt"/>
              <a:ea typeface="+mn-ea"/>
              <a:cs typeface="+mn-cs"/>
            </a:endParaRPr>
          </a:p>
        </p:txBody>
      </p:sp>
      <p:graphicFrame>
        <p:nvGraphicFramePr>
          <p:cNvPr id="4" name="Group 67"/>
          <p:cNvGraphicFramePr>
            <a:graphicFrameLocks noGrp="1"/>
          </p:cNvGraphicFramePr>
          <p:nvPr/>
        </p:nvGraphicFramePr>
        <p:xfrm>
          <a:off x="1" y="1219200"/>
          <a:ext cx="9143998" cy="5638798"/>
        </p:xfrm>
        <a:graphic>
          <a:graphicData uri="http://schemas.openxmlformats.org/drawingml/2006/table">
            <a:tbl>
              <a:tblPr/>
              <a:tblGrid>
                <a:gridCol w="3185885"/>
                <a:gridCol w="1986643"/>
                <a:gridCol w="1984828"/>
                <a:gridCol w="1986642"/>
              </a:tblGrid>
              <a:tr h="7884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bg1"/>
                          </a:solidFill>
                          <a:effectLst/>
                          <a:latin typeface="Times New Roman" pitchFamily="18" charset="0"/>
                        </a:rPr>
                        <a:t>Data</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bg1"/>
                          </a:solidFill>
                          <a:effectLst/>
                          <a:latin typeface="Times New Roman" pitchFamily="18" charset="0"/>
                        </a:rPr>
                        <a:t>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bg1"/>
                          </a:solidFill>
                          <a:effectLst/>
                          <a:latin typeface="Times New Roman" pitchFamily="18" charset="0"/>
                        </a:rPr>
                        <a:t>Data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bg1"/>
                          </a:solidFill>
                          <a:effectLst/>
                          <a:latin typeface="Times New Roman" pitchFamily="18" charset="0"/>
                        </a:rPr>
                        <a:t>Code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627512">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0000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11110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1000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10010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78845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0001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01001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10011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60475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0010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10100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10110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60475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0011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10101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10111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60475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0100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11010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60475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0101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01011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11011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60475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0110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01110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11100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410611">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0111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outerShdw blurRad="38100" dist="38100" dir="2700000" algn="tl">
                              <a:srgbClr val="000000"/>
                            </a:outerShdw>
                          </a:effectLst>
                          <a:latin typeface="Times New Roman" pitchFamily="18" charset="0"/>
                        </a:rPr>
                        <a:t>01111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outerShdw blurRad="38100" dist="38100" dir="2700000" algn="tl">
                              <a:srgbClr val="000000"/>
                            </a:outerShdw>
                          </a:effectLst>
                          <a:latin typeface="Times New Roman" pitchFamily="18" charset="0"/>
                        </a:rPr>
                        <a:t>11101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4A8FA"/>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26662" y="919163"/>
            <a:ext cx="8712537" cy="5376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27"/>
          <p:cNvPicPr>
            <a:picLocks noChangeAspect="1" noChangeArrowheads="1"/>
          </p:cNvPicPr>
          <p:nvPr/>
        </p:nvPicPr>
        <p:blipFill>
          <a:blip r:embed="rId2"/>
          <a:srcRect/>
          <a:stretch>
            <a:fillRect/>
          </a:stretch>
        </p:blipFill>
        <p:spPr bwMode="auto">
          <a:xfrm>
            <a:off x="981075" y="2641600"/>
            <a:ext cx="7705725" cy="1701800"/>
          </a:xfrm>
          <a:prstGeom prst="rect">
            <a:avLst/>
          </a:prstGeom>
          <a:noFill/>
          <a:ln w="9525">
            <a:noFill/>
            <a:miter lim="800000"/>
            <a:headEnd/>
            <a:tailEnd/>
          </a:ln>
        </p:spPr>
      </p:pic>
      <p:sp>
        <p:nvSpPr>
          <p:cNvPr id="3" name="Text Box 1028"/>
          <p:cNvSpPr txBox="1">
            <a:spLocks noChangeArrowheads="1"/>
          </p:cNvSpPr>
          <p:nvPr/>
        </p:nvSpPr>
        <p:spPr bwMode="auto">
          <a:xfrm>
            <a:off x="1828800" y="868363"/>
            <a:ext cx="4559582" cy="584775"/>
          </a:xfrm>
          <a:prstGeom prst="rect">
            <a:avLst/>
          </a:prstGeom>
          <a:noFill/>
          <a:ln w="9525">
            <a:noFill/>
            <a:miter lim="800000"/>
            <a:headEnd/>
            <a:tailEnd/>
          </a:ln>
        </p:spPr>
        <p:txBody>
          <a:bodyPr wrap="none">
            <a:spAutoFit/>
          </a:bodyPr>
          <a:lstStyle/>
          <a:p>
            <a:pPr eaLnBrk="0" hangingPunct="0"/>
            <a:r>
              <a:rPr lang="en-US" sz="3200" b="1" dirty="0">
                <a:solidFill>
                  <a:srgbClr val="002060"/>
                </a:solidFill>
              </a:rPr>
              <a:t>Digital to Digital Encoding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152400" y="2152650"/>
            <a:ext cx="8885238" cy="2343150"/>
          </a:xfrm>
          <a:prstGeom prst="rect">
            <a:avLst/>
          </a:prstGeom>
          <a:noFill/>
          <a:ln w="9525">
            <a:noFill/>
            <a:miter lim="800000"/>
            <a:headEnd/>
            <a:tailEnd/>
          </a:ln>
        </p:spPr>
      </p:pic>
      <p:sp>
        <p:nvSpPr>
          <p:cNvPr id="3" name="Text Box 5"/>
          <p:cNvSpPr txBox="1">
            <a:spLocks noChangeArrowheads="1"/>
          </p:cNvSpPr>
          <p:nvPr/>
        </p:nvSpPr>
        <p:spPr bwMode="auto">
          <a:xfrm>
            <a:off x="1295400" y="715963"/>
            <a:ext cx="6071214" cy="584775"/>
          </a:xfrm>
          <a:prstGeom prst="rect">
            <a:avLst/>
          </a:prstGeom>
          <a:noFill/>
          <a:ln w="9525">
            <a:noFill/>
            <a:miter lim="800000"/>
            <a:headEnd/>
            <a:tailEnd/>
          </a:ln>
        </p:spPr>
        <p:txBody>
          <a:bodyPr wrap="none">
            <a:spAutoFit/>
          </a:bodyPr>
          <a:lstStyle/>
          <a:p>
            <a:pPr eaLnBrk="0" hangingPunct="0"/>
            <a:r>
              <a:rPr lang="en-US" sz="3200" b="1" dirty="0">
                <a:solidFill>
                  <a:srgbClr val="002060"/>
                </a:solidFill>
              </a:rPr>
              <a:t>Types of Digital to Digital Encoding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28756" y="3124200"/>
            <a:ext cx="8902700" cy="2921000"/>
          </a:xfrm>
          <a:prstGeom prst="rect">
            <a:avLst/>
          </a:prstGeom>
          <a:noFill/>
          <a:ln w="9525">
            <a:noFill/>
            <a:miter lim="800000"/>
            <a:headEnd/>
            <a:tailEnd/>
          </a:ln>
        </p:spPr>
      </p:pic>
      <p:sp>
        <p:nvSpPr>
          <p:cNvPr id="5" name="Text Box 5"/>
          <p:cNvSpPr txBox="1">
            <a:spLocks noChangeArrowheads="1"/>
          </p:cNvSpPr>
          <p:nvPr/>
        </p:nvSpPr>
        <p:spPr bwMode="auto">
          <a:xfrm>
            <a:off x="2757488" y="609600"/>
            <a:ext cx="3490912" cy="579438"/>
          </a:xfrm>
          <a:prstGeom prst="rect">
            <a:avLst/>
          </a:prstGeom>
          <a:noFill/>
          <a:ln w="9525">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3333CC"/>
                </a:solidFill>
                <a:effectLst/>
                <a:uLnTx/>
                <a:uFillTx/>
              </a:rPr>
              <a:t>Unipolar Encoding</a:t>
            </a:r>
          </a:p>
        </p:txBody>
      </p:sp>
      <p:sp>
        <p:nvSpPr>
          <p:cNvPr id="6" name="TextBox 5"/>
          <p:cNvSpPr txBox="1"/>
          <p:nvPr/>
        </p:nvSpPr>
        <p:spPr>
          <a:xfrm>
            <a:off x="685800" y="1219200"/>
            <a:ext cx="7772400" cy="1631216"/>
          </a:xfrm>
          <a:prstGeom prst="rect">
            <a:avLst/>
          </a:prstGeom>
          <a:noFill/>
        </p:spPr>
        <p:txBody>
          <a:bodyPr wrap="square" rtlCol="0">
            <a:spAutoFit/>
          </a:bodyPr>
          <a:lstStyle/>
          <a:p>
            <a:r>
              <a:rPr lang="en-US" sz="2000" b="1" dirty="0" smtClean="0">
                <a:latin typeface="Batang" pitchFamily="18" charset="-127"/>
                <a:ea typeface="Batang" pitchFamily="18" charset="-127"/>
              </a:rPr>
              <a:t>All the Signal levels are on one side of the time axis, either above or below.</a:t>
            </a:r>
          </a:p>
          <a:p>
            <a:endParaRPr lang="en-US" sz="2000" b="1" dirty="0" smtClean="0">
              <a:latin typeface="Batang" pitchFamily="18" charset="-127"/>
              <a:ea typeface="Batang" pitchFamily="18" charset="-127"/>
            </a:endParaRPr>
          </a:p>
          <a:p>
            <a:r>
              <a:rPr lang="en-US" sz="2000" b="1" dirty="0" smtClean="0">
                <a:latin typeface="Batang" pitchFamily="18" charset="-127"/>
                <a:ea typeface="Batang" pitchFamily="18" charset="-127"/>
              </a:rPr>
              <a:t>Positive Voltage – bit 1</a:t>
            </a:r>
          </a:p>
          <a:p>
            <a:r>
              <a:rPr lang="en-US" sz="2000" b="1" dirty="0" smtClean="0">
                <a:latin typeface="Batang" pitchFamily="18" charset="-127"/>
                <a:ea typeface="Batang" pitchFamily="18" charset="-127"/>
              </a:rPr>
              <a:t>Zero Voltage – bit 0.</a:t>
            </a:r>
            <a:endParaRPr lang="en-US" sz="2000" b="1" dirty="0">
              <a:latin typeface="Batang" pitchFamily="18" charset="-127"/>
              <a:ea typeface="Batang" pitchFamily="18"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96952" y="2778380"/>
            <a:ext cx="8793163" cy="3221038"/>
          </a:xfrm>
          <a:prstGeom prst="rect">
            <a:avLst/>
          </a:prstGeom>
          <a:noFill/>
          <a:ln w="9525">
            <a:noFill/>
            <a:miter lim="800000"/>
            <a:headEnd/>
            <a:tailEnd/>
          </a:ln>
        </p:spPr>
      </p:pic>
      <p:sp>
        <p:nvSpPr>
          <p:cNvPr id="4" name="Text Box 5"/>
          <p:cNvSpPr txBox="1">
            <a:spLocks noChangeArrowheads="1"/>
          </p:cNvSpPr>
          <p:nvPr/>
        </p:nvSpPr>
        <p:spPr bwMode="auto">
          <a:xfrm>
            <a:off x="2819400" y="381000"/>
            <a:ext cx="2805576" cy="584775"/>
          </a:xfrm>
          <a:prstGeom prst="rect">
            <a:avLst/>
          </a:prstGeom>
          <a:noFill/>
          <a:ln w="9525">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3333CC"/>
                </a:solidFill>
                <a:effectLst/>
                <a:uLnTx/>
                <a:uFillTx/>
              </a:rPr>
              <a:t> Polar Encoding</a:t>
            </a:r>
          </a:p>
        </p:txBody>
      </p:sp>
      <p:sp>
        <p:nvSpPr>
          <p:cNvPr id="5" name="TextBox 4"/>
          <p:cNvSpPr txBox="1"/>
          <p:nvPr/>
        </p:nvSpPr>
        <p:spPr>
          <a:xfrm>
            <a:off x="533400" y="1066800"/>
            <a:ext cx="8153400" cy="1015663"/>
          </a:xfrm>
          <a:prstGeom prst="rect">
            <a:avLst/>
          </a:prstGeom>
          <a:noFill/>
        </p:spPr>
        <p:txBody>
          <a:bodyPr wrap="square" rtlCol="0">
            <a:spAutoFit/>
          </a:bodyPr>
          <a:lstStyle/>
          <a:p>
            <a:r>
              <a:rPr lang="en-US" sz="2000" b="1" dirty="0" smtClean="0">
                <a:solidFill>
                  <a:srgbClr val="002060"/>
                </a:solidFill>
                <a:latin typeface="Batang" pitchFamily="18" charset="-127"/>
                <a:ea typeface="Batang" pitchFamily="18" charset="-127"/>
              </a:rPr>
              <a:t>Signal  levels are on the both sides of the time axis. For Example, the voltage level for 0 can be positive and the voltage level for 1 can be negative.</a:t>
            </a:r>
            <a:endParaRPr lang="en-US" sz="2000" b="1" dirty="0">
              <a:solidFill>
                <a:srgbClr val="002060"/>
              </a:solidFill>
              <a:latin typeface="Batang" pitchFamily="18" charset="-127"/>
              <a:ea typeface="Batang" pitchFamily="18" charset="-127"/>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101981" y="1886369"/>
            <a:ext cx="7086599" cy="4908283"/>
          </a:xfrm>
          <a:prstGeom prst="rect">
            <a:avLst/>
          </a:prstGeom>
          <a:noFill/>
          <a:ln w="9525">
            <a:noFill/>
            <a:miter lim="800000"/>
            <a:headEnd/>
            <a:tailEnd/>
          </a:ln>
        </p:spPr>
      </p:pic>
      <p:sp>
        <p:nvSpPr>
          <p:cNvPr id="3" name="Text Box 4"/>
          <p:cNvSpPr txBox="1">
            <a:spLocks noChangeArrowheads="1"/>
          </p:cNvSpPr>
          <p:nvPr/>
        </p:nvSpPr>
        <p:spPr bwMode="auto">
          <a:xfrm>
            <a:off x="1752600" y="152400"/>
            <a:ext cx="4576509" cy="584775"/>
          </a:xfrm>
          <a:prstGeom prst="rect">
            <a:avLst/>
          </a:prstGeom>
          <a:noFill/>
          <a:ln w="9525">
            <a:noFill/>
            <a:miter lim="800000"/>
            <a:headEnd/>
            <a:tailEnd/>
          </a:ln>
        </p:spPr>
        <p:txBody>
          <a:bodyPr wrap="none">
            <a:spAutoFit/>
          </a:bodyPr>
          <a:lstStyle/>
          <a:p>
            <a:pPr eaLnBrk="0" hangingPunct="0"/>
            <a:r>
              <a:rPr lang="en-US" sz="3200" b="1" dirty="0">
                <a:solidFill>
                  <a:srgbClr val="002060"/>
                </a:solidFill>
              </a:rPr>
              <a:t>NRZ-L and NRZ-I Encoding</a:t>
            </a:r>
          </a:p>
        </p:txBody>
      </p:sp>
      <p:sp>
        <p:nvSpPr>
          <p:cNvPr id="4" name="TextBox 3"/>
          <p:cNvSpPr txBox="1"/>
          <p:nvPr/>
        </p:nvSpPr>
        <p:spPr>
          <a:xfrm>
            <a:off x="609600" y="685800"/>
            <a:ext cx="8153400" cy="1200329"/>
          </a:xfrm>
          <a:prstGeom prst="rect">
            <a:avLst/>
          </a:prstGeom>
          <a:noFill/>
        </p:spPr>
        <p:txBody>
          <a:bodyPr wrap="square" rtlCol="0">
            <a:spAutoFit/>
          </a:bodyPr>
          <a:lstStyle/>
          <a:p>
            <a:r>
              <a:rPr lang="en-US" b="1" dirty="0" smtClean="0">
                <a:solidFill>
                  <a:schemeClr val="tx2">
                    <a:lumMod val="60000"/>
                    <a:lumOff val="40000"/>
                  </a:schemeClr>
                </a:solidFill>
                <a:latin typeface="Bookman Old Style" pitchFamily="18" charset="0"/>
                <a:ea typeface="Batang" pitchFamily="18" charset="-127"/>
              </a:rPr>
              <a:t>NRZ-L(Non-Return-to-Zero-Level)   - The level of the voltage determines the value of the bit.</a:t>
            </a:r>
          </a:p>
          <a:p>
            <a:r>
              <a:rPr lang="en-US" b="1" dirty="0" smtClean="0">
                <a:solidFill>
                  <a:schemeClr val="tx2">
                    <a:lumMod val="60000"/>
                    <a:lumOff val="40000"/>
                  </a:schemeClr>
                </a:solidFill>
                <a:latin typeface="Bookman Old Style" pitchFamily="18" charset="0"/>
                <a:ea typeface="Batang" pitchFamily="18" charset="-127"/>
              </a:rPr>
              <a:t>NRZ-I (NRZ-Invert) – If there is no change, the bit is 0; if there is a change, the bit is 1.</a:t>
            </a:r>
            <a:endParaRPr lang="en-US" b="1" dirty="0">
              <a:solidFill>
                <a:schemeClr val="tx2">
                  <a:lumMod val="60000"/>
                  <a:lumOff val="40000"/>
                </a:schemeClr>
              </a:solidFill>
              <a:latin typeface="Bookman Old Style" pitchFamily="18" charset="0"/>
              <a:ea typeface="Batang" pitchFamily="18"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319264" y="2501211"/>
            <a:ext cx="6856412" cy="3995737"/>
          </a:xfrm>
          <a:prstGeom prst="rect">
            <a:avLst/>
          </a:prstGeom>
          <a:noFill/>
          <a:ln w="9525">
            <a:noFill/>
            <a:miter lim="800000"/>
            <a:headEnd/>
            <a:tailEnd/>
          </a:ln>
        </p:spPr>
      </p:pic>
      <p:sp>
        <p:nvSpPr>
          <p:cNvPr id="5" name="Text Box 5"/>
          <p:cNvSpPr txBox="1">
            <a:spLocks noChangeArrowheads="1"/>
          </p:cNvSpPr>
          <p:nvPr/>
        </p:nvSpPr>
        <p:spPr bwMode="auto">
          <a:xfrm>
            <a:off x="1676400" y="228600"/>
            <a:ext cx="5085046" cy="584775"/>
          </a:xfrm>
          <a:prstGeom prst="rect">
            <a:avLst/>
          </a:prstGeom>
          <a:noFill/>
          <a:ln w="9525">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3333CC"/>
                </a:solidFill>
                <a:effectLst/>
                <a:uLnTx/>
                <a:uFillTx/>
              </a:rPr>
              <a:t>RZ (Return to Zero) Encoding</a:t>
            </a:r>
          </a:p>
        </p:txBody>
      </p:sp>
      <p:sp>
        <p:nvSpPr>
          <p:cNvPr id="6" name="TextBox 5"/>
          <p:cNvSpPr txBox="1"/>
          <p:nvPr/>
        </p:nvSpPr>
        <p:spPr>
          <a:xfrm>
            <a:off x="990600" y="1066800"/>
            <a:ext cx="7086600" cy="369332"/>
          </a:xfrm>
          <a:prstGeom prst="rect">
            <a:avLst/>
          </a:prstGeom>
          <a:noFill/>
        </p:spPr>
        <p:txBody>
          <a:bodyPr wrap="square" rtlCol="0">
            <a:spAutoFit/>
          </a:bodyPr>
          <a:lstStyle/>
          <a:p>
            <a:r>
              <a:rPr lang="en-US" dirty="0" smtClean="0"/>
              <a:t> </a:t>
            </a:r>
            <a:endParaRPr lang="en-US" dirty="0"/>
          </a:p>
        </p:txBody>
      </p:sp>
      <p:sp>
        <p:nvSpPr>
          <p:cNvPr id="7" name="TextBox 6"/>
          <p:cNvSpPr txBox="1"/>
          <p:nvPr/>
        </p:nvSpPr>
        <p:spPr>
          <a:xfrm>
            <a:off x="533400" y="838200"/>
            <a:ext cx="8153400" cy="1938992"/>
          </a:xfrm>
          <a:prstGeom prst="rect">
            <a:avLst/>
          </a:prstGeom>
          <a:noFill/>
        </p:spPr>
        <p:txBody>
          <a:bodyPr wrap="square" rtlCol="0">
            <a:spAutoFit/>
          </a:bodyPr>
          <a:lstStyle/>
          <a:p>
            <a:pPr algn="just"/>
            <a:r>
              <a:rPr lang="en-US" sz="2000" dirty="0" smtClean="0">
                <a:solidFill>
                  <a:srgbClr val="FF0000"/>
                </a:solidFill>
                <a:latin typeface="Bookman Old Style" pitchFamily="18" charset="0"/>
              </a:rPr>
              <a:t>The main problem with NRZ encoding occurs when the sender and receiver clocks are not synchronized. The receiver does not know when one has ended and the next bit is starting.</a:t>
            </a:r>
          </a:p>
          <a:p>
            <a:pPr algn="just"/>
            <a:endParaRPr lang="en-US" sz="2000" dirty="0" smtClean="0">
              <a:solidFill>
                <a:srgbClr val="002060"/>
              </a:solidFill>
              <a:latin typeface="Bookman Old Style" pitchFamily="18" charset="0"/>
            </a:endParaRPr>
          </a:p>
          <a:p>
            <a:pPr algn="just"/>
            <a:r>
              <a:rPr lang="en-US" sz="2000" dirty="0" smtClean="0">
                <a:solidFill>
                  <a:srgbClr val="002060"/>
                </a:solidFill>
                <a:latin typeface="Bookman Old Style" pitchFamily="18" charset="0"/>
              </a:rPr>
              <a:t>In RZ, the signal changes not between bits but during the bit.</a:t>
            </a:r>
          </a:p>
          <a:p>
            <a:pPr algn="just"/>
            <a:r>
              <a:rPr lang="en-US" sz="2000" dirty="0" smtClean="0">
                <a:latin typeface="Bookman Old Style" pitchFamily="18" charset="0"/>
              </a:rPr>
              <a:t> </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52400" y="228600"/>
            <a:ext cx="8763938" cy="584775"/>
          </a:xfrm>
          <a:prstGeom prst="rect">
            <a:avLst/>
          </a:prstGeom>
          <a:noFill/>
          <a:ln w="9525">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3333CC"/>
                </a:solidFill>
                <a:effectLst/>
                <a:uLnTx/>
                <a:uFillTx/>
              </a:rPr>
              <a:t>Manchester and Differential Manchester Encoding</a:t>
            </a:r>
          </a:p>
        </p:txBody>
      </p:sp>
      <p:sp>
        <p:nvSpPr>
          <p:cNvPr id="6" name="TextBox 5"/>
          <p:cNvSpPr txBox="1"/>
          <p:nvPr/>
        </p:nvSpPr>
        <p:spPr>
          <a:xfrm>
            <a:off x="381000" y="1143000"/>
            <a:ext cx="8077200" cy="4154984"/>
          </a:xfrm>
          <a:prstGeom prst="rect">
            <a:avLst/>
          </a:prstGeom>
          <a:noFill/>
        </p:spPr>
        <p:txBody>
          <a:bodyPr wrap="square" rtlCol="0">
            <a:spAutoFit/>
          </a:bodyPr>
          <a:lstStyle/>
          <a:p>
            <a:pPr algn="just"/>
            <a:r>
              <a:rPr lang="en-US" sz="2400" dirty="0" smtClean="0">
                <a:solidFill>
                  <a:srgbClr val="002060"/>
                </a:solidFill>
                <a:latin typeface="Bookman Old Style" pitchFamily="18" charset="0"/>
              </a:rPr>
              <a:t>In </a:t>
            </a:r>
            <a:r>
              <a:rPr lang="en-US" sz="2400" b="1" i="1" dirty="0" smtClean="0">
                <a:solidFill>
                  <a:srgbClr val="FF0000"/>
                </a:solidFill>
                <a:latin typeface="Bookman Old Style" pitchFamily="18" charset="0"/>
              </a:rPr>
              <a:t>Manchester encoding</a:t>
            </a:r>
            <a:r>
              <a:rPr lang="en-US" sz="2400" dirty="0" smtClean="0">
                <a:solidFill>
                  <a:srgbClr val="002060"/>
                </a:solidFill>
                <a:latin typeface="Bookman Old Style" pitchFamily="18" charset="0"/>
              </a:rPr>
              <a:t>, the duration of the bit is divided into two halves. The voltage remains at one level during the first half and moves to the other level in the second half.</a:t>
            </a:r>
          </a:p>
          <a:p>
            <a:pPr algn="just"/>
            <a:endParaRPr lang="en-US" sz="2400" dirty="0" smtClean="0">
              <a:solidFill>
                <a:srgbClr val="002060"/>
              </a:solidFill>
              <a:latin typeface="Bookman Old Style" pitchFamily="18" charset="0"/>
            </a:endParaRPr>
          </a:p>
          <a:p>
            <a:pPr algn="just"/>
            <a:endParaRPr lang="en-US" sz="2400" dirty="0" smtClean="0">
              <a:solidFill>
                <a:srgbClr val="002060"/>
              </a:solidFill>
              <a:latin typeface="Bookman Old Style" pitchFamily="18" charset="0"/>
            </a:endParaRPr>
          </a:p>
          <a:p>
            <a:pPr algn="just"/>
            <a:r>
              <a:rPr lang="en-US" sz="2400" dirty="0" smtClean="0">
                <a:solidFill>
                  <a:srgbClr val="002060"/>
                </a:solidFill>
                <a:latin typeface="Bookman Old Style" pitchFamily="18" charset="0"/>
              </a:rPr>
              <a:t>In </a:t>
            </a:r>
            <a:r>
              <a:rPr lang="en-US" sz="2400" b="1" i="1" dirty="0" smtClean="0">
                <a:solidFill>
                  <a:srgbClr val="FF0000"/>
                </a:solidFill>
                <a:latin typeface="Bookman Old Style" pitchFamily="18" charset="0"/>
              </a:rPr>
              <a:t>Differential Manchester encoding</a:t>
            </a:r>
            <a:r>
              <a:rPr lang="en-US" sz="2400" dirty="0" smtClean="0">
                <a:solidFill>
                  <a:srgbClr val="002060"/>
                </a:solidFill>
                <a:latin typeface="Bookman Old Style" pitchFamily="18" charset="0"/>
              </a:rPr>
              <a:t>, there is always a transition at the middle of the bit, but the bit values are determined at the beginning of the bit. If the next bit </a:t>
            </a:r>
            <a:r>
              <a:rPr lang="en-US" sz="2400" smtClean="0">
                <a:solidFill>
                  <a:srgbClr val="002060"/>
                </a:solidFill>
                <a:latin typeface="Bookman Old Style" pitchFamily="18" charset="0"/>
              </a:rPr>
              <a:t>is 1, </a:t>
            </a:r>
            <a:r>
              <a:rPr lang="en-US" sz="2400" dirty="0" smtClean="0">
                <a:solidFill>
                  <a:srgbClr val="002060"/>
                </a:solidFill>
                <a:latin typeface="Bookman Old Style" pitchFamily="18" charset="0"/>
              </a:rPr>
              <a:t>there is a transition; if the next bit </a:t>
            </a:r>
            <a:r>
              <a:rPr lang="en-US" sz="2400" smtClean="0">
                <a:solidFill>
                  <a:srgbClr val="002060"/>
                </a:solidFill>
                <a:latin typeface="Bookman Old Style" pitchFamily="18" charset="0"/>
              </a:rPr>
              <a:t>is 0, </a:t>
            </a:r>
            <a:r>
              <a:rPr lang="en-US" sz="2400" dirty="0" smtClean="0">
                <a:solidFill>
                  <a:srgbClr val="002060"/>
                </a:solidFill>
                <a:latin typeface="Bookman Old Style" pitchFamily="18" charset="0"/>
              </a:rPr>
              <a:t>there is none.</a:t>
            </a:r>
            <a:endParaRPr lang="en-US" sz="2400" dirty="0">
              <a:solidFill>
                <a:srgbClr val="002060"/>
              </a:solidFill>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603</Words>
  <Application>Microsoft Office PowerPoint</Application>
  <PresentationFormat>On-screen Show (4:3)</PresentationFormat>
  <Paragraphs>128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Slide 3</vt:lpstr>
      <vt:lpstr>Slide 4</vt:lpstr>
      <vt:lpstr>Slide 5</vt:lpstr>
      <vt:lpstr>Slide 6</vt:lpstr>
      <vt:lpstr>Slide 7</vt:lpstr>
      <vt:lpstr>Slide 8</vt:lpstr>
      <vt:lpstr>Slide 9</vt:lpstr>
      <vt:lpstr>Slide 10</vt:lpstr>
      <vt:lpstr>Question Draw the graph of the NRZ-L and NRZ-I of the data stream 01001100011.       </vt:lpstr>
      <vt:lpstr>Types of Bipolar  Encoding</vt:lpstr>
      <vt:lpstr>Bipolar (Multilevel Binary )</vt:lpstr>
      <vt:lpstr>Slide 14</vt:lpstr>
      <vt:lpstr>Scrambling Technique</vt:lpstr>
      <vt:lpstr>Bipolar With 8 Zeros Substitution (B8ZS)</vt:lpstr>
      <vt:lpstr>B8ZS</vt:lpstr>
      <vt:lpstr>Slide 18</vt:lpstr>
      <vt:lpstr>Slide 19</vt:lpstr>
      <vt:lpstr>HDB3 Encoding</vt:lpstr>
      <vt:lpstr>EXAMPLE OF HDB3</vt:lpstr>
      <vt:lpstr>Slide 22</vt:lpstr>
      <vt:lpstr>Slide 23</vt:lpstr>
      <vt:lpstr>Slide 24</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Ansuman</dc:creator>
  <cp:lastModifiedBy>user</cp:lastModifiedBy>
  <cp:revision>70</cp:revision>
  <dcterms:created xsi:type="dcterms:W3CDTF">2006-08-16T00:00:00Z</dcterms:created>
  <dcterms:modified xsi:type="dcterms:W3CDTF">2016-09-02T04:35:23Z</dcterms:modified>
</cp:coreProperties>
</file>