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748" r:id="rId2"/>
    <p:sldId id="689" r:id="rId3"/>
    <p:sldId id="749" r:id="rId4"/>
    <p:sldId id="729" r:id="rId5"/>
    <p:sldId id="750" r:id="rId6"/>
    <p:sldId id="697" r:id="rId7"/>
    <p:sldId id="751" r:id="rId8"/>
    <p:sldId id="699" r:id="rId9"/>
    <p:sldId id="700" r:id="rId10"/>
    <p:sldId id="732" r:id="rId11"/>
    <p:sldId id="744" r:id="rId12"/>
    <p:sldId id="734" r:id="rId13"/>
    <p:sldId id="745" r:id="rId14"/>
    <p:sldId id="705" r:id="rId15"/>
    <p:sldId id="713" r:id="rId16"/>
    <p:sldId id="687" r:id="rId17"/>
    <p:sldId id="714" r:id="rId18"/>
    <p:sldId id="715" r:id="rId19"/>
    <p:sldId id="716" r:id="rId20"/>
    <p:sldId id="717" r:id="rId21"/>
    <p:sldId id="718" r:id="rId22"/>
    <p:sldId id="719" r:id="rId23"/>
    <p:sldId id="720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CC00"/>
    <a:srgbClr val="996633"/>
    <a:srgbClr val="6666FF"/>
    <a:srgbClr val="3366FF"/>
    <a:srgbClr val="CCFF99"/>
    <a:srgbClr val="99FF33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695" autoAdjust="0"/>
    <p:restoredTop sz="94680" autoAdjust="0"/>
  </p:normalViewPr>
  <p:slideViewPr>
    <p:cSldViewPr>
      <p:cViewPr>
        <p:scale>
          <a:sx n="75" d="100"/>
          <a:sy n="75" d="100"/>
        </p:scale>
        <p:origin x="-111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26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26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fld id="{09B6B1B1-0323-47CC-9580-ECDE9B3EC12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856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56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56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856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fld id="{F3729E0A-8E74-4878-922F-982A149518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95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095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095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096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latin typeface="+mn-lt"/>
              </a:defRPr>
            </a:lvl1pPr>
          </a:lstStyle>
          <a:p>
            <a:fld id="{9EEAE2D5-DFAE-49C4-8770-4D7FE228032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10961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10962" name="Text Box 18"/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6.</a:t>
            </a:r>
            <a:fld id="{EC47FA93-153C-4CAC-94F6-ECBC98FCAF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6.</a:t>
            </a:r>
            <a:fld id="{D0C45503-E741-4991-BF4B-CC6FDF89E8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6.</a:t>
            </a:r>
            <a:fld id="{BA96719B-3C00-403C-8716-5178E13EC2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6.</a:t>
            </a:r>
            <a:fld id="{9D6603F7-5635-4855-95F3-F667225243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6.</a:t>
            </a:r>
            <a:fld id="{443C818E-200C-4417-8345-7C01E39425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6.</a:t>
            </a:r>
            <a:fld id="{A804AFA8-4620-44E9-9570-FA577569C0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6.</a:t>
            </a:r>
            <a:fld id="{AD1F544F-0427-433B-8C11-9A7A803143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6.</a:t>
            </a:r>
            <a:fld id="{72CDACD5-2B9F-43BD-9EC7-3C1A8F1C5F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6.</a:t>
            </a:r>
            <a:fld id="{A658CF8D-6FCD-459F-BD26-6624025DCD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6.</a:t>
            </a:r>
            <a:fld id="{4F63EC02-3253-41E0-B8E8-12AF73D8DA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6.</a:t>
            </a:r>
            <a:fld id="{FF4AC0E4-B7DB-41EC-9A91-E4B87AC14F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6.</a:t>
            </a:r>
            <a:fld id="{12BD839F-9128-4AC2-A3DC-DA15BF67497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24675" name="Text Box 3"/>
          <p:cNvSpPr txBox="1">
            <a:spLocks noChangeArrowheads="1"/>
          </p:cNvSpPr>
          <p:nvPr/>
        </p:nvSpPr>
        <p:spPr bwMode="auto">
          <a:xfrm>
            <a:off x="228600" y="228600"/>
            <a:ext cx="336342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MULTIPLEXING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924676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latin typeface="Times New Roman" pitchFamily="18" charset="0"/>
            </a:endParaRPr>
          </a:p>
        </p:txBody>
      </p:sp>
      <p:sp>
        <p:nvSpPr>
          <p:cNvPr id="924677" name="Rectangle 5"/>
          <p:cNvSpPr>
            <a:spLocks noChangeArrowheads="1"/>
          </p:cNvSpPr>
          <p:nvPr/>
        </p:nvSpPr>
        <p:spPr bwMode="auto">
          <a:xfrm>
            <a:off x="304800" y="1066800"/>
            <a:ext cx="82296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Whenever the bandwidth of a medium linking two devices is greater than the bandwidth needs of the devices, the link can be shared. </a:t>
            </a:r>
            <a:r>
              <a:rPr 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Multiplexing is the set of techniques that allows the simultaneous transmission of multiple signals across a single data </a:t>
            </a:r>
            <a:r>
              <a:rPr lang="en-US" sz="2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link</a:t>
            </a:r>
            <a:r>
              <a:rPr 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886200"/>
            <a:ext cx="8464550" cy="20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362200" y="6019800"/>
            <a:ext cx="34115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lang="en-US" sz="2000" i="1" dirty="0">
                <a:latin typeface="Times New Roman" pitchFamily="18" charset="0"/>
              </a:rPr>
              <a:t>Dividing a link into channels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84" name="Rectangle 8"/>
          <p:cNvSpPr>
            <a:spLocks noChangeArrowheads="1"/>
          </p:cNvSpPr>
          <p:nvPr/>
        </p:nvSpPr>
        <p:spPr bwMode="gray">
          <a:xfrm>
            <a:off x="381000" y="838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43786" name="Rectangle 10"/>
          <p:cNvSpPr>
            <a:spLocks noChangeArrowheads="1"/>
          </p:cNvSpPr>
          <p:nvPr/>
        </p:nvSpPr>
        <p:spPr bwMode="auto">
          <a:xfrm>
            <a:off x="228600" y="1143000"/>
            <a:ext cx="86868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i="1" dirty="0">
                <a:latin typeface="Times New Roman" pitchFamily="18" charset="0"/>
              </a:rPr>
              <a:t>In </a:t>
            </a:r>
            <a:r>
              <a:rPr lang="en-US" sz="2800" i="1" dirty="0" smtClean="0">
                <a:latin typeface="Times New Roman" pitchFamily="18" charset="0"/>
              </a:rPr>
              <a:t>previous slide Figure, </a:t>
            </a:r>
            <a:r>
              <a:rPr lang="en-US" sz="2800" i="1" dirty="0">
                <a:latin typeface="Times New Roman" pitchFamily="18" charset="0"/>
              </a:rPr>
              <a:t>the data rate </a:t>
            </a:r>
            <a:r>
              <a:rPr lang="en-US" sz="2800" i="1" dirty="0" smtClean="0">
                <a:latin typeface="Times New Roman" pitchFamily="18" charset="0"/>
              </a:rPr>
              <a:t>of the each input link </a:t>
            </a:r>
            <a:r>
              <a:rPr lang="en-US" sz="2800" i="1" dirty="0">
                <a:latin typeface="Times New Roman" pitchFamily="18" charset="0"/>
              </a:rPr>
              <a:t>is </a:t>
            </a:r>
            <a:r>
              <a:rPr lang="en-US" sz="2800" i="1" dirty="0" smtClean="0">
                <a:latin typeface="Times New Roman" pitchFamily="18" charset="0"/>
              </a:rPr>
              <a:t>1 </a:t>
            </a:r>
            <a:r>
              <a:rPr lang="en-US" sz="2800" i="1" dirty="0">
                <a:latin typeface="Times New Roman" pitchFamily="18" charset="0"/>
              </a:rPr>
              <a:t>kbps. If 1 bit at a time is multiplexed (a unit is 1 bit), what is the duration of (</a:t>
            </a:r>
            <a:r>
              <a:rPr lang="en-US" sz="2800" i="1" dirty="0">
                <a:solidFill>
                  <a:schemeClr val="hlink"/>
                </a:solidFill>
                <a:latin typeface="Times New Roman" pitchFamily="18" charset="0"/>
              </a:rPr>
              <a:t>a</a:t>
            </a:r>
            <a:r>
              <a:rPr lang="en-US" sz="2800" i="1" dirty="0">
                <a:latin typeface="Times New Roman" pitchFamily="18" charset="0"/>
              </a:rPr>
              <a:t>) each input slot, (</a:t>
            </a:r>
            <a:r>
              <a:rPr lang="en-US" sz="2800" i="1" dirty="0">
                <a:solidFill>
                  <a:schemeClr val="hlink"/>
                </a:solidFill>
                <a:latin typeface="Times New Roman" pitchFamily="18" charset="0"/>
              </a:rPr>
              <a:t>b</a:t>
            </a:r>
            <a:r>
              <a:rPr lang="en-US" sz="2800" i="1" dirty="0">
                <a:latin typeface="Times New Roman" pitchFamily="18" charset="0"/>
              </a:rPr>
              <a:t>) each output slot, and (</a:t>
            </a:r>
            <a:r>
              <a:rPr lang="en-US" sz="2800" i="1" dirty="0">
                <a:solidFill>
                  <a:schemeClr val="hlink"/>
                </a:solidFill>
                <a:latin typeface="Times New Roman" pitchFamily="18" charset="0"/>
              </a:rPr>
              <a:t>c</a:t>
            </a:r>
            <a:r>
              <a:rPr lang="en-US" sz="2800" i="1" dirty="0">
                <a:latin typeface="Times New Roman" pitchFamily="18" charset="0"/>
              </a:rPr>
              <a:t>) each frame?</a:t>
            </a:r>
          </a:p>
        </p:txBody>
      </p:sp>
      <p:sp>
        <p:nvSpPr>
          <p:cNvPr id="843787" name="Rectangle 11"/>
          <p:cNvSpPr>
            <a:spLocks noChangeArrowheads="1"/>
          </p:cNvSpPr>
          <p:nvPr/>
        </p:nvSpPr>
        <p:spPr bwMode="auto">
          <a:xfrm>
            <a:off x="228600" y="3352800"/>
            <a:ext cx="86868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/>
            <a:r>
              <a:rPr lang="en-US" sz="2800" i="1" dirty="0">
                <a:solidFill>
                  <a:schemeClr val="hlink"/>
                </a:solidFill>
                <a:latin typeface="Times New Roman" pitchFamily="18" charset="0"/>
              </a:rPr>
              <a:t>Solution</a:t>
            </a:r>
          </a:p>
          <a:p>
            <a:pPr marL="457200" indent="-457200"/>
            <a:r>
              <a:rPr lang="en-US" sz="2800" i="1" dirty="0" smtClean="0">
                <a:solidFill>
                  <a:schemeClr val="hlink"/>
                </a:solidFill>
                <a:latin typeface="Times" pitchFamily="18" charset="0"/>
              </a:rPr>
              <a:t>a</a:t>
            </a:r>
            <a:r>
              <a:rPr lang="en-US" sz="2800" i="1" dirty="0">
                <a:solidFill>
                  <a:schemeClr val="hlink"/>
                </a:solidFill>
                <a:latin typeface="Times" pitchFamily="18" charset="0"/>
              </a:rPr>
              <a:t>.</a:t>
            </a:r>
            <a:r>
              <a:rPr lang="en-US" sz="2800" i="1" dirty="0">
                <a:latin typeface="Times" pitchFamily="18" charset="0"/>
              </a:rPr>
              <a:t>  The data rate of each input connection is 1 kbps. This means that the bit duration is 1/1000 s or 1 </a:t>
            </a:r>
            <a:r>
              <a:rPr lang="en-US" sz="2800" i="1" dirty="0" err="1">
                <a:latin typeface="Times" pitchFamily="18" charset="0"/>
              </a:rPr>
              <a:t>ms.</a:t>
            </a:r>
            <a:r>
              <a:rPr lang="en-US" sz="2800" i="1" dirty="0">
                <a:latin typeface="Times" pitchFamily="18" charset="0"/>
              </a:rPr>
              <a:t> The duration of the input time slot is 1 ms (same as bit duration).</a:t>
            </a:r>
          </a:p>
        </p:txBody>
      </p:sp>
      <p:sp>
        <p:nvSpPr>
          <p:cNvPr id="843788" name="Rectangle 12"/>
          <p:cNvSpPr>
            <a:spLocks noChangeArrowheads="1"/>
          </p:cNvSpPr>
          <p:nvPr/>
        </p:nvSpPr>
        <p:spPr bwMode="auto">
          <a:xfrm>
            <a:off x="381000" y="228600"/>
            <a:ext cx="20610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hlink"/>
                </a:solidFill>
              </a:rPr>
              <a:t>Example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92" name="Rectangle 8"/>
          <p:cNvSpPr>
            <a:spLocks noChangeArrowheads="1"/>
          </p:cNvSpPr>
          <p:nvPr/>
        </p:nvSpPr>
        <p:spPr bwMode="gray">
          <a:xfrm>
            <a:off x="457200" y="9906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912394" name="Rectangle 10"/>
          <p:cNvSpPr>
            <a:spLocks noChangeArrowheads="1"/>
          </p:cNvSpPr>
          <p:nvPr/>
        </p:nvSpPr>
        <p:spPr bwMode="auto">
          <a:xfrm>
            <a:off x="228600" y="1219200"/>
            <a:ext cx="8686800" cy="39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/>
            <a:endParaRPr lang="en-US" sz="2800" i="1" dirty="0">
              <a:latin typeface="Times" pitchFamily="18" charset="0"/>
            </a:endParaRPr>
          </a:p>
          <a:p>
            <a:pPr marL="457200" indent="-457200"/>
            <a:r>
              <a:rPr lang="en-US" sz="2800" i="1" dirty="0">
                <a:solidFill>
                  <a:schemeClr val="hlink"/>
                </a:solidFill>
                <a:latin typeface="Times" pitchFamily="18" charset="0"/>
              </a:rPr>
              <a:t>b.</a:t>
            </a:r>
            <a:r>
              <a:rPr lang="en-US" sz="2800" i="1" dirty="0">
                <a:latin typeface="Times" pitchFamily="18" charset="0"/>
              </a:rPr>
              <a:t>  The duration of each output time slot is one-third of the input time slot. This means that the duration of the output time slot is 1/3 </a:t>
            </a:r>
            <a:r>
              <a:rPr lang="en-US" sz="2800" i="1" dirty="0" err="1">
                <a:latin typeface="Times" pitchFamily="18" charset="0"/>
              </a:rPr>
              <a:t>ms.</a:t>
            </a:r>
            <a:endParaRPr lang="en-US" sz="2800" i="1" dirty="0">
              <a:latin typeface="Times" pitchFamily="18" charset="0"/>
            </a:endParaRPr>
          </a:p>
          <a:p>
            <a:pPr marL="457200" indent="-457200"/>
            <a:endParaRPr lang="en-US" sz="2800" i="1" dirty="0">
              <a:latin typeface="Times" pitchFamily="18" charset="0"/>
            </a:endParaRPr>
          </a:p>
          <a:p>
            <a:pPr marL="457200" indent="-457200"/>
            <a:r>
              <a:rPr lang="en-US" sz="2800" i="1" dirty="0">
                <a:solidFill>
                  <a:schemeClr val="hlink"/>
                </a:solidFill>
                <a:latin typeface="Times" pitchFamily="18" charset="0"/>
              </a:rPr>
              <a:t>c.</a:t>
            </a:r>
            <a:r>
              <a:rPr lang="en-US" sz="2800" i="1" dirty="0">
                <a:latin typeface="Times" pitchFamily="18" charset="0"/>
              </a:rPr>
              <a:t> Each frame carries three output time slots. So the duration of a frame is 3 × 1/3 ms, or 1 </a:t>
            </a:r>
            <a:r>
              <a:rPr lang="en-US" sz="2800" i="1" dirty="0" err="1">
                <a:latin typeface="Times" pitchFamily="18" charset="0"/>
              </a:rPr>
              <a:t>ms.</a:t>
            </a:r>
            <a:r>
              <a:rPr lang="en-US" sz="2800" i="1" dirty="0">
                <a:latin typeface="Times" pitchFamily="18" charset="0"/>
              </a:rPr>
              <a:t> The duration of a frame is the same as the duration of an input unit.</a:t>
            </a:r>
          </a:p>
        </p:txBody>
      </p:sp>
      <p:sp>
        <p:nvSpPr>
          <p:cNvPr id="912395" name="Rectangle 11"/>
          <p:cNvSpPr>
            <a:spLocks noChangeArrowheads="1"/>
          </p:cNvSpPr>
          <p:nvPr/>
        </p:nvSpPr>
        <p:spPr bwMode="auto">
          <a:xfrm>
            <a:off x="457200" y="457200"/>
            <a:ext cx="432682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hlink"/>
                </a:solidFill>
              </a:rPr>
              <a:t>Example </a:t>
            </a:r>
            <a:r>
              <a:rPr lang="en-US" i="1" dirty="0" smtClean="0">
                <a:solidFill>
                  <a:schemeClr val="hlink"/>
                </a:solidFill>
              </a:rPr>
              <a:t>(</a:t>
            </a:r>
            <a:r>
              <a:rPr lang="en-US" i="1" dirty="0">
                <a:solidFill>
                  <a:schemeClr val="hlink"/>
                </a:solidFill>
              </a:rPr>
              <a:t>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32" name="Rectangle 8"/>
          <p:cNvSpPr>
            <a:spLocks noChangeArrowheads="1"/>
          </p:cNvSpPr>
          <p:nvPr/>
        </p:nvSpPr>
        <p:spPr bwMode="gray">
          <a:xfrm>
            <a:off x="381000" y="1600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45834" name="Rectangle 10"/>
          <p:cNvSpPr>
            <a:spLocks noChangeArrowheads="1"/>
          </p:cNvSpPr>
          <p:nvPr/>
        </p:nvSpPr>
        <p:spPr bwMode="auto">
          <a:xfrm>
            <a:off x="152400" y="2590800"/>
            <a:ext cx="86868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i="1" dirty="0">
                <a:solidFill>
                  <a:srgbClr val="FF0000"/>
                </a:solidFill>
                <a:latin typeface="Times New Roman" pitchFamily="18" charset="0"/>
              </a:rPr>
              <a:t>Four 1-kbps connections are multiplexed together. A unit is 1 bit. Find (a) the duration of 1 bit before multiplexing, (b) the transmission rate of the link, (c) the duration of a time slot, and (d) the duration of a frame.</a:t>
            </a:r>
          </a:p>
        </p:txBody>
      </p:sp>
      <p:sp>
        <p:nvSpPr>
          <p:cNvPr id="845836" name="Rectangle 12"/>
          <p:cNvSpPr>
            <a:spLocks noChangeArrowheads="1"/>
          </p:cNvSpPr>
          <p:nvPr/>
        </p:nvSpPr>
        <p:spPr bwMode="auto">
          <a:xfrm>
            <a:off x="381000" y="990600"/>
            <a:ext cx="2209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chemeClr val="hlink"/>
                </a:solidFill>
              </a:rPr>
              <a:t>Question </a:t>
            </a:r>
            <a:endParaRPr lang="en-US" i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42" name="Rectangle 10"/>
          <p:cNvSpPr>
            <a:spLocks noChangeArrowheads="1"/>
          </p:cNvSpPr>
          <p:nvPr/>
        </p:nvSpPr>
        <p:spPr bwMode="auto">
          <a:xfrm>
            <a:off x="228600" y="2895600"/>
            <a:ext cx="86868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i="1" dirty="0">
                <a:solidFill>
                  <a:schemeClr val="hlink"/>
                </a:solidFill>
                <a:latin typeface="Times" pitchFamily="18" charset="0"/>
              </a:rPr>
              <a:t>c.</a:t>
            </a:r>
            <a:r>
              <a:rPr lang="en-US" sz="2400" i="1" dirty="0">
                <a:latin typeface="Times" pitchFamily="18" charset="0"/>
              </a:rPr>
              <a:t> The duration of each time slot is one-fourth of the duration of each bit before multiplexing, or 1/4 ms or 250 </a:t>
            </a:r>
            <a:r>
              <a:rPr lang="en-US" sz="2400" i="1" dirty="0" err="1">
                <a:latin typeface="Times" pitchFamily="18" charset="0"/>
              </a:rPr>
              <a:t>μs</a:t>
            </a:r>
            <a:r>
              <a:rPr lang="en-US" sz="2400" i="1" dirty="0">
                <a:latin typeface="Times" pitchFamily="18" charset="0"/>
              </a:rPr>
              <a:t>. </a:t>
            </a:r>
            <a:endParaRPr lang="en-US" sz="2400" i="1" dirty="0" smtClean="0">
              <a:latin typeface="Times" pitchFamily="18" charset="0"/>
            </a:endParaRPr>
          </a:p>
          <a:p>
            <a:pPr marL="457200" indent="-457200" algn="just"/>
            <a:endParaRPr lang="en-US" sz="2400" i="1" dirty="0">
              <a:latin typeface="Times" pitchFamily="18" charset="0"/>
            </a:endParaRPr>
          </a:p>
          <a:p>
            <a:pPr marL="457200" indent="-457200" algn="just"/>
            <a:r>
              <a:rPr lang="en-US" sz="2400" i="1" dirty="0">
                <a:solidFill>
                  <a:schemeClr val="hlink"/>
                </a:solidFill>
                <a:latin typeface="Times" pitchFamily="18" charset="0"/>
              </a:rPr>
              <a:t>d.</a:t>
            </a:r>
            <a:r>
              <a:rPr lang="en-US" sz="2400" i="1" dirty="0">
                <a:latin typeface="Times" pitchFamily="18" charset="0"/>
              </a:rPr>
              <a:t>  The duration of a frame is always the same as the duration of a unit before multiplexing, or 1 </a:t>
            </a:r>
            <a:r>
              <a:rPr lang="en-US" sz="2400" i="1" dirty="0" err="1">
                <a:latin typeface="Times" pitchFamily="18" charset="0"/>
              </a:rPr>
              <a:t>ms.</a:t>
            </a:r>
            <a:r>
              <a:rPr lang="en-US" sz="2400" i="1" dirty="0">
                <a:latin typeface="Times" pitchFamily="18" charset="0"/>
              </a:rPr>
              <a:t> We can also calculate this in another way. Each frame in this case has four time slots. So the duration of a frame is 4 times 250 </a:t>
            </a:r>
            <a:r>
              <a:rPr lang="en-US" sz="2400" i="1" dirty="0" err="1">
                <a:latin typeface="Times" pitchFamily="18" charset="0"/>
              </a:rPr>
              <a:t>μs</a:t>
            </a:r>
            <a:r>
              <a:rPr lang="en-US" sz="2400" i="1" dirty="0">
                <a:latin typeface="Times" pitchFamily="18" charset="0"/>
              </a:rPr>
              <a:t>, or 1 </a:t>
            </a:r>
            <a:r>
              <a:rPr lang="en-US" sz="2400" i="1" dirty="0" err="1">
                <a:latin typeface="Times" pitchFamily="18" charset="0"/>
              </a:rPr>
              <a:t>ms.</a:t>
            </a:r>
            <a:endParaRPr lang="en-US" sz="2400" i="1" dirty="0">
              <a:latin typeface="Times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8600" y="0"/>
            <a:ext cx="86868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/>
            <a:endParaRPr lang="en-US" sz="2400" i="1" dirty="0" smtClean="0">
              <a:solidFill>
                <a:schemeClr val="hlink"/>
              </a:solidFill>
              <a:latin typeface="Times New Roman" pitchFamily="18" charset="0"/>
            </a:endParaRPr>
          </a:p>
          <a:p>
            <a:pPr marL="457200" indent="-457200" algn="just"/>
            <a:r>
              <a:rPr lang="en-US" sz="2400" i="1" dirty="0" smtClean="0">
                <a:solidFill>
                  <a:schemeClr val="hlink"/>
                </a:solidFill>
                <a:latin typeface="Times New Roman" pitchFamily="18" charset="0"/>
              </a:rPr>
              <a:t>Solution</a:t>
            </a:r>
            <a:endParaRPr lang="en-US" sz="2400" i="1" dirty="0">
              <a:solidFill>
                <a:schemeClr val="hlink"/>
              </a:solidFill>
              <a:latin typeface="Times New Roman" pitchFamily="18" charset="0"/>
            </a:endParaRPr>
          </a:p>
          <a:p>
            <a:pPr marL="457200" indent="-457200" algn="just">
              <a:buAutoNum type="alphaLcPeriod"/>
            </a:pPr>
            <a:r>
              <a:rPr lang="en-US" sz="2400" i="1" dirty="0" smtClean="0">
                <a:latin typeface="Times" pitchFamily="18" charset="0"/>
              </a:rPr>
              <a:t>The </a:t>
            </a:r>
            <a:r>
              <a:rPr lang="en-US" sz="2400" i="1" dirty="0">
                <a:latin typeface="Times" pitchFamily="18" charset="0"/>
              </a:rPr>
              <a:t>duration of 1 bit before multiplexing is 1 / 1 kbps, or 0.001 s (1 ms</a:t>
            </a:r>
            <a:r>
              <a:rPr lang="en-US" sz="2400" i="1" dirty="0" smtClean="0">
                <a:latin typeface="Times" pitchFamily="18" charset="0"/>
              </a:rPr>
              <a:t>).</a:t>
            </a:r>
          </a:p>
          <a:p>
            <a:pPr marL="457200" indent="-457200" algn="just">
              <a:buAutoNum type="alphaLcPeriod"/>
            </a:pPr>
            <a:endParaRPr lang="en-US" sz="2400" i="1" dirty="0">
              <a:latin typeface="Times" pitchFamily="18" charset="0"/>
            </a:endParaRPr>
          </a:p>
          <a:p>
            <a:pPr marL="457200" indent="-457200" algn="just"/>
            <a:r>
              <a:rPr lang="en-US" sz="2400" i="1" dirty="0">
                <a:solidFill>
                  <a:schemeClr val="hlink"/>
                </a:solidFill>
                <a:latin typeface="Times" pitchFamily="18" charset="0"/>
              </a:rPr>
              <a:t>b.</a:t>
            </a:r>
            <a:r>
              <a:rPr lang="en-US" sz="2400" i="1" dirty="0">
                <a:latin typeface="Times" pitchFamily="18" charset="0"/>
              </a:rPr>
              <a:t> The rate of the link is 4 times the rate of a connection, or 4 kbps.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14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14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6131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6132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14766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</a:rPr>
              <a:t>Empty slots</a:t>
            </a:r>
          </a:p>
        </p:txBody>
      </p:sp>
      <p:sp>
        <p:nvSpPr>
          <p:cNvPr id="81613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1613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6738" y="2516188"/>
            <a:ext cx="8043862" cy="228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4323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432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26436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lang="en-US" sz="2000" i="1" dirty="0">
                <a:latin typeface="Times New Roman" pitchFamily="18" charset="0"/>
              </a:rPr>
              <a:t>TDM slot comparison</a:t>
            </a:r>
          </a:p>
        </p:txBody>
      </p:sp>
      <p:sp>
        <p:nvSpPr>
          <p:cNvPr id="82432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2432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698625"/>
            <a:ext cx="6389688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97699" name="Text Box 3"/>
          <p:cNvSpPr txBox="1">
            <a:spLocks noChangeArrowheads="1"/>
          </p:cNvSpPr>
          <p:nvPr/>
        </p:nvSpPr>
        <p:spPr bwMode="auto">
          <a:xfrm>
            <a:off x="228600" y="228600"/>
            <a:ext cx="45592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 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SPREAD SPECTRUM</a:t>
            </a:r>
          </a:p>
        </p:txBody>
      </p:sp>
      <p:sp>
        <p:nvSpPr>
          <p:cNvPr id="797700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latin typeface="Times New Roman" pitchFamily="18" charset="0"/>
            </a:endParaRPr>
          </a:p>
        </p:txBody>
      </p:sp>
      <p:sp>
        <p:nvSpPr>
          <p:cNvPr id="797701" name="Rectangle 5"/>
          <p:cNvSpPr>
            <a:spLocks noChangeArrowheads="1"/>
          </p:cNvSpPr>
          <p:nvPr/>
        </p:nvSpPr>
        <p:spPr bwMode="auto">
          <a:xfrm>
            <a:off x="228600" y="990600"/>
            <a:ext cx="82296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 spread spectrum (SS), we combine signals from different sources to fit into a larger bandwidth, but our goals are to prevent eavesdropping and jamming. To achieve these goals, spread spectrum techniques add redundancy.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5347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5348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21098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</a:rPr>
              <a:t>Spread spectrum</a:t>
            </a:r>
          </a:p>
        </p:txBody>
      </p:sp>
      <p:sp>
        <p:nvSpPr>
          <p:cNvPr id="82534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2535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3725" y="2351088"/>
            <a:ext cx="7788275" cy="305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6371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6372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50930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</a:rPr>
              <a:t>Frequency hopping spread spectrum (FHSS)</a:t>
            </a:r>
          </a:p>
        </p:txBody>
      </p:sp>
      <p:sp>
        <p:nvSpPr>
          <p:cNvPr id="82637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2637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" y="1693863"/>
            <a:ext cx="7277100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7395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7396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4628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lang="en-US" sz="2000" i="1" dirty="0">
                <a:latin typeface="Times New Roman" pitchFamily="18" charset="0"/>
              </a:rPr>
              <a:t>Frequency selection in FHSS</a:t>
            </a:r>
          </a:p>
        </p:txBody>
      </p:sp>
      <p:sp>
        <p:nvSpPr>
          <p:cNvPr id="82739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2739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600200"/>
            <a:ext cx="732155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747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748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29851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Categories </a:t>
            </a:r>
            <a:r>
              <a:rPr lang="en-US" sz="2000" i="1" dirty="0">
                <a:latin typeface="Times New Roman" pitchFamily="18" charset="0"/>
              </a:rPr>
              <a:t>of multiplexing</a:t>
            </a:r>
          </a:p>
        </p:txBody>
      </p:sp>
      <p:sp>
        <p:nvSpPr>
          <p:cNvPr id="79974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79975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300" y="2390775"/>
            <a:ext cx="83185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8419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8420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16065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</a:rPr>
              <a:t>FHSS cycles</a:t>
            </a:r>
          </a:p>
        </p:txBody>
      </p:sp>
      <p:sp>
        <p:nvSpPr>
          <p:cNvPr id="82842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2842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9988" y="1676400"/>
            <a:ext cx="6983412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443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44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23679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lang="en-US" sz="2000" i="1" dirty="0">
                <a:latin typeface="Times New Roman" pitchFamily="18" charset="0"/>
              </a:rPr>
              <a:t>Bandwidth sharing</a:t>
            </a:r>
          </a:p>
        </p:txBody>
      </p:sp>
      <p:sp>
        <p:nvSpPr>
          <p:cNvPr id="82944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2944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001838"/>
            <a:ext cx="8656638" cy="38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0467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0468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7986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DSSS</a:t>
            </a:r>
            <a:endParaRPr lang="en-US" sz="2000" i="1" dirty="0">
              <a:latin typeface="Times New Roman" pitchFamily="18" charset="0"/>
            </a:endParaRPr>
          </a:p>
        </p:txBody>
      </p:sp>
      <p:sp>
        <p:nvSpPr>
          <p:cNvPr id="83046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3047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4188" y="2490788"/>
            <a:ext cx="8126412" cy="276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491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492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17443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DSSS </a:t>
            </a:r>
            <a:r>
              <a:rPr lang="en-US" sz="2000" i="1" dirty="0">
                <a:latin typeface="Times New Roman" pitchFamily="18" charset="0"/>
              </a:rPr>
              <a:t>example</a:t>
            </a:r>
          </a:p>
        </p:txBody>
      </p:sp>
      <p:sp>
        <p:nvSpPr>
          <p:cNvPr id="83149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3149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2057400"/>
            <a:ext cx="8875713" cy="351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57200" y="1524000"/>
            <a:ext cx="8305800" cy="286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4000" b="1">
              <a:solidFill>
                <a:srgbClr val="76027C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4000" b="1">
              <a:solidFill>
                <a:srgbClr val="76027C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4000" b="1">
              <a:solidFill>
                <a:srgbClr val="76027C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2200" b="1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533400" y="762000"/>
            <a:ext cx="77724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u="sng" dirty="0">
                <a:solidFill>
                  <a:srgbClr val="FF0000"/>
                </a:solidFill>
              </a:rPr>
              <a:t>Frequency Division Multiplexing</a:t>
            </a:r>
          </a:p>
          <a:p>
            <a:pPr algn="just">
              <a:spcBef>
                <a:spcPct val="50000"/>
              </a:spcBef>
            </a:pPr>
            <a:r>
              <a:rPr lang="en-US" sz="2400" b="0" dirty="0">
                <a:latin typeface="Bookman Old Style" pitchFamily="18" charset="0"/>
              </a:rPr>
              <a:t>Assignment of non-overlapping frequency ranges to each “user” or signal on a medium.  Thus, all signals are transmitted at the same time, each using different frequencies.</a:t>
            </a:r>
          </a:p>
          <a:p>
            <a:pPr algn="just">
              <a:spcBef>
                <a:spcPct val="50000"/>
              </a:spcBef>
            </a:pPr>
            <a:r>
              <a:rPr lang="en-US" sz="2400" b="0" dirty="0">
                <a:latin typeface="Bookman Old Style" pitchFamily="18" charset="0"/>
              </a:rPr>
              <a:t>A multiplexor accepts inputs and assigns frequencies to each device.  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191000"/>
            <a:ext cx="8793163" cy="225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14" name="Rectangle 10"/>
          <p:cNvSpPr>
            <a:spLocks noChangeArrowheads="1"/>
          </p:cNvSpPr>
          <p:nvPr/>
        </p:nvSpPr>
        <p:spPr bwMode="auto">
          <a:xfrm>
            <a:off x="457200" y="838200"/>
            <a:ext cx="86868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i="1" dirty="0">
                <a:solidFill>
                  <a:srgbClr val="FF0000"/>
                </a:solidFill>
                <a:latin typeface="Times New Roman" pitchFamily="18" charset="0"/>
              </a:rPr>
              <a:t>Five channels, each with a 100-kHz bandwidth, are to be multiplexed together. What is the minimum bandwidth of the link if there is a need for a guard band of 10 kHz between the channels to prevent interference?</a:t>
            </a:r>
          </a:p>
        </p:txBody>
      </p:sp>
      <p:sp>
        <p:nvSpPr>
          <p:cNvPr id="840715" name="Rectangle 11"/>
          <p:cNvSpPr>
            <a:spLocks noChangeArrowheads="1"/>
          </p:cNvSpPr>
          <p:nvPr/>
        </p:nvSpPr>
        <p:spPr bwMode="auto">
          <a:xfrm>
            <a:off x="228600" y="2590800"/>
            <a:ext cx="8686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2800" i="1" dirty="0">
                <a:solidFill>
                  <a:srgbClr val="002060"/>
                </a:solidFill>
                <a:latin typeface="Times New Roman" pitchFamily="18" charset="0"/>
              </a:rPr>
              <a:t>Solution</a:t>
            </a:r>
          </a:p>
          <a:p>
            <a:pPr algn="just"/>
            <a:r>
              <a:rPr lang="en-US" sz="2800" i="1" dirty="0">
                <a:solidFill>
                  <a:srgbClr val="002060"/>
                </a:solidFill>
                <a:latin typeface="Times" pitchFamily="18" charset="0"/>
              </a:rPr>
              <a:t>For five channels, we need at least four guard bands. This means that the required bandwidth is at least </a:t>
            </a:r>
          </a:p>
          <a:p>
            <a:pPr algn="ctr"/>
            <a:r>
              <a:rPr lang="en-US" sz="2000" i="1" dirty="0">
                <a:solidFill>
                  <a:srgbClr val="002060"/>
                </a:solidFill>
                <a:latin typeface="Times" pitchFamily="18" charset="0"/>
              </a:rPr>
              <a:t>5 × 100 + 4 × 10 = 540 kHz, </a:t>
            </a:r>
          </a:p>
          <a:p>
            <a:pPr algn="just"/>
            <a:endParaRPr lang="en-US" sz="2800" i="1" dirty="0">
              <a:solidFill>
                <a:srgbClr val="002060"/>
              </a:solidFill>
              <a:latin typeface="Times" pitchFamily="18" charset="0"/>
            </a:endParaRPr>
          </a:p>
        </p:txBody>
      </p:sp>
      <p:sp>
        <p:nvSpPr>
          <p:cNvPr id="840716" name="Rectangle 12"/>
          <p:cNvSpPr>
            <a:spLocks noChangeArrowheads="1"/>
          </p:cNvSpPr>
          <p:nvPr/>
        </p:nvSpPr>
        <p:spPr bwMode="auto">
          <a:xfrm>
            <a:off x="457200" y="228600"/>
            <a:ext cx="195919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u="sng" dirty="0" smtClean="0">
                <a:solidFill>
                  <a:schemeClr val="hlink"/>
                </a:solidFill>
              </a:rPr>
              <a:t>Question</a:t>
            </a:r>
            <a:endParaRPr lang="en-US" i="1" u="sng" dirty="0">
              <a:solidFill>
                <a:schemeClr val="hlink"/>
              </a:solidFill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4820593"/>
            <a:ext cx="6705600" cy="2037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7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371600" y="457200"/>
            <a:ext cx="615565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FF0000"/>
                </a:solidFill>
                <a:latin typeface="Times New Roman" pitchFamily="18" charset="0"/>
              </a:rPr>
              <a:t>Wavelength </a:t>
            </a:r>
            <a:r>
              <a:rPr lang="en-US" sz="3200" b="1" u="sng" dirty="0">
                <a:solidFill>
                  <a:srgbClr val="FF0000"/>
                </a:solidFill>
                <a:latin typeface="Times New Roman" pitchFamily="18" charset="0"/>
              </a:rPr>
              <a:t>Division </a:t>
            </a:r>
            <a:r>
              <a:rPr lang="en-US" sz="3200" b="1" u="sng" dirty="0" smtClean="0">
                <a:solidFill>
                  <a:srgbClr val="FF0000"/>
                </a:solidFill>
                <a:latin typeface="Times New Roman" pitchFamily="18" charset="0"/>
              </a:rPr>
              <a:t>Multiplexing</a:t>
            </a:r>
            <a:endParaRPr lang="en-US" sz="2800" b="1" u="sng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57200" y="1524000"/>
            <a:ext cx="8305800" cy="286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4000" b="1">
              <a:solidFill>
                <a:srgbClr val="76027C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4000" b="1">
              <a:solidFill>
                <a:srgbClr val="76027C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4000" b="1">
              <a:solidFill>
                <a:srgbClr val="76027C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2200" b="1">
              <a:latin typeface="Times New Roman" pitchFamily="18" charset="0"/>
            </a:endParaRP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762000" y="1219200"/>
            <a:ext cx="7772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100000"/>
              </a:spcBef>
              <a:buFontTx/>
              <a:buChar char="•"/>
            </a:pPr>
            <a:r>
              <a:rPr lang="en-US" sz="2800" b="0" dirty="0">
                <a:latin typeface="Bookman Old Style" pitchFamily="18" charset="0"/>
              </a:rPr>
              <a:t>Wavelength division multiplexing multiplexes multiple data streams onto a single fiber optic </a:t>
            </a:r>
            <a:r>
              <a:rPr lang="en-US" sz="2800" b="0" dirty="0" smtClean="0">
                <a:latin typeface="Bookman Old Style" pitchFamily="18" charset="0"/>
              </a:rPr>
              <a:t>cable.</a:t>
            </a:r>
          </a:p>
          <a:p>
            <a:pPr algn="just">
              <a:spcBef>
                <a:spcPct val="100000"/>
              </a:spcBef>
              <a:buFontTx/>
              <a:buChar char="•"/>
            </a:pPr>
            <a:r>
              <a:rPr lang="en-US" sz="2800" b="0" dirty="0" smtClean="0">
                <a:latin typeface="Bookman Old Style" pitchFamily="18" charset="0"/>
              </a:rPr>
              <a:t>Different wavelength transmit the multiple signals</a:t>
            </a:r>
          </a:p>
          <a:p>
            <a:pPr algn="just">
              <a:spcBef>
                <a:spcPct val="100000"/>
              </a:spcBef>
              <a:buFontTx/>
              <a:buChar char="•"/>
            </a:pPr>
            <a:r>
              <a:rPr lang="en-US" sz="2800" b="0" dirty="0" smtClean="0">
                <a:latin typeface="Bookman Old Style" pitchFamily="18" charset="0"/>
              </a:rPr>
              <a:t>Each </a:t>
            </a:r>
            <a:r>
              <a:rPr lang="en-US" sz="2800" b="0" dirty="0">
                <a:latin typeface="Bookman Old Style" pitchFamily="18" charset="0"/>
              </a:rPr>
              <a:t>signal carried on the fiber can be transmitted at a different rate from the other signals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7939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7940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8797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</a:rPr>
              <a:t>Wavelength-division multiplexing</a:t>
            </a:r>
          </a:p>
        </p:txBody>
      </p:sp>
      <p:sp>
        <p:nvSpPr>
          <p:cNvPr id="80794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0794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514600"/>
            <a:ext cx="801687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447800" y="347663"/>
            <a:ext cx="4953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  <a:latin typeface="Times New Roman" pitchFamily="18" charset="0"/>
              </a:rPr>
              <a:t>Time </a:t>
            </a:r>
            <a:r>
              <a:rPr lang="en-US" sz="3200" b="1" u="sng" dirty="0">
                <a:solidFill>
                  <a:srgbClr val="FF0000"/>
                </a:solidFill>
                <a:latin typeface="Times New Roman" pitchFamily="18" charset="0"/>
              </a:rPr>
              <a:t>Division </a:t>
            </a:r>
            <a:r>
              <a:rPr lang="en-US" sz="3200" b="1" u="sng" dirty="0" smtClean="0">
                <a:solidFill>
                  <a:srgbClr val="FF0000"/>
                </a:solidFill>
                <a:latin typeface="Times New Roman" pitchFamily="18" charset="0"/>
              </a:rPr>
              <a:t>Multiplexing</a:t>
            </a:r>
            <a:endParaRPr lang="en-US" sz="2800" b="1" u="sng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609600" y="1524000"/>
            <a:ext cx="77724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spcBef>
                <a:spcPct val="50000"/>
              </a:spcBef>
              <a:buFontTx/>
              <a:buChar char="•"/>
            </a:pPr>
            <a:r>
              <a:rPr lang="en-US" sz="2400" b="0" dirty="0">
                <a:latin typeface="Bookman Old Style" pitchFamily="18" charset="0"/>
              </a:rPr>
              <a:t>Sharing signal is accomplished by dividing available transmission time on a medium among users</a:t>
            </a:r>
          </a:p>
          <a:p>
            <a:pPr marL="457200" indent="-457200" algn="just">
              <a:spcBef>
                <a:spcPct val="50000"/>
              </a:spcBef>
              <a:buFontTx/>
              <a:buChar char="•"/>
            </a:pPr>
            <a:r>
              <a:rPr lang="en-US" sz="2400" b="0" dirty="0">
                <a:latin typeface="Bookman Old Style" pitchFamily="18" charset="0"/>
              </a:rPr>
              <a:t>Digital signaling is </a:t>
            </a:r>
            <a:r>
              <a:rPr lang="en-US" sz="2400" b="0" dirty="0" smtClean="0">
                <a:latin typeface="Bookman Old Style" pitchFamily="18" charset="0"/>
              </a:rPr>
              <a:t>used.</a:t>
            </a:r>
            <a:endParaRPr lang="en-US" sz="2400" b="0" dirty="0">
              <a:latin typeface="Bookman Old Style" pitchFamily="18" charset="0"/>
            </a:endParaRPr>
          </a:p>
          <a:p>
            <a:pPr marL="457200" indent="-457200" algn="just">
              <a:spcBef>
                <a:spcPct val="50000"/>
              </a:spcBef>
              <a:buFontTx/>
              <a:buChar char="•"/>
            </a:pPr>
            <a:r>
              <a:rPr lang="en-US" sz="2400" b="0" dirty="0">
                <a:latin typeface="Bookman Old Style" pitchFamily="18" charset="0"/>
              </a:rPr>
              <a:t>Time division multiplexing comes in two basic forms:</a:t>
            </a:r>
          </a:p>
          <a:p>
            <a:pPr marL="914400" lvl="1" indent="-457200" algn="just">
              <a:spcBef>
                <a:spcPct val="50000"/>
              </a:spcBef>
              <a:buFontTx/>
              <a:buAutoNum type="arabicPeriod"/>
            </a:pPr>
            <a:r>
              <a:rPr lang="en-US" sz="2400" b="0" dirty="0">
                <a:latin typeface="Bookman Old Style" pitchFamily="18" charset="0"/>
              </a:rPr>
              <a:t>Synchronous time division multiplexing</a:t>
            </a:r>
          </a:p>
          <a:p>
            <a:pPr marL="914400" lvl="1" indent="-457200" algn="just">
              <a:spcBef>
                <a:spcPct val="50000"/>
              </a:spcBef>
              <a:buFontTx/>
              <a:buAutoNum type="arabicPeriod"/>
            </a:pPr>
            <a:r>
              <a:rPr lang="en-US" sz="2400" b="0" dirty="0">
                <a:latin typeface="Bookman Old Style" pitchFamily="18" charset="0"/>
              </a:rPr>
              <a:t>Statistical, or asynchronous time division multiplexing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987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988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7553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TDM</a:t>
            </a:r>
            <a:endParaRPr lang="en-US" sz="2000" i="1" dirty="0">
              <a:latin typeface="Times New Roman" pitchFamily="18" charset="0"/>
            </a:endParaRPr>
          </a:p>
        </p:txBody>
      </p:sp>
      <p:sp>
        <p:nvSpPr>
          <p:cNvPr id="80998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0999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038" y="2144713"/>
            <a:ext cx="7980362" cy="303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1011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1012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4839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</a:rPr>
              <a:t>Synchronous time-division multiplexing</a:t>
            </a:r>
          </a:p>
        </p:txBody>
      </p:sp>
      <p:sp>
        <p:nvSpPr>
          <p:cNvPr id="81101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1101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297113"/>
            <a:ext cx="8153400" cy="303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2857</TotalTime>
  <Words>703</Words>
  <Application>Microsoft PowerPoint</Application>
  <PresentationFormat>On-screen Show (4:3)</PresentationFormat>
  <Paragraphs>59</Paragraphs>
  <Slides>23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Blends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user</cp:lastModifiedBy>
  <cp:revision>186</cp:revision>
  <dcterms:created xsi:type="dcterms:W3CDTF">2000-01-15T04:50:39Z</dcterms:created>
  <dcterms:modified xsi:type="dcterms:W3CDTF">2016-09-09T05:22:45Z</dcterms:modified>
</cp:coreProperties>
</file>