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8"/>
  </p:notesMasterIdLst>
  <p:sldIdLst>
    <p:sldId id="747" r:id="rId2"/>
    <p:sldId id="748" r:id="rId3"/>
    <p:sldId id="535" r:id="rId4"/>
    <p:sldId id="749" r:id="rId5"/>
    <p:sldId id="750" r:id="rId6"/>
    <p:sldId id="772" r:id="rId7"/>
    <p:sldId id="751" r:id="rId8"/>
    <p:sldId id="752" r:id="rId9"/>
    <p:sldId id="753" r:id="rId10"/>
    <p:sldId id="754" r:id="rId11"/>
    <p:sldId id="778" r:id="rId12"/>
    <p:sldId id="785" r:id="rId13"/>
    <p:sldId id="787" r:id="rId14"/>
    <p:sldId id="789" r:id="rId15"/>
    <p:sldId id="758" r:id="rId16"/>
    <p:sldId id="790" r:id="rId17"/>
    <p:sldId id="791" r:id="rId18"/>
    <p:sldId id="792" r:id="rId19"/>
    <p:sldId id="793" r:id="rId20"/>
    <p:sldId id="794" r:id="rId21"/>
    <p:sldId id="795" r:id="rId22"/>
    <p:sldId id="774" r:id="rId23"/>
    <p:sldId id="760" r:id="rId24"/>
    <p:sldId id="761" r:id="rId25"/>
    <p:sldId id="762" r:id="rId26"/>
    <p:sldId id="746" r:id="rId27"/>
    <p:sldId id="763" r:id="rId28"/>
    <p:sldId id="764" r:id="rId29"/>
    <p:sldId id="796" r:id="rId30"/>
    <p:sldId id="775" r:id="rId31"/>
    <p:sldId id="765" r:id="rId32"/>
    <p:sldId id="769" r:id="rId33"/>
    <p:sldId id="766" r:id="rId34"/>
    <p:sldId id="797" r:id="rId35"/>
    <p:sldId id="767" r:id="rId36"/>
    <p:sldId id="798" r:id="rId37"/>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charset="0"/>
        <a:ea typeface="+mn-ea"/>
        <a:cs typeface="+mn-cs"/>
      </a:defRPr>
    </a:lvl1pPr>
    <a:lvl2pPr marL="457200" algn="l" rtl="0" eaLnBrk="0" fontAlgn="base" hangingPunct="0">
      <a:spcBef>
        <a:spcPct val="0"/>
      </a:spcBef>
      <a:spcAft>
        <a:spcPct val="0"/>
      </a:spcAft>
      <a:defRPr sz="3200" b="1" kern="1200">
        <a:solidFill>
          <a:schemeClr val="tx1"/>
        </a:solidFill>
        <a:latin typeface="Arial" charset="0"/>
        <a:ea typeface="+mn-ea"/>
        <a:cs typeface="+mn-cs"/>
      </a:defRPr>
    </a:lvl2pPr>
    <a:lvl3pPr marL="914400" algn="l" rtl="0" eaLnBrk="0" fontAlgn="base" hangingPunct="0">
      <a:spcBef>
        <a:spcPct val="0"/>
      </a:spcBef>
      <a:spcAft>
        <a:spcPct val="0"/>
      </a:spcAft>
      <a:defRPr sz="3200" b="1" kern="1200">
        <a:solidFill>
          <a:schemeClr val="tx1"/>
        </a:solidFill>
        <a:latin typeface="Arial" charset="0"/>
        <a:ea typeface="+mn-ea"/>
        <a:cs typeface="+mn-cs"/>
      </a:defRPr>
    </a:lvl3pPr>
    <a:lvl4pPr marL="1371600" algn="l" rtl="0" eaLnBrk="0" fontAlgn="base" hangingPunct="0">
      <a:spcBef>
        <a:spcPct val="0"/>
      </a:spcBef>
      <a:spcAft>
        <a:spcPct val="0"/>
      </a:spcAft>
      <a:defRPr sz="3200" b="1" kern="1200">
        <a:solidFill>
          <a:schemeClr val="tx1"/>
        </a:solidFill>
        <a:latin typeface="Arial" charset="0"/>
        <a:ea typeface="+mn-ea"/>
        <a:cs typeface="+mn-cs"/>
      </a:defRPr>
    </a:lvl4pPr>
    <a:lvl5pPr marL="1828800" algn="l" rtl="0" eaLnBrk="0" fontAlgn="base" hangingPunct="0">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00CC00"/>
    <a:srgbClr val="996633"/>
    <a:srgbClr val="6666FF"/>
    <a:srgbClr val="3366FF"/>
    <a:srgbClr val="CCFF99"/>
    <a:srgbClr val="99FF33"/>
    <a:srgbClr val="DDDDD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729" autoAdjust="0"/>
    <p:restoredTop sz="94680" autoAdjust="0"/>
  </p:normalViewPr>
  <p:slideViewPr>
    <p:cSldViewPr>
      <p:cViewPr>
        <p:scale>
          <a:sx n="71" d="100"/>
          <a:sy n="71" d="100"/>
        </p:scale>
        <p:origin x="-1428"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68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88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Times New Roman" pitchFamily="-128" charset="0"/>
              </a:defRPr>
            </a:lvl1pPr>
          </a:lstStyle>
          <a:p>
            <a:endParaRPr lang="en-US"/>
          </a:p>
        </p:txBody>
      </p:sp>
      <p:sp>
        <p:nvSpPr>
          <p:cNvPr id="8888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itchFamily="-128" charset="0"/>
              </a:defRPr>
            </a:lvl1pPr>
          </a:lstStyle>
          <a:p>
            <a:endParaRPr lang="en-US"/>
          </a:p>
        </p:txBody>
      </p:sp>
      <p:sp>
        <p:nvSpPr>
          <p:cNvPr id="8888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888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888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Times New Roman" pitchFamily="-128" charset="0"/>
              </a:defRPr>
            </a:lvl1pPr>
          </a:lstStyle>
          <a:p>
            <a:endParaRPr lang="en-US"/>
          </a:p>
        </p:txBody>
      </p:sp>
      <p:sp>
        <p:nvSpPr>
          <p:cNvPr id="8888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itchFamily="-128" charset="0"/>
              </a:defRPr>
            </a:lvl1pPr>
          </a:lstStyle>
          <a:p>
            <a:fld id="{43306FE5-1F49-4A9A-A077-ED5BCFBB133B}"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28" charset="0"/>
        <a:ea typeface="+mn-ea"/>
        <a:cs typeface="+mn-cs"/>
      </a:defRPr>
    </a:lvl1pPr>
    <a:lvl2pPr marL="457200" algn="l" rtl="0" fontAlgn="base">
      <a:spcBef>
        <a:spcPct val="30000"/>
      </a:spcBef>
      <a:spcAft>
        <a:spcPct val="0"/>
      </a:spcAft>
      <a:defRPr sz="1200" kern="1200">
        <a:solidFill>
          <a:schemeClr val="tx1"/>
        </a:solidFill>
        <a:latin typeface="Times New Roman" pitchFamily="-128" charset="0"/>
        <a:ea typeface="+mn-ea"/>
        <a:cs typeface="+mn-cs"/>
      </a:defRPr>
    </a:lvl2pPr>
    <a:lvl3pPr marL="914400" algn="l" rtl="0" fontAlgn="base">
      <a:spcBef>
        <a:spcPct val="30000"/>
      </a:spcBef>
      <a:spcAft>
        <a:spcPct val="0"/>
      </a:spcAft>
      <a:defRPr sz="1200" kern="1200">
        <a:solidFill>
          <a:schemeClr val="tx1"/>
        </a:solidFill>
        <a:latin typeface="Times New Roman" pitchFamily="-128" charset="0"/>
        <a:ea typeface="+mn-ea"/>
        <a:cs typeface="+mn-cs"/>
      </a:defRPr>
    </a:lvl3pPr>
    <a:lvl4pPr marL="1371600" algn="l" rtl="0" fontAlgn="base">
      <a:spcBef>
        <a:spcPct val="30000"/>
      </a:spcBef>
      <a:spcAft>
        <a:spcPct val="0"/>
      </a:spcAft>
      <a:defRPr sz="1200" kern="1200">
        <a:solidFill>
          <a:schemeClr val="tx1"/>
        </a:solidFill>
        <a:latin typeface="Times New Roman" pitchFamily="-128" charset="0"/>
        <a:ea typeface="+mn-ea"/>
        <a:cs typeface="+mn-cs"/>
      </a:defRPr>
    </a:lvl4pPr>
    <a:lvl5pPr marL="1828800" algn="l" rtl="0" fontAlgn="base">
      <a:spcBef>
        <a:spcPct val="30000"/>
      </a:spcBef>
      <a:spcAft>
        <a:spcPct val="0"/>
      </a:spcAft>
      <a:defRPr sz="1200" kern="1200">
        <a:solidFill>
          <a:schemeClr val="tx1"/>
        </a:solidFill>
        <a:latin typeface="Times New Roman" pitchFamily="-12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488E5F-48EE-4AE8-8B34-06A9E39F5E5B}" type="slidenum">
              <a:rPr lang="en-US"/>
              <a:pPr/>
              <a:t>1</a:t>
            </a:fld>
            <a:endParaRPr lang="en-US"/>
          </a:p>
        </p:txBody>
      </p:sp>
      <p:sp>
        <p:nvSpPr>
          <p:cNvPr id="890882" name="Rectangle 2"/>
          <p:cNvSpPr>
            <a:spLocks noGrp="1" noRot="1" noChangeAspect="1" noChangeArrowheads="1" noTextEdit="1"/>
          </p:cNvSpPr>
          <p:nvPr>
            <p:ph type="sldImg"/>
          </p:nvPr>
        </p:nvSpPr>
        <p:spPr>
          <a:ln/>
        </p:spPr>
      </p:sp>
      <p:sp>
        <p:nvSpPr>
          <p:cNvPr id="8908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70B88C-E40E-4589-8F35-4C2B552EAC5A}" type="slidenum">
              <a:rPr lang="en-US"/>
              <a:pPr/>
              <a:t>10</a:t>
            </a:fld>
            <a:endParaRPr lang="en-US"/>
          </a:p>
        </p:txBody>
      </p:sp>
      <p:sp>
        <p:nvSpPr>
          <p:cNvPr id="901122" name="Rectangle 2"/>
          <p:cNvSpPr>
            <a:spLocks noGrp="1" noRot="1" noChangeAspect="1" noChangeArrowheads="1" noTextEdit="1"/>
          </p:cNvSpPr>
          <p:nvPr>
            <p:ph type="sldImg"/>
          </p:nvPr>
        </p:nvSpPr>
        <p:spPr>
          <a:ln/>
        </p:spPr>
      </p:sp>
      <p:sp>
        <p:nvSpPr>
          <p:cNvPr id="901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37FD8D-E852-4598-9C00-896CA6894D42}" type="slidenum">
              <a:rPr lang="en-US"/>
              <a:pPr/>
              <a:t>15</a:t>
            </a:fld>
            <a:endParaRPr lang="en-US"/>
          </a:p>
        </p:txBody>
      </p:sp>
      <p:sp>
        <p:nvSpPr>
          <p:cNvPr id="905218" name="Rectangle 2"/>
          <p:cNvSpPr>
            <a:spLocks noGrp="1" noRot="1" noChangeAspect="1" noChangeArrowheads="1" noTextEdit="1"/>
          </p:cNvSpPr>
          <p:nvPr>
            <p:ph type="sldImg"/>
          </p:nvPr>
        </p:nvSpPr>
        <p:spPr>
          <a:ln/>
        </p:spPr>
      </p:sp>
      <p:sp>
        <p:nvSpPr>
          <p:cNvPr id="905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35131B-64FF-468B-A8C8-53405034A21B}" type="slidenum">
              <a:rPr lang="en-US"/>
              <a:pPr/>
              <a:t>22</a:t>
            </a:fld>
            <a:endParaRPr lang="en-US"/>
          </a:p>
        </p:txBody>
      </p:sp>
      <p:sp>
        <p:nvSpPr>
          <p:cNvPr id="907266" name="Rectangle 2"/>
          <p:cNvSpPr>
            <a:spLocks noGrp="1" noRot="1" noChangeAspect="1" noChangeArrowheads="1" noTextEdit="1"/>
          </p:cNvSpPr>
          <p:nvPr>
            <p:ph type="sldImg"/>
          </p:nvPr>
        </p:nvSpPr>
        <p:spPr>
          <a:ln/>
        </p:spPr>
      </p:sp>
      <p:sp>
        <p:nvSpPr>
          <p:cNvPr id="907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03EC76-D7FB-462A-9275-B9E9BBB74788}" type="slidenum">
              <a:rPr lang="en-US"/>
              <a:pPr/>
              <a:t>23</a:t>
            </a:fld>
            <a:endParaRPr lang="en-US"/>
          </a:p>
        </p:txBody>
      </p:sp>
      <p:sp>
        <p:nvSpPr>
          <p:cNvPr id="908290" name="Rectangle 2"/>
          <p:cNvSpPr>
            <a:spLocks noGrp="1" noRot="1" noChangeAspect="1" noChangeArrowheads="1" noTextEdit="1"/>
          </p:cNvSpPr>
          <p:nvPr>
            <p:ph type="sldImg"/>
          </p:nvPr>
        </p:nvSpPr>
        <p:spPr>
          <a:ln/>
        </p:spPr>
      </p:sp>
      <p:sp>
        <p:nvSpPr>
          <p:cNvPr id="908291" name="Rectangle 3"/>
          <p:cNvSpPr>
            <a:spLocks noGrp="1" noChangeArrowheads="1"/>
          </p:cNvSpPr>
          <p:nvPr>
            <p:ph type="body" idx="1"/>
          </p:nvPr>
        </p:nvSpPr>
        <p:spPr/>
        <p:txBody>
          <a:bodyPr/>
          <a:lstStyle/>
          <a:p>
            <a:r>
              <a:rPr lang="en-US" sz="1200" dirty="0" smtClean="0"/>
              <a:t>buffer layer that protects it from moisture</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14A999-D0A7-4AC8-AAA4-86B2C3FEE43C}" type="slidenum">
              <a:rPr lang="en-US"/>
              <a:pPr/>
              <a:t>24</a:t>
            </a:fld>
            <a:endParaRPr lang="en-US"/>
          </a:p>
        </p:txBody>
      </p:sp>
      <p:sp>
        <p:nvSpPr>
          <p:cNvPr id="909314" name="Rectangle 2"/>
          <p:cNvSpPr>
            <a:spLocks noGrp="1" noRot="1" noChangeAspect="1" noChangeArrowheads="1" noTextEdit="1"/>
          </p:cNvSpPr>
          <p:nvPr>
            <p:ph type="sldImg"/>
          </p:nvPr>
        </p:nvSpPr>
        <p:spPr>
          <a:ln/>
        </p:spPr>
      </p:sp>
      <p:sp>
        <p:nvSpPr>
          <p:cNvPr id="909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605CFD-5B0C-4777-AD8E-3370CDF38429}" type="slidenum">
              <a:rPr lang="en-US"/>
              <a:pPr/>
              <a:t>25</a:t>
            </a:fld>
            <a:endParaRPr lang="en-US"/>
          </a:p>
        </p:txBody>
      </p:sp>
      <p:sp>
        <p:nvSpPr>
          <p:cNvPr id="910338" name="Rectangle 2"/>
          <p:cNvSpPr>
            <a:spLocks noGrp="1" noRot="1" noChangeAspect="1" noChangeArrowheads="1" noTextEdit="1"/>
          </p:cNvSpPr>
          <p:nvPr>
            <p:ph type="sldImg"/>
          </p:nvPr>
        </p:nvSpPr>
        <p:spPr>
          <a:ln/>
        </p:spPr>
      </p:sp>
      <p:sp>
        <p:nvSpPr>
          <p:cNvPr id="910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867474-EC63-46C6-A4EF-CA1E834F7264}" type="slidenum">
              <a:rPr lang="en-US"/>
              <a:pPr/>
              <a:t>26</a:t>
            </a:fld>
            <a:endParaRPr lang="en-US"/>
          </a:p>
        </p:txBody>
      </p:sp>
      <p:sp>
        <p:nvSpPr>
          <p:cNvPr id="911362" name="Rectangle 2"/>
          <p:cNvSpPr>
            <a:spLocks noGrp="1" noRot="1" noChangeAspect="1" noChangeArrowheads="1" noTextEdit="1"/>
          </p:cNvSpPr>
          <p:nvPr>
            <p:ph type="sldImg"/>
          </p:nvPr>
        </p:nvSpPr>
        <p:spPr>
          <a:ln/>
        </p:spPr>
      </p:sp>
      <p:sp>
        <p:nvSpPr>
          <p:cNvPr id="911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ED3065-5C8C-4EE0-A1CB-5856647859F0}" type="slidenum">
              <a:rPr lang="en-US"/>
              <a:pPr/>
              <a:t>27</a:t>
            </a:fld>
            <a:endParaRPr lang="en-US"/>
          </a:p>
        </p:txBody>
      </p:sp>
      <p:sp>
        <p:nvSpPr>
          <p:cNvPr id="912386" name="Rectangle 2"/>
          <p:cNvSpPr>
            <a:spLocks noGrp="1" noRot="1" noChangeAspect="1" noChangeArrowheads="1" noTextEdit="1"/>
          </p:cNvSpPr>
          <p:nvPr>
            <p:ph type="sldImg"/>
          </p:nvPr>
        </p:nvSpPr>
        <p:spPr>
          <a:ln/>
        </p:spPr>
      </p:sp>
      <p:sp>
        <p:nvSpPr>
          <p:cNvPr id="912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8DD7D9-528E-48B8-93E1-C9E00666226C}" type="slidenum">
              <a:rPr lang="en-US"/>
              <a:pPr/>
              <a:t>28</a:t>
            </a:fld>
            <a:endParaRPr lang="en-US"/>
          </a:p>
        </p:txBody>
      </p:sp>
      <p:sp>
        <p:nvSpPr>
          <p:cNvPr id="913410" name="Rectangle 2"/>
          <p:cNvSpPr>
            <a:spLocks noGrp="1" noRot="1" noChangeAspect="1" noChangeArrowheads="1" noTextEdit="1"/>
          </p:cNvSpPr>
          <p:nvPr>
            <p:ph type="sldImg"/>
          </p:nvPr>
        </p:nvSpPr>
        <p:spPr>
          <a:ln/>
        </p:spPr>
      </p:sp>
      <p:sp>
        <p:nvSpPr>
          <p:cNvPr id="913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8DD7D9-528E-48B8-93E1-C9E00666226C}" type="slidenum">
              <a:rPr lang="en-US"/>
              <a:pPr/>
              <a:t>29</a:t>
            </a:fld>
            <a:endParaRPr lang="en-US"/>
          </a:p>
        </p:txBody>
      </p:sp>
      <p:sp>
        <p:nvSpPr>
          <p:cNvPr id="913410" name="Rectangle 2"/>
          <p:cNvSpPr>
            <a:spLocks noGrp="1" noRot="1" noChangeAspect="1" noChangeArrowheads="1" noTextEdit="1"/>
          </p:cNvSpPr>
          <p:nvPr>
            <p:ph type="sldImg"/>
          </p:nvPr>
        </p:nvSpPr>
        <p:spPr>
          <a:ln/>
        </p:spPr>
      </p:sp>
      <p:sp>
        <p:nvSpPr>
          <p:cNvPr id="913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C1CD58-2091-4E35-8014-5897A27B7BDA}" type="slidenum">
              <a:rPr lang="en-US"/>
              <a:pPr/>
              <a:t>2</a:t>
            </a:fld>
            <a:endParaRPr lang="en-US"/>
          </a:p>
        </p:txBody>
      </p:sp>
      <p:sp>
        <p:nvSpPr>
          <p:cNvPr id="891906" name="Rectangle 2"/>
          <p:cNvSpPr>
            <a:spLocks noGrp="1" noRot="1" noChangeAspect="1" noChangeArrowheads="1" noTextEdit="1"/>
          </p:cNvSpPr>
          <p:nvPr>
            <p:ph type="sldImg"/>
          </p:nvPr>
        </p:nvSpPr>
        <p:spPr>
          <a:ln/>
        </p:spPr>
      </p:sp>
      <p:sp>
        <p:nvSpPr>
          <p:cNvPr id="891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526682-BF4E-450E-B457-85FC1AA871DE}" type="slidenum">
              <a:rPr lang="en-US"/>
              <a:pPr/>
              <a:t>30</a:t>
            </a:fld>
            <a:endParaRPr lang="en-US"/>
          </a:p>
        </p:txBody>
      </p:sp>
      <p:sp>
        <p:nvSpPr>
          <p:cNvPr id="914434" name="Rectangle 2"/>
          <p:cNvSpPr>
            <a:spLocks noGrp="1" noRot="1" noChangeAspect="1" noChangeArrowheads="1" noTextEdit="1"/>
          </p:cNvSpPr>
          <p:nvPr>
            <p:ph type="sldImg"/>
          </p:nvPr>
        </p:nvSpPr>
        <p:spPr>
          <a:ln/>
        </p:spPr>
      </p:sp>
      <p:sp>
        <p:nvSpPr>
          <p:cNvPr id="914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35ABDF-3066-44F3-BF0A-25758464648C}" type="slidenum">
              <a:rPr lang="en-US"/>
              <a:pPr/>
              <a:t>31</a:t>
            </a:fld>
            <a:endParaRPr lang="en-US"/>
          </a:p>
        </p:txBody>
      </p:sp>
      <p:sp>
        <p:nvSpPr>
          <p:cNvPr id="915458" name="Rectangle 2"/>
          <p:cNvSpPr>
            <a:spLocks noGrp="1" noRot="1" noChangeAspect="1" noChangeArrowheads="1" noTextEdit="1"/>
          </p:cNvSpPr>
          <p:nvPr>
            <p:ph type="sldImg"/>
          </p:nvPr>
        </p:nvSpPr>
        <p:spPr>
          <a:ln/>
        </p:spPr>
      </p:sp>
      <p:sp>
        <p:nvSpPr>
          <p:cNvPr id="915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1E6182-6216-41F4-9287-155BB13158D8}" type="slidenum">
              <a:rPr lang="en-US"/>
              <a:pPr/>
              <a:t>32</a:t>
            </a:fld>
            <a:endParaRPr lang="en-US"/>
          </a:p>
        </p:txBody>
      </p:sp>
      <p:sp>
        <p:nvSpPr>
          <p:cNvPr id="917506" name="Rectangle 2"/>
          <p:cNvSpPr>
            <a:spLocks noGrp="1" noRot="1" noChangeAspect="1" noChangeArrowheads="1" noTextEdit="1"/>
          </p:cNvSpPr>
          <p:nvPr>
            <p:ph type="sldImg"/>
          </p:nvPr>
        </p:nvSpPr>
        <p:spPr>
          <a:ln/>
        </p:spPr>
      </p:sp>
      <p:sp>
        <p:nvSpPr>
          <p:cNvPr id="917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AD1047-7C55-4DF9-82AF-EFFD9755A665}" type="slidenum">
              <a:rPr lang="en-US"/>
              <a:pPr/>
              <a:t>33</a:t>
            </a:fld>
            <a:endParaRPr lang="en-US"/>
          </a:p>
        </p:txBody>
      </p:sp>
      <p:sp>
        <p:nvSpPr>
          <p:cNvPr id="916482" name="Rectangle 2"/>
          <p:cNvSpPr>
            <a:spLocks noGrp="1" noRot="1" noChangeAspect="1" noChangeArrowheads="1" noTextEdit="1"/>
          </p:cNvSpPr>
          <p:nvPr>
            <p:ph type="sldImg"/>
          </p:nvPr>
        </p:nvSpPr>
        <p:spPr>
          <a:ln/>
        </p:spPr>
      </p:sp>
      <p:sp>
        <p:nvSpPr>
          <p:cNvPr id="916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1E6182-6216-41F4-9287-155BB13158D8}" type="slidenum">
              <a:rPr lang="en-US"/>
              <a:pPr/>
              <a:t>34</a:t>
            </a:fld>
            <a:endParaRPr lang="en-US"/>
          </a:p>
        </p:txBody>
      </p:sp>
      <p:sp>
        <p:nvSpPr>
          <p:cNvPr id="917506" name="Rectangle 2"/>
          <p:cNvSpPr>
            <a:spLocks noGrp="1" noRot="1" noChangeAspect="1" noChangeArrowheads="1" noTextEdit="1"/>
          </p:cNvSpPr>
          <p:nvPr>
            <p:ph type="sldImg"/>
          </p:nvPr>
        </p:nvSpPr>
        <p:spPr>
          <a:ln/>
        </p:spPr>
      </p:sp>
      <p:sp>
        <p:nvSpPr>
          <p:cNvPr id="917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ECB54C-8306-48D8-97A6-959BB5E038F9}" type="slidenum">
              <a:rPr lang="en-US"/>
              <a:pPr/>
              <a:t>35</a:t>
            </a:fld>
            <a:endParaRPr lang="en-US"/>
          </a:p>
        </p:txBody>
      </p:sp>
      <p:sp>
        <p:nvSpPr>
          <p:cNvPr id="918530" name="Rectangle 2"/>
          <p:cNvSpPr>
            <a:spLocks noGrp="1" noRot="1" noChangeAspect="1" noChangeArrowheads="1" noTextEdit="1"/>
          </p:cNvSpPr>
          <p:nvPr>
            <p:ph type="sldImg"/>
          </p:nvPr>
        </p:nvSpPr>
        <p:spPr>
          <a:ln/>
        </p:spPr>
      </p:sp>
      <p:sp>
        <p:nvSpPr>
          <p:cNvPr id="918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1E6182-6216-41F4-9287-155BB13158D8}" type="slidenum">
              <a:rPr lang="en-US"/>
              <a:pPr/>
              <a:t>36</a:t>
            </a:fld>
            <a:endParaRPr lang="en-US"/>
          </a:p>
        </p:txBody>
      </p:sp>
      <p:sp>
        <p:nvSpPr>
          <p:cNvPr id="917506" name="Rectangle 2"/>
          <p:cNvSpPr>
            <a:spLocks noGrp="1" noRot="1" noChangeAspect="1" noChangeArrowheads="1" noTextEdit="1"/>
          </p:cNvSpPr>
          <p:nvPr>
            <p:ph type="sldImg"/>
          </p:nvPr>
        </p:nvSpPr>
        <p:spPr>
          <a:ln/>
        </p:spPr>
      </p:sp>
      <p:sp>
        <p:nvSpPr>
          <p:cNvPr id="917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653FC3-2822-4EBA-BA31-2F685A2DF2FF}" type="slidenum">
              <a:rPr lang="en-US"/>
              <a:pPr/>
              <a:t>3</a:t>
            </a:fld>
            <a:endParaRPr lang="en-US"/>
          </a:p>
        </p:txBody>
      </p:sp>
      <p:sp>
        <p:nvSpPr>
          <p:cNvPr id="892930" name="Rectangle 2"/>
          <p:cNvSpPr>
            <a:spLocks noGrp="1" noRot="1" noChangeAspect="1" noChangeArrowheads="1" noTextEdit="1"/>
          </p:cNvSpPr>
          <p:nvPr>
            <p:ph type="sldImg"/>
          </p:nvPr>
        </p:nvSpPr>
        <p:spPr>
          <a:ln/>
        </p:spPr>
      </p:sp>
      <p:sp>
        <p:nvSpPr>
          <p:cNvPr id="892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6AF690-E159-4DCD-8479-67CB4ED95B61}" type="slidenum">
              <a:rPr lang="en-US"/>
              <a:pPr/>
              <a:t>4</a:t>
            </a:fld>
            <a:endParaRPr lang="en-US"/>
          </a:p>
        </p:txBody>
      </p:sp>
      <p:sp>
        <p:nvSpPr>
          <p:cNvPr id="893954" name="Rectangle 2"/>
          <p:cNvSpPr>
            <a:spLocks noGrp="1" noRot="1" noChangeAspect="1" noChangeArrowheads="1" noTextEdit="1"/>
          </p:cNvSpPr>
          <p:nvPr>
            <p:ph type="sldImg"/>
          </p:nvPr>
        </p:nvSpPr>
        <p:spPr>
          <a:ln/>
        </p:spPr>
      </p:sp>
      <p:sp>
        <p:nvSpPr>
          <p:cNvPr id="8939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10E6B5-4059-4608-A4BF-E91138C5E916}" type="slidenum">
              <a:rPr lang="en-US"/>
              <a:pPr/>
              <a:t>5</a:t>
            </a:fld>
            <a:endParaRPr lang="en-US"/>
          </a:p>
        </p:txBody>
      </p:sp>
      <p:sp>
        <p:nvSpPr>
          <p:cNvPr id="894978" name="Rectangle 2"/>
          <p:cNvSpPr>
            <a:spLocks noGrp="1" noRot="1" noChangeAspect="1" noChangeArrowheads="1" noTextEdit="1"/>
          </p:cNvSpPr>
          <p:nvPr>
            <p:ph type="sldImg"/>
          </p:nvPr>
        </p:nvSpPr>
        <p:spPr>
          <a:ln/>
        </p:spPr>
      </p:sp>
      <p:sp>
        <p:nvSpPr>
          <p:cNvPr id="8949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9979FB-9775-492E-AA30-927141A8595C}" type="slidenum">
              <a:rPr lang="en-US"/>
              <a:pPr/>
              <a:t>6</a:t>
            </a:fld>
            <a:endParaRPr lang="en-US"/>
          </a:p>
        </p:txBody>
      </p:sp>
      <p:sp>
        <p:nvSpPr>
          <p:cNvPr id="896002" name="Rectangle 2"/>
          <p:cNvSpPr>
            <a:spLocks noGrp="1" noRot="1" noChangeAspect="1" noChangeArrowheads="1" noTextEdit="1"/>
          </p:cNvSpPr>
          <p:nvPr>
            <p:ph type="sldImg"/>
          </p:nvPr>
        </p:nvSpPr>
        <p:spPr>
          <a:ln/>
        </p:spPr>
      </p:sp>
      <p:sp>
        <p:nvSpPr>
          <p:cNvPr id="8960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10438B-CB6E-4B03-9CEC-C950617CBA08}" type="slidenum">
              <a:rPr lang="en-US"/>
              <a:pPr/>
              <a:t>7</a:t>
            </a:fld>
            <a:endParaRPr lang="en-US"/>
          </a:p>
        </p:txBody>
      </p:sp>
      <p:sp>
        <p:nvSpPr>
          <p:cNvPr id="897026" name="Rectangle 2"/>
          <p:cNvSpPr>
            <a:spLocks noGrp="1" noRot="1" noChangeAspect="1" noChangeArrowheads="1" noTextEdit="1"/>
          </p:cNvSpPr>
          <p:nvPr>
            <p:ph type="sldImg"/>
          </p:nvPr>
        </p:nvSpPr>
        <p:spPr>
          <a:ln/>
        </p:spPr>
      </p:sp>
      <p:sp>
        <p:nvSpPr>
          <p:cNvPr id="897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5243ED-D3D3-4751-99A5-3C2889FC6515}" type="slidenum">
              <a:rPr lang="en-US"/>
              <a:pPr/>
              <a:t>8</a:t>
            </a:fld>
            <a:endParaRPr lang="en-US"/>
          </a:p>
        </p:txBody>
      </p:sp>
      <p:sp>
        <p:nvSpPr>
          <p:cNvPr id="898050" name="Rectangle 2"/>
          <p:cNvSpPr>
            <a:spLocks noGrp="1" noRot="1" noChangeAspect="1" noChangeArrowheads="1" noTextEdit="1"/>
          </p:cNvSpPr>
          <p:nvPr>
            <p:ph type="sldImg"/>
          </p:nvPr>
        </p:nvSpPr>
        <p:spPr>
          <a:ln/>
        </p:spPr>
      </p:sp>
      <p:sp>
        <p:nvSpPr>
          <p:cNvPr id="8980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95F5ED-F568-4C4D-A894-D9C9A4DD2D39}" type="slidenum">
              <a:rPr lang="en-US"/>
              <a:pPr/>
              <a:t>9</a:t>
            </a:fld>
            <a:endParaRPr lang="en-US"/>
          </a:p>
        </p:txBody>
      </p:sp>
      <p:sp>
        <p:nvSpPr>
          <p:cNvPr id="899074" name="Rectangle 2"/>
          <p:cNvSpPr>
            <a:spLocks noGrp="1" noRot="1" noChangeAspect="1" noChangeArrowheads="1" noTextEdit="1"/>
          </p:cNvSpPr>
          <p:nvPr>
            <p:ph type="sldImg"/>
          </p:nvPr>
        </p:nvSpPr>
        <p:spPr>
          <a:ln/>
        </p:spPr>
      </p:sp>
      <p:sp>
        <p:nvSpPr>
          <p:cNvPr id="89907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p:cNvGrpSpPr>
            <a:grpSpLocks/>
          </p:cNvGrpSpPr>
          <p:nvPr/>
        </p:nvGrpSpPr>
        <p:grpSpPr bwMode="auto">
          <a:xfrm>
            <a:off x="0" y="2438400"/>
            <a:ext cx="9009063" cy="1052513"/>
            <a:chOff x="0" y="1536"/>
            <a:chExt cx="5675" cy="663"/>
          </a:xfrm>
        </p:grpSpPr>
        <p:grpSp>
          <p:nvGrpSpPr>
            <p:cNvPr id="210947" name="Group 3"/>
            <p:cNvGrpSpPr>
              <a:grpSpLocks/>
            </p:cNvGrpSpPr>
            <p:nvPr/>
          </p:nvGrpSpPr>
          <p:grpSpPr bwMode="auto">
            <a:xfrm>
              <a:off x="183" y="1604"/>
              <a:ext cx="448" cy="299"/>
              <a:chOff x="720" y="336"/>
              <a:chExt cx="624" cy="432"/>
            </a:xfrm>
          </p:grpSpPr>
          <p:sp>
            <p:nvSpPr>
              <p:cNvPr id="210948"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en-US"/>
              </a:p>
            </p:txBody>
          </p:sp>
          <p:sp>
            <p:nvSpPr>
              <p:cNvPr id="2109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en-US"/>
              </a:p>
            </p:txBody>
          </p:sp>
        </p:grpSp>
        <p:grpSp>
          <p:nvGrpSpPr>
            <p:cNvPr id="210950" name="Group 6"/>
            <p:cNvGrpSpPr>
              <a:grpSpLocks/>
            </p:cNvGrpSpPr>
            <p:nvPr/>
          </p:nvGrpSpPr>
          <p:grpSpPr bwMode="auto">
            <a:xfrm>
              <a:off x="261" y="1870"/>
              <a:ext cx="465" cy="299"/>
              <a:chOff x="912" y="2640"/>
              <a:chExt cx="672" cy="432"/>
            </a:xfrm>
          </p:grpSpPr>
          <p:sp>
            <p:nvSpPr>
              <p:cNvPr id="210951"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en-US"/>
              </a:p>
            </p:txBody>
          </p:sp>
          <p:sp>
            <p:nvSpPr>
              <p:cNvPr id="2109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en-US"/>
              </a:p>
            </p:txBody>
          </p:sp>
        </p:grpSp>
        <p:sp>
          <p:nvSpPr>
            <p:cNvPr id="2109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en-US"/>
            </a:p>
          </p:txBody>
        </p:sp>
        <p:sp>
          <p:nvSpPr>
            <p:cNvPr id="210954"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en-US"/>
            </a:p>
          </p:txBody>
        </p:sp>
        <p:sp>
          <p:nvSpPr>
            <p:cNvPr id="2109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gr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128" charset="2"/>
              <a:buNone/>
              <a:defRPr/>
            </a:lvl1pPr>
          </a:lstStyle>
          <a:p>
            <a:r>
              <a:rPr lang="en-US"/>
              <a:t>Click to edit Master subtitle style</a:t>
            </a:r>
          </a:p>
        </p:txBody>
      </p:sp>
      <p:sp>
        <p:nvSpPr>
          <p:cNvPr id="210958" name="Rectangle 14"/>
          <p:cNvSpPr>
            <a:spLocks noGrp="1" noChangeArrowheads="1"/>
          </p:cNvSpPr>
          <p:nvPr>
            <p:ph type="dt" sz="half" idx="2"/>
          </p:nvPr>
        </p:nvSpPr>
        <p:spPr bwMode="auto">
          <a:xfrm>
            <a:off x="9906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endParaRPr lang="en-US"/>
          </a:p>
        </p:txBody>
      </p:sp>
      <p:sp>
        <p:nvSpPr>
          <p:cNvPr id="210959" name="Rectangle 15"/>
          <p:cNvSpPr>
            <a:spLocks noGrp="1" noChangeArrowheads="1"/>
          </p:cNvSpPr>
          <p:nvPr>
            <p:ph type="ftr" sz="quarter" idx="3"/>
          </p:nvPr>
        </p:nvSpPr>
        <p:spPr bwMode="auto">
          <a:xfrm>
            <a:off x="3429000" y="6248400"/>
            <a:ext cx="2895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endParaRPr lang="en-US"/>
          </a:p>
        </p:txBody>
      </p:sp>
      <p:sp>
        <p:nvSpPr>
          <p:cNvPr id="210960" name="Rectangle 16"/>
          <p:cNvSpPr>
            <a:spLocks noGrp="1" noChangeArrowheads="1"/>
          </p:cNvSpPr>
          <p:nvPr>
            <p:ph type="sldNum" sz="quarter" idx="4"/>
          </p:nvPr>
        </p:nvSpPr>
        <p:spPr>
          <a:xfrm>
            <a:off x="6858000" y="6248400"/>
            <a:ext cx="1905000" cy="457200"/>
          </a:xfrm>
        </p:spPr>
        <p:txBody>
          <a:bodyPr/>
          <a:lstStyle>
            <a:lvl1pPr algn="r">
              <a:defRPr sz="1400" b="0">
                <a:latin typeface="+mn-lt"/>
              </a:defRPr>
            </a:lvl1pPr>
          </a:lstStyle>
          <a:p>
            <a:fld id="{EBF1E114-DC50-4E3E-9747-7B5B47C966BF}" type="slidenum">
              <a:rPr lang="en-US"/>
              <a:pPr/>
              <a:t>‹#›</a:t>
            </a:fld>
            <a:endParaRPr lang="en-US"/>
          </a:p>
        </p:txBody>
      </p:sp>
      <p:sp>
        <p:nvSpPr>
          <p:cNvPr id="210961" name="Text Box 17"/>
          <p:cNvSpPr txBox="1">
            <a:spLocks noChangeArrowheads="1"/>
          </p:cNvSpPr>
          <p:nvPr userDrawn="1"/>
        </p:nvSpPr>
        <p:spPr bwMode="auto">
          <a:xfrm>
            <a:off x="0" y="6553200"/>
            <a:ext cx="2209800" cy="304800"/>
          </a:xfrm>
          <a:prstGeom prst="rect">
            <a:avLst/>
          </a:prstGeom>
          <a:noFill/>
          <a:ln w="9525">
            <a:noFill/>
            <a:miter lim="800000"/>
            <a:headEnd/>
            <a:tailEnd/>
          </a:ln>
          <a:effectLst/>
        </p:spPr>
        <p:txBody>
          <a:bodyPr>
            <a:spAutoFit/>
          </a:bodyPr>
          <a:lstStyle/>
          <a:p>
            <a:pPr eaLnBrk="1" hangingPunct="1">
              <a:spcBef>
                <a:spcPct val="50000"/>
              </a:spcBef>
            </a:pPr>
            <a:r>
              <a:rPr lang="en-US" sz="1400" b="0">
                <a:latin typeface="McGrawHill-Italic" pitchFamily="2" charset="0"/>
              </a:rPr>
              <a:t>McGraw-Hill</a:t>
            </a:r>
            <a:endParaRPr lang="en-US" sz="2400" b="0">
              <a:latin typeface="Times New Roman" pitchFamily="-128" charset="0"/>
            </a:endParaRPr>
          </a:p>
        </p:txBody>
      </p:sp>
      <p:sp>
        <p:nvSpPr>
          <p:cNvPr id="210962" name="Text Box 18"/>
          <p:cNvSpPr txBox="1">
            <a:spLocks noChangeArrowheads="1"/>
          </p:cNvSpPr>
          <p:nvPr userDrawn="1"/>
        </p:nvSpPr>
        <p:spPr bwMode="auto">
          <a:xfrm>
            <a:off x="4572000" y="6553200"/>
            <a:ext cx="4572000" cy="304800"/>
          </a:xfrm>
          <a:prstGeom prst="rect">
            <a:avLst/>
          </a:prstGeom>
          <a:noFill/>
          <a:ln w="9525">
            <a:noFill/>
            <a:miter lim="800000"/>
            <a:headEnd/>
            <a:tailEnd/>
          </a:ln>
          <a:effectLst/>
        </p:spPr>
        <p:txBody>
          <a:bodyPr>
            <a:spAutoFit/>
          </a:bodyPr>
          <a:lstStyle/>
          <a:p>
            <a:pPr algn="r" eaLnBrk="1" hangingPunct="1">
              <a:spcBef>
                <a:spcPct val="50000"/>
              </a:spcBef>
              <a:buFontTx/>
              <a:buChar char="©"/>
            </a:pPr>
            <a:r>
              <a:rPr lang="en-US" sz="1400" b="0">
                <a:latin typeface="McGrawHill-Italic" pitchFamily="2" charset="0"/>
              </a:rPr>
              <a:t>The McGraw-Hill Companies, Inc., 2000</a:t>
            </a:r>
            <a:endParaRPr lang="en-US" sz="2400" b="0">
              <a:latin typeface="Times New Roman" pitchFamily="-12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7.</a:t>
            </a:r>
            <a:fld id="{F7D0A962-4B02-470A-98DF-004380A3D2A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7.</a:t>
            </a:r>
            <a:fld id="{7703F16D-5BA5-4B2F-BB28-FB98013E125B}"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Slide Number Placeholder 2"/>
          <p:cNvSpPr>
            <a:spLocks noGrp="1"/>
          </p:cNvSpPr>
          <p:nvPr>
            <p:ph type="sldNum" sz="quarter" idx="10"/>
          </p:nvPr>
        </p:nvSpPr>
        <p:spPr>
          <a:xfrm>
            <a:off x="0" y="6400800"/>
            <a:ext cx="1905000" cy="457200"/>
          </a:xfrm>
        </p:spPr>
        <p:txBody>
          <a:bodyPr/>
          <a:lstStyle>
            <a:lvl1pPr>
              <a:defRPr/>
            </a:lvl1pPr>
          </a:lstStyle>
          <a:p>
            <a:r>
              <a:rPr lang="en-US"/>
              <a:t>7.</a:t>
            </a:r>
            <a:fld id="{554702FF-B98D-48B0-B0EE-1FE16EB6654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7.</a:t>
            </a:r>
            <a:fld id="{418387C7-BEB5-4CEA-9BFA-74CD279BE933}"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t>7.</a:t>
            </a:r>
            <a:fld id="{58FAD876-AE93-43E0-84FA-8639A71184C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r>
              <a:rPr lang="en-US"/>
              <a:t>7.</a:t>
            </a:r>
            <a:fld id="{73632F05-F942-4D28-B687-76220880795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r>
              <a:rPr lang="en-US"/>
              <a:t>7.</a:t>
            </a:r>
            <a:fld id="{E7E27D77-FD27-4A43-8D7F-CBA3A2BAFE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r>
              <a:rPr lang="en-US"/>
              <a:t>7.</a:t>
            </a:r>
            <a:fld id="{10640AFA-EF7B-414B-B2A3-F610A9DAB60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t>7.</a:t>
            </a:r>
            <a:fld id="{EE3E79B5-34A1-4812-B97A-44E912BF24A0}"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7.</a:t>
            </a:r>
            <a:fld id="{8B5BC729-BFF1-491F-A7A6-300A2BAE00CF}"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7.</a:t>
            </a:r>
            <a:fld id="{75B59F6C-C1DC-4D2F-B946-0F83834C2C34}"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2000">
                <a:solidFill>
                  <a:schemeClr val="bg2"/>
                </a:solidFill>
              </a:defRPr>
            </a:lvl1pPr>
          </a:lstStyle>
          <a:p>
            <a:r>
              <a:rPr lang="en-US"/>
              <a:t>7.</a:t>
            </a:r>
            <a:fld id="{F0F0CF46-E72B-4CCD-98F7-96D23B40A04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128" charset="0"/>
        </a:defRPr>
      </a:lvl2pPr>
      <a:lvl3pPr algn="l" rtl="0" fontAlgn="base">
        <a:spcBef>
          <a:spcPct val="0"/>
        </a:spcBef>
        <a:spcAft>
          <a:spcPct val="0"/>
        </a:spcAft>
        <a:defRPr sz="4400">
          <a:solidFill>
            <a:schemeClr val="tx2"/>
          </a:solidFill>
          <a:latin typeface="Tahoma" pitchFamily="-128" charset="0"/>
        </a:defRPr>
      </a:lvl3pPr>
      <a:lvl4pPr algn="l" rtl="0" fontAlgn="base">
        <a:spcBef>
          <a:spcPct val="0"/>
        </a:spcBef>
        <a:spcAft>
          <a:spcPct val="0"/>
        </a:spcAft>
        <a:defRPr sz="4400">
          <a:solidFill>
            <a:schemeClr val="tx2"/>
          </a:solidFill>
          <a:latin typeface="Tahoma" pitchFamily="-128" charset="0"/>
        </a:defRPr>
      </a:lvl4pPr>
      <a:lvl5pPr algn="l" rtl="0" fontAlgn="base">
        <a:spcBef>
          <a:spcPct val="0"/>
        </a:spcBef>
        <a:spcAft>
          <a:spcPct val="0"/>
        </a:spcAft>
        <a:defRPr sz="4400">
          <a:solidFill>
            <a:schemeClr val="tx2"/>
          </a:solidFill>
          <a:latin typeface="Tahoma" pitchFamily="-128" charset="0"/>
        </a:defRPr>
      </a:lvl5pPr>
      <a:lvl6pPr marL="457200" algn="l" rtl="0" fontAlgn="base">
        <a:spcBef>
          <a:spcPct val="0"/>
        </a:spcBef>
        <a:spcAft>
          <a:spcPct val="0"/>
        </a:spcAft>
        <a:defRPr sz="4400">
          <a:solidFill>
            <a:schemeClr val="tx2"/>
          </a:solidFill>
          <a:latin typeface="Tahoma" pitchFamily="-128" charset="0"/>
        </a:defRPr>
      </a:lvl6pPr>
      <a:lvl7pPr marL="914400" algn="l" rtl="0" fontAlgn="base">
        <a:spcBef>
          <a:spcPct val="0"/>
        </a:spcBef>
        <a:spcAft>
          <a:spcPct val="0"/>
        </a:spcAft>
        <a:defRPr sz="4400">
          <a:solidFill>
            <a:schemeClr val="tx2"/>
          </a:solidFill>
          <a:latin typeface="Tahoma" pitchFamily="-128" charset="0"/>
        </a:defRPr>
      </a:lvl7pPr>
      <a:lvl8pPr marL="1371600" algn="l" rtl="0" fontAlgn="base">
        <a:spcBef>
          <a:spcPct val="0"/>
        </a:spcBef>
        <a:spcAft>
          <a:spcPct val="0"/>
        </a:spcAft>
        <a:defRPr sz="4400">
          <a:solidFill>
            <a:schemeClr val="tx2"/>
          </a:solidFill>
          <a:latin typeface="Tahoma" pitchFamily="-128" charset="0"/>
        </a:defRPr>
      </a:lvl8pPr>
      <a:lvl9pPr marL="1828800" algn="l" rtl="0" fontAlgn="base">
        <a:spcBef>
          <a:spcPct val="0"/>
        </a:spcBef>
        <a:spcAft>
          <a:spcPct val="0"/>
        </a:spcAft>
        <a:defRPr sz="4400">
          <a:solidFill>
            <a:schemeClr val="tx2"/>
          </a:solidFill>
          <a:latin typeface="Tahoma" pitchFamily="-128" charset="0"/>
        </a:defRPr>
      </a:lvl9pPr>
    </p:titleStyle>
    <p:bodyStyle>
      <a:lvl1pPr marL="342900" indent="-342900" algn="l" rtl="0" fontAlgn="base">
        <a:spcBef>
          <a:spcPct val="20000"/>
        </a:spcBef>
        <a:spcAft>
          <a:spcPct val="0"/>
        </a:spcAft>
        <a:buClr>
          <a:schemeClr val="folHlink"/>
        </a:buClr>
        <a:buSzPct val="60000"/>
        <a:buFont typeface="Wingdings" pitchFamily="-128"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128"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128"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128"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128"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128"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128"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128"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128"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9143" name="Picture 7"/>
          <p:cNvPicPr>
            <a:picLocks noChangeAspect="1" noChangeArrowheads="1"/>
          </p:cNvPicPr>
          <p:nvPr/>
        </p:nvPicPr>
        <p:blipFill>
          <a:blip r:embed="rId3"/>
          <a:srcRect/>
          <a:stretch>
            <a:fillRect/>
          </a:stretch>
        </p:blipFill>
        <p:spPr bwMode="auto">
          <a:xfrm>
            <a:off x="198438" y="3797300"/>
            <a:ext cx="8729662" cy="2520950"/>
          </a:xfrm>
          <a:prstGeom prst="rect">
            <a:avLst/>
          </a:prstGeom>
          <a:noFill/>
          <a:ln w="9525">
            <a:noFill/>
            <a:miter lim="800000"/>
            <a:headEnd/>
            <a:tailEnd/>
          </a:ln>
          <a:effectLst/>
        </p:spPr>
      </p:pic>
      <p:sp>
        <p:nvSpPr>
          <p:cNvPr id="8"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a:effectLst>
                <a:outerShdw blurRad="38100" dist="38100" dir="2700000" algn="tl">
                  <a:srgbClr val="FFFFFF"/>
                </a:outerShdw>
              </a:effectLst>
              <a:latin typeface="Times New Roman" pitchFamily="-128" charset="0"/>
            </a:endParaRPr>
          </a:p>
        </p:txBody>
      </p:sp>
      <p:sp>
        <p:nvSpPr>
          <p:cNvPr id="9" name="Text Box 4"/>
          <p:cNvSpPr txBox="1">
            <a:spLocks noChangeArrowheads="1"/>
          </p:cNvSpPr>
          <p:nvPr/>
        </p:nvSpPr>
        <p:spPr bwMode="auto">
          <a:xfrm>
            <a:off x="838200" y="381000"/>
            <a:ext cx="7848600" cy="769441"/>
          </a:xfrm>
          <a:prstGeom prst="rect">
            <a:avLst/>
          </a:prstGeom>
          <a:noFill/>
          <a:ln w="9525">
            <a:noFill/>
            <a:miter lim="800000"/>
            <a:headEnd/>
            <a:tailEnd/>
          </a:ln>
          <a:effectLst/>
        </p:spPr>
        <p:txBody>
          <a:bodyPr wrap="square">
            <a:spAutoFit/>
          </a:bodyPr>
          <a:lstStyle/>
          <a:p>
            <a:r>
              <a:rPr lang="en-US" sz="4400" dirty="0" smtClean="0">
                <a:solidFill>
                  <a:srgbClr val="FF0000"/>
                </a:solidFill>
                <a:effectLst>
                  <a:outerShdw blurRad="38100" dist="38100" dir="2700000" algn="tl">
                    <a:srgbClr val="000000">
                      <a:alpha val="43137"/>
                    </a:srgbClr>
                  </a:outerShdw>
                </a:effectLst>
                <a:latin typeface="Bookman Old Style" pitchFamily="18" charset="0"/>
              </a:rPr>
              <a:t> </a:t>
            </a:r>
            <a:r>
              <a:rPr lang="en-US" sz="4400" i="1" dirty="0">
                <a:solidFill>
                  <a:srgbClr val="FF0000"/>
                </a:solidFill>
                <a:effectLst>
                  <a:outerShdw blurRad="38100" dist="38100" dir="2700000" algn="tl">
                    <a:srgbClr val="000000">
                      <a:alpha val="43137"/>
                    </a:srgbClr>
                  </a:outerShdw>
                </a:effectLst>
                <a:latin typeface="Bookman Old Style" pitchFamily="18" charset="0"/>
              </a:rPr>
              <a:t>Transmission </a:t>
            </a:r>
            <a:r>
              <a:rPr lang="en-US" sz="4400" i="1" dirty="0" smtClean="0">
                <a:solidFill>
                  <a:srgbClr val="FF0000"/>
                </a:solidFill>
                <a:effectLst>
                  <a:outerShdw blurRad="38100" dist="38100" dir="2700000" algn="tl">
                    <a:srgbClr val="000000">
                      <a:alpha val="43137"/>
                    </a:srgbClr>
                  </a:outerShdw>
                </a:effectLst>
                <a:latin typeface="Bookman Old Style" pitchFamily="18" charset="0"/>
              </a:rPr>
              <a:t>Media</a:t>
            </a:r>
            <a:endParaRPr lang="en-US" sz="4400" i="1" dirty="0">
              <a:solidFill>
                <a:srgbClr val="FF0000"/>
              </a:solidFill>
              <a:effectLst>
                <a:outerShdw blurRad="38100" dist="38100" dir="2700000" algn="tl">
                  <a:srgbClr val="000000">
                    <a:alpha val="43137"/>
                  </a:srgbClr>
                </a:outerShdw>
              </a:effectLst>
              <a:latin typeface="Bookman Old Style" pitchFamily="18" charset="0"/>
            </a:endParaRPr>
          </a:p>
        </p:txBody>
      </p:sp>
      <p:sp>
        <p:nvSpPr>
          <p:cNvPr id="10" name="Rectangle 9"/>
          <p:cNvSpPr/>
          <p:nvPr/>
        </p:nvSpPr>
        <p:spPr>
          <a:xfrm>
            <a:off x="533400" y="1600200"/>
            <a:ext cx="8077200" cy="2308324"/>
          </a:xfrm>
          <a:prstGeom prst="rect">
            <a:avLst/>
          </a:prstGeom>
        </p:spPr>
        <p:txBody>
          <a:bodyPr wrap="square">
            <a:spAutoFit/>
          </a:bodyPr>
          <a:lstStyle/>
          <a:p>
            <a:pPr algn="just"/>
            <a:r>
              <a:rPr lang="en-US" sz="2400" b="0" dirty="0" smtClean="0">
                <a:latin typeface="Bookman Old Style" pitchFamily="18" charset="0"/>
              </a:rPr>
              <a:t>The transmission medium is the physical path by which a message travels from sender to receiver. </a:t>
            </a:r>
          </a:p>
          <a:p>
            <a:pPr algn="just"/>
            <a:endParaRPr lang="en-US" sz="2400" b="0" dirty="0" smtClean="0">
              <a:latin typeface="Bookman Old Style" pitchFamily="18" charset="0"/>
              <a:ea typeface="ＭＳ Ｐゴシック" pitchFamily="34" charset="-128"/>
            </a:endParaRPr>
          </a:p>
          <a:p>
            <a:pPr algn="just"/>
            <a:r>
              <a:rPr lang="en-US" sz="2400" b="0" dirty="0" smtClean="0">
                <a:latin typeface="Bookman Old Style" pitchFamily="18" charset="0"/>
              </a:rPr>
              <a:t>Repeaters or amplifiers may be used to extend the length of the medium.</a:t>
            </a:r>
          </a:p>
          <a:p>
            <a:pPr algn="just"/>
            <a:endParaRPr lang="en-US" sz="2400" b="0" dirty="0">
              <a:latin typeface="Bookman Old Style"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6307"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6308" name="Text Box 4"/>
          <p:cNvSpPr txBox="1">
            <a:spLocks noChangeArrowheads="1"/>
          </p:cNvSpPr>
          <p:nvPr/>
        </p:nvSpPr>
        <p:spPr bwMode="auto">
          <a:xfrm>
            <a:off x="304800" y="762000"/>
            <a:ext cx="6135013" cy="461665"/>
          </a:xfrm>
          <a:prstGeom prst="rect">
            <a:avLst/>
          </a:prstGeom>
          <a:noFill/>
          <a:ln w="9525">
            <a:noFill/>
            <a:miter lim="800000"/>
            <a:headEnd/>
            <a:tailEnd/>
          </a:ln>
          <a:effectLst/>
        </p:spPr>
        <p:txBody>
          <a:bodyPr wrap="none">
            <a:spAutoFit/>
          </a:bodyPr>
          <a:lstStyle/>
          <a:p>
            <a:r>
              <a:rPr lang="en-US" sz="2400" dirty="0" smtClean="0">
                <a:solidFill>
                  <a:srgbClr val="FF0000"/>
                </a:solidFill>
                <a:latin typeface="Times New Roman" pitchFamily="-128" charset="0"/>
              </a:rPr>
              <a:t>  </a:t>
            </a:r>
            <a:r>
              <a:rPr lang="en-US" sz="2400" dirty="0" err="1" smtClean="0">
                <a:solidFill>
                  <a:srgbClr val="FF0000"/>
                </a:solidFill>
                <a:latin typeface="Times New Roman" pitchFamily="-128" charset="0"/>
              </a:rPr>
              <a:t>Bayone</a:t>
            </a:r>
            <a:r>
              <a:rPr lang="en-US" sz="2400" dirty="0" smtClean="0">
                <a:solidFill>
                  <a:srgbClr val="FF0000"/>
                </a:solidFill>
                <a:latin typeface="Times New Roman" pitchFamily="-128" charset="0"/>
              </a:rPr>
              <a:t>-Neill-</a:t>
            </a:r>
            <a:r>
              <a:rPr lang="en-US" sz="2400" dirty="0" err="1" smtClean="0">
                <a:solidFill>
                  <a:srgbClr val="FF0000"/>
                </a:solidFill>
                <a:latin typeface="Times New Roman" pitchFamily="-128" charset="0"/>
              </a:rPr>
              <a:t>Concelman</a:t>
            </a:r>
            <a:r>
              <a:rPr lang="en-US" sz="2400" dirty="0" smtClean="0">
                <a:solidFill>
                  <a:srgbClr val="FF0000"/>
                </a:solidFill>
                <a:latin typeface="Times New Roman" pitchFamily="-128" charset="0"/>
              </a:rPr>
              <a:t> (BNC) Connectors</a:t>
            </a:r>
            <a:endParaRPr lang="en-US" sz="2000" i="1" dirty="0">
              <a:solidFill>
                <a:srgbClr val="FF0000"/>
              </a:solidFill>
              <a:latin typeface="Times New Roman" pitchFamily="-128" charset="0"/>
            </a:endParaRPr>
          </a:p>
        </p:txBody>
      </p:sp>
      <p:sp>
        <p:nvSpPr>
          <p:cNvPr id="86630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2050" name="Picture 2"/>
          <p:cNvPicPr>
            <a:picLocks noChangeAspect="1" noChangeArrowheads="1"/>
          </p:cNvPicPr>
          <p:nvPr/>
        </p:nvPicPr>
        <p:blipFill>
          <a:blip r:embed="rId3"/>
          <a:srcRect/>
          <a:stretch>
            <a:fillRect/>
          </a:stretch>
        </p:blipFill>
        <p:spPr bwMode="auto">
          <a:xfrm>
            <a:off x="609600" y="2286000"/>
            <a:ext cx="7924800" cy="3438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algn="ctr"/>
            <a:r>
              <a:rPr lang="en-US" b="1" dirty="0" smtClean="0">
                <a:solidFill>
                  <a:schemeClr val="hlink"/>
                </a:solidFill>
                <a:effectLst>
                  <a:outerShdw blurRad="38100" dist="38100" dir="2700000" algn="tl">
                    <a:srgbClr val="000000">
                      <a:alpha val="43137"/>
                    </a:srgbClr>
                  </a:outerShdw>
                </a:effectLst>
              </a:rPr>
              <a:t>Fiber-Optic Cable </a:t>
            </a:r>
            <a:endParaRPr lang="en-US" b="1" dirty="0">
              <a:solidFill>
                <a:schemeClr val="hlink"/>
              </a:solidFill>
              <a:effectLst>
                <a:outerShdw blurRad="38100" dist="38100" dir="2700000" algn="tl">
                  <a:srgbClr val="000000">
                    <a:alpha val="43137"/>
                  </a:srgbClr>
                </a:outerShdw>
              </a:effectLst>
            </a:endParaRPr>
          </a:p>
        </p:txBody>
      </p:sp>
      <p:sp>
        <p:nvSpPr>
          <p:cNvPr id="57347" name="Rectangle 3"/>
          <p:cNvSpPr>
            <a:spLocks noGrp="1" noChangeArrowheads="1"/>
          </p:cNvSpPr>
          <p:nvPr>
            <p:ph type="body" idx="1"/>
          </p:nvPr>
        </p:nvSpPr>
        <p:spPr>
          <a:xfrm>
            <a:off x="609600" y="1143001"/>
            <a:ext cx="8153400" cy="1219200"/>
          </a:xfrm>
        </p:spPr>
        <p:txBody>
          <a:bodyPr/>
          <a:lstStyle/>
          <a:p>
            <a:pPr algn="just"/>
            <a:r>
              <a:rPr lang="en-US" sz="2800" dirty="0">
                <a:latin typeface="Bookman Old Style" pitchFamily="18" charset="0"/>
              </a:rPr>
              <a:t>Optical Fiber is made of glass or plastic and transmits signals in the form of light.</a:t>
            </a:r>
          </a:p>
        </p:txBody>
      </p:sp>
      <p:sp>
        <p:nvSpPr>
          <p:cNvPr id="4" name="Rectangle 3"/>
          <p:cNvSpPr txBox="1">
            <a:spLocks noChangeArrowheads="1"/>
          </p:cNvSpPr>
          <p:nvPr/>
        </p:nvSpPr>
        <p:spPr>
          <a:xfrm>
            <a:off x="533400" y="2332037"/>
            <a:ext cx="8229600" cy="4525963"/>
          </a:xfrm>
          <a:prstGeom prst="rect">
            <a:avLst/>
          </a:prstGeom>
        </p:spPr>
        <p:txBody>
          <a:bodyPr/>
          <a:lstStyle/>
          <a:p>
            <a:pPr marL="342900" marR="0" lvl="0" indent="-342900" algn="just" defTabSz="914400" rtl="0" eaLnBrk="1" fontAlgn="base" latinLnBrk="0" hangingPunct="1">
              <a:lnSpc>
                <a:spcPct val="100000"/>
              </a:lnSpc>
              <a:spcBef>
                <a:spcPct val="20000"/>
              </a:spcBef>
              <a:spcAft>
                <a:spcPct val="0"/>
              </a:spcAft>
              <a:buClr>
                <a:schemeClr val="folHlink"/>
              </a:buClr>
              <a:buSzPct val="60000"/>
              <a:buFont typeface="Wingdings" pitchFamily="-128" charset="2"/>
              <a:buChar char="n"/>
              <a:tabLst/>
              <a:defRPr/>
            </a:pPr>
            <a:r>
              <a:rPr kumimoji="0" lang="en-US" sz="2800" b="0" i="0" u="none" strike="noStrike" kern="0" cap="none" spc="0" normalizeH="0" baseline="0" noProof="0" dirty="0" smtClean="0">
                <a:ln>
                  <a:noFill/>
                </a:ln>
                <a:solidFill>
                  <a:schemeClr val="tx1"/>
                </a:solidFill>
                <a:effectLst/>
                <a:uLnTx/>
                <a:uFillTx/>
                <a:latin typeface="Bookman Old Style" pitchFamily="18" charset="0"/>
              </a:rPr>
              <a:t>Fiber optic cable has the ability to transmit signals over much longer distances than coaxial and twisted pair. It also has the capability to carry information at vastly greater speeds. It is more expensive than other guided media</a:t>
            </a:r>
            <a:r>
              <a:rPr kumimoji="0" lang="arn-CL" sz="2800" b="0" i="0" u="none" strike="noStrike" kern="0" cap="none" spc="0" normalizeH="0" baseline="0" noProof="0" dirty="0" smtClean="0">
                <a:ln>
                  <a:noFill/>
                </a:ln>
                <a:solidFill>
                  <a:schemeClr val="tx1"/>
                </a:solidFill>
                <a:effectLst/>
                <a:uLnTx/>
                <a:uFillTx/>
                <a:latin typeface="Bookman Old Style" pitchFamily="18" charset="0"/>
              </a:rPr>
              <a:t>, it is </a:t>
            </a:r>
            <a:r>
              <a:rPr kumimoji="0" lang="en-US" sz="2800" b="0" i="0" u="none" strike="noStrike" kern="0" cap="none" spc="0" normalizeH="0" baseline="0" noProof="0" dirty="0" smtClean="0">
                <a:ln>
                  <a:noFill/>
                </a:ln>
                <a:solidFill>
                  <a:schemeClr val="tx1"/>
                </a:solidFill>
                <a:effectLst/>
                <a:uLnTx/>
                <a:uFillTx/>
                <a:latin typeface="Bookman Old Style" pitchFamily="18" charset="0"/>
              </a:rPr>
              <a:t>difficult to install.</a:t>
            </a:r>
            <a:endParaRPr kumimoji="0" lang="en-US" sz="2800" b="0" i="0" u="none" strike="noStrike" kern="0" cap="none" spc="0" normalizeH="0" baseline="0" noProof="0" dirty="0">
              <a:ln>
                <a:noFill/>
              </a:ln>
              <a:solidFill>
                <a:schemeClr val="tx1"/>
              </a:solidFill>
              <a:effectLst/>
              <a:uLnTx/>
              <a:uFillTx/>
              <a:latin typeface="Bookman Old Style" pitchFamily="18" charset="0"/>
            </a:endParaRPr>
          </a:p>
        </p:txBody>
      </p:sp>
      <p:pic>
        <p:nvPicPr>
          <p:cNvPr id="5" name="Picture 6"/>
          <p:cNvPicPr>
            <a:picLocks noChangeAspect="1" noChangeArrowheads="1"/>
          </p:cNvPicPr>
          <p:nvPr/>
        </p:nvPicPr>
        <p:blipFill>
          <a:blip r:embed="rId2"/>
          <a:srcRect/>
          <a:stretch>
            <a:fillRect/>
          </a:stretch>
        </p:blipFill>
        <p:spPr bwMode="auto">
          <a:xfrm>
            <a:off x="304800" y="5041900"/>
            <a:ext cx="8308975" cy="1584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ctr"/>
            <a:r>
              <a:rPr lang="en-US" b="1" dirty="0">
                <a:solidFill>
                  <a:schemeClr val="hlink"/>
                </a:solidFill>
              </a:rPr>
              <a:t>Angle of Incidence</a:t>
            </a:r>
          </a:p>
        </p:txBody>
      </p:sp>
      <p:sp>
        <p:nvSpPr>
          <p:cNvPr id="63491" name="Rectangle 3"/>
          <p:cNvSpPr>
            <a:spLocks noGrp="1" noChangeArrowheads="1"/>
          </p:cNvSpPr>
          <p:nvPr>
            <p:ph type="body" idx="1"/>
          </p:nvPr>
        </p:nvSpPr>
        <p:spPr>
          <a:xfrm>
            <a:off x="-304800" y="990600"/>
            <a:ext cx="9144000" cy="4525963"/>
          </a:xfrm>
        </p:spPr>
        <p:txBody>
          <a:bodyPr/>
          <a:lstStyle/>
          <a:p>
            <a:pPr lvl="2" algn="just"/>
            <a:r>
              <a:rPr lang="en-US" sz="2800" dirty="0">
                <a:latin typeface="Bookman Old Style" pitchFamily="18" charset="0"/>
              </a:rPr>
              <a:t>When light travels into a more dense medium, the </a:t>
            </a:r>
            <a:r>
              <a:rPr lang="en-US" sz="2800" b="1" dirty="0">
                <a:latin typeface="Bookman Old Style" pitchFamily="18" charset="0"/>
              </a:rPr>
              <a:t>angle of incidence</a:t>
            </a:r>
            <a:r>
              <a:rPr lang="en-US" sz="2800" dirty="0">
                <a:latin typeface="Bookman Old Style" pitchFamily="18" charset="0"/>
              </a:rPr>
              <a:t> is greater than the </a:t>
            </a:r>
            <a:r>
              <a:rPr lang="en-US" sz="2800" b="1" dirty="0">
                <a:latin typeface="Bookman Old Style" pitchFamily="18" charset="0"/>
              </a:rPr>
              <a:t>angle of refraction</a:t>
            </a:r>
            <a:r>
              <a:rPr lang="en-US" sz="2800" dirty="0">
                <a:latin typeface="Bookman Old Style" pitchFamily="18" charset="0"/>
              </a:rPr>
              <a:t>; and when light travels into a less dense medium, the angle of incidence is less than the angle of refraction. </a:t>
            </a:r>
          </a:p>
        </p:txBody>
      </p:sp>
      <p:pic>
        <p:nvPicPr>
          <p:cNvPr id="4" name="Picture 2"/>
          <p:cNvPicPr>
            <a:picLocks noChangeArrowheads="1"/>
          </p:cNvPicPr>
          <p:nvPr/>
        </p:nvPicPr>
        <p:blipFill>
          <a:blip r:embed="rId2"/>
          <a:srcRect/>
          <a:stretch>
            <a:fillRect/>
          </a:stretch>
        </p:blipFill>
        <p:spPr bwMode="auto">
          <a:xfrm>
            <a:off x="838200" y="3594100"/>
            <a:ext cx="7772400" cy="3073400"/>
          </a:xfrm>
          <a:prstGeom prst="rect">
            <a:avLst/>
          </a:prstGeom>
          <a:noFill/>
          <a:ln w="12700">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274638"/>
            <a:ext cx="8229600" cy="944562"/>
          </a:xfrm>
        </p:spPr>
        <p:txBody>
          <a:bodyPr/>
          <a:lstStyle/>
          <a:p>
            <a:pPr algn="ctr"/>
            <a:r>
              <a:rPr lang="en-US" b="1" dirty="0">
                <a:solidFill>
                  <a:schemeClr val="hlink"/>
                </a:solidFill>
              </a:rPr>
              <a:t>Critical Angle</a:t>
            </a:r>
          </a:p>
        </p:txBody>
      </p:sp>
      <p:sp>
        <p:nvSpPr>
          <p:cNvPr id="66563" name="Rectangle 3"/>
          <p:cNvSpPr>
            <a:spLocks noGrp="1" noChangeArrowheads="1"/>
          </p:cNvSpPr>
          <p:nvPr>
            <p:ph type="body" idx="1"/>
          </p:nvPr>
        </p:nvSpPr>
        <p:spPr>
          <a:xfrm>
            <a:off x="-381000" y="1066800"/>
            <a:ext cx="9296400" cy="4525963"/>
          </a:xfrm>
        </p:spPr>
        <p:txBody>
          <a:bodyPr/>
          <a:lstStyle/>
          <a:p>
            <a:pPr lvl="2" algn="just"/>
            <a:r>
              <a:rPr lang="en-US" sz="2800" dirty="0">
                <a:latin typeface="Bookman Old Style" pitchFamily="18" charset="0"/>
              </a:rPr>
              <a:t>When the change in the incident angle results in a refracted angle of 90 degrees, with the refracted beam now lying along the horizontal. The incident angle at this point is known as the critical</a:t>
            </a:r>
            <a:r>
              <a:rPr lang="en-US" sz="2800" b="1" dirty="0">
                <a:latin typeface="Bookman Old Style" pitchFamily="18" charset="0"/>
              </a:rPr>
              <a:t> angle</a:t>
            </a:r>
            <a:r>
              <a:rPr lang="en-US" sz="2800" dirty="0">
                <a:latin typeface="Bookman Old Style" pitchFamily="18" charset="0"/>
              </a:rPr>
              <a:t>. </a:t>
            </a:r>
          </a:p>
          <a:p>
            <a:pPr algn="just"/>
            <a:endParaRPr lang="en-US" sz="2800" dirty="0">
              <a:latin typeface="Bookman Old Style" pitchFamily="18" charset="0"/>
            </a:endParaRPr>
          </a:p>
        </p:txBody>
      </p:sp>
      <p:pic>
        <p:nvPicPr>
          <p:cNvPr id="4" name="Picture 2"/>
          <p:cNvPicPr>
            <a:picLocks noChangeArrowheads="1"/>
          </p:cNvPicPr>
          <p:nvPr/>
        </p:nvPicPr>
        <p:blipFill>
          <a:blip r:embed="rId2"/>
          <a:srcRect/>
          <a:stretch>
            <a:fillRect/>
          </a:stretch>
        </p:blipFill>
        <p:spPr bwMode="auto">
          <a:xfrm>
            <a:off x="228600" y="4114800"/>
            <a:ext cx="8642350" cy="1689100"/>
          </a:xfrm>
          <a:prstGeom prst="rect">
            <a:avLst/>
          </a:prstGeom>
          <a:noFill/>
          <a:ln w="12700">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57200" y="274638"/>
            <a:ext cx="8229600" cy="868362"/>
          </a:xfrm>
        </p:spPr>
        <p:txBody>
          <a:bodyPr/>
          <a:lstStyle/>
          <a:p>
            <a:pPr algn="ctr"/>
            <a:r>
              <a:rPr lang="en-US" b="1" dirty="0">
                <a:solidFill>
                  <a:schemeClr val="hlink"/>
                </a:solidFill>
              </a:rPr>
              <a:t>Angle of Reflection</a:t>
            </a:r>
          </a:p>
        </p:txBody>
      </p:sp>
      <p:sp>
        <p:nvSpPr>
          <p:cNvPr id="64515" name="Rectangle 3"/>
          <p:cNvSpPr>
            <a:spLocks noGrp="1" noChangeArrowheads="1"/>
          </p:cNvSpPr>
          <p:nvPr>
            <p:ph type="body" idx="1"/>
          </p:nvPr>
        </p:nvSpPr>
        <p:spPr>
          <a:xfrm>
            <a:off x="-381000" y="1143000"/>
            <a:ext cx="9220200" cy="2438401"/>
          </a:xfrm>
        </p:spPr>
        <p:txBody>
          <a:bodyPr/>
          <a:lstStyle/>
          <a:p>
            <a:pPr lvl="2" algn="just">
              <a:buNone/>
            </a:pPr>
            <a:r>
              <a:rPr lang="en-US" sz="2800" dirty="0" smtClean="0">
                <a:latin typeface="Bookman Old Style" pitchFamily="18" charset="0"/>
              </a:rPr>
              <a:t>  When </a:t>
            </a:r>
            <a:r>
              <a:rPr lang="en-US" sz="2800" dirty="0">
                <a:latin typeface="Bookman Old Style" pitchFamily="18" charset="0"/>
              </a:rPr>
              <a:t>the angle of incidence becomes greater than the critical angle, a new phenomenon occurs called </a:t>
            </a:r>
            <a:r>
              <a:rPr lang="en-US" sz="2800" b="1" dirty="0">
                <a:latin typeface="Bookman Old Style" pitchFamily="18" charset="0"/>
              </a:rPr>
              <a:t>reflection</a:t>
            </a:r>
            <a:r>
              <a:rPr lang="en-US" sz="2800" dirty="0">
                <a:latin typeface="Bookman Old Style" pitchFamily="18" charset="0"/>
              </a:rPr>
              <a:t>. In this case the angle of incidence is always equal to the </a:t>
            </a:r>
            <a:r>
              <a:rPr lang="en-US" sz="2800" b="1" dirty="0">
                <a:latin typeface="Bookman Old Style" pitchFamily="18" charset="0"/>
              </a:rPr>
              <a:t>angle of reflection</a:t>
            </a:r>
            <a:r>
              <a:rPr lang="en-US" sz="2800" dirty="0">
                <a:latin typeface="Bookman Old Style" pitchFamily="18" charset="0"/>
              </a:rPr>
              <a:t>. </a:t>
            </a:r>
          </a:p>
        </p:txBody>
      </p:sp>
      <p:pic>
        <p:nvPicPr>
          <p:cNvPr id="4" name="Picture 2"/>
          <p:cNvPicPr>
            <a:picLocks noChangeArrowheads="1"/>
          </p:cNvPicPr>
          <p:nvPr/>
        </p:nvPicPr>
        <p:blipFill>
          <a:blip r:embed="rId2"/>
          <a:srcRect/>
          <a:stretch>
            <a:fillRect/>
          </a:stretch>
        </p:blipFill>
        <p:spPr bwMode="auto">
          <a:xfrm>
            <a:off x="609600" y="3505200"/>
            <a:ext cx="7543800" cy="3352800"/>
          </a:xfrm>
          <a:prstGeom prst="rect">
            <a:avLst/>
          </a:prstGeom>
          <a:noFill/>
          <a:ln w="12700">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2"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70403"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70404" name="Text Box 4"/>
          <p:cNvSpPr txBox="1">
            <a:spLocks noChangeArrowheads="1"/>
          </p:cNvSpPr>
          <p:nvPr/>
        </p:nvSpPr>
        <p:spPr bwMode="auto">
          <a:xfrm>
            <a:off x="304800" y="762000"/>
            <a:ext cx="2380780" cy="461665"/>
          </a:xfrm>
          <a:prstGeom prst="rect">
            <a:avLst/>
          </a:prstGeom>
          <a:noFill/>
          <a:ln w="9525">
            <a:noFill/>
            <a:miter lim="800000"/>
            <a:headEnd/>
            <a:tailEnd/>
          </a:ln>
          <a:effectLst/>
        </p:spPr>
        <p:txBody>
          <a:bodyPr wrap="none">
            <a:spAutoFit/>
          </a:bodyPr>
          <a:lstStyle/>
          <a:p>
            <a:r>
              <a:rPr lang="en-US" sz="2400" dirty="0" smtClean="0">
                <a:solidFill>
                  <a:schemeClr val="folHlink"/>
                </a:solidFill>
                <a:latin typeface="Times New Roman" pitchFamily="-128" charset="0"/>
              </a:rPr>
              <a:t> </a:t>
            </a:r>
            <a:r>
              <a:rPr lang="en-US" sz="2000" i="1" dirty="0">
                <a:latin typeface="Times New Roman" pitchFamily="-128" charset="0"/>
              </a:rPr>
              <a:t>Propagation modes</a:t>
            </a:r>
          </a:p>
        </p:txBody>
      </p:sp>
      <p:sp>
        <p:nvSpPr>
          <p:cNvPr id="87040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0406" name="Picture 6"/>
          <p:cNvPicPr>
            <a:picLocks noChangeAspect="1" noChangeArrowheads="1"/>
          </p:cNvPicPr>
          <p:nvPr/>
        </p:nvPicPr>
        <p:blipFill>
          <a:blip r:embed="rId3"/>
          <a:srcRect/>
          <a:stretch>
            <a:fillRect/>
          </a:stretch>
        </p:blipFill>
        <p:spPr bwMode="auto">
          <a:xfrm>
            <a:off x="749300" y="2133600"/>
            <a:ext cx="7632700" cy="335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algn="ctr"/>
            <a:r>
              <a:rPr lang="en-US" b="1" dirty="0">
                <a:solidFill>
                  <a:schemeClr val="hlink"/>
                </a:solidFill>
              </a:rPr>
              <a:t>Multimode Step-Index</a:t>
            </a:r>
          </a:p>
        </p:txBody>
      </p:sp>
      <p:sp>
        <p:nvSpPr>
          <p:cNvPr id="67587" name="Rectangle 3"/>
          <p:cNvSpPr>
            <a:spLocks noGrp="1" noChangeArrowheads="1"/>
          </p:cNvSpPr>
          <p:nvPr>
            <p:ph type="body" idx="1"/>
          </p:nvPr>
        </p:nvSpPr>
        <p:spPr/>
        <p:txBody>
          <a:bodyPr/>
          <a:lstStyle/>
          <a:p>
            <a:pPr algn="just">
              <a:lnSpc>
                <a:spcPct val="90000"/>
              </a:lnSpc>
              <a:buFont typeface="Wingdings" pitchFamily="2" charset="2"/>
              <a:buChar char=""/>
            </a:pPr>
            <a:r>
              <a:rPr lang="en-US" sz="2800" b="1" dirty="0">
                <a:latin typeface="Bookman Old Style" pitchFamily="18" charset="0"/>
              </a:rPr>
              <a:t>Multimode step-index</a:t>
            </a:r>
            <a:r>
              <a:rPr lang="en-US" sz="2800" dirty="0">
                <a:latin typeface="Bookman Old Style" pitchFamily="18" charset="0"/>
              </a:rPr>
              <a:t> uses multiple beams of light. The density of the core remains constant from the center to the edges. A beam of light moves through the constant density in a straight line until it reaches the interface of the core and the cladding. At the interface there is an abrupt change </a:t>
            </a:r>
            <a:r>
              <a:rPr lang="en-US" sz="2800" dirty="0" smtClean="0">
                <a:latin typeface="Bookman Old Style" pitchFamily="18" charset="0"/>
              </a:rPr>
              <a:t>due to </a:t>
            </a:r>
            <a:r>
              <a:rPr lang="en-US" sz="2800" dirty="0">
                <a:latin typeface="Bookman Old Style" pitchFamily="18" charset="0"/>
              </a:rPr>
              <a:t>a lower density that alters the angle of the beam's motion.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rrowheads="1"/>
          </p:cNvPicPr>
          <p:nvPr/>
        </p:nvPicPr>
        <p:blipFill>
          <a:blip r:embed="rId2"/>
          <a:srcRect/>
          <a:stretch>
            <a:fillRect/>
          </a:stretch>
        </p:blipFill>
        <p:spPr bwMode="auto">
          <a:xfrm>
            <a:off x="690563" y="1870075"/>
            <a:ext cx="7585075" cy="3486150"/>
          </a:xfrm>
          <a:prstGeom prst="rect">
            <a:avLst/>
          </a:prstGeom>
          <a:noFill/>
          <a:ln w="12700">
            <a:noFill/>
            <a:miter lim="800000"/>
            <a:headEnd/>
            <a:tailEnd/>
          </a:ln>
          <a:effectLst/>
        </p:spPr>
      </p:pic>
      <p:sp>
        <p:nvSpPr>
          <p:cNvPr id="19459" name="Rectangle 3"/>
          <p:cNvSpPr>
            <a:spLocks noChangeArrowheads="1"/>
          </p:cNvSpPr>
          <p:nvPr/>
        </p:nvSpPr>
        <p:spPr bwMode="auto">
          <a:xfrm>
            <a:off x="2646363" y="650875"/>
            <a:ext cx="4108450" cy="588963"/>
          </a:xfrm>
          <a:prstGeom prst="rect">
            <a:avLst/>
          </a:prstGeom>
          <a:noFill/>
          <a:ln w="12700">
            <a:noFill/>
            <a:miter lim="800000"/>
            <a:headEnd/>
            <a:tailEnd/>
          </a:ln>
          <a:effectLst/>
        </p:spPr>
        <p:txBody>
          <a:bodyPr wrap="none" lIns="90488" tIns="44450" rIns="90488" bIns="44450">
            <a:spAutoFit/>
          </a:bodyPr>
          <a:lstStyle/>
          <a:p>
            <a:r>
              <a:rPr lang="en-US" sz="3200" b="1">
                <a:solidFill>
                  <a:srgbClr val="00279F"/>
                </a:solidFill>
              </a:rPr>
              <a:t>Multimode Step-Index</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lgn="ctr"/>
            <a:r>
              <a:rPr lang="en-US" b="1" dirty="0">
                <a:solidFill>
                  <a:schemeClr val="hlink"/>
                </a:solidFill>
              </a:rPr>
              <a:t>Multimode Graded-Index</a:t>
            </a:r>
          </a:p>
        </p:txBody>
      </p:sp>
      <p:sp>
        <p:nvSpPr>
          <p:cNvPr id="68611" name="Rectangle 3"/>
          <p:cNvSpPr>
            <a:spLocks noGrp="1" noChangeArrowheads="1"/>
          </p:cNvSpPr>
          <p:nvPr>
            <p:ph type="body" idx="1"/>
          </p:nvPr>
        </p:nvSpPr>
        <p:spPr/>
        <p:txBody>
          <a:bodyPr/>
          <a:lstStyle/>
          <a:p>
            <a:pPr algn="just">
              <a:lnSpc>
                <a:spcPct val="90000"/>
              </a:lnSpc>
              <a:buFont typeface="Wingdings" pitchFamily="2" charset="2"/>
              <a:buChar char=""/>
            </a:pPr>
            <a:r>
              <a:rPr lang="en-US" sz="2800" b="1" dirty="0">
                <a:latin typeface="Bookman Old Style" pitchFamily="18" charset="0"/>
              </a:rPr>
              <a:t>Multimode graded-index</a:t>
            </a:r>
            <a:r>
              <a:rPr lang="en-US" sz="2800" dirty="0">
                <a:latin typeface="Bookman Old Style" pitchFamily="18" charset="0"/>
              </a:rPr>
              <a:t> uses fiber with varying densities. Density is highest at the center of the core and decreases gradually to its lowest at the edge. Each density difference causes each beam to refract into a curve. Varying the refraction varies the distance each beam travels in a given period of time, resulting in different beams intersection at regular intervals. </a:t>
            </a:r>
          </a:p>
          <a:p>
            <a:pPr algn="just">
              <a:lnSpc>
                <a:spcPct val="90000"/>
              </a:lnSpc>
            </a:pPr>
            <a:endParaRPr lang="en-US" sz="2800" dirty="0">
              <a:latin typeface="Bookman Old Style"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rrowheads="1"/>
          </p:cNvPicPr>
          <p:nvPr/>
        </p:nvPicPr>
        <p:blipFill>
          <a:blip r:embed="rId2"/>
          <a:srcRect/>
          <a:stretch>
            <a:fillRect/>
          </a:stretch>
        </p:blipFill>
        <p:spPr bwMode="auto">
          <a:xfrm>
            <a:off x="1320800" y="2362200"/>
            <a:ext cx="6502400" cy="2984500"/>
          </a:xfrm>
          <a:prstGeom prst="rect">
            <a:avLst/>
          </a:prstGeom>
          <a:noFill/>
          <a:ln w="12700">
            <a:noFill/>
            <a:miter lim="800000"/>
            <a:headEnd/>
            <a:tailEnd/>
          </a:ln>
          <a:effectLst/>
        </p:spPr>
      </p:pic>
      <p:sp>
        <p:nvSpPr>
          <p:cNvPr id="20483" name="Rectangle 3"/>
          <p:cNvSpPr>
            <a:spLocks noChangeArrowheads="1"/>
          </p:cNvSpPr>
          <p:nvPr/>
        </p:nvSpPr>
        <p:spPr bwMode="auto">
          <a:xfrm>
            <a:off x="2112963" y="1108075"/>
            <a:ext cx="4673600" cy="588963"/>
          </a:xfrm>
          <a:prstGeom prst="rect">
            <a:avLst/>
          </a:prstGeom>
          <a:noFill/>
          <a:ln w="12700">
            <a:noFill/>
            <a:miter lim="800000"/>
            <a:headEnd/>
            <a:tailEnd/>
          </a:ln>
          <a:effectLst/>
        </p:spPr>
        <p:txBody>
          <a:bodyPr wrap="none" lIns="90488" tIns="44450" rIns="90488" bIns="44450">
            <a:spAutoFit/>
          </a:bodyPr>
          <a:lstStyle/>
          <a:p>
            <a:r>
              <a:rPr lang="en-US" sz="3200" b="1">
                <a:solidFill>
                  <a:srgbClr val="00279F"/>
                </a:solidFill>
              </a:rPr>
              <a:t>Multimode Graded-Index</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0163"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0164" name="Text Box 4"/>
          <p:cNvSpPr txBox="1">
            <a:spLocks noChangeArrowheads="1"/>
          </p:cNvSpPr>
          <p:nvPr/>
        </p:nvSpPr>
        <p:spPr bwMode="auto">
          <a:xfrm>
            <a:off x="304800" y="762000"/>
            <a:ext cx="4536819" cy="461665"/>
          </a:xfrm>
          <a:prstGeom prst="rect">
            <a:avLst/>
          </a:prstGeom>
          <a:noFill/>
          <a:ln w="9525">
            <a:noFill/>
            <a:miter lim="800000"/>
            <a:headEnd/>
            <a:tailEnd/>
          </a:ln>
          <a:effectLst/>
        </p:spPr>
        <p:txBody>
          <a:bodyPr wrap="none">
            <a:spAutoFit/>
          </a:bodyPr>
          <a:lstStyle/>
          <a:p>
            <a:r>
              <a:rPr lang="en-US" sz="2400" dirty="0" smtClean="0">
                <a:solidFill>
                  <a:srgbClr val="FF0000"/>
                </a:solidFill>
                <a:latin typeface="Bookman Old Style" pitchFamily="18" charset="0"/>
              </a:rPr>
              <a:t>  </a:t>
            </a:r>
            <a:r>
              <a:rPr lang="en-US" sz="2000" i="1" dirty="0">
                <a:solidFill>
                  <a:srgbClr val="FF0000"/>
                </a:solidFill>
                <a:latin typeface="Bookman Old Style" pitchFamily="18" charset="0"/>
              </a:rPr>
              <a:t>Classes of transmission media</a:t>
            </a:r>
          </a:p>
        </p:txBody>
      </p:sp>
      <p:sp>
        <p:nvSpPr>
          <p:cNvPr id="86016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0166" name="Picture 6"/>
          <p:cNvPicPr>
            <a:picLocks noChangeAspect="1" noChangeArrowheads="1"/>
          </p:cNvPicPr>
          <p:nvPr/>
        </p:nvPicPr>
        <p:blipFill>
          <a:blip r:embed="rId3"/>
          <a:srcRect/>
          <a:stretch>
            <a:fillRect/>
          </a:stretch>
        </p:blipFill>
        <p:spPr bwMode="auto">
          <a:xfrm>
            <a:off x="457200" y="2100263"/>
            <a:ext cx="7715250" cy="31575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b="1" dirty="0">
                <a:solidFill>
                  <a:schemeClr val="hlink"/>
                </a:solidFill>
              </a:rPr>
              <a:t>Single Mode</a:t>
            </a:r>
          </a:p>
        </p:txBody>
      </p:sp>
      <p:sp>
        <p:nvSpPr>
          <p:cNvPr id="69635" name="Rectangle 3"/>
          <p:cNvSpPr>
            <a:spLocks noGrp="1" noChangeArrowheads="1"/>
          </p:cNvSpPr>
          <p:nvPr>
            <p:ph type="body" idx="1"/>
          </p:nvPr>
        </p:nvSpPr>
        <p:spPr/>
        <p:txBody>
          <a:bodyPr/>
          <a:lstStyle/>
          <a:p>
            <a:pPr algn="just">
              <a:buFont typeface="Wingdings" pitchFamily="2" charset="2"/>
              <a:buChar char=""/>
            </a:pPr>
            <a:r>
              <a:rPr lang="en-US" sz="2800" b="1" dirty="0">
                <a:latin typeface="Bookman Old Style" pitchFamily="18" charset="0"/>
              </a:rPr>
              <a:t>Single mode</a:t>
            </a:r>
            <a:r>
              <a:rPr lang="en-US" sz="2800" dirty="0">
                <a:latin typeface="Bookman Old Style" pitchFamily="18" charset="0"/>
              </a:rPr>
              <a:t> uses step-index fiber and a highly focused source of light that limits beams to a small range of angles, all close to the horizontal. Propagation of different beams is almost identical and delays are negligible. </a:t>
            </a:r>
          </a:p>
          <a:p>
            <a:pPr algn="just"/>
            <a:endParaRPr lang="en-US" sz="2800" dirty="0">
              <a:latin typeface="Bookman Old Style"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rrowheads="1"/>
          </p:cNvPicPr>
          <p:nvPr/>
        </p:nvPicPr>
        <p:blipFill>
          <a:blip r:embed="rId2"/>
          <a:srcRect/>
          <a:stretch>
            <a:fillRect/>
          </a:stretch>
        </p:blipFill>
        <p:spPr bwMode="auto">
          <a:xfrm>
            <a:off x="698500" y="1689100"/>
            <a:ext cx="7581900" cy="3860800"/>
          </a:xfrm>
          <a:prstGeom prst="rect">
            <a:avLst/>
          </a:prstGeom>
          <a:noFill/>
          <a:ln w="12700">
            <a:noFill/>
            <a:miter lim="800000"/>
            <a:headEnd/>
            <a:tailEnd/>
          </a:ln>
          <a:effectLst/>
        </p:spPr>
      </p:pic>
      <p:sp>
        <p:nvSpPr>
          <p:cNvPr id="21507" name="Rectangle 3"/>
          <p:cNvSpPr>
            <a:spLocks noChangeArrowheads="1"/>
          </p:cNvSpPr>
          <p:nvPr/>
        </p:nvSpPr>
        <p:spPr bwMode="auto">
          <a:xfrm>
            <a:off x="3408363" y="650875"/>
            <a:ext cx="2349500" cy="588963"/>
          </a:xfrm>
          <a:prstGeom prst="rect">
            <a:avLst/>
          </a:prstGeom>
          <a:noFill/>
          <a:ln w="12700">
            <a:noFill/>
            <a:miter lim="800000"/>
            <a:headEnd/>
            <a:tailEnd/>
          </a:ln>
          <a:effectLst/>
        </p:spPr>
        <p:txBody>
          <a:bodyPr wrap="none" lIns="90488" tIns="44450" rIns="90488" bIns="44450">
            <a:spAutoFit/>
          </a:bodyPr>
          <a:lstStyle/>
          <a:p>
            <a:r>
              <a:rPr lang="en-US" sz="3200" b="1">
                <a:solidFill>
                  <a:srgbClr val="00279F"/>
                </a:solidFill>
              </a:rPr>
              <a:t>Single Mode</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786" name="Text Box 2"/>
          <p:cNvSpPr txBox="1">
            <a:spLocks noChangeArrowheads="1"/>
          </p:cNvSpPr>
          <p:nvPr/>
        </p:nvSpPr>
        <p:spPr bwMode="auto">
          <a:xfrm>
            <a:off x="347663" y="1676400"/>
            <a:ext cx="1435008" cy="461665"/>
          </a:xfrm>
          <a:prstGeom prst="rect">
            <a:avLst/>
          </a:prstGeom>
          <a:noFill/>
          <a:ln w="9525">
            <a:noFill/>
            <a:miter lim="800000"/>
            <a:headEnd/>
            <a:tailEnd/>
          </a:ln>
          <a:effectLst/>
        </p:spPr>
        <p:txBody>
          <a:bodyPr wrap="none">
            <a:spAutoFit/>
          </a:bodyPr>
          <a:lstStyle/>
          <a:p>
            <a:r>
              <a:rPr lang="en-US" sz="2400" dirty="0" smtClean="0">
                <a:solidFill>
                  <a:schemeClr val="folHlink"/>
                </a:solidFill>
                <a:latin typeface="Times New Roman" pitchFamily="-128" charset="0"/>
              </a:rPr>
              <a:t> </a:t>
            </a:r>
            <a:r>
              <a:rPr lang="en-US" sz="2000" i="1" dirty="0">
                <a:latin typeface="Times New Roman" pitchFamily="-128" charset="0"/>
              </a:rPr>
              <a:t>Fiber types</a:t>
            </a:r>
          </a:p>
        </p:txBody>
      </p:sp>
      <p:pic>
        <p:nvPicPr>
          <p:cNvPr id="886788" name="Picture 4"/>
          <p:cNvPicPr>
            <a:picLocks noChangeAspect="1" noChangeArrowheads="1"/>
          </p:cNvPicPr>
          <p:nvPr/>
        </p:nvPicPr>
        <p:blipFill>
          <a:blip r:embed="rId3"/>
          <a:srcRect/>
          <a:stretch>
            <a:fillRect/>
          </a:stretch>
        </p:blipFill>
        <p:spPr bwMode="auto">
          <a:xfrm>
            <a:off x="127000" y="2286000"/>
            <a:ext cx="8940800" cy="20177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7245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72452" name="Text Box 4"/>
          <p:cNvSpPr txBox="1">
            <a:spLocks noChangeArrowheads="1"/>
          </p:cNvSpPr>
          <p:nvPr/>
        </p:nvSpPr>
        <p:spPr bwMode="auto">
          <a:xfrm>
            <a:off x="304800" y="762000"/>
            <a:ext cx="2154757" cy="400110"/>
          </a:xfrm>
          <a:prstGeom prst="rect">
            <a:avLst/>
          </a:prstGeom>
          <a:noFill/>
          <a:ln w="9525">
            <a:noFill/>
            <a:miter lim="800000"/>
            <a:headEnd/>
            <a:tailEnd/>
          </a:ln>
          <a:effectLst/>
        </p:spPr>
        <p:txBody>
          <a:bodyPr wrap="none">
            <a:spAutoFit/>
          </a:bodyPr>
          <a:lstStyle/>
          <a:p>
            <a:r>
              <a:rPr lang="en-US" sz="2000" i="1" dirty="0" smtClean="0">
                <a:latin typeface="Times New Roman" pitchFamily="-128" charset="0"/>
              </a:rPr>
              <a:t>Fiber </a:t>
            </a:r>
            <a:r>
              <a:rPr lang="en-US" sz="2000" i="1" dirty="0">
                <a:latin typeface="Times New Roman" pitchFamily="-128" charset="0"/>
              </a:rPr>
              <a:t>construction</a:t>
            </a:r>
          </a:p>
        </p:txBody>
      </p:sp>
      <p:sp>
        <p:nvSpPr>
          <p:cNvPr id="87245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2454" name="Picture 6"/>
          <p:cNvPicPr>
            <a:picLocks noChangeAspect="1" noChangeArrowheads="1"/>
          </p:cNvPicPr>
          <p:nvPr/>
        </p:nvPicPr>
        <p:blipFill>
          <a:blip r:embed="rId3"/>
          <a:srcRect/>
          <a:stretch>
            <a:fillRect/>
          </a:stretch>
        </p:blipFill>
        <p:spPr bwMode="auto">
          <a:xfrm>
            <a:off x="1349375" y="1843088"/>
            <a:ext cx="6499225" cy="39481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73475"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73476" name="Text Box 4"/>
          <p:cNvSpPr txBox="1">
            <a:spLocks noChangeArrowheads="1"/>
          </p:cNvSpPr>
          <p:nvPr/>
        </p:nvSpPr>
        <p:spPr bwMode="auto">
          <a:xfrm>
            <a:off x="304800" y="762000"/>
            <a:ext cx="3353803" cy="461665"/>
          </a:xfrm>
          <a:prstGeom prst="rect">
            <a:avLst/>
          </a:prstGeom>
          <a:noFill/>
          <a:ln w="9525">
            <a:noFill/>
            <a:miter lim="800000"/>
            <a:headEnd/>
            <a:tailEnd/>
          </a:ln>
          <a:effectLst/>
        </p:spPr>
        <p:txBody>
          <a:bodyPr wrap="none">
            <a:spAutoFit/>
          </a:bodyPr>
          <a:lstStyle/>
          <a:p>
            <a:r>
              <a:rPr lang="en-US" sz="2400" dirty="0" smtClean="0">
                <a:solidFill>
                  <a:schemeClr val="folHlink"/>
                </a:solidFill>
                <a:latin typeface="Times New Roman" pitchFamily="-128" charset="0"/>
              </a:rPr>
              <a:t> </a:t>
            </a:r>
            <a:r>
              <a:rPr lang="en-US" sz="2000" i="1" dirty="0">
                <a:latin typeface="Times New Roman" pitchFamily="-128" charset="0"/>
              </a:rPr>
              <a:t>Fiber-optic cable connectors</a:t>
            </a:r>
          </a:p>
        </p:txBody>
      </p:sp>
      <p:pic>
        <p:nvPicPr>
          <p:cNvPr id="873478" name="Picture 6"/>
          <p:cNvPicPr>
            <a:picLocks noChangeAspect="1" noChangeArrowheads="1"/>
          </p:cNvPicPr>
          <p:nvPr/>
        </p:nvPicPr>
        <p:blipFill>
          <a:blip r:embed="rId3"/>
          <a:srcRect/>
          <a:stretch>
            <a:fillRect/>
          </a:stretch>
        </p:blipFill>
        <p:spPr bwMode="auto">
          <a:xfrm>
            <a:off x="609600" y="1447801"/>
            <a:ext cx="8077200" cy="3666299"/>
          </a:xfrm>
          <a:prstGeom prst="rect">
            <a:avLst/>
          </a:prstGeom>
          <a:noFill/>
          <a:ln w="9525">
            <a:noFill/>
            <a:miter lim="800000"/>
            <a:headEnd/>
            <a:tailEnd/>
          </a:ln>
          <a:effectLst/>
        </p:spPr>
      </p:pic>
      <p:sp>
        <p:nvSpPr>
          <p:cNvPr id="8" name="TextBox 7"/>
          <p:cNvSpPr txBox="1"/>
          <p:nvPr/>
        </p:nvSpPr>
        <p:spPr>
          <a:xfrm>
            <a:off x="685800" y="5257800"/>
            <a:ext cx="7848600" cy="1384995"/>
          </a:xfrm>
          <a:prstGeom prst="rect">
            <a:avLst/>
          </a:prstGeom>
          <a:noFill/>
        </p:spPr>
        <p:txBody>
          <a:bodyPr wrap="square" rtlCol="0">
            <a:spAutoFit/>
          </a:bodyPr>
          <a:lstStyle/>
          <a:p>
            <a:r>
              <a:rPr lang="en-US" sz="2800" b="0" dirty="0" smtClean="0">
                <a:latin typeface="Bookman Old Style" pitchFamily="18" charset="0"/>
              </a:rPr>
              <a:t>Subscriber channel is used for cable TV</a:t>
            </a:r>
          </a:p>
          <a:p>
            <a:r>
              <a:rPr lang="en-US" sz="2800" b="0" dirty="0" smtClean="0">
                <a:latin typeface="Bookman Old Style" pitchFamily="18" charset="0"/>
              </a:rPr>
              <a:t>Straight-tip is used for connecting cable to networking device. </a:t>
            </a:r>
            <a:endParaRPr lang="en-US" sz="2800" b="0" dirty="0">
              <a:latin typeface="Bookman Old Style"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7449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74500" name="Text Box 4"/>
          <p:cNvSpPr txBox="1">
            <a:spLocks noChangeArrowheads="1"/>
          </p:cNvSpPr>
          <p:nvPr/>
        </p:nvSpPr>
        <p:spPr bwMode="auto">
          <a:xfrm>
            <a:off x="304800" y="762000"/>
            <a:ext cx="3005951" cy="461665"/>
          </a:xfrm>
          <a:prstGeom prst="rect">
            <a:avLst/>
          </a:prstGeom>
          <a:noFill/>
          <a:ln w="9525">
            <a:noFill/>
            <a:miter lim="800000"/>
            <a:headEnd/>
            <a:tailEnd/>
          </a:ln>
          <a:effectLst/>
        </p:spPr>
        <p:txBody>
          <a:bodyPr wrap="none">
            <a:spAutoFit/>
          </a:bodyPr>
          <a:lstStyle/>
          <a:p>
            <a:r>
              <a:rPr lang="en-US" sz="2400" dirty="0" smtClean="0">
                <a:solidFill>
                  <a:schemeClr val="folHlink"/>
                </a:solidFill>
                <a:latin typeface="Times New Roman" pitchFamily="-128" charset="0"/>
              </a:rPr>
              <a:t> </a:t>
            </a:r>
            <a:r>
              <a:rPr lang="en-US" sz="2000" i="1" dirty="0">
                <a:latin typeface="Times New Roman" pitchFamily="-128" charset="0"/>
              </a:rPr>
              <a:t>Optical fiber performance</a:t>
            </a:r>
          </a:p>
        </p:txBody>
      </p:sp>
      <p:sp>
        <p:nvSpPr>
          <p:cNvPr id="87450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4502" name="Picture 6"/>
          <p:cNvPicPr>
            <a:picLocks noChangeAspect="1" noChangeArrowheads="1"/>
          </p:cNvPicPr>
          <p:nvPr/>
        </p:nvPicPr>
        <p:blipFill>
          <a:blip r:embed="rId3"/>
          <a:srcRect/>
          <a:stretch>
            <a:fillRect/>
          </a:stretch>
        </p:blipFill>
        <p:spPr bwMode="auto">
          <a:xfrm>
            <a:off x="1282700" y="1676400"/>
            <a:ext cx="5575300" cy="4467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a:effectLst>
                <a:outerShdw blurRad="38100" dist="38100" dir="2700000" algn="tl">
                  <a:srgbClr val="FFFFFF"/>
                </a:outerShdw>
              </a:effectLst>
              <a:latin typeface="Times New Roman" pitchFamily="-128" charset="0"/>
            </a:endParaRPr>
          </a:p>
        </p:txBody>
      </p:sp>
      <p:sp>
        <p:nvSpPr>
          <p:cNvPr id="858115" name="Text Box 3"/>
          <p:cNvSpPr txBox="1">
            <a:spLocks noChangeArrowheads="1"/>
          </p:cNvSpPr>
          <p:nvPr/>
        </p:nvSpPr>
        <p:spPr bwMode="auto">
          <a:xfrm>
            <a:off x="228600" y="406400"/>
            <a:ext cx="6774611" cy="584775"/>
          </a:xfrm>
          <a:prstGeom prst="rect">
            <a:avLst/>
          </a:prstGeom>
          <a:noFill/>
          <a:ln w="9525">
            <a:noFill/>
            <a:miter lim="800000"/>
            <a:headEnd/>
            <a:tailEnd/>
          </a:ln>
          <a:effectLst/>
        </p:spPr>
        <p:txBody>
          <a:bodyPr wrap="none">
            <a:spAutoFit/>
          </a:bodyPr>
          <a:lstStyle/>
          <a:p>
            <a:r>
              <a:rPr lang="en-US" dirty="0" smtClean="0">
                <a:effectLst>
                  <a:outerShdw blurRad="38100" dist="38100" dir="2700000" algn="tl">
                    <a:srgbClr val="C0C0C0"/>
                  </a:outerShdw>
                </a:effectLst>
                <a:latin typeface="Times" pitchFamily="-128" charset="0"/>
              </a:rPr>
              <a:t>   </a:t>
            </a:r>
            <a:r>
              <a:rPr lang="en-US" dirty="0">
                <a:effectLst>
                  <a:outerShdw blurRad="38100" dist="38100" dir="2700000" algn="tl">
                    <a:srgbClr val="C0C0C0"/>
                  </a:outerShdw>
                </a:effectLst>
                <a:latin typeface="Times" pitchFamily="-128" charset="0"/>
              </a:rPr>
              <a:t>UNGUIDED MEDIA: WIRELESS</a:t>
            </a:r>
          </a:p>
        </p:txBody>
      </p:sp>
      <p:sp>
        <p:nvSpPr>
          <p:cNvPr id="858116"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28" charset="0"/>
            </a:endParaRPr>
          </a:p>
        </p:txBody>
      </p:sp>
      <p:sp>
        <p:nvSpPr>
          <p:cNvPr id="858117" name="Rectangle 5"/>
          <p:cNvSpPr>
            <a:spLocks noChangeArrowheads="1"/>
          </p:cNvSpPr>
          <p:nvPr/>
        </p:nvSpPr>
        <p:spPr bwMode="auto">
          <a:xfrm>
            <a:off x="304800" y="2133600"/>
            <a:ext cx="8229600" cy="2677656"/>
          </a:xfrm>
          <a:prstGeom prst="rect">
            <a:avLst/>
          </a:prstGeom>
          <a:noFill/>
          <a:ln w="9525">
            <a:noFill/>
            <a:miter lim="800000"/>
            <a:headEnd/>
            <a:tailEnd/>
          </a:ln>
          <a:effectLst/>
        </p:spPr>
        <p:txBody>
          <a:bodyPr anchor="ctr">
            <a:spAutoFit/>
          </a:bodyPr>
          <a:lstStyle/>
          <a:p>
            <a:pPr algn="just" eaLnBrk="1" hangingPunct="1"/>
            <a:r>
              <a:rPr lang="en-US" sz="2800" i="1" dirty="0">
                <a:effectLst>
                  <a:outerShdw blurRad="38100" dist="38100" dir="2700000" algn="tl">
                    <a:srgbClr val="C0C0C0"/>
                  </a:outerShdw>
                </a:effectLst>
                <a:latin typeface="Times New Roman" pitchFamily="-128" charset="0"/>
              </a:rPr>
              <a:t>Unguided media transport electromagnetic waves without using a physical conductor. This type of communication is often referred to as </a:t>
            </a:r>
            <a:r>
              <a:rPr lang="en-US" sz="2800" i="1" dirty="0">
                <a:solidFill>
                  <a:srgbClr val="FF0000"/>
                </a:solidFill>
                <a:effectLst>
                  <a:outerShdw blurRad="38100" dist="38100" dir="2700000" algn="tl">
                    <a:srgbClr val="C0C0C0"/>
                  </a:outerShdw>
                </a:effectLst>
                <a:latin typeface="Times New Roman" pitchFamily="-128" charset="0"/>
              </a:rPr>
              <a:t>wireless communication</a:t>
            </a:r>
            <a:r>
              <a:rPr lang="en-US" sz="2800" i="1" dirty="0" smtClean="0">
                <a:effectLst>
                  <a:outerShdw blurRad="38100" dist="38100" dir="2700000" algn="tl">
                    <a:srgbClr val="C0C0C0"/>
                  </a:outerShdw>
                </a:effectLst>
                <a:latin typeface="Times New Roman" pitchFamily="-128" charset="0"/>
              </a:rPr>
              <a:t>. Signals are normally broadcast through free space and thus are available to anyone who has a device capable of receiving them.</a:t>
            </a:r>
            <a:endParaRPr lang="en-US" sz="2800" i="1" dirty="0">
              <a:effectLst>
                <a:outerShdw blurRad="38100" dist="38100" dir="2700000" algn="tl">
                  <a:srgbClr val="C0C0C0"/>
                </a:outerShdw>
              </a:effectLst>
              <a:latin typeface="Times New Roman" pitchFamily="-12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75523"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75524" name="Text Box 4"/>
          <p:cNvSpPr txBox="1">
            <a:spLocks noChangeArrowheads="1"/>
          </p:cNvSpPr>
          <p:nvPr/>
        </p:nvSpPr>
        <p:spPr bwMode="auto">
          <a:xfrm>
            <a:off x="304800" y="762000"/>
            <a:ext cx="6019597" cy="461665"/>
          </a:xfrm>
          <a:prstGeom prst="rect">
            <a:avLst/>
          </a:prstGeom>
          <a:noFill/>
          <a:ln w="9525">
            <a:noFill/>
            <a:miter lim="800000"/>
            <a:headEnd/>
            <a:tailEnd/>
          </a:ln>
          <a:effectLst/>
        </p:spPr>
        <p:txBody>
          <a:bodyPr wrap="none">
            <a:spAutoFit/>
          </a:bodyPr>
          <a:lstStyle/>
          <a:p>
            <a:r>
              <a:rPr lang="en-US" sz="2400" dirty="0" smtClean="0">
                <a:solidFill>
                  <a:schemeClr val="folHlink"/>
                </a:solidFill>
                <a:latin typeface="Times New Roman" pitchFamily="-128" charset="0"/>
              </a:rPr>
              <a:t> </a:t>
            </a:r>
            <a:r>
              <a:rPr lang="en-US" sz="2000" i="1" dirty="0">
                <a:latin typeface="Times New Roman" pitchFamily="-128" charset="0"/>
              </a:rPr>
              <a:t>Electromagnetic spectrum for wireless communication</a:t>
            </a:r>
          </a:p>
        </p:txBody>
      </p:sp>
      <p:sp>
        <p:nvSpPr>
          <p:cNvPr id="87552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5526" name="Picture 6"/>
          <p:cNvPicPr>
            <a:picLocks noChangeAspect="1" noChangeArrowheads="1"/>
          </p:cNvPicPr>
          <p:nvPr/>
        </p:nvPicPr>
        <p:blipFill>
          <a:blip r:embed="rId3"/>
          <a:srcRect/>
          <a:stretch>
            <a:fillRect/>
          </a:stretch>
        </p:blipFill>
        <p:spPr bwMode="auto">
          <a:xfrm>
            <a:off x="209550" y="2590800"/>
            <a:ext cx="8401050" cy="213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547" name="Line 3"/>
          <p:cNvSpPr>
            <a:spLocks noChangeShapeType="1"/>
          </p:cNvSpPr>
          <p:nvPr/>
        </p:nvSpPr>
        <p:spPr bwMode="auto">
          <a:xfrm>
            <a:off x="0" y="762000"/>
            <a:ext cx="8763000" cy="0"/>
          </a:xfrm>
          <a:prstGeom prst="line">
            <a:avLst/>
          </a:prstGeom>
          <a:noFill/>
          <a:ln w="19050">
            <a:solidFill>
              <a:schemeClr val="hlink"/>
            </a:solidFill>
            <a:round/>
            <a:headEnd/>
            <a:tailEnd/>
          </a:ln>
          <a:effectLst/>
        </p:spPr>
        <p:txBody>
          <a:bodyPr/>
          <a:lstStyle/>
          <a:p>
            <a:endParaRPr lang="en-US"/>
          </a:p>
        </p:txBody>
      </p:sp>
      <p:sp>
        <p:nvSpPr>
          <p:cNvPr id="876548" name="Text Box 4"/>
          <p:cNvSpPr txBox="1">
            <a:spLocks noChangeArrowheads="1"/>
          </p:cNvSpPr>
          <p:nvPr/>
        </p:nvSpPr>
        <p:spPr bwMode="auto">
          <a:xfrm>
            <a:off x="228600" y="152400"/>
            <a:ext cx="5102679" cy="584775"/>
          </a:xfrm>
          <a:prstGeom prst="rect">
            <a:avLst/>
          </a:prstGeom>
          <a:noFill/>
          <a:ln w="9525">
            <a:noFill/>
            <a:miter lim="800000"/>
            <a:headEnd/>
            <a:tailEnd/>
          </a:ln>
          <a:effectLst/>
        </p:spPr>
        <p:txBody>
          <a:bodyPr wrap="none">
            <a:spAutoFit/>
          </a:bodyPr>
          <a:lstStyle/>
          <a:p>
            <a:r>
              <a:rPr lang="en-US" dirty="0" smtClean="0">
                <a:solidFill>
                  <a:srgbClr val="FF0000"/>
                </a:solidFill>
                <a:latin typeface="Bookman Old Style" pitchFamily="18" charset="0"/>
              </a:rPr>
              <a:t>  </a:t>
            </a:r>
            <a:r>
              <a:rPr lang="en-US" i="1" dirty="0">
                <a:solidFill>
                  <a:srgbClr val="FF0000"/>
                </a:solidFill>
                <a:latin typeface="Bookman Old Style" pitchFamily="18" charset="0"/>
              </a:rPr>
              <a:t>Propagation methods</a:t>
            </a:r>
          </a:p>
        </p:txBody>
      </p:sp>
      <p:sp>
        <p:nvSpPr>
          <p:cNvPr id="87654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sp>
        <p:nvSpPr>
          <p:cNvPr id="7" name="TextBox 6"/>
          <p:cNvSpPr txBox="1"/>
          <p:nvPr/>
        </p:nvSpPr>
        <p:spPr>
          <a:xfrm>
            <a:off x="457200" y="838200"/>
            <a:ext cx="8305800" cy="830997"/>
          </a:xfrm>
          <a:prstGeom prst="rect">
            <a:avLst/>
          </a:prstGeom>
          <a:noFill/>
        </p:spPr>
        <p:txBody>
          <a:bodyPr wrap="square" rtlCol="0">
            <a:spAutoFit/>
          </a:bodyPr>
          <a:lstStyle/>
          <a:p>
            <a:pPr algn="just"/>
            <a:r>
              <a:rPr lang="en-US" sz="2400" b="0" dirty="0" smtClean="0">
                <a:latin typeface="Bookman Old Style" pitchFamily="18" charset="0"/>
              </a:rPr>
              <a:t>Unguided signals can travel from the source to destination in several ways:</a:t>
            </a:r>
            <a:endParaRPr lang="en-US" sz="2400" b="0" dirty="0">
              <a:latin typeface="Bookman Old Style" pitchFamily="18" charset="0"/>
            </a:endParaRPr>
          </a:p>
        </p:txBody>
      </p:sp>
      <p:pic>
        <p:nvPicPr>
          <p:cNvPr id="1026" name="Picture 2"/>
          <p:cNvPicPr>
            <a:picLocks noChangeAspect="1" noChangeArrowheads="1"/>
          </p:cNvPicPr>
          <p:nvPr/>
        </p:nvPicPr>
        <p:blipFill>
          <a:blip r:embed="rId3"/>
          <a:srcRect/>
          <a:stretch>
            <a:fillRect/>
          </a:stretch>
        </p:blipFill>
        <p:spPr bwMode="auto">
          <a:xfrm>
            <a:off x="309282" y="1887071"/>
            <a:ext cx="8496300" cy="3981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547" name="Line 3"/>
          <p:cNvSpPr>
            <a:spLocks noChangeShapeType="1"/>
          </p:cNvSpPr>
          <p:nvPr/>
        </p:nvSpPr>
        <p:spPr bwMode="auto">
          <a:xfrm>
            <a:off x="0" y="762000"/>
            <a:ext cx="8763000" cy="0"/>
          </a:xfrm>
          <a:prstGeom prst="line">
            <a:avLst/>
          </a:prstGeom>
          <a:noFill/>
          <a:ln w="19050">
            <a:solidFill>
              <a:schemeClr val="hlink"/>
            </a:solidFill>
            <a:round/>
            <a:headEnd/>
            <a:tailEnd/>
          </a:ln>
          <a:effectLst/>
        </p:spPr>
        <p:txBody>
          <a:bodyPr/>
          <a:lstStyle/>
          <a:p>
            <a:endParaRPr lang="en-US"/>
          </a:p>
        </p:txBody>
      </p:sp>
      <p:sp>
        <p:nvSpPr>
          <p:cNvPr id="876548" name="Text Box 4"/>
          <p:cNvSpPr txBox="1">
            <a:spLocks noChangeArrowheads="1"/>
          </p:cNvSpPr>
          <p:nvPr/>
        </p:nvSpPr>
        <p:spPr bwMode="auto">
          <a:xfrm>
            <a:off x="228600" y="152400"/>
            <a:ext cx="6867586" cy="584775"/>
          </a:xfrm>
          <a:prstGeom prst="rect">
            <a:avLst/>
          </a:prstGeom>
          <a:noFill/>
          <a:ln w="9525">
            <a:noFill/>
            <a:miter lim="800000"/>
            <a:headEnd/>
            <a:tailEnd/>
          </a:ln>
          <a:effectLst/>
        </p:spPr>
        <p:txBody>
          <a:bodyPr wrap="none">
            <a:spAutoFit/>
          </a:bodyPr>
          <a:lstStyle/>
          <a:p>
            <a:r>
              <a:rPr lang="en-US" dirty="0" smtClean="0">
                <a:solidFill>
                  <a:srgbClr val="FF0000"/>
                </a:solidFill>
                <a:latin typeface="Bookman Old Style" pitchFamily="18" charset="0"/>
              </a:rPr>
              <a:t>  </a:t>
            </a:r>
            <a:r>
              <a:rPr lang="en-US" i="1" dirty="0">
                <a:solidFill>
                  <a:srgbClr val="FF0000"/>
                </a:solidFill>
                <a:latin typeface="Bookman Old Style" pitchFamily="18" charset="0"/>
              </a:rPr>
              <a:t>Propagation </a:t>
            </a:r>
            <a:r>
              <a:rPr lang="en-US" i="1" dirty="0" smtClean="0">
                <a:solidFill>
                  <a:srgbClr val="FF0000"/>
                </a:solidFill>
                <a:latin typeface="Bookman Old Style" pitchFamily="18" charset="0"/>
              </a:rPr>
              <a:t>methods cont…..</a:t>
            </a:r>
            <a:endParaRPr lang="en-US" i="1" dirty="0">
              <a:solidFill>
                <a:srgbClr val="FF0000"/>
              </a:solidFill>
              <a:latin typeface="Bookman Old Style" pitchFamily="18" charset="0"/>
            </a:endParaRPr>
          </a:p>
        </p:txBody>
      </p:sp>
      <p:sp>
        <p:nvSpPr>
          <p:cNvPr id="8" name="Rectangle 3"/>
          <p:cNvSpPr txBox="1">
            <a:spLocks noChangeArrowheads="1"/>
          </p:cNvSpPr>
          <p:nvPr/>
        </p:nvSpPr>
        <p:spPr>
          <a:xfrm>
            <a:off x="457200" y="914400"/>
            <a:ext cx="8458200" cy="5486400"/>
          </a:xfrm>
          <a:prstGeom prst="rect">
            <a:avLst/>
          </a:prstGeom>
        </p:spPr>
        <p:txBody>
          <a:bodyPr/>
          <a:lstStyle/>
          <a:p>
            <a:pPr marL="342900" marR="0" lvl="0" indent="-342900" algn="just" defTabSz="914400" rtl="0" eaLnBrk="1" fontAlgn="base" latinLnBrk="0" hangingPunct="1">
              <a:lnSpc>
                <a:spcPct val="100000"/>
              </a:lnSpc>
              <a:spcBef>
                <a:spcPct val="20000"/>
              </a:spcBef>
              <a:spcAft>
                <a:spcPct val="0"/>
              </a:spcAft>
              <a:buClr>
                <a:schemeClr val="folHlink"/>
              </a:buClr>
              <a:buSzPct val="60000"/>
              <a:buFont typeface="Wingdings" pitchFamily="-128" charset="2"/>
              <a:buChar char="n"/>
              <a:tabLst/>
              <a:defRPr/>
            </a:pPr>
            <a:r>
              <a:rPr kumimoji="0" lang="en-US" sz="2400" b="0" i="0" u="none" strike="noStrike" kern="0" cap="none" spc="0" normalizeH="0" baseline="0" noProof="0" dirty="0" smtClean="0">
                <a:ln>
                  <a:noFill/>
                </a:ln>
                <a:solidFill>
                  <a:schemeClr val="tx1"/>
                </a:solidFill>
                <a:effectLst/>
                <a:uLnTx/>
                <a:uFillTx/>
                <a:latin typeface="Bookman Old Style" pitchFamily="18" charset="0"/>
              </a:rPr>
              <a:t>In </a:t>
            </a:r>
            <a:r>
              <a:rPr kumimoji="0" lang="en-US" sz="2400" i="0" u="none" strike="noStrike" kern="0" cap="none" spc="0" normalizeH="0" baseline="0" noProof="0" dirty="0" smtClean="0">
                <a:ln>
                  <a:noFill/>
                </a:ln>
                <a:solidFill>
                  <a:srgbClr val="0070C0"/>
                </a:solidFill>
                <a:effectLst/>
                <a:uLnTx/>
                <a:uFillTx/>
                <a:latin typeface="Bookman Old Style" pitchFamily="18" charset="0"/>
              </a:rPr>
              <a:t>ground propagation, </a:t>
            </a:r>
            <a:r>
              <a:rPr kumimoji="0" lang="en-US" sz="2400" b="0" i="0" u="none" strike="noStrike" kern="0" cap="none" spc="0" normalizeH="0" baseline="0" noProof="0" dirty="0" smtClean="0">
                <a:ln>
                  <a:noFill/>
                </a:ln>
                <a:solidFill>
                  <a:schemeClr val="tx1"/>
                </a:solidFill>
                <a:effectLst/>
                <a:uLnTx/>
                <a:uFillTx/>
                <a:latin typeface="Bookman Old Style" pitchFamily="18" charset="0"/>
              </a:rPr>
              <a:t>radio waves travel through the lowest portion of the atmosphere. These low frequency signals</a:t>
            </a:r>
            <a:r>
              <a:rPr kumimoji="0" lang="en-US" sz="2400" b="0" i="0" u="none" strike="noStrike" kern="0" cap="none" spc="0" normalizeH="0" noProof="0" dirty="0" smtClean="0">
                <a:ln>
                  <a:noFill/>
                </a:ln>
                <a:solidFill>
                  <a:schemeClr val="tx1"/>
                </a:solidFill>
                <a:effectLst/>
                <a:uLnTx/>
                <a:uFillTx/>
                <a:latin typeface="Bookman Old Style" pitchFamily="18" charset="0"/>
              </a:rPr>
              <a:t> emanate in all directions from the transmitting antenna. Distance depends on the amount of power in the signal: The greater the power, the greater the distance.</a:t>
            </a:r>
          </a:p>
          <a:p>
            <a:pPr marL="342900" indent="-342900" algn="just" eaLnBrk="1" hangingPunct="1">
              <a:spcBef>
                <a:spcPct val="20000"/>
              </a:spcBef>
              <a:buClr>
                <a:schemeClr val="folHlink"/>
              </a:buClr>
              <a:buSzPct val="60000"/>
              <a:buFont typeface="Wingdings" pitchFamily="-128" charset="2"/>
              <a:buChar char="n"/>
            </a:pPr>
            <a:r>
              <a:rPr lang="en-US" sz="2400" b="0" dirty="0" smtClean="0">
                <a:latin typeface="Bookman Old Style" pitchFamily="18" charset="0"/>
              </a:rPr>
              <a:t>In </a:t>
            </a:r>
            <a:r>
              <a:rPr lang="en-US" sz="2400" dirty="0" smtClean="0">
                <a:solidFill>
                  <a:srgbClr val="0070C0"/>
                </a:solidFill>
                <a:latin typeface="Bookman Old Style" pitchFamily="18" charset="0"/>
              </a:rPr>
              <a:t>Sky propagation, </a:t>
            </a:r>
            <a:r>
              <a:rPr lang="en-US" sz="2400" b="0" dirty="0" smtClean="0">
                <a:latin typeface="Bookman Old Style" pitchFamily="18" charset="0"/>
              </a:rPr>
              <a:t>higher frequency </a:t>
            </a:r>
            <a:r>
              <a:rPr lang="en-US" sz="2400" b="0" dirty="0" smtClean="0">
                <a:latin typeface="Bookman Old Style" pitchFamily="18" charset="0"/>
              </a:rPr>
              <a:t>radio waves radiate upward into the ionosphere where they are reflected back to earth. </a:t>
            </a:r>
            <a:endParaRPr lang="en-US" sz="2400" b="0" dirty="0" smtClean="0">
              <a:latin typeface="Bookman Old Style" pitchFamily="18" charset="0"/>
            </a:endParaRPr>
          </a:p>
          <a:p>
            <a:pPr marL="342900" indent="-342900" algn="just" eaLnBrk="1" hangingPunct="1">
              <a:spcBef>
                <a:spcPct val="20000"/>
              </a:spcBef>
              <a:buClr>
                <a:schemeClr val="folHlink"/>
              </a:buClr>
              <a:buSzPct val="60000"/>
              <a:buFont typeface="Wingdings" pitchFamily="-128" charset="2"/>
              <a:buChar char="n"/>
            </a:pPr>
            <a:r>
              <a:rPr lang="en-US" sz="2400" b="0" dirty="0" smtClean="0">
                <a:latin typeface="Bookman Old Style" pitchFamily="18" charset="0"/>
              </a:rPr>
              <a:t>In </a:t>
            </a:r>
            <a:r>
              <a:rPr lang="en-US" sz="2400" dirty="0" smtClean="0">
                <a:solidFill>
                  <a:srgbClr val="0070C0"/>
                </a:solidFill>
                <a:latin typeface="Bookman Old Style" pitchFamily="18" charset="0"/>
              </a:rPr>
              <a:t>line-of-sight propagation, </a:t>
            </a:r>
            <a:r>
              <a:rPr lang="en-US" sz="2400" b="0" dirty="0" smtClean="0">
                <a:latin typeface="Bookman Old Style" pitchFamily="18" charset="0"/>
              </a:rPr>
              <a:t>very high frequency signals are transmitted in straight lines directly from antenna to antenna. Antennas must be directional, facing each other, and either tall enough or close enough together. </a:t>
            </a:r>
          </a:p>
          <a:p>
            <a:pPr marL="342900" indent="-342900" algn="just" eaLnBrk="1" hangingPunct="1">
              <a:spcBef>
                <a:spcPct val="20000"/>
              </a:spcBef>
              <a:buClr>
                <a:schemeClr val="folHlink"/>
              </a:buClr>
              <a:buSzPct val="60000"/>
              <a:buFont typeface="Wingdings" pitchFamily="-128" charset="2"/>
              <a:buChar char="n"/>
            </a:pPr>
            <a:endParaRPr kumimoji="0" lang="en-US" sz="2400" b="0" i="0" u="none" strike="noStrike" kern="0" cap="none" spc="0" normalizeH="0" baseline="0" noProof="0" dirty="0" smtClean="0">
              <a:ln>
                <a:noFill/>
              </a:ln>
              <a:solidFill>
                <a:schemeClr val="tx1"/>
              </a:solidFill>
              <a:effectLst/>
              <a:uLnTx/>
              <a:uFillTx/>
              <a:latin typeface="Bookman Old Style"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a:effectLst>
                <a:outerShdw blurRad="38100" dist="38100" dir="2700000" algn="tl">
                  <a:srgbClr val="FFFFFF"/>
                </a:outerShdw>
              </a:effectLst>
              <a:latin typeface="Times New Roman" pitchFamily="-128" charset="0"/>
            </a:endParaRPr>
          </a:p>
        </p:txBody>
      </p:sp>
      <p:sp>
        <p:nvSpPr>
          <p:cNvPr id="565251" name="Text Box 3"/>
          <p:cNvSpPr txBox="1">
            <a:spLocks noChangeArrowheads="1"/>
          </p:cNvSpPr>
          <p:nvPr/>
        </p:nvSpPr>
        <p:spPr bwMode="auto">
          <a:xfrm>
            <a:off x="228600" y="406400"/>
            <a:ext cx="3558988" cy="584775"/>
          </a:xfrm>
          <a:prstGeom prst="rect">
            <a:avLst/>
          </a:prstGeom>
          <a:noFill/>
          <a:ln w="9525">
            <a:noFill/>
            <a:miter lim="800000"/>
            <a:headEnd/>
            <a:tailEnd/>
          </a:ln>
          <a:effectLst/>
        </p:spPr>
        <p:txBody>
          <a:bodyPr wrap="none">
            <a:spAutoFit/>
          </a:bodyPr>
          <a:lstStyle/>
          <a:p>
            <a:r>
              <a:rPr lang="en-US" dirty="0" smtClean="0">
                <a:effectLst>
                  <a:outerShdw blurRad="38100" dist="38100" dir="2700000" algn="tl">
                    <a:srgbClr val="C0C0C0"/>
                  </a:outerShdw>
                </a:effectLst>
                <a:latin typeface="Times" pitchFamily="-128" charset="0"/>
              </a:rPr>
              <a:t>  </a:t>
            </a:r>
            <a:r>
              <a:rPr lang="en-US" dirty="0">
                <a:effectLst>
                  <a:outerShdw blurRad="38100" dist="38100" dir="2700000" algn="tl">
                    <a:srgbClr val="C0C0C0"/>
                  </a:outerShdw>
                </a:effectLst>
                <a:latin typeface="Times" pitchFamily="-128" charset="0"/>
              </a:rPr>
              <a:t>GUIDED MEDIA</a:t>
            </a:r>
          </a:p>
        </p:txBody>
      </p:sp>
      <p:sp>
        <p:nvSpPr>
          <p:cNvPr id="56525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28" charset="0"/>
            </a:endParaRPr>
          </a:p>
        </p:txBody>
      </p:sp>
      <p:sp>
        <p:nvSpPr>
          <p:cNvPr id="9" name="Rectangle 8"/>
          <p:cNvSpPr/>
          <p:nvPr/>
        </p:nvSpPr>
        <p:spPr>
          <a:xfrm>
            <a:off x="381000" y="1676400"/>
            <a:ext cx="8001000" cy="1384995"/>
          </a:xfrm>
          <a:prstGeom prst="rect">
            <a:avLst/>
          </a:prstGeom>
        </p:spPr>
        <p:txBody>
          <a:bodyPr wrap="square">
            <a:spAutoFit/>
          </a:bodyPr>
          <a:lstStyle/>
          <a:p>
            <a:pPr algn="just"/>
            <a:r>
              <a:rPr lang="en-US" sz="2800" b="0" dirty="0" smtClean="0">
                <a:latin typeface="Bookman Old Style" pitchFamily="18" charset="0"/>
                <a:ea typeface="ＭＳ Ｐゴシック" pitchFamily="34" charset="-128"/>
              </a:rPr>
              <a:t>Waves are guided along a solid medium, such as twisted pair, coaxial cable or fiber optic.</a:t>
            </a:r>
            <a:endParaRPr lang="en-US" sz="2800" b="0" dirty="0">
              <a:latin typeface="Bookman Old Style" pitchFamily="18" charset="0"/>
            </a:endParaRPr>
          </a:p>
        </p:txBody>
      </p:sp>
      <p:pic>
        <p:nvPicPr>
          <p:cNvPr id="1027" name="Picture 3"/>
          <p:cNvPicPr>
            <a:picLocks noChangeAspect="1" noChangeArrowheads="1"/>
          </p:cNvPicPr>
          <p:nvPr/>
        </p:nvPicPr>
        <p:blipFill>
          <a:blip r:embed="rId3"/>
          <a:srcRect/>
          <a:stretch>
            <a:fillRect/>
          </a:stretch>
        </p:blipFill>
        <p:spPr bwMode="auto">
          <a:xfrm>
            <a:off x="1905000" y="3505200"/>
            <a:ext cx="5162550" cy="198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810" name="Text Box 2"/>
          <p:cNvSpPr txBox="1">
            <a:spLocks noChangeArrowheads="1"/>
          </p:cNvSpPr>
          <p:nvPr/>
        </p:nvSpPr>
        <p:spPr bwMode="auto">
          <a:xfrm>
            <a:off x="685800" y="228600"/>
            <a:ext cx="7924800" cy="1200329"/>
          </a:xfrm>
          <a:prstGeom prst="rect">
            <a:avLst/>
          </a:prstGeom>
          <a:noFill/>
          <a:ln w="9525">
            <a:noFill/>
            <a:miter lim="800000"/>
            <a:headEnd/>
            <a:tailEnd/>
          </a:ln>
          <a:effectLst/>
        </p:spPr>
        <p:txBody>
          <a:bodyPr wrap="square">
            <a:spAutoFit/>
          </a:bodyPr>
          <a:lstStyle/>
          <a:p>
            <a:pPr algn="just"/>
            <a:r>
              <a:rPr lang="en-US" sz="2400" b="0" dirty="0" smtClean="0">
                <a:latin typeface="Bookman Old Style" pitchFamily="18" charset="0"/>
              </a:rPr>
              <a:t>Radio waves and microwaves is divided into eight ranges, called </a:t>
            </a:r>
            <a:r>
              <a:rPr lang="en-US" sz="2400" b="0" i="1" dirty="0" smtClean="0">
                <a:solidFill>
                  <a:srgbClr val="FF0000"/>
                </a:solidFill>
                <a:latin typeface="Bookman Old Style" pitchFamily="18" charset="0"/>
              </a:rPr>
              <a:t>Bands, </a:t>
            </a:r>
            <a:r>
              <a:rPr lang="en-US" sz="2400" b="0" dirty="0" smtClean="0">
                <a:latin typeface="Bookman Old Style" pitchFamily="18" charset="0"/>
              </a:rPr>
              <a:t>each regulated by government authorities.</a:t>
            </a:r>
            <a:endParaRPr lang="en-US" sz="2400" b="0" dirty="0">
              <a:latin typeface="Bookman Old Style" pitchFamily="18" charset="0"/>
            </a:endParaRPr>
          </a:p>
        </p:txBody>
      </p:sp>
      <p:pic>
        <p:nvPicPr>
          <p:cNvPr id="887812" name="Picture 4"/>
          <p:cNvPicPr>
            <a:picLocks noChangeAspect="1" noChangeArrowheads="1"/>
          </p:cNvPicPr>
          <p:nvPr/>
        </p:nvPicPr>
        <p:blipFill>
          <a:blip r:embed="rId3"/>
          <a:srcRect/>
          <a:stretch>
            <a:fillRect/>
          </a:stretch>
        </p:blipFill>
        <p:spPr bwMode="auto">
          <a:xfrm>
            <a:off x="779929" y="1726171"/>
            <a:ext cx="7797800" cy="47418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0"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7757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77572" name="Text Box 4"/>
          <p:cNvSpPr txBox="1">
            <a:spLocks noChangeArrowheads="1"/>
          </p:cNvSpPr>
          <p:nvPr/>
        </p:nvSpPr>
        <p:spPr bwMode="auto">
          <a:xfrm>
            <a:off x="304800" y="762000"/>
            <a:ext cx="3251339" cy="461665"/>
          </a:xfrm>
          <a:prstGeom prst="rect">
            <a:avLst/>
          </a:prstGeom>
          <a:noFill/>
          <a:ln w="9525">
            <a:noFill/>
            <a:miter lim="800000"/>
            <a:headEnd/>
            <a:tailEnd/>
          </a:ln>
          <a:effectLst/>
        </p:spPr>
        <p:txBody>
          <a:bodyPr wrap="none">
            <a:spAutoFit/>
          </a:bodyPr>
          <a:lstStyle/>
          <a:p>
            <a:r>
              <a:rPr lang="en-US" sz="2400" dirty="0" smtClean="0">
                <a:solidFill>
                  <a:schemeClr val="folHlink"/>
                </a:solidFill>
                <a:latin typeface="Times New Roman" pitchFamily="-128" charset="0"/>
              </a:rPr>
              <a:t> </a:t>
            </a:r>
            <a:r>
              <a:rPr lang="en-US" sz="2000" i="1" dirty="0">
                <a:latin typeface="Times New Roman" pitchFamily="-128" charset="0"/>
              </a:rPr>
              <a:t>Wireless transmission waves</a:t>
            </a:r>
          </a:p>
        </p:txBody>
      </p:sp>
      <p:sp>
        <p:nvSpPr>
          <p:cNvPr id="87757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7574" name="Picture 6"/>
          <p:cNvPicPr>
            <a:picLocks noChangeAspect="1" noChangeArrowheads="1"/>
          </p:cNvPicPr>
          <p:nvPr/>
        </p:nvPicPr>
        <p:blipFill>
          <a:blip r:embed="rId3"/>
          <a:srcRect/>
          <a:stretch>
            <a:fillRect/>
          </a:stretch>
        </p:blipFill>
        <p:spPr bwMode="auto">
          <a:xfrm>
            <a:off x="452438" y="2043113"/>
            <a:ext cx="8239125" cy="2771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85800" y="990600"/>
            <a:ext cx="8001000" cy="4401205"/>
          </a:xfrm>
          <a:prstGeom prst="rect">
            <a:avLst/>
          </a:prstGeom>
        </p:spPr>
        <p:txBody>
          <a:bodyPr wrap="square">
            <a:spAutoFit/>
          </a:bodyPr>
          <a:lstStyle/>
          <a:p>
            <a:pPr algn="just">
              <a:buFont typeface="Wingdings" pitchFamily="2" charset="2"/>
              <a:buChar char="q"/>
            </a:pPr>
            <a:r>
              <a:rPr lang="en-US" sz="2800" b="0" dirty="0" smtClean="0">
                <a:latin typeface="Bookman Old Style" pitchFamily="18" charset="0"/>
              </a:rPr>
              <a:t>Electromagnetic waves having frequencies between 3 KHz and  1 GHz are called radio waves. </a:t>
            </a:r>
          </a:p>
          <a:p>
            <a:pPr algn="just">
              <a:buFont typeface="Wingdings" pitchFamily="2" charset="2"/>
              <a:buChar char="q"/>
            </a:pPr>
            <a:r>
              <a:rPr lang="en-US" sz="2800" b="0" dirty="0" smtClean="0">
                <a:latin typeface="Bookman Old Style" pitchFamily="18" charset="0"/>
              </a:rPr>
              <a:t>Radio </a:t>
            </a:r>
            <a:r>
              <a:rPr lang="en-US" sz="2800" b="0" dirty="0" smtClean="0">
                <a:latin typeface="Bookman Old Style" pitchFamily="18" charset="0"/>
              </a:rPr>
              <a:t>waves are used for multicast communications, such as radio and television, and paging systems. </a:t>
            </a:r>
            <a:endParaRPr lang="en-US" sz="2800" b="0" dirty="0" smtClean="0">
              <a:latin typeface="Bookman Old Style" pitchFamily="18" charset="0"/>
            </a:endParaRPr>
          </a:p>
          <a:p>
            <a:pPr algn="just">
              <a:buFont typeface="Wingdings" pitchFamily="2" charset="2"/>
              <a:buChar char="q"/>
            </a:pPr>
            <a:r>
              <a:rPr lang="en-US" sz="2800" b="0" dirty="0" smtClean="0">
                <a:latin typeface="Bookman Old Style" pitchFamily="18" charset="0"/>
              </a:rPr>
              <a:t>They </a:t>
            </a:r>
            <a:r>
              <a:rPr lang="en-US" sz="2800" b="0" dirty="0" smtClean="0">
                <a:latin typeface="Bookman Old Style" pitchFamily="18" charset="0"/>
              </a:rPr>
              <a:t>can penetrate through </a:t>
            </a:r>
            <a:r>
              <a:rPr lang="en-US" sz="2800" b="0" dirty="0" smtClean="0">
                <a:latin typeface="Bookman Old Style" pitchFamily="18" charset="0"/>
              </a:rPr>
              <a:t>walls.</a:t>
            </a:r>
          </a:p>
          <a:p>
            <a:pPr algn="just">
              <a:buFont typeface="Wingdings" pitchFamily="2" charset="2"/>
              <a:buChar char="q"/>
            </a:pPr>
            <a:r>
              <a:rPr lang="en-US" sz="2800" b="0" dirty="0" smtClean="0">
                <a:latin typeface="Bookman Old Style" pitchFamily="18" charset="0"/>
              </a:rPr>
              <a:t>Highly regulated by authorities.</a:t>
            </a:r>
            <a:r>
              <a:rPr lang="en-US" sz="2800" b="0" dirty="0" smtClean="0">
                <a:latin typeface="Bookman Old Style" pitchFamily="18" charset="0"/>
              </a:rPr>
              <a:t> </a:t>
            </a:r>
            <a:endParaRPr lang="en-US" sz="2800" b="0" dirty="0" smtClean="0">
              <a:latin typeface="Bookman Old Style" pitchFamily="18" charset="0"/>
            </a:endParaRPr>
          </a:p>
          <a:p>
            <a:pPr algn="just">
              <a:buFont typeface="Wingdings" pitchFamily="2" charset="2"/>
              <a:buChar char="q"/>
            </a:pPr>
            <a:r>
              <a:rPr lang="en-US" sz="2800" b="0" dirty="0" smtClean="0">
                <a:latin typeface="Bookman Old Style" pitchFamily="18" charset="0"/>
              </a:rPr>
              <a:t>Use </a:t>
            </a:r>
            <a:r>
              <a:rPr lang="en-US" sz="2800" b="0" dirty="0" err="1" smtClean="0">
                <a:latin typeface="Bookman Old Style" pitchFamily="18" charset="0"/>
              </a:rPr>
              <a:t>omnidirectional</a:t>
            </a:r>
            <a:r>
              <a:rPr lang="en-US" sz="2800" b="0" dirty="0" smtClean="0">
                <a:latin typeface="Bookman Old Style" pitchFamily="18" charset="0"/>
              </a:rPr>
              <a:t> antennas that send out signals in all directions.</a:t>
            </a:r>
            <a:endParaRPr lang="en-US" sz="2800" b="0" dirty="0">
              <a:latin typeface="Bookman Old Style" pitchFamily="18" charset="0"/>
            </a:endParaRPr>
          </a:p>
        </p:txBody>
      </p:sp>
      <p:sp>
        <p:nvSpPr>
          <p:cNvPr id="16" name="Rectangle 15"/>
          <p:cNvSpPr/>
          <p:nvPr/>
        </p:nvSpPr>
        <p:spPr>
          <a:xfrm>
            <a:off x="2590800" y="381000"/>
            <a:ext cx="2815194" cy="584775"/>
          </a:xfrm>
          <a:prstGeom prst="rect">
            <a:avLst/>
          </a:prstGeom>
        </p:spPr>
        <p:txBody>
          <a:bodyPr wrap="none">
            <a:spAutoFit/>
          </a:bodyPr>
          <a:lstStyle/>
          <a:p>
            <a:r>
              <a:rPr lang="en-US" dirty="0" smtClean="0">
                <a:solidFill>
                  <a:srgbClr val="FF0000"/>
                </a:solidFill>
                <a:effectLst>
                  <a:outerShdw blurRad="38100" dist="38100" dir="2700000" algn="tl">
                    <a:srgbClr val="000000">
                      <a:alpha val="43137"/>
                    </a:srgbClr>
                  </a:outerShdw>
                </a:effectLst>
                <a:latin typeface="Bookman Old Style" pitchFamily="18" charset="0"/>
              </a:rPr>
              <a:t>Radio waves</a:t>
            </a:r>
            <a:endParaRPr lang="en-US" dirty="0">
              <a:solidFill>
                <a:srgbClr val="FF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4"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78595"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78596" name="Text Box 4"/>
          <p:cNvSpPr txBox="1">
            <a:spLocks noChangeArrowheads="1"/>
          </p:cNvSpPr>
          <p:nvPr/>
        </p:nvSpPr>
        <p:spPr bwMode="auto">
          <a:xfrm>
            <a:off x="304800" y="762000"/>
            <a:ext cx="3005951" cy="461665"/>
          </a:xfrm>
          <a:prstGeom prst="rect">
            <a:avLst/>
          </a:prstGeom>
          <a:noFill/>
          <a:ln w="9525">
            <a:noFill/>
            <a:miter lim="800000"/>
            <a:headEnd/>
            <a:tailEnd/>
          </a:ln>
          <a:effectLst/>
        </p:spPr>
        <p:txBody>
          <a:bodyPr wrap="none">
            <a:spAutoFit/>
          </a:bodyPr>
          <a:lstStyle/>
          <a:p>
            <a:r>
              <a:rPr lang="en-US" sz="2400" dirty="0" smtClean="0">
                <a:solidFill>
                  <a:schemeClr val="folHlink"/>
                </a:solidFill>
                <a:latin typeface="Times New Roman" pitchFamily="-128" charset="0"/>
              </a:rPr>
              <a:t> </a:t>
            </a:r>
            <a:r>
              <a:rPr lang="en-US" sz="2000" i="1" dirty="0" err="1">
                <a:latin typeface="Times New Roman" pitchFamily="-128" charset="0"/>
              </a:rPr>
              <a:t>Omnidirectional</a:t>
            </a:r>
            <a:r>
              <a:rPr lang="en-US" sz="2000" i="1" dirty="0">
                <a:latin typeface="Times New Roman" pitchFamily="-128" charset="0"/>
              </a:rPr>
              <a:t> antenna</a:t>
            </a:r>
          </a:p>
        </p:txBody>
      </p:sp>
      <p:sp>
        <p:nvSpPr>
          <p:cNvPr id="87859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8598" name="Picture 6"/>
          <p:cNvPicPr>
            <a:picLocks noChangeAspect="1" noChangeArrowheads="1"/>
          </p:cNvPicPr>
          <p:nvPr/>
        </p:nvPicPr>
        <p:blipFill>
          <a:blip r:embed="rId3"/>
          <a:srcRect/>
          <a:stretch>
            <a:fillRect/>
          </a:stretch>
        </p:blipFill>
        <p:spPr bwMode="auto">
          <a:xfrm>
            <a:off x="2679700" y="2039938"/>
            <a:ext cx="3263900" cy="36750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85800" y="990600"/>
            <a:ext cx="8153400" cy="5262979"/>
          </a:xfrm>
          <a:prstGeom prst="rect">
            <a:avLst/>
          </a:prstGeom>
        </p:spPr>
        <p:txBody>
          <a:bodyPr wrap="square">
            <a:spAutoFit/>
          </a:bodyPr>
          <a:lstStyle/>
          <a:p>
            <a:pPr algn="just">
              <a:buFont typeface="Wingdings" pitchFamily="2" charset="2"/>
              <a:buChar char="q"/>
            </a:pPr>
            <a:r>
              <a:rPr lang="en-US" sz="2800" b="0" dirty="0" smtClean="0">
                <a:latin typeface="Bookman Old Style" pitchFamily="18" charset="0"/>
              </a:rPr>
              <a:t>Electromagnetic waves having frequencies between 1GHz and 300 GHz  are called microwaves. </a:t>
            </a:r>
          </a:p>
          <a:p>
            <a:pPr algn="just">
              <a:buFont typeface="Wingdings" pitchFamily="2" charset="2"/>
              <a:buChar char="q"/>
            </a:pPr>
            <a:r>
              <a:rPr lang="en-US" sz="2800" b="0" dirty="0" smtClean="0">
                <a:latin typeface="Bookman Old Style" pitchFamily="18" charset="0"/>
              </a:rPr>
              <a:t>microwaves </a:t>
            </a:r>
            <a:r>
              <a:rPr lang="en-US" sz="2800" b="0" dirty="0" smtClean="0">
                <a:latin typeface="Bookman Old Style" pitchFamily="18" charset="0"/>
              </a:rPr>
              <a:t>are used for </a:t>
            </a:r>
            <a:r>
              <a:rPr lang="en-US" sz="2800" b="0" dirty="0" err="1" smtClean="0">
                <a:latin typeface="Bookman Old Style" pitchFamily="18" charset="0"/>
              </a:rPr>
              <a:t>unicast</a:t>
            </a:r>
            <a:r>
              <a:rPr lang="en-US" sz="2800" b="0" dirty="0" smtClean="0">
                <a:latin typeface="Bookman Old Style" pitchFamily="18" charset="0"/>
              </a:rPr>
              <a:t> </a:t>
            </a:r>
            <a:r>
              <a:rPr lang="en-US" sz="2800" b="0" dirty="0" smtClean="0">
                <a:latin typeface="Bookman Old Style" pitchFamily="18" charset="0"/>
              </a:rPr>
              <a:t>communications, such as </a:t>
            </a:r>
            <a:r>
              <a:rPr lang="en-US" sz="2800" b="0" dirty="0" smtClean="0">
                <a:latin typeface="Bookman Old Style" pitchFamily="18" charset="0"/>
              </a:rPr>
              <a:t>cellular telephones, satellite networks, and wireless LANs.  </a:t>
            </a:r>
            <a:endParaRPr lang="en-US" sz="2800" b="0" dirty="0" smtClean="0">
              <a:latin typeface="Bookman Old Style" pitchFamily="18" charset="0"/>
            </a:endParaRPr>
          </a:p>
          <a:p>
            <a:pPr algn="just">
              <a:buFont typeface="Wingdings" pitchFamily="2" charset="2"/>
              <a:buChar char="q"/>
            </a:pPr>
            <a:r>
              <a:rPr lang="en-US" sz="2800" b="0" dirty="0" smtClean="0">
                <a:latin typeface="Bookman Old Style" pitchFamily="18" charset="0"/>
              </a:rPr>
              <a:t>Very high-frequency cannot penetrate the walls.</a:t>
            </a:r>
          </a:p>
          <a:p>
            <a:pPr algn="just">
              <a:buFont typeface="Wingdings" pitchFamily="2" charset="2"/>
              <a:buChar char="q"/>
            </a:pPr>
            <a:r>
              <a:rPr lang="en-US" sz="2800" b="0" dirty="0" smtClean="0">
                <a:latin typeface="Bookman Old Style" pitchFamily="18" charset="0"/>
              </a:rPr>
              <a:t>Use of certain portion of band requires permission from authorities. </a:t>
            </a:r>
          </a:p>
          <a:p>
            <a:pPr algn="just">
              <a:buFont typeface="Wingdings" pitchFamily="2" charset="2"/>
              <a:buChar char="q"/>
            </a:pPr>
            <a:r>
              <a:rPr lang="en-US" sz="2800" b="0" dirty="0" smtClean="0">
                <a:latin typeface="Bookman Old Style" pitchFamily="18" charset="0"/>
              </a:rPr>
              <a:t>Need unidirectional antennas that send out signals in one directions.</a:t>
            </a:r>
            <a:endParaRPr lang="en-US" sz="2800" b="0" dirty="0">
              <a:latin typeface="Bookman Old Style" pitchFamily="18" charset="0"/>
            </a:endParaRPr>
          </a:p>
        </p:txBody>
      </p:sp>
      <p:sp>
        <p:nvSpPr>
          <p:cNvPr id="16" name="Rectangle 15"/>
          <p:cNvSpPr/>
          <p:nvPr/>
        </p:nvSpPr>
        <p:spPr>
          <a:xfrm>
            <a:off x="2590800" y="381000"/>
            <a:ext cx="2667718" cy="584775"/>
          </a:xfrm>
          <a:prstGeom prst="rect">
            <a:avLst/>
          </a:prstGeom>
        </p:spPr>
        <p:txBody>
          <a:bodyPr wrap="none">
            <a:spAutoFit/>
          </a:bodyPr>
          <a:lstStyle/>
          <a:p>
            <a:r>
              <a:rPr lang="en-US" dirty="0" smtClean="0">
                <a:solidFill>
                  <a:srgbClr val="FF0000"/>
                </a:solidFill>
                <a:effectLst>
                  <a:outerShdw blurRad="38100" dist="38100" dir="2700000" algn="tl">
                    <a:srgbClr val="000000">
                      <a:alpha val="43137"/>
                    </a:srgbClr>
                  </a:outerShdw>
                </a:effectLst>
                <a:latin typeface="Bookman Old Style" pitchFamily="18" charset="0"/>
              </a:rPr>
              <a:t>Microwaves</a:t>
            </a:r>
            <a:endParaRPr lang="en-US" dirty="0">
              <a:solidFill>
                <a:srgbClr val="FF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618"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7961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79620" name="Text Box 4"/>
          <p:cNvSpPr txBox="1">
            <a:spLocks noChangeArrowheads="1"/>
          </p:cNvSpPr>
          <p:nvPr/>
        </p:nvSpPr>
        <p:spPr bwMode="auto">
          <a:xfrm>
            <a:off x="304800" y="762000"/>
            <a:ext cx="2906565" cy="461665"/>
          </a:xfrm>
          <a:prstGeom prst="rect">
            <a:avLst/>
          </a:prstGeom>
          <a:noFill/>
          <a:ln w="9525">
            <a:noFill/>
            <a:miter lim="800000"/>
            <a:headEnd/>
            <a:tailEnd/>
          </a:ln>
          <a:effectLst/>
        </p:spPr>
        <p:txBody>
          <a:bodyPr wrap="none">
            <a:spAutoFit/>
          </a:bodyPr>
          <a:lstStyle/>
          <a:p>
            <a:r>
              <a:rPr lang="en-US" sz="2400" dirty="0" smtClean="0">
                <a:solidFill>
                  <a:schemeClr val="folHlink"/>
                </a:solidFill>
                <a:latin typeface="Times New Roman" pitchFamily="-128" charset="0"/>
              </a:rPr>
              <a:t> </a:t>
            </a:r>
            <a:r>
              <a:rPr lang="en-US" sz="2000" i="1" dirty="0">
                <a:latin typeface="Times New Roman" pitchFamily="-128" charset="0"/>
              </a:rPr>
              <a:t>Unidirectional antennas</a:t>
            </a:r>
          </a:p>
        </p:txBody>
      </p:sp>
      <p:sp>
        <p:nvSpPr>
          <p:cNvPr id="87962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9622" name="Picture 6"/>
          <p:cNvPicPr>
            <a:picLocks noChangeAspect="1" noChangeArrowheads="1"/>
          </p:cNvPicPr>
          <p:nvPr/>
        </p:nvPicPr>
        <p:blipFill>
          <a:blip r:embed="rId3"/>
          <a:srcRect/>
          <a:stretch>
            <a:fillRect/>
          </a:stretch>
        </p:blipFill>
        <p:spPr bwMode="auto">
          <a:xfrm>
            <a:off x="758825" y="2051050"/>
            <a:ext cx="7394575" cy="3511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762000" y="1524000"/>
            <a:ext cx="7772400" cy="3170099"/>
          </a:xfrm>
          <a:prstGeom prst="rect">
            <a:avLst/>
          </a:prstGeom>
        </p:spPr>
        <p:txBody>
          <a:bodyPr wrap="square">
            <a:spAutoFit/>
          </a:bodyPr>
          <a:lstStyle/>
          <a:p>
            <a:pPr algn="just">
              <a:buFont typeface="Wingdings" pitchFamily="2" charset="2"/>
              <a:buChar char="q"/>
            </a:pPr>
            <a:r>
              <a:rPr lang="en-US" sz="2800" b="0" dirty="0" smtClean="0">
                <a:latin typeface="Bookman Old Style" pitchFamily="18" charset="0"/>
              </a:rPr>
              <a:t>Infrared waves, with frequencies from 300 GHz to 400 THz.</a:t>
            </a:r>
          </a:p>
          <a:p>
            <a:pPr algn="just">
              <a:buFont typeface="Wingdings" pitchFamily="2" charset="2"/>
              <a:buChar char="q"/>
            </a:pPr>
            <a:r>
              <a:rPr lang="en-US" sz="2800" b="0" dirty="0" smtClean="0">
                <a:latin typeface="Bookman Old Style" pitchFamily="18" charset="0"/>
              </a:rPr>
              <a:t> It can be used for short-range communication </a:t>
            </a:r>
            <a:r>
              <a:rPr lang="en-US" sz="2800" b="0" dirty="0" smtClean="0">
                <a:latin typeface="Bookman Old Style" pitchFamily="18" charset="0"/>
              </a:rPr>
              <a:t>in a closed area </a:t>
            </a:r>
            <a:r>
              <a:rPr lang="en-US" sz="2800" b="0" dirty="0" smtClean="0">
                <a:latin typeface="Bookman Old Style" pitchFamily="18" charset="0"/>
              </a:rPr>
              <a:t>. </a:t>
            </a:r>
          </a:p>
          <a:p>
            <a:pPr algn="just">
              <a:buFont typeface="Wingdings" pitchFamily="2" charset="2"/>
              <a:buChar char="q"/>
            </a:pPr>
            <a:r>
              <a:rPr lang="en-US" sz="2800" b="0" dirty="0" smtClean="0">
                <a:latin typeface="Bookman Old Style" pitchFamily="18" charset="0"/>
              </a:rPr>
              <a:t>Infrared waves, having high-frequency cannot penetrate the walls.</a:t>
            </a:r>
          </a:p>
          <a:p>
            <a:pPr algn="just">
              <a:buFont typeface="Wingdings" pitchFamily="2" charset="2"/>
              <a:buChar char="q"/>
            </a:pPr>
            <a:r>
              <a:rPr lang="en-GB" sz="2800" b="0" dirty="0" smtClean="0">
                <a:latin typeface="Bookman Old Style" pitchFamily="18" charset="0"/>
                <a:ea typeface="ＭＳ Ｐゴシック" pitchFamily="34" charset="-128"/>
              </a:rPr>
              <a:t>Uses </a:t>
            </a:r>
            <a:r>
              <a:rPr lang="en-GB" sz="2800" b="0" dirty="0" smtClean="0">
                <a:latin typeface="Bookman Old Style" pitchFamily="18" charset="0"/>
                <a:ea typeface="ＭＳ Ｐゴシック" pitchFamily="34" charset="-128"/>
              </a:rPr>
              <a:t>same technology as remotes for T.V</a:t>
            </a:r>
            <a:r>
              <a:rPr lang="en-GB" sz="2800" b="0" dirty="0" smtClean="0">
                <a:latin typeface="Bookman Old Style" pitchFamily="18" charset="0"/>
                <a:ea typeface="ＭＳ Ｐゴシック" pitchFamily="34" charset="-128"/>
              </a:rPr>
              <a:t>.</a:t>
            </a:r>
            <a:endParaRPr lang="en-GB" sz="2800" b="0" dirty="0" smtClean="0">
              <a:latin typeface="Bookman Old Style" pitchFamily="18" charset="0"/>
              <a:ea typeface="ＭＳ Ｐゴシック" pitchFamily="34" charset="-128"/>
            </a:endParaRPr>
          </a:p>
        </p:txBody>
      </p:sp>
      <p:sp>
        <p:nvSpPr>
          <p:cNvPr id="16" name="Rectangle 15"/>
          <p:cNvSpPr/>
          <p:nvPr/>
        </p:nvSpPr>
        <p:spPr>
          <a:xfrm>
            <a:off x="3200400" y="685800"/>
            <a:ext cx="1901483" cy="584775"/>
          </a:xfrm>
          <a:prstGeom prst="rect">
            <a:avLst/>
          </a:prstGeom>
        </p:spPr>
        <p:txBody>
          <a:bodyPr wrap="none">
            <a:spAutoFit/>
          </a:bodyPr>
          <a:lstStyle/>
          <a:p>
            <a:r>
              <a:rPr lang="en-US" dirty="0" smtClean="0">
                <a:solidFill>
                  <a:srgbClr val="FF0000"/>
                </a:solidFill>
                <a:effectLst>
                  <a:outerShdw blurRad="38100" dist="38100" dir="2700000" algn="tl">
                    <a:srgbClr val="000000">
                      <a:alpha val="43137"/>
                    </a:srgbClr>
                  </a:outerShdw>
                </a:effectLst>
                <a:latin typeface="Bookman Old Style" pitchFamily="18" charset="0"/>
              </a:rPr>
              <a:t>Infrared</a:t>
            </a:r>
            <a:endParaRPr lang="en-US" dirty="0">
              <a:solidFill>
                <a:srgbClr val="FF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6"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1187"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1188" name="Text Box 4"/>
          <p:cNvSpPr txBox="1">
            <a:spLocks noChangeArrowheads="1"/>
          </p:cNvSpPr>
          <p:nvPr/>
        </p:nvSpPr>
        <p:spPr bwMode="auto">
          <a:xfrm>
            <a:off x="2057400" y="685800"/>
            <a:ext cx="4334841" cy="584775"/>
          </a:xfrm>
          <a:prstGeom prst="rect">
            <a:avLst/>
          </a:prstGeom>
          <a:noFill/>
          <a:ln w="9525">
            <a:noFill/>
            <a:miter lim="800000"/>
            <a:headEnd/>
            <a:tailEnd/>
          </a:ln>
          <a:effectLst/>
        </p:spPr>
        <p:txBody>
          <a:bodyPr wrap="none">
            <a:spAutoFit/>
          </a:bodyPr>
          <a:lstStyle/>
          <a:p>
            <a:r>
              <a:rPr lang="en-US" dirty="0" smtClean="0">
                <a:solidFill>
                  <a:srgbClr val="FF0000"/>
                </a:solidFill>
                <a:effectLst>
                  <a:outerShdw blurRad="38100" dist="38100" dir="2700000" algn="tl">
                    <a:srgbClr val="000000">
                      <a:alpha val="43137"/>
                    </a:srgbClr>
                  </a:outerShdw>
                </a:effectLst>
                <a:latin typeface="Bookman Old Style" pitchFamily="18" charset="0"/>
              </a:rPr>
              <a:t> </a:t>
            </a:r>
            <a:r>
              <a:rPr lang="en-US" i="1" dirty="0">
                <a:solidFill>
                  <a:srgbClr val="FF0000"/>
                </a:solidFill>
                <a:effectLst>
                  <a:outerShdw blurRad="38100" dist="38100" dir="2700000" algn="tl">
                    <a:srgbClr val="000000">
                      <a:alpha val="43137"/>
                    </a:srgbClr>
                  </a:outerShdw>
                </a:effectLst>
                <a:latin typeface="Bookman Old Style" pitchFamily="18" charset="0"/>
              </a:rPr>
              <a:t>Twisted-pair cable</a:t>
            </a:r>
          </a:p>
        </p:txBody>
      </p:sp>
      <p:pic>
        <p:nvPicPr>
          <p:cNvPr id="861190" name="Picture 6"/>
          <p:cNvPicPr>
            <a:picLocks noChangeAspect="1" noChangeArrowheads="1"/>
          </p:cNvPicPr>
          <p:nvPr/>
        </p:nvPicPr>
        <p:blipFill>
          <a:blip r:embed="rId3"/>
          <a:srcRect/>
          <a:stretch>
            <a:fillRect/>
          </a:stretch>
        </p:blipFill>
        <p:spPr bwMode="auto">
          <a:xfrm>
            <a:off x="304800" y="2971800"/>
            <a:ext cx="8610600" cy="1204912"/>
          </a:xfrm>
          <a:prstGeom prst="rect">
            <a:avLst/>
          </a:prstGeom>
          <a:noFill/>
          <a:ln w="9525">
            <a:noFill/>
            <a:miter lim="800000"/>
            <a:headEnd/>
            <a:tailEnd/>
          </a:ln>
          <a:effectLst/>
        </p:spPr>
      </p:pic>
      <p:sp>
        <p:nvSpPr>
          <p:cNvPr id="8" name="Rectangle 7"/>
          <p:cNvSpPr/>
          <p:nvPr/>
        </p:nvSpPr>
        <p:spPr>
          <a:xfrm>
            <a:off x="609600" y="1524000"/>
            <a:ext cx="7848600" cy="1255728"/>
          </a:xfrm>
          <a:prstGeom prst="rect">
            <a:avLst/>
          </a:prstGeom>
        </p:spPr>
        <p:txBody>
          <a:bodyPr wrap="square">
            <a:spAutoFit/>
          </a:bodyPr>
          <a:lstStyle/>
          <a:p>
            <a:pPr algn="just">
              <a:lnSpc>
                <a:spcPct val="90000"/>
              </a:lnSpc>
            </a:pPr>
            <a:r>
              <a:rPr lang="en-US" altLang="en-US" sz="2800" b="0" dirty="0" smtClean="0">
                <a:latin typeface="Bookman Old Style" pitchFamily="18" charset="0"/>
              </a:rPr>
              <a:t>A twister pair consists of two conductors </a:t>
            </a:r>
          </a:p>
          <a:p>
            <a:pPr algn="just">
              <a:lnSpc>
                <a:spcPct val="90000"/>
              </a:lnSpc>
            </a:pPr>
            <a:r>
              <a:rPr lang="en-US" altLang="en-US" sz="2800" b="0" dirty="0" smtClean="0">
                <a:latin typeface="Bookman Old Style" pitchFamily="18" charset="0"/>
              </a:rPr>
              <a:t>(copper), each with its own plastic insulation, twisted together.</a:t>
            </a:r>
            <a:endParaRPr lang="en-US" altLang="en-US" sz="2800" b="0" dirty="0">
              <a:latin typeface="Bookman Old Style" pitchFamily="18" charset="0"/>
            </a:endParaRPr>
          </a:p>
        </p:txBody>
      </p:sp>
      <p:sp>
        <p:nvSpPr>
          <p:cNvPr id="9" name="TextBox 8"/>
          <p:cNvSpPr txBox="1"/>
          <p:nvPr/>
        </p:nvSpPr>
        <p:spPr>
          <a:xfrm>
            <a:off x="685800" y="4495800"/>
            <a:ext cx="7696200" cy="1815882"/>
          </a:xfrm>
          <a:prstGeom prst="rect">
            <a:avLst/>
          </a:prstGeom>
          <a:noFill/>
        </p:spPr>
        <p:txBody>
          <a:bodyPr wrap="square" rtlCol="0">
            <a:spAutoFit/>
          </a:bodyPr>
          <a:lstStyle/>
          <a:p>
            <a:pPr algn="just"/>
            <a:r>
              <a:rPr lang="en-US" sz="2800" b="0" dirty="0" smtClean="0">
                <a:latin typeface="Bookman Old Style" pitchFamily="18" charset="0"/>
              </a:rPr>
              <a:t>It is used to transmit both analog and digital transmission.</a:t>
            </a:r>
          </a:p>
          <a:p>
            <a:pPr algn="just"/>
            <a:r>
              <a:rPr lang="en-US" sz="2800" b="0" dirty="0" smtClean="0">
                <a:latin typeface="Bookman Old Style" pitchFamily="18" charset="0"/>
              </a:rPr>
              <a:t>It is much less expensive than the other guided transmission media.</a:t>
            </a:r>
            <a:endParaRPr lang="en-US" sz="2800" b="0" dirty="0">
              <a:latin typeface="Bookman Old Style"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2215" name="Picture 7"/>
          <p:cNvPicPr>
            <a:picLocks noChangeAspect="1" noChangeArrowheads="1"/>
          </p:cNvPicPr>
          <p:nvPr/>
        </p:nvPicPr>
        <p:blipFill>
          <a:blip r:embed="rId3"/>
          <a:srcRect/>
          <a:stretch>
            <a:fillRect/>
          </a:stretch>
        </p:blipFill>
        <p:spPr bwMode="auto">
          <a:xfrm>
            <a:off x="304800" y="3200400"/>
            <a:ext cx="8501062" cy="3373437"/>
          </a:xfrm>
          <a:prstGeom prst="rect">
            <a:avLst/>
          </a:prstGeom>
          <a:noFill/>
          <a:ln w="9525">
            <a:noFill/>
            <a:miter lim="800000"/>
            <a:headEnd/>
            <a:tailEnd/>
          </a:ln>
          <a:effectLst/>
        </p:spPr>
      </p:pic>
      <p:sp>
        <p:nvSpPr>
          <p:cNvPr id="9" name="Rectangle 2"/>
          <p:cNvSpPr txBox="1">
            <a:spLocks noChangeArrowheads="1"/>
          </p:cNvSpPr>
          <p:nvPr/>
        </p:nvSpPr>
        <p:spPr bwMode="auto">
          <a:xfrm>
            <a:off x="609600" y="304800"/>
            <a:ext cx="7772400" cy="609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4000" i="0" u="none" strike="noStrike" kern="0" cap="none" spc="0" normalizeH="0" baseline="0" noProof="0" smtClean="0">
                <a:ln>
                  <a:noFill/>
                </a:ln>
                <a:solidFill>
                  <a:srgbClr val="FF0000"/>
                </a:solidFill>
                <a:effectLst/>
                <a:uLnTx/>
                <a:uFillTx/>
                <a:latin typeface="Bookman Old Style" pitchFamily="18" charset="0"/>
                <a:ea typeface="+mj-ea"/>
                <a:cs typeface="+mj-cs"/>
              </a:rPr>
              <a:t>Types of Twisted Pair</a:t>
            </a:r>
            <a:endParaRPr kumimoji="0" lang="en-US" altLang="en-US" sz="4000" i="0" u="none" strike="noStrike" kern="0" cap="none" spc="0" normalizeH="0" baseline="0" noProof="0" dirty="0" smtClean="0">
              <a:ln>
                <a:noFill/>
              </a:ln>
              <a:solidFill>
                <a:srgbClr val="FF0000"/>
              </a:solidFill>
              <a:effectLst/>
              <a:uLnTx/>
              <a:uFillTx/>
              <a:latin typeface="Bookman Old Style" pitchFamily="18" charset="0"/>
              <a:ea typeface="+mj-ea"/>
              <a:cs typeface="+mj-cs"/>
            </a:endParaRPr>
          </a:p>
        </p:txBody>
      </p:sp>
      <p:sp>
        <p:nvSpPr>
          <p:cNvPr id="10" name="Rectangle 3" descr="Rectangle: Click to edit Master text styles&#10;Second level&#10;Third level&#10;Fourth level&#10;Fifth level"/>
          <p:cNvSpPr txBox="1">
            <a:spLocks noChangeArrowheads="1"/>
          </p:cNvSpPr>
          <p:nvPr/>
        </p:nvSpPr>
        <p:spPr>
          <a:xfrm>
            <a:off x="533400" y="914400"/>
            <a:ext cx="8229600" cy="2133600"/>
          </a:xfrm>
          <a:prstGeom prst="rect">
            <a:avLst/>
          </a:prstGeom>
        </p:spPr>
        <p:txBody>
          <a:bodyPr/>
          <a:lstStyle/>
          <a:p>
            <a:pPr marL="342900" marR="0" lvl="0" indent="-342900" algn="just" defTabSz="914400" rtl="0" eaLnBrk="1" fontAlgn="base" latinLnBrk="0" hangingPunct="1">
              <a:lnSpc>
                <a:spcPct val="100000"/>
              </a:lnSpc>
              <a:spcBef>
                <a:spcPct val="20000"/>
              </a:spcBef>
              <a:spcAft>
                <a:spcPct val="0"/>
              </a:spcAft>
              <a:buClr>
                <a:schemeClr val="folHlink"/>
              </a:buClr>
              <a:buSzPct val="60000"/>
              <a:buFont typeface="Wingdings" pitchFamily="-128" charset="2"/>
              <a:buChar char="n"/>
              <a:tabLst/>
              <a:defRPr/>
            </a:pPr>
            <a:r>
              <a:rPr kumimoji="0" lang="en-US" altLang="en-US" sz="2000" b="0" i="0" u="none" strike="noStrike" kern="0" cap="none" spc="0" normalizeH="0" baseline="0" noProof="0" dirty="0" smtClean="0">
                <a:ln>
                  <a:noFill/>
                </a:ln>
                <a:solidFill>
                  <a:schemeClr val="tx1"/>
                </a:solidFill>
                <a:effectLst/>
                <a:uLnTx/>
                <a:uFillTx/>
                <a:latin typeface="Bookman Old Style" pitchFamily="18" charset="0"/>
              </a:rPr>
              <a:t>STP (shielded twisted pair)</a:t>
            </a:r>
          </a:p>
          <a:p>
            <a:pPr marL="742950" marR="0" lvl="1" indent="-285750" algn="just" defTabSz="914400" rtl="0" eaLnBrk="1" fontAlgn="base" latinLnBrk="0" hangingPunct="1">
              <a:lnSpc>
                <a:spcPct val="100000"/>
              </a:lnSpc>
              <a:spcBef>
                <a:spcPct val="20000"/>
              </a:spcBef>
              <a:spcAft>
                <a:spcPct val="0"/>
              </a:spcAft>
              <a:buClr>
                <a:schemeClr val="hlink"/>
              </a:buClr>
              <a:buSzPct val="55000"/>
              <a:buFont typeface="Wingdings" pitchFamily="-128" charset="2"/>
              <a:buChar char="n"/>
              <a:tabLst/>
              <a:defRPr/>
            </a:pPr>
            <a:r>
              <a:rPr kumimoji="0" lang="en-US" altLang="en-US" sz="2000" b="0" i="0" u="none" strike="noStrike" kern="0" cap="none" spc="0" normalizeH="0" baseline="0" noProof="0" dirty="0" smtClean="0">
                <a:ln>
                  <a:noFill/>
                </a:ln>
                <a:solidFill>
                  <a:schemeClr val="tx1"/>
                </a:solidFill>
                <a:effectLst/>
                <a:uLnTx/>
                <a:uFillTx/>
                <a:latin typeface="Bookman Old Style" pitchFamily="18" charset="0"/>
              </a:rPr>
              <a:t>the pair is wrapped with metallic foil to insulate the pair from electromagnetic interference</a:t>
            </a:r>
          </a:p>
          <a:p>
            <a:pPr marL="342900" marR="0" lvl="0" indent="-342900" algn="just" defTabSz="914400" rtl="0" eaLnBrk="1" fontAlgn="base" latinLnBrk="0" hangingPunct="1">
              <a:lnSpc>
                <a:spcPct val="100000"/>
              </a:lnSpc>
              <a:spcBef>
                <a:spcPct val="20000"/>
              </a:spcBef>
              <a:spcAft>
                <a:spcPct val="0"/>
              </a:spcAft>
              <a:buClr>
                <a:schemeClr val="folHlink"/>
              </a:buClr>
              <a:buSzPct val="60000"/>
              <a:buFont typeface="Wingdings" pitchFamily="-128" charset="2"/>
              <a:buChar char="n"/>
              <a:tabLst/>
              <a:defRPr/>
            </a:pPr>
            <a:r>
              <a:rPr kumimoji="0" lang="en-US" altLang="en-US" sz="2000" b="0" i="0" u="none" strike="noStrike" kern="0" cap="none" spc="0" normalizeH="0" baseline="0" noProof="0" dirty="0" smtClean="0">
                <a:ln>
                  <a:noFill/>
                </a:ln>
                <a:solidFill>
                  <a:schemeClr val="tx1"/>
                </a:solidFill>
                <a:effectLst/>
                <a:uLnTx/>
                <a:uFillTx/>
                <a:latin typeface="Bookman Old Style" pitchFamily="18" charset="0"/>
              </a:rPr>
              <a:t>UTP (unshielded twisted pair)</a:t>
            </a:r>
          </a:p>
          <a:p>
            <a:pPr marL="742950" marR="0" lvl="1" indent="-285750" algn="just" defTabSz="914400" rtl="0" eaLnBrk="1" fontAlgn="base" latinLnBrk="0" hangingPunct="1">
              <a:lnSpc>
                <a:spcPct val="100000"/>
              </a:lnSpc>
              <a:spcBef>
                <a:spcPct val="20000"/>
              </a:spcBef>
              <a:spcAft>
                <a:spcPct val="0"/>
              </a:spcAft>
              <a:buClr>
                <a:schemeClr val="hlink"/>
              </a:buClr>
              <a:buSzPct val="55000"/>
              <a:buFont typeface="Wingdings" pitchFamily="-128" charset="2"/>
              <a:buChar char="n"/>
              <a:tabLst/>
              <a:defRPr/>
            </a:pPr>
            <a:r>
              <a:rPr kumimoji="0" lang="en-US" altLang="en-US" sz="2000" b="0" i="0" u="none" strike="noStrike" kern="0" cap="none" spc="0" normalizeH="0" baseline="0" noProof="0" dirty="0" smtClean="0">
                <a:ln>
                  <a:noFill/>
                </a:ln>
                <a:solidFill>
                  <a:schemeClr val="tx1"/>
                </a:solidFill>
                <a:effectLst/>
                <a:uLnTx/>
                <a:uFillTx/>
                <a:latin typeface="Bookman Old Style" pitchFamily="18" charset="0"/>
              </a:rPr>
              <a:t>each wire is insulated with plastic wrap, but the pair is encased in an outer covering</a:t>
            </a:r>
            <a:endParaRPr kumimoji="0" lang="en-US" altLang="en-US" sz="2000" b="0" i="0" u="none" strike="noStrike" kern="0" cap="none" spc="0" normalizeH="0" baseline="0" noProof="0" dirty="0">
              <a:ln>
                <a:noFill/>
              </a:ln>
              <a:solidFill>
                <a:schemeClr val="tx1"/>
              </a:solidFill>
              <a:effectLst/>
              <a:uLnTx/>
              <a:uFillTx/>
              <a:latin typeface="Bookman Old Style"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738" name="Text Box 2"/>
          <p:cNvSpPr txBox="1">
            <a:spLocks noChangeArrowheads="1"/>
          </p:cNvSpPr>
          <p:nvPr/>
        </p:nvSpPr>
        <p:spPr bwMode="auto">
          <a:xfrm>
            <a:off x="685800" y="228600"/>
            <a:ext cx="4974439" cy="461665"/>
          </a:xfrm>
          <a:prstGeom prst="rect">
            <a:avLst/>
          </a:prstGeom>
          <a:noFill/>
          <a:ln w="9525">
            <a:noFill/>
            <a:miter lim="800000"/>
            <a:headEnd/>
            <a:tailEnd/>
          </a:ln>
          <a:effectLst/>
        </p:spPr>
        <p:txBody>
          <a:bodyPr wrap="none">
            <a:spAutoFit/>
          </a:bodyPr>
          <a:lstStyle/>
          <a:p>
            <a:r>
              <a:rPr lang="en-US" sz="2400" dirty="0" smtClean="0">
                <a:solidFill>
                  <a:schemeClr val="folHlink"/>
                </a:solidFill>
                <a:latin typeface="Times New Roman" pitchFamily="-128" charset="0"/>
              </a:rPr>
              <a:t> </a:t>
            </a:r>
            <a:r>
              <a:rPr lang="en-US" sz="2000" i="1" dirty="0">
                <a:latin typeface="Times New Roman" pitchFamily="-128" charset="0"/>
              </a:rPr>
              <a:t>Categories of unshielded twisted-pair cables</a:t>
            </a:r>
          </a:p>
        </p:txBody>
      </p:sp>
      <p:pic>
        <p:nvPicPr>
          <p:cNvPr id="884740" name="Picture 4"/>
          <p:cNvPicPr>
            <a:picLocks noChangeAspect="1" noChangeArrowheads="1"/>
          </p:cNvPicPr>
          <p:nvPr/>
        </p:nvPicPr>
        <p:blipFill>
          <a:blip r:embed="rId3"/>
          <a:srcRect/>
          <a:stretch>
            <a:fillRect/>
          </a:stretch>
        </p:blipFill>
        <p:spPr bwMode="auto">
          <a:xfrm>
            <a:off x="639763" y="685800"/>
            <a:ext cx="7742237" cy="5899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3235"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3236" name="Text Box 4"/>
          <p:cNvSpPr txBox="1">
            <a:spLocks noChangeArrowheads="1"/>
          </p:cNvSpPr>
          <p:nvPr/>
        </p:nvSpPr>
        <p:spPr bwMode="auto">
          <a:xfrm>
            <a:off x="304800" y="762000"/>
            <a:ext cx="1869551" cy="461665"/>
          </a:xfrm>
          <a:prstGeom prst="rect">
            <a:avLst/>
          </a:prstGeom>
          <a:noFill/>
          <a:ln w="9525">
            <a:noFill/>
            <a:miter lim="800000"/>
            <a:headEnd/>
            <a:tailEnd/>
          </a:ln>
          <a:effectLst/>
        </p:spPr>
        <p:txBody>
          <a:bodyPr wrap="none">
            <a:spAutoFit/>
          </a:bodyPr>
          <a:lstStyle/>
          <a:p>
            <a:r>
              <a:rPr lang="en-US" sz="2400" dirty="0" smtClean="0">
                <a:solidFill>
                  <a:schemeClr val="folHlink"/>
                </a:solidFill>
                <a:latin typeface="Times New Roman" pitchFamily="-128" charset="0"/>
              </a:rPr>
              <a:t> </a:t>
            </a:r>
            <a:r>
              <a:rPr lang="en-US" sz="2000" i="1" dirty="0">
                <a:latin typeface="Times New Roman" pitchFamily="-128" charset="0"/>
              </a:rPr>
              <a:t>UTP connector</a:t>
            </a:r>
          </a:p>
        </p:txBody>
      </p:sp>
      <p:sp>
        <p:nvSpPr>
          <p:cNvPr id="86323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3238" name="Picture 6"/>
          <p:cNvPicPr>
            <a:picLocks noChangeAspect="1" noChangeArrowheads="1"/>
          </p:cNvPicPr>
          <p:nvPr/>
        </p:nvPicPr>
        <p:blipFill>
          <a:blip r:embed="rId3"/>
          <a:srcRect/>
          <a:stretch>
            <a:fillRect/>
          </a:stretch>
        </p:blipFill>
        <p:spPr bwMode="auto">
          <a:xfrm>
            <a:off x="1519238" y="2244725"/>
            <a:ext cx="6481762" cy="2708275"/>
          </a:xfrm>
          <a:prstGeom prst="rect">
            <a:avLst/>
          </a:prstGeom>
          <a:noFill/>
          <a:ln w="9525">
            <a:noFill/>
            <a:miter lim="800000"/>
            <a:headEnd/>
            <a:tailEnd/>
          </a:ln>
          <a:effectLst/>
        </p:spPr>
      </p:pic>
      <p:sp>
        <p:nvSpPr>
          <p:cNvPr id="8" name="TextBox 7"/>
          <p:cNvSpPr txBox="1"/>
          <p:nvPr/>
        </p:nvSpPr>
        <p:spPr>
          <a:xfrm>
            <a:off x="533400" y="5562600"/>
            <a:ext cx="7848600" cy="523220"/>
          </a:xfrm>
          <a:prstGeom prst="rect">
            <a:avLst/>
          </a:prstGeom>
          <a:noFill/>
        </p:spPr>
        <p:txBody>
          <a:bodyPr wrap="square" rtlCol="0">
            <a:spAutoFit/>
          </a:bodyPr>
          <a:lstStyle/>
          <a:p>
            <a:pPr algn="ctr"/>
            <a:r>
              <a:rPr lang="en-US" sz="2800" b="0" dirty="0" smtClean="0">
                <a:latin typeface="Bookman Old Style" pitchFamily="18" charset="0"/>
              </a:rPr>
              <a:t>RJ stands for registered jack</a:t>
            </a:r>
            <a:endParaRPr lang="en-US" sz="2800" b="0" dirty="0">
              <a:latin typeface="Bookman Old Style"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8"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425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4260" name="Text Box 4"/>
          <p:cNvSpPr txBox="1">
            <a:spLocks noChangeArrowheads="1"/>
          </p:cNvSpPr>
          <p:nvPr/>
        </p:nvSpPr>
        <p:spPr bwMode="auto">
          <a:xfrm>
            <a:off x="304800" y="762000"/>
            <a:ext cx="2090765" cy="400110"/>
          </a:xfrm>
          <a:prstGeom prst="rect">
            <a:avLst/>
          </a:prstGeom>
          <a:noFill/>
          <a:ln w="9525">
            <a:noFill/>
            <a:miter lim="800000"/>
            <a:headEnd/>
            <a:tailEnd/>
          </a:ln>
          <a:effectLst/>
        </p:spPr>
        <p:txBody>
          <a:bodyPr wrap="none">
            <a:spAutoFit/>
          </a:bodyPr>
          <a:lstStyle/>
          <a:p>
            <a:r>
              <a:rPr lang="en-US" sz="2000" i="1" dirty="0" smtClean="0">
                <a:latin typeface="Times New Roman" pitchFamily="-128" charset="0"/>
              </a:rPr>
              <a:t>UTP </a:t>
            </a:r>
            <a:r>
              <a:rPr lang="en-US" sz="2000" i="1" dirty="0">
                <a:latin typeface="Times New Roman" pitchFamily="-128" charset="0"/>
              </a:rPr>
              <a:t>performance</a:t>
            </a:r>
          </a:p>
        </p:txBody>
      </p:sp>
      <p:sp>
        <p:nvSpPr>
          <p:cNvPr id="86426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4262" name="Picture 6"/>
          <p:cNvPicPr>
            <a:picLocks noChangeAspect="1" noChangeArrowheads="1"/>
          </p:cNvPicPr>
          <p:nvPr/>
        </p:nvPicPr>
        <p:blipFill>
          <a:blip r:embed="rId3"/>
          <a:srcRect/>
          <a:stretch>
            <a:fillRect/>
          </a:stretch>
        </p:blipFill>
        <p:spPr bwMode="auto">
          <a:xfrm>
            <a:off x="1295400" y="1676400"/>
            <a:ext cx="6124575" cy="4476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5286" name="Picture 6"/>
          <p:cNvPicPr>
            <a:picLocks noChangeAspect="1" noChangeArrowheads="1"/>
          </p:cNvPicPr>
          <p:nvPr/>
        </p:nvPicPr>
        <p:blipFill>
          <a:blip r:embed="rId3"/>
          <a:srcRect/>
          <a:stretch>
            <a:fillRect/>
          </a:stretch>
        </p:blipFill>
        <p:spPr bwMode="auto">
          <a:xfrm>
            <a:off x="533400" y="3289300"/>
            <a:ext cx="8145462" cy="3529012"/>
          </a:xfrm>
          <a:prstGeom prst="rect">
            <a:avLst/>
          </a:prstGeom>
          <a:noFill/>
          <a:ln w="9525">
            <a:noFill/>
            <a:miter lim="800000"/>
            <a:headEnd/>
            <a:tailEnd/>
          </a:ln>
          <a:effectLst/>
        </p:spPr>
      </p:pic>
      <p:sp>
        <p:nvSpPr>
          <p:cNvPr id="8" name="Rectangle 7"/>
          <p:cNvSpPr txBox="1">
            <a:spLocks noChangeArrowheads="1"/>
          </p:cNvSpPr>
          <p:nvPr/>
        </p:nvSpPr>
        <p:spPr>
          <a:xfrm>
            <a:off x="381000" y="762000"/>
            <a:ext cx="8534400" cy="3429000"/>
          </a:xfrm>
          <a:prstGeom prst="rect">
            <a:avLst/>
          </a:prstGeom>
        </p:spPr>
        <p:txBody>
          <a:bodyPr/>
          <a:lstStyle/>
          <a:p>
            <a:pPr marL="342900" marR="0" lvl="0" indent="-342900" algn="just" defTabSz="914400" rtl="0" eaLnBrk="1" fontAlgn="base" latinLnBrk="0" hangingPunct="1">
              <a:lnSpc>
                <a:spcPct val="100000"/>
              </a:lnSpc>
              <a:spcBef>
                <a:spcPct val="20000"/>
              </a:spcBef>
              <a:spcAft>
                <a:spcPct val="0"/>
              </a:spcAft>
              <a:buClr>
                <a:schemeClr val="folHlink"/>
              </a:buClr>
              <a:buSzPct val="60000"/>
              <a:buFont typeface="Wingdings" pitchFamily="-128" charset="2"/>
              <a:buChar char="n"/>
              <a:tabLst/>
              <a:defRPr/>
            </a:pPr>
            <a:r>
              <a:rPr kumimoji="0" lang="en-US" sz="2400" b="0" i="0" u="none" strike="noStrike" kern="0" cap="none" spc="0" normalizeH="0" baseline="0" noProof="0" dirty="0" smtClean="0">
                <a:ln>
                  <a:noFill/>
                </a:ln>
                <a:solidFill>
                  <a:schemeClr val="tx1"/>
                </a:solidFill>
                <a:effectLst/>
                <a:uLnTx/>
                <a:uFillTx/>
                <a:latin typeface="Bookman Old Style" pitchFamily="18" charset="0"/>
              </a:rPr>
              <a:t>Coaxial Cable has a single copper conductor enclosed in an insulating sheath, the outer metallic wrapping serves as a shield</a:t>
            </a:r>
            <a:r>
              <a:rPr kumimoji="0" lang="en-US" sz="2400" b="0" i="0" u="none" strike="noStrike" kern="0" cap="none" spc="0" normalizeH="0" noProof="0" dirty="0" smtClean="0">
                <a:ln>
                  <a:noFill/>
                </a:ln>
                <a:solidFill>
                  <a:schemeClr val="tx1"/>
                </a:solidFill>
                <a:effectLst/>
                <a:uLnTx/>
                <a:uFillTx/>
                <a:latin typeface="Bookman Old Style" pitchFamily="18" charset="0"/>
              </a:rPr>
              <a:t> against noise. This outer conductor is also enclosed in an insulating sheath, and the whole cable is protected by a plastic cover.</a:t>
            </a:r>
          </a:p>
          <a:p>
            <a:pPr marL="342900" marR="0" lvl="0" indent="-342900" algn="just" defTabSz="914400" rtl="0" eaLnBrk="1" fontAlgn="base" latinLnBrk="0" hangingPunct="1">
              <a:lnSpc>
                <a:spcPct val="100000"/>
              </a:lnSpc>
              <a:spcBef>
                <a:spcPct val="20000"/>
              </a:spcBef>
              <a:spcAft>
                <a:spcPct val="0"/>
              </a:spcAft>
              <a:buClr>
                <a:schemeClr val="folHlink"/>
              </a:buClr>
              <a:buSzPct val="60000"/>
              <a:buFont typeface="Wingdings" pitchFamily="-128" charset="2"/>
              <a:buChar char="n"/>
              <a:tabLst/>
              <a:defRPr/>
            </a:pPr>
            <a:r>
              <a:rPr kumimoji="0" lang="en-US" sz="2400" b="0" i="0" u="none" strike="noStrike" kern="0" cap="none" spc="0" normalizeH="0" baseline="0" noProof="0" dirty="0" smtClean="0">
                <a:ln>
                  <a:noFill/>
                </a:ln>
                <a:solidFill>
                  <a:schemeClr val="tx1"/>
                </a:solidFill>
                <a:effectLst/>
                <a:uLnTx/>
                <a:uFillTx/>
                <a:latin typeface="Bookman Old Style" pitchFamily="18" charset="0"/>
                <a:cs typeface="Times New Roman" pitchFamily="18" charset="0"/>
              </a:rPr>
              <a:t> Carries signals of higher frequency ranges than twisted-pair cable.</a:t>
            </a:r>
            <a:endParaRPr kumimoji="0" lang="en-US" sz="2400" b="0" i="0" u="none" strike="noStrike" kern="0" cap="none" spc="0" normalizeH="0" baseline="0" noProof="0" dirty="0">
              <a:ln>
                <a:noFill/>
              </a:ln>
              <a:solidFill>
                <a:schemeClr val="tx1"/>
              </a:solidFill>
              <a:effectLst/>
              <a:uLnTx/>
              <a:uFillTx/>
              <a:latin typeface="Bookman Old Style" pitchFamily="18" charset="0"/>
              <a:cs typeface="Times New Roman" pitchFamily="18" charset="0"/>
            </a:endParaRPr>
          </a:p>
        </p:txBody>
      </p:sp>
      <p:sp>
        <p:nvSpPr>
          <p:cNvPr id="9" name="Rectangle 2"/>
          <p:cNvSpPr txBox="1">
            <a:spLocks noChangeArrowheads="1"/>
          </p:cNvSpPr>
          <p:nvPr/>
        </p:nvSpPr>
        <p:spPr>
          <a:xfrm>
            <a:off x="2133600" y="0"/>
            <a:ext cx="5943600" cy="7620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400" b="1" i="0" u="none" strike="noStrike" kern="0" cap="none" spc="0" normalizeH="0" baseline="0" noProof="0" smtClean="0">
                <a:ln>
                  <a:noFill/>
                </a:ln>
                <a:solidFill>
                  <a:schemeClr val="hlink"/>
                </a:solidFill>
                <a:effectLst/>
                <a:uLnTx/>
                <a:uFillTx/>
                <a:latin typeface="+mj-lt"/>
                <a:ea typeface="+mj-ea"/>
                <a:cs typeface="+mj-cs"/>
              </a:rPr>
              <a:t>Coaxial Cable</a:t>
            </a:r>
            <a:endParaRPr kumimoji="0" lang="en-US" sz="4400" b="1" i="0" u="none" strike="noStrike" kern="0" cap="none" spc="0" normalizeH="0" baseline="0" noProof="0" dirty="0">
              <a:ln>
                <a:noFill/>
              </a:ln>
              <a:solidFill>
                <a:schemeClr val="hlink"/>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3674</TotalTime>
  <Words>1054</Words>
  <Application>Microsoft PowerPoint</Application>
  <PresentationFormat>On-screen Show (4:3)</PresentationFormat>
  <Paragraphs>107</Paragraphs>
  <Slides>36</Slides>
  <Notes>26</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Blends</vt:lpstr>
      <vt:lpstr>Slide 1</vt:lpstr>
      <vt:lpstr>Slide 2</vt:lpstr>
      <vt:lpstr>Slide 3</vt:lpstr>
      <vt:lpstr>Slide 4</vt:lpstr>
      <vt:lpstr>Slide 5</vt:lpstr>
      <vt:lpstr>Slide 6</vt:lpstr>
      <vt:lpstr>Slide 7</vt:lpstr>
      <vt:lpstr>Slide 8</vt:lpstr>
      <vt:lpstr>Slide 9</vt:lpstr>
      <vt:lpstr>Slide 10</vt:lpstr>
      <vt:lpstr>Fiber-Optic Cable </vt:lpstr>
      <vt:lpstr>Angle of Incidence</vt:lpstr>
      <vt:lpstr>Critical Angle</vt:lpstr>
      <vt:lpstr>Angle of Reflection</vt:lpstr>
      <vt:lpstr>Slide 15</vt:lpstr>
      <vt:lpstr>Multimode Step-Index</vt:lpstr>
      <vt:lpstr>Slide 17</vt:lpstr>
      <vt:lpstr>Multimode Graded-Index</vt:lpstr>
      <vt:lpstr>Slide 19</vt:lpstr>
      <vt:lpstr>Single Mode</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Ansuman</cp:lastModifiedBy>
  <cp:revision>228</cp:revision>
  <dcterms:created xsi:type="dcterms:W3CDTF">2000-01-15T04:50:39Z</dcterms:created>
  <dcterms:modified xsi:type="dcterms:W3CDTF">2011-03-13T18:32:00Z</dcterms:modified>
</cp:coreProperties>
</file>