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6" r:id="rId2"/>
    <p:sldId id="256" r:id="rId3"/>
    <p:sldId id="258" r:id="rId4"/>
    <p:sldId id="260" r:id="rId5"/>
    <p:sldId id="268" r:id="rId6"/>
    <p:sldId id="270" r:id="rId7"/>
    <p:sldId id="269" r:id="rId8"/>
    <p:sldId id="278" r:id="rId9"/>
    <p:sldId id="272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858000" cy="9144000"/>
  <p:kinsoku lang="ja-JP" invalStChars="" invalEndChars="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63DE8"/>
    <a:srgbClr val="00279F"/>
    <a:srgbClr val="A3F25F"/>
    <a:srgbClr val="114FFB"/>
    <a:srgbClr val="FAFD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F0AB17F5-69C7-4328-9D52-6428A111146F}" type="slidenum">
              <a:rPr lang="en-US"/>
              <a:pPr/>
              <a:t>9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C15200CE-59C2-4180-B188-B7AF7FC529D9}" type="slidenum">
              <a:rPr lang="en-US"/>
              <a:pPr/>
              <a:t>10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884107D4-89FB-4911-9D11-A787EA0D3042}" type="slidenum">
              <a:rPr lang="en-US"/>
              <a:pPr/>
              <a:t>11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F908ADB0-22A0-4349-B8B7-4080553A28A8}" type="slidenum">
              <a:rPr lang="en-US"/>
              <a:pPr/>
              <a:t>12</a:t>
            </a:fld>
            <a:endParaRPr lang="en-US"/>
          </a:p>
        </p:txBody>
      </p:sp>
      <p:sp>
        <p:nvSpPr>
          <p:cNvPr id="102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1A92374A-1609-43D5-A4F7-F70667FF8F1B}" type="slidenum">
              <a:rPr lang="en-US"/>
              <a:pPr/>
              <a:t>13</a:t>
            </a:fld>
            <a:endParaRPr lang="en-US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Line 5"/>
          <p:cNvSpPr>
            <a:spLocks noChangeShapeType="1"/>
          </p:cNvSpPr>
          <p:nvPr/>
        </p:nvSpPr>
        <p:spPr bwMode="auto">
          <a:xfrm>
            <a:off x="0" y="114681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609600" y="2286000"/>
            <a:ext cx="792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altLang="ko-KR" dirty="0">
                <a:latin typeface="Bookman Old Style" pitchFamily="18" charset="0"/>
                <a:ea typeface="굴림" charset="-127"/>
              </a:rPr>
              <a:t>  The data link layer is responsible for moving frames from one hop (node) to the next</a:t>
            </a:r>
            <a:r>
              <a:rPr lang="en-US" altLang="ko-KR" dirty="0" smtClean="0">
                <a:latin typeface="Bookman Old Style" pitchFamily="18" charset="0"/>
                <a:ea typeface="굴림" charset="-127"/>
              </a:rPr>
              <a:t>.</a:t>
            </a:r>
          </a:p>
          <a:p>
            <a:pPr algn="just">
              <a:buFont typeface="Arial" charset="0"/>
              <a:buChar char="•"/>
            </a:pPr>
            <a:r>
              <a:rPr lang="en-US" dirty="0" smtClean="0">
                <a:latin typeface="Bookman Old Style" pitchFamily="18" charset="0"/>
                <a:ea typeface="굴림" charset="-127"/>
              </a:rPr>
              <a:t>It is also responsible for </a:t>
            </a:r>
            <a:r>
              <a:rPr lang="en-US" i="1" dirty="0" smtClean="0">
                <a:solidFill>
                  <a:srgbClr val="00279F"/>
                </a:solidFill>
                <a:latin typeface="Bookman Old Style" pitchFamily="18" charset="0"/>
                <a:ea typeface="굴림" charset="-127"/>
              </a:rPr>
              <a:t>error control, framing, flow control, addressing, media access control</a:t>
            </a:r>
            <a:r>
              <a:rPr lang="en-US" dirty="0" smtClean="0">
                <a:latin typeface="Bookman Old Style" pitchFamily="18" charset="0"/>
                <a:ea typeface="굴림" charset="-127"/>
              </a:rPr>
              <a:t>.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-12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2286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DATA LINK LAYER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757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757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786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Division in the CRC decoder for two cases</a:t>
            </a:r>
          </a:p>
        </p:txBody>
      </p:sp>
      <p:sp>
        <p:nvSpPr>
          <p:cNvPr id="87757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75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713" y="1550988"/>
            <a:ext cx="7659687" cy="454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269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269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339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olynomial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to represent a binary word</a:t>
            </a:r>
          </a:p>
        </p:txBody>
      </p:sp>
      <p:sp>
        <p:nvSpPr>
          <p:cNvPr id="88269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269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560638"/>
            <a:ext cx="884872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371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371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6551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CRC division using polynomials</a:t>
            </a:r>
          </a:p>
        </p:txBody>
      </p:sp>
      <p:sp>
        <p:nvSpPr>
          <p:cNvPr id="88371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37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6213" y="1524000"/>
            <a:ext cx="6097587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Text Box 2"/>
          <p:cNvSpPr txBox="1">
            <a:spLocks noChangeArrowheads="1"/>
          </p:cNvSpPr>
          <p:nvPr/>
        </p:nvSpPr>
        <p:spPr bwMode="auto">
          <a:xfrm>
            <a:off x="381000" y="838200"/>
            <a:ext cx="36054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Standard polynomials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0613" y="2143125"/>
            <a:ext cx="69627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066801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man Old Style" pitchFamily="18" charset="0"/>
              </a:rPr>
              <a:t>Given the message 100100 and the  divisor 1101, Find the CRC.</a:t>
            </a:r>
            <a:endParaRPr lang="en-US" sz="2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33400"/>
            <a:ext cx="3048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Bookman Old Style" pitchFamily="18" charset="0"/>
              </a:rPr>
              <a:t>Question</a:t>
            </a:r>
            <a:endParaRPr lang="en-US" b="1" u="sng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514600"/>
            <a:ext cx="54387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2286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79F"/>
                </a:solidFill>
                <a:latin typeface="Bookman Old Style" pitchFamily="18" charset="0"/>
              </a:rPr>
              <a:t>Solution</a:t>
            </a:r>
            <a:endParaRPr lang="en-US" b="1" dirty="0">
              <a:solidFill>
                <a:srgbClr val="00279F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143000"/>
          </a:xfrm>
          <a:noFill/>
          <a:ln/>
        </p:spPr>
        <p:txBody>
          <a:bodyPr/>
          <a:lstStyle/>
          <a:p>
            <a:r>
              <a:rPr lang="en-US" sz="4000" b="1" dirty="0" smtClean="0">
                <a:solidFill>
                  <a:schemeClr val="hlink"/>
                </a:solidFill>
                <a:latin typeface="Bookman Old Style" pitchFamily="18" charset="0"/>
              </a:rPr>
              <a:t>Error Detection and </a:t>
            </a:r>
            <a:r>
              <a:rPr lang="en-US" sz="4000" b="1" dirty="0">
                <a:solidFill>
                  <a:schemeClr val="hlink"/>
                </a:solidFill>
                <a:latin typeface="Bookman Old Style" pitchFamily="18" charset="0"/>
              </a:rPr>
              <a:t>Correction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8229600" cy="1600200"/>
          </a:xfrm>
        </p:spPr>
        <p:txBody>
          <a:bodyPr/>
          <a:lstStyle/>
          <a:p>
            <a:pPr algn="just"/>
            <a:r>
              <a:rPr lang="en-US" sz="2800" dirty="0" smtClean="0">
                <a:latin typeface="Bookman Old Style" pitchFamily="18" charset="0"/>
              </a:rPr>
              <a:t>Data can be corrupted during transmission. Some applications require that errors be detected and corrected.</a:t>
            </a:r>
            <a:endParaRPr lang="en-US" sz="2800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30480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Lucida Handwriting" pitchFamily="66" charset="0"/>
              </a:rPr>
              <a:t>Types of Errors</a:t>
            </a:r>
            <a:endParaRPr lang="en-US" b="1" u="sng" dirty="0">
              <a:solidFill>
                <a:srgbClr val="FF0000"/>
              </a:solidFill>
              <a:latin typeface="Lucida Handwriting" pitchFamily="66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05200"/>
            <a:ext cx="8181975" cy="33528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2972714"/>
            <a:ext cx="8577263" cy="1900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798763" y="498475"/>
            <a:ext cx="2890837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solidFill>
                  <a:srgbClr val="00279F"/>
                </a:solidFill>
              </a:rPr>
              <a:t>Single-bit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2192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man Old Style" pitchFamily="18" charset="0"/>
              </a:rPr>
              <a:t>In a single-bit error, only 1 bit in the data unit has changed.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89200"/>
            <a:ext cx="7632700" cy="307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408363" y="346075"/>
            <a:ext cx="2193925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Burst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1430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man Old Style" pitchFamily="18" charset="0"/>
              </a:rPr>
              <a:t>A burst error means that 2 or more bits in the data unit have changed.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457200"/>
            <a:ext cx="8001000" cy="7143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Parity Checking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3" name="Picture 3" descr="522 Single Bit Par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362200"/>
            <a:ext cx="2955925" cy="1028700"/>
          </a:xfrm>
          <a:prstGeom prst="rect">
            <a:avLst/>
          </a:prstGeom>
          <a:noFill/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43200" y="1447800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b="0" u="sng" dirty="0">
                <a:solidFill>
                  <a:srgbClr val="FF0000"/>
                </a:solidFill>
                <a:latin typeface="Bookman Old Style" pitchFamily="18" charset="0"/>
              </a:rPr>
              <a:t>Single Bit Parity:</a:t>
            </a:r>
            <a:endParaRPr lang="en-US" dirty="0">
              <a:solidFill>
                <a:schemeClr val="tx1"/>
              </a:solidFill>
              <a:latin typeface="Bookman Old Style" pitchFamily="18" charset="0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Bookman Old Style" pitchFamily="18" charset="0"/>
              </a:rPr>
              <a:t>Detect single bit errors</a:t>
            </a:r>
            <a:endParaRPr lang="en-US" sz="32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Example of Single Parity Code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Dataword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 (7 bits):  (0, 1, 0, 1, 1, 0, 0)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Check Bit: b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8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 = (0 + 1 +0 + 1 +1 + 0) mod 2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Bookman Old Style" pitchFamily="18" charset="0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Codeword (8 bits): (0, 1, 0, 1, 1, 0, 0,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Bookman Old Style" pitchFamily="18" charset="0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If single error in bit 3 : (0, 1,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Bookman Old Style" pitchFamily="18" charset="0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, 1, 1, 0, 0,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Bookman Old Style" pitchFamily="18" charset="0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# of 1’s =5, odd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Error detected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If errors in bits 3 and 5: (0, 1,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Bookman Old Style" pitchFamily="18" charset="0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, 1,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Bookman Old Style" pitchFamily="18" charset="0"/>
              </a:rPr>
              <a:t>0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, 0, 0,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Bookman Old Style" pitchFamily="18" charset="0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# of 1’s =4, even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</a:rPr>
              <a:t>Error not detected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1625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itchFamily="18" charset="0"/>
              </a:rPr>
              <a:t>  </a:t>
            </a:r>
            <a:r>
              <a:rPr kumimoji="0" lang="en-US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itchFamily="18" charset="0"/>
              </a:rPr>
              <a:t>Process of error detection in block coding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873250"/>
            <a:ext cx="8802687" cy="353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2057400"/>
            <a:ext cx="79248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en-US" dirty="0" smtClean="0">
                <a:latin typeface="Bookman Old Style" pitchFamily="18" charset="0"/>
              </a:rPr>
              <a:t>Cyclic redundancy checking (CRC) codes provide error detection for large blocks of data.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en-US" sz="2600" dirty="0" smtClean="0">
                <a:latin typeface="Bookman Old Style" pitchFamily="18" charset="0"/>
              </a:rPr>
              <a:t>A group of error control bits is appended to the end of the block of transmitted data.</a:t>
            </a:r>
          </a:p>
          <a:p>
            <a:pPr algn="just"/>
            <a:endParaRPr lang="en-US" sz="2800" dirty="0" smtClean="0">
              <a:latin typeface="Bookman Old Style" pitchFamily="18" charset="0"/>
            </a:endParaRPr>
          </a:p>
          <a:p>
            <a:pPr algn="just">
              <a:spcBef>
                <a:spcPct val="40000"/>
              </a:spcBef>
            </a:pPr>
            <a:endParaRPr lang="en-US" dirty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762000"/>
            <a:ext cx="63722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Cyclic redundancy checking 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47" name="Line 3"/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48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29803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en-US" sz="2000" b="1" i="1" dirty="0">
                <a:solidFill>
                  <a:srgbClr val="FF0000"/>
                </a:solidFill>
                <a:latin typeface="Times New Roman" pitchFamily="18" charset="0"/>
              </a:rPr>
              <a:t>Division in CRC encoder</a:t>
            </a:r>
          </a:p>
        </p:txBody>
      </p:sp>
      <p:sp>
        <p:nvSpPr>
          <p:cNvPr id="876549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65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8625" y="1000125"/>
            <a:ext cx="48545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91000" y="6382267"/>
            <a:ext cx="4564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Subtraction: logical XOR operation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HD:Programs (Applications):Microsoft Office:Microsoft PowerPoint 4:</Template>
  <TotalTime>2481783539</TotalTime>
  <Pages>10</Pages>
  <Words>347</Words>
  <Application>Microsoft PowerPoint 4.0</Application>
  <PresentationFormat>On-screen Show (4:3)</PresentationFormat>
  <Paragraphs>43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Error Detection and Correction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Error Detection and Correction</dc:title>
  <dc:creator>Behrouz Forouzan</dc:creator>
  <cp:lastModifiedBy>Ansuman</cp:lastModifiedBy>
  <cp:revision>69</cp:revision>
  <cp:lastPrinted>1601-01-01T00:00:00Z</cp:lastPrinted>
  <dcterms:created xsi:type="dcterms:W3CDTF">1998-04-08T08:02:40Z</dcterms:created>
  <dcterms:modified xsi:type="dcterms:W3CDTF">2012-03-22T06:49:35Z</dcterms:modified>
</cp:coreProperties>
</file>