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5"/>
  </p:notesMasterIdLst>
  <p:sldIdLst>
    <p:sldId id="257" r:id="rId4"/>
    <p:sldId id="259" r:id="rId5"/>
    <p:sldId id="260" r:id="rId6"/>
    <p:sldId id="272" r:id="rId7"/>
    <p:sldId id="261" r:id="rId8"/>
    <p:sldId id="27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88247-10CB-4C33-9059-4E937B16FD55}" type="datetimeFigureOut">
              <a:rPr lang="en-US" smtClean="0"/>
              <a:pPr/>
              <a:t>05-Apr-19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91557-4EA9-4675-AE8D-D150D834C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5017B-E4EE-42CC-96AC-1359633DEA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401A3-CCE7-460F-AB40-E73B3EB20B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2AA98-AFC2-49AC-950A-2181E9966C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003E4-1C98-4C10-8CA4-8B5385385C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C330D-060F-4B6F-B474-28BB28C46F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A30B8-D19F-42CB-9670-B36E1ECFF5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9B53B-A10B-439A-AD7C-5E19FA378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496E51-67B4-49DD-9D8D-14D06471D6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071F7-CFDD-4A9D-A20E-062C4FFFB9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4BA87-5388-4565-97AE-EBCE5AA67D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2B1F4-6237-4CDC-B4C1-81E4B2F545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094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4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095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5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095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095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10959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z="1400" b="0">
                <a:solidFill>
                  <a:schemeClr val="bg2"/>
                </a:solidFill>
              </a:defRPr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21096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1DC24A4-324E-4453-908E-B42659E4DCA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10961" name="Text Box 17"/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400" b="0">
                <a:latin typeface="McGrawHill-Italic" pitchFamily="2" charset="0"/>
              </a:rPr>
              <a:t>McGraw-Hill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10962" name="Text Box 18"/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>
                <a:latin typeface="McGrawHill-Italic" pitchFamily="2" charset="0"/>
              </a:rPr>
              <a:t>The McGraw-Hill Companies, Inc., 2000</a:t>
            </a:r>
            <a:endParaRPr lang="en-US" altLang="en-US" sz="2400" b="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D55776-A418-46D6-87D6-C878A46369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F630BD-AFE5-4F7F-B5A2-C97E99D5B8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3D8B9C-70CC-43E4-8CFA-E7B98CBE59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0DDB9A-5114-4F1B-8B9C-E7BD07C652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A64B78-6567-4EA5-99B9-6DC52DCF81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846433-CE75-45C7-9236-40F27A970E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F4785C-FCA5-4E84-AAE5-21096C7709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3D33FD-307E-43B4-A516-A015422418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E8E280-75E3-4490-AA8E-03CFBA33C0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7AF806-4A57-4EAC-88CC-447CF1259C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2925" y="6400800"/>
            <a:ext cx="676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A6089EE-E173-4662-A2E0-D7CFCDBA1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2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2"/>
        <a:buChar char="m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r>
              <a:rPr lang="en-US"/>
              <a:t>TCP/IP Protocol Suite</a:t>
            </a:r>
          </a:p>
        </p:txBody>
      </p:sp>
      <p:sp>
        <p:nvSpPr>
          <p:cNvPr id="2099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fld id="{678F50D6-A0BA-4E4D-AD65-BCC33ED9956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Text Box 2"/>
          <p:cNvSpPr txBox="1">
            <a:spLocks noChangeArrowheads="1"/>
          </p:cNvSpPr>
          <p:nvPr/>
        </p:nvSpPr>
        <p:spPr bwMode="auto">
          <a:xfrm>
            <a:off x="228600" y="381000"/>
            <a:ext cx="8763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3200" b="1" i="1" dirty="0" smtClean="0">
                <a:solidFill>
                  <a:srgbClr val="FF0000"/>
                </a:solidFill>
                <a:latin typeface="SimSun-ExtB" pitchFamily="49" charset="-122"/>
                <a:ea typeface="SimSun-ExtB" pitchFamily="49" charset="-122"/>
              </a:rPr>
              <a:t>ARP (Address Resolution Protocol)</a:t>
            </a:r>
            <a:r>
              <a:rPr lang="en-US" sz="3200" dirty="0" smtClean="0"/>
              <a:t> </a:t>
            </a:r>
            <a:r>
              <a:rPr lang="en-US" sz="3200" b="1" i="1" dirty="0" smtClean="0">
                <a:solidFill>
                  <a:srgbClr val="FF0000"/>
                </a:solidFill>
                <a:latin typeface="SimSun-ExtB" pitchFamily="49" charset="-122"/>
                <a:ea typeface="SimSun-ExtB" pitchFamily="49" charset="-122"/>
              </a:rPr>
              <a:t>&amp; </a:t>
            </a:r>
            <a:r>
              <a:rPr lang="en-US" altLang="en-US" sz="3200" b="1" i="1" dirty="0" smtClean="0">
                <a:solidFill>
                  <a:srgbClr val="FF0000"/>
                </a:solidFill>
                <a:latin typeface="SimSun-ExtB" pitchFamily="49" charset="-122"/>
                <a:ea typeface="SimSun-ExtB" pitchFamily="49" charset="-122"/>
              </a:rPr>
              <a:t>RARP(Reverse address Resolution Protocol)</a:t>
            </a:r>
            <a:endParaRPr lang="en-US" altLang="en-US" sz="3200" b="1" i="1" dirty="0">
              <a:solidFill>
                <a:srgbClr val="FF0000"/>
              </a:solidFill>
              <a:latin typeface="SimSun-ExtB" pitchFamily="49" charset="-122"/>
              <a:ea typeface="SimSun-ExtB" pitchFamily="49" charset="-122"/>
            </a:endParaRPr>
          </a:p>
        </p:txBody>
      </p:sp>
      <p:pic>
        <p:nvPicPr>
          <p:cNvPr id="476170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361036"/>
            <a:ext cx="7523163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0"/>
            <a:ext cx="7772400" cy="1020763"/>
          </a:xfrm>
        </p:spPr>
        <p:txBody>
          <a:bodyPr/>
          <a:lstStyle/>
          <a:p>
            <a:r>
              <a:rPr lang="en-US" sz="3600" dirty="0" smtClean="0">
                <a:solidFill>
                  <a:srgbClr val="FF0000"/>
                </a:solidFill>
              </a:rPr>
              <a:t>DHCP client-server scenario</a:t>
            </a:r>
          </a:p>
        </p:txBody>
      </p:sp>
      <p:sp>
        <p:nvSpPr>
          <p:cNvPr id="14342" name="Rectangle 3"/>
          <p:cNvSpPr>
            <a:spLocks noChangeArrowheads="1"/>
          </p:cNvSpPr>
          <p:nvPr/>
        </p:nvSpPr>
        <p:spPr bwMode="auto">
          <a:xfrm>
            <a:off x="2111375" y="6343650"/>
            <a:ext cx="5630863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938963" y="1550988"/>
            <a:ext cx="460375" cy="492125"/>
            <a:chOff x="2870" y="1518"/>
            <a:chExt cx="292" cy="320"/>
          </a:xfrm>
        </p:grpSpPr>
        <p:graphicFrame>
          <p:nvGraphicFramePr>
            <p:cNvPr id="14338" name="Object 5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p:oleObj spid="_x0000_s6146" r:id="rId3" imgW="819000" imgH="847800" progId="">
                <p:embed/>
              </p:oleObj>
            </a:graphicData>
          </a:graphic>
        </p:graphicFrame>
        <p:graphicFrame>
          <p:nvGraphicFramePr>
            <p:cNvPr id="14339" name="Object 6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p:oleObj spid="_x0000_s6147" r:id="rId4" imgW="1266840" imgH="1200240" progId="">
                <p:embed/>
              </p:oleObj>
            </a:graphicData>
          </a:graphic>
        </p:graphicFrame>
      </p:grp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1387475" y="1017588"/>
            <a:ext cx="2374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/>
              <a:t>DHCP server: 223.1.2.5</a:t>
            </a:r>
          </a:p>
        </p:txBody>
      </p:sp>
      <p:sp>
        <p:nvSpPr>
          <p:cNvPr id="14345" name="Text Box 8"/>
          <p:cNvSpPr txBox="1">
            <a:spLocks noChangeArrowheads="1"/>
          </p:cNvSpPr>
          <p:nvPr/>
        </p:nvSpPr>
        <p:spPr bwMode="auto">
          <a:xfrm>
            <a:off x="6750050" y="995363"/>
            <a:ext cx="9128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/>
              <a:t>arriving</a:t>
            </a:r>
          </a:p>
          <a:p>
            <a:pPr algn="ctr"/>
            <a:r>
              <a:rPr lang="en-US" sz="1600"/>
              <a:t> client</a:t>
            </a:r>
            <a:endParaRPr lang="en-US"/>
          </a:p>
        </p:txBody>
      </p:sp>
      <p:sp>
        <p:nvSpPr>
          <p:cNvPr id="14346" name="Line 9"/>
          <p:cNvSpPr>
            <a:spLocks noChangeShapeType="1"/>
          </p:cNvSpPr>
          <p:nvPr/>
        </p:nvSpPr>
        <p:spPr bwMode="auto">
          <a:xfrm flipH="1">
            <a:off x="2562225" y="2019300"/>
            <a:ext cx="4395788" cy="536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7" name="Line 10"/>
          <p:cNvSpPr>
            <a:spLocks noChangeShapeType="1"/>
          </p:cNvSpPr>
          <p:nvPr/>
        </p:nvSpPr>
        <p:spPr bwMode="auto">
          <a:xfrm>
            <a:off x="2528888" y="1974850"/>
            <a:ext cx="0" cy="3760788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8" name="Line 11"/>
          <p:cNvSpPr>
            <a:spLocks noChangeShapeType="1"/>
          </p:cNvSpPr>
          <p:nvPr/>
        </p:nvSpPr>
        <p:spPr bwMode="auto">
          <a:xfrm>
            <a:off x="7054850" y="2051050"/>
            <a:ext cx="0" cy="37623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9" name="Line 12"/>
          <p:cNvSpPr>
            <a:spLocks noChangeShapeType="1"/>
          </p:cNvSpPr>
          <p:nvPr/>
        </p:nvSpPr>
        <p:spPr bwMode="auto">
          <a:xfrm>
            <a:off x="2109788" y="2743200"/>
            <a:ext cx="0" cy="1906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0" name="Text Box 13"/>
          <p:cNvSpPr txBox="1">
            <a:spLocks noChangeArrowheads="1"/>
          </p:cNvSpPr>
          <p:nvPr/>
        </p:nvSpPr>
        <p:spPr bwMode="auto">
          <a:xfrm>
            <a:off x="1851025" y="4618038"/>
            <a:ext cx="560388" cy="393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100"/>
              <a:t>time</a:t>
            </a:r>
            <a:endParaRPr lang="en-US"/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466975" y="1541463"/>
            <a:ext cx="182563" cy="400050"/>
            <a:chOff x="4180" y="783"/>
            <a:chExt cx="150" cy="307"/>
          </a:xfrm>
        </p:grpSpPr>
        <p:sp>
          <p:nvSpPr>
            <p:cNvPr id="14364" name="AutoShape 1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5" name="Rectangle 1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6" name="Rectangle 1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7" name="AutoShape 1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8" name="Line 1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9" name="Line 2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0" name="Rectangle 2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1" name="Rectangle 2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4090988" y="1154113"/>
            <a:ext cx="2673350" cy="1116012"/>
            <a:chOff x="11865" y="3885"/>
            <a:chExt cx="3720" cy="1260"/>
          </a:xfrm>
        </p:grpSpPr>
        <p:sp>
          <p:nvSpPr>
            <p:cNvPr id="14362" name="Text Box 24"/>
            <p:cNvSpPr txBox="1">
              <a:spLocks noChangeArrowheads="1"/>
            </p:cNvSpPr>
            <p:nvPr/>
          </p:nvSpPr>
          <p:spPr bwMode="auto">
            <a:xfrm>
              <a:off x="11865" y="3885"/>
              <a:ext cx="2062" cy="4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latin typeface="Arial" pitchFamily="34" charset="0"/>
                </a:rPr>
                <a:t>DHCP discover</a:t>
              </a:r>
              <a:endParaRPr lang="en-US" sz="1200" b="1"/>
            </a:p>
          </p:txBody>
        </p:sp>
        <p:sp>
          <p:nvSpPr>
            <p:cNvPr id="14363" name="Text Box 25"/>
            <p:cNvSpPr txBox="1">
              <a:spLocks noChangeArrowheads="1"/>
            </p:cNvSpPr>
            <p:nvPr/>
          </p:nvSpPr>
          <p:spPr bwMode="auto">
            <a:xfrm>
              <a:off x="12015" y="4231"/>
              <a:ext cx="3570" cy="9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Arial" pitchFamily="34" charset="0"/>
                </a:rPr>
                <a:t>src : 0.0.0.0, 68     </a:t>
              </a:r>
            </a:p>
            <a:p>
              <a:r>
                <a:rPr lang="en-US" sz="1200">
                  <a:latin typeface="Arial" pitchFamily="34" charset="0"/>
                </a:rPr>
                <a:t>dest.: 255.255.255.255,67</a:t>
              </a:r>
            </a:p>
            <a:p>
              <a:r>
                <a:rPr lang="en-US" sz="1200">
                  <a:latin typeface="Arial" pitchFamily="34" charset="0"/>
                </a:rPr>
                <a:t>yiaddr:    0.0.0.0</a:t>
              </a:r>
            </a:p>
            <a:p>
              <a:r>
                <a:rPr lang="en-US" sz="1200">
                  <a:latin typeface="Arial" pitchFamily="34" charset="0"/>
                </a:rPr>
                <a:t>transaction ID: 654</a:t>
              </a:r>
              <a:endParaRPr lang="en-US"/>
            </a:p>
          </p:txBody>
        </p:sp>
      </p:grpSp>
      <p:sp>
        <p:nvSpPr>
          <p:cNvPr id="14353" name="Line 26"/>
          <p:cNvSpPr>
            <a:spLocks noChangeShapeType="1"/>
          </p:cNvSpPr>
          <p:nvPr/>
        </p:nvSpPr>
        <p:spPr bwMode="auto">
          <a:xfrm>
            <a:off x="2605088" y="3005138"/>
            <a:ext cx="4395787" cy="5381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4" name="Text Box 27"/>
          <p:cNvSpPr txBox="1">
            <a:spLocks noChangeArrowheads="1"/>
          </p:cNvSpPr>
          <p:nvPr/>
        </p:nvSpPr>
        <p:spPr bwMode="auto">
          <a:xfrm>
            <a:off x="4264025" y="2390775"/>
            <a:ext cx="1379538" cy="330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 b="1">
                <a:latin typeface="Arial" pitchFamily="34" charset="0"/>
              </a:rPr>
              <a:t>DHCP offer</a:t>
            </a:r>
            <a:endParaRPr lang="en-US"/>
          </a:p>
        </p:txBody>
      </p:sp>
      <p:sp>
        <p:nvSpPr>
          <p:cNvPr id="14355" name="Text Box 28"/>
          <p:cNvSpPr txBox="1">
            <a:spLocks noChangeArrowheads="1"/>
          </p:cNvSpPr>
          <p:nvPr/>
        </p:nvSpPr>
        <p:spPr bwMode="auto">
          <a:xfrm>
            <a:off x="4360863" y="2643188"/>
            <a:ext cx="2424112" cy="965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latin typeface="Arial" pitchFamily="34" charset="0"/>
              </a:rPr>
              <a:t>src: 223.1.2.5, 67      </a:t>
            </a:r>
          </a:p>
          <a:p>
            <a:r>
              <a:rPr lang="en-US" sz="1200">
                <a:latin typeface="Arial" pitchFamily="34" charset="0"/>
              </a:rPr>
              <a:t>dest:  255.255.255.255, 68</a:t>
            </a:r>
          </a:p>
          <a:p>
            <a:r>
              <a:rPr lang="en-US" sz="1200">
                <a:latin typeface="Arial" pitchFamily="34" charset="0"/>
              </a:rPr>
              <a:t>yiaddrr: 223.1.2.4</a:t>
            </a:r>
          </a:p>
          <a:p>
            <a:r>
              <a:rPr lang="en-US" sz="1200">
                <a:latin typeface="Arial" pitchFamily="34" charset="0"/>
              </a:rPr>
              <a:t>transaction ID: 654</a:t>
            </a:r>
          </a:p>
          <a:p>
            <a:r>
              <a:rPr lang="en-US" sz="1200">
                <a:latin typeface="Arial" pitchFamily="34" charset="0"/>
              </a:rPr>
              <a:t>Lifetime: 3600 secs</a:t>
            </a:r>
            <a:endParaRPr lang="en-US" sz="800"/>
          </a:p>
        </p:txBody>
      </p:sp>
      <p:sp>
        <p:nvSpPr>
          <p:cNvPr id="14356" name="Line 29"/>
          <p:cNvSpPr>
            <a:spLocks noChangeShapeType="1"/>
          </p:cNvSpPr>
          <p:nvPr/>
        </p:nvSpPr>
        <p:spPr bwMode="auto">
          <a:xfrm flipH="1">
            <a:off x="2497138" y="4233863"/>
            <a:ext cx="4395787" cy="536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7" name="Text Box 30"/>
          <p:cNvSpPr txBox="1">
            <a:spLocks noChangeArrowheads="1"/>
          </p:cNvSpPr>
          <p:nvPr/>
        </p:nvSpPr>
        <p:spPr bwMode="auto">
          <a:xfrm>
            <a:off x="2668588" y="3576638"/>
            <a:ext cx="1379537" cy="3286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 b="1">
                <a:latin typeface="Arial" pitchFamily="34" charset="0"/>
              </a:rPr>
              <a:t>DHCP request</a:t>
            </a:r>
            <a:endParaRPr lang="en-US"/>
          </a:p>
        </p:txBody>
      </p:sp>
      <p:sp>
        <p:nvSpPr>
          <p:cNvPr id="14358" name="Text Box 31"/>
          <p:cNvSpPr txBox="1">
            <a:spLocks noChangeArrowheads="1"/>
          </p:cNvSpPr>
          <p:nvPr/>
        </p:nvSpPr>
        <p:spPr bwMode="auto">
          <a:xfrm>
            <a:off x="2798763" y="3838575"/>
            <a:ext cx="2757487" cy="942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latin typeface="Arial" pitchFamily="34" charset="0"/>
              </a:rPr>
              <a:t>src:  0.0.0.0, 68     </a:t>
            </a:r>
          </a:p>
          <a:p>
            <a:r>
              <a:rPr lang="en-US" sz="1200">
                <a:latin typeface="Arial" pitchFamily="34" charset="0"/>
              </a:rPr>
              <a:t>dest::  255.255.255.255, 67</a:t>
            </a:r>
          </a:p>
          <a:p>
            <a:r>
              <a:rPr lang="en-US" sz="1200">
                <a:latin typeface="Arial" pitchFamily="34" charset="0"/>
              </a:rPr>
              <a:t>yiaddrr: 223.1.2.4</a:t>
            </a:r>
          </a:p>
          <a:p>
            <a:r>
              <a:rPr lang="en-US" sz="1200">
                <a:latin typeface="Arial" pitchFamily="34" charset="0"/>
              </a:rPr>
              <a:t>transaction ID: 655</a:t>
            </a:r>
          </a:p>
          <a:p>
            <a:r>
              <a:rPr lang="en-US" sz="1200">
                <a:latin typeface="Arial" pitchFamily="34" charset="0"/>
              </a:rPr>
              <a:t>Lifetime: 3600 secs</a:t>
            </a:r>
            <a:endParaRPr lang="en-US"/>
          </a:p>
        </p:txBody>
      </p:sp>
      <p:sp>
        <p:nvSpPr>
          <p:cNvPr id="14359" name="Line 32"/>
          <p:cNvSpPr>
            <a:spLocks noChangeShapeType="1"/>
          </p:cNvSpPr>
          <p:nvPr/>
        </p:nvSpPr>
        <p:spPr bwMode="auto">
          <a:xfrm>
            <a:off x="2582863" y="5264150"/>
            <a:ext cx="4395787" cy="538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60" name="Text Box 33"/>
          <p:cNvSpPr txBox="1">
            <a:spLocks noChangeArrowheads="1"/>
          </p:cNvSpPr>
          <p:nvPr/>
        </p:nvSpPr>
        <p:spPr bwMode="auto">
          <a:xfrm>
            <a:off x="4221163" y="4979988"/>
            <a:ext cx="1379537" cy="3286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 b="1">
                <a:latin typeface="Arial" pitchFamily="34" charset="0"/>
              </a:rPr>
              <a:t>DHCP ACK</a:t>
            </a:r>
            <a:endParaRPr lang="en-US"/>
          </a:p>
        </p:txBody>
      </p:sp>
      <p:sp>
        <p:nvSpPr>
          <p:cNvPr id="14361" name="Text Box 34"/>
          <p:cNvSpPr txBox="1">
            <a:spLocks noChangeArrowheads="1"/>
          </p:cNvSpPr>
          <p:nvPr/>
        </p:nvSpPr>
        <p:spPr bwMode="auto">
          <a:xfrm>
            <a:off x="4318000" y="5232400"/>
            <a:ext cx="2413000" cy="9636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latin typeface="Arial" pitchFamily="34" charset="0"/>
              </a:rPr>
              <a:t>src: 223.1.2.5, 67      </a:t>
            </a:r>
          </a:p>
          <a:p>
            <a:r>
              <a:rPr lang="en-US" sz="1200">
                <a:latin typeface="Arial" pitchFamily="34" charset="0"/>
              </a:rPr>
              <a:t>dest:  255.255.255.255, 68</a:t>
            </a:r>
          </a:p>
          <a:p>
            <a:r>
              <a:rPr lang="en-US" sz="1200">
                <a:latin typeface="Arial" pitchFamily="34" charset="0"/>
              </a:rPr>
              <a:t>yiaddrr: 223.1.2.4</a:t>
            </a:r>
          </a:p>
          <a:p>
            <a:r>
              <a:rPr lang="en-US" sz="1200">
                <a:latin typeface="Arial" pitchFamily="34" charset="0"/>
              </a:rPr>
              <a:t>transaction ID: 655</a:t>
            </a:r>
          </a:p>
          <a:p>
            <a:r>
              <a:rPr lang="en-US" sz="1200">
                <a:latin typeface="Arial" pitchFamily="34" charset="0"/>
              </a:rPr>
              <a:t>Lifetime: 3600 secs</a:t>
            </a: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reeform 2"/>
          <p:cNvSpPr>
            <a:spLocks/>
          </p:cNvSpPr>
          <p:nvPr/>
        </p:nvSpPr>
        <p:spPr bwMode="auto">
          <a:xfrm>
            <a:off x="4152900" y="1871663"/>
            <a:ext cx="3738563" cy="2697162"/>
          </a:xfrm>
          <a:custGeom>
            <a:avLst/>
            <a:gdLst>
              <a:gd name="T0" fmla="*/ 349 w 2355"/>
              <a:gd name="T1" fmla="*/ 761 h 1699"/>
              <a:gd name="T2" fmla="*/ 1651 w 2355"/>
              <a:gd name="T3" fmla="*/ 732 h 1699"/>
              <a:gd name="T4" fmla="*/ 1773 w 2355"/>
              <a:gd name="T5" fmla="*/ 230 h 1699"/>
              <a:gd name="T6" fmla="*/ 2029 w 2355"/>
              <a:gd name="T7" fmla="*/ 8 h 1699"/>
              <a:gd name="T8" fmla="*/ 2267 w 2355"/>
              <a:gd name="T9" fmla="*/ 183 h 1699"/>
              <a:gd name="T10" fmla="*/ 2355 w 2355"/>
              <a:gd name="T11" fmla="*/ 942 h 1699"/>
              <a:gd name="T12" fmla="*/ 2267 w 2355"/>
              <a:gd name="T13" fmla="*/ 1592 h 1699"/>
              <a:gd name="T14" fmla="*/ 1840 w 2355"/>
              <a:gd name="T15" fmla="*/ 1586 h 1699"/>
              <a:gd name="T16" fmla="*/ 1670 w 2355"/>
              <a:gd name="T17" fmla="*/ 1025 h 1699"/>
              <a:gd name="T18" fmla="*/ 220 w 2355"/>
              <a:gd name="T19" fmla="*/ 923 h 1699"/>
              <a:gd name="T20" fmla="*/ 349 w 2355"/>
              <a:gd name="T21" fmla="*/ 761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91488" cy="1143000"/>
          </a:xfrm>
        </p:spPr>
        <p:txBody>
          <a:bodyPr/>
          <a:lstStyle/>
          <a:p>
            <a:r>
              <a:rPr lang="en-US" sz="3600" dirty="0" smtClean="0">
                <a:solidFill>
                  <a:srgbClr val="FF0000"/>
                </a:solidFill>
              </a:rPr>
              <a:t>NAT: Network Address Translation</a:t>
            </a:r>
          </a:p>
        </p:txBody>
      </p:sp>
      <p:sp>
        <p:nvSpPr>
          <p:cNvPr id="15368" name="Freeform 4"/>
          <p:cNvSpPr>
            <a:spLocks/>
          </p:cNvSpPr>
          <p:nvPr/>
        </p:nvSpPr>
        <p:spPr bwMode="auto">
          <a:xfrm>
            <a:off x="0" y="2638425"/>
            <a:ext cx="3825875" cy="1355725"/>
          </a:xfrm>
          <a:custGeom>
            <a:avLst/>
            <a:gdLst>
              <a:gd name="T0" fmla="*/ 1888 w 2269"/>
              <a:gd name="T1" fmla="*/ 285 h 854"/>
              <a:gd name="T2" fmla="*/ 418 w 2269"/>
              <a:gd name="T3" fmla="*/ 283 h 854"/>
              <a:gd name="T4" fmla="*/ 60 w 2269"/>
              <a:gd name="T5" fmla="*/ 83 h 854"/>
              <a:gd name="T6" fmla="*/ 60 w 2269"/>
              <a:gd name="T7" fmla="*/ 781 h 854"/>
              <a:gd name="T8" fmla="*/ 374 w 2269"/>
              <a:gd name="T9" fmla="*/ 519 h 854"/>
              <a:gd name="T10" fmla="*/ 2017 w 2269"/>
              <a:gd name="T11" fmla="*/ 447 h 854"/>
              <a:gd name="T12" fmla="*/ 1888 w 2269"/>
              <a:gd name="T13" fmla="*/ 285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9"/>
              <a:gd name="T22" fmla="*/ 0 h 854"/>
              <a:gd name="T23" fmla="*/ 2269 w 2269"/>
              <a:gd name="T24" fmla="*/ 854 h 8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362" name="Object 5"/>
          <p:cNvGraphicFramePr>
            <a:graphicFrameLocks noChangeAspect="1"/>
          </p:cNvGraphicFramePr>
          <p:nvPr/>
        </p:nvGraphicFramePr>
        <p:xfrm>
          <a:off x="7181850" y="2182813"/>
          <a:ext cx="555625" cy="463550"/>
        </p:xfrm>
        <a:graphic>
          <a:graphicData uri="http://schemas.openxmlformats.org/presentationml/2006/ole">
            <p:oleObj spid="_x0000_s7170" name="Clip" r:id="rId3" imgW="1305000" imgH="1085760" progId="">
              <p:embed/>
            </p:oleObj>
          </a:graphicData>
        </a:graphic>
      </p:graphicFrame>
      <p:graphicFrame>
        <p:nvGraphicFramePr>
          <p:cNvPr id="15363" name="Object 6"/>
          <p:cNvGraphicFramePr>
            <a:graphicFrameLocks noChangeAspect="1"/>
          </p:cNvGraphicFramePr>
          <p:nvPr/>
        </p:nvGraphicFramePr>
        <p:xfrm>
          <a:off x="7231063" y="2971800"/>
          <a:ext cx="579437" cy="482600"/>
        </p:xfrm>
        <a:graphic>
          <a:graphicData uri="http://schemas.openxmlformats.org/presentationml/2006/ole">
            <p:oleObj spid="_x0000_s7171" name="Clip" r:id="rId4" imgW="1305000" imgH="1085760" progId="">
              <p:embed/>
            </p:oleObj>
          </a:graphicData>
        </a:graphic>
      </p:graphicFrame>
      <p:graphicFrame>
        <p:nvGraphicFramePr>
          <p:cNvPr id="15364" name="Object 7"/>
          <p:cNvGraphicFramePr>
            <a:graphicFrameLocks noChangeAspect="1"/>
          </p:cNvGraphicFramePr>
          <p:nvPr/>
        </p:nvGraphicFramePr>
        <p:xfrm>
          <a:off x="7202488" y="3736975"/>
          <a:ext cx="563562" cy="469900"/>
        </p:xfrm>
        <a:graphic>
          <a:graphicData uri="http://schemas.openxmlformats.org/presentationml/2006/ole">
            <p:oleObj spid="_x0000_s7172" name="Clip" r:id="rId5" imgW="1305000" imgH="1085760" progId="">
              <p:embed/>
            </p:oleObj>
          </a:graphicData>
        </a:graphic>
      </p:graphicFrame>
      <p:sp>
        <p:nvSpPr>
          <p:cNvPr id="15369" name="Line 8"/>
          <p:cNvSpPr>
            <a:spLocks noChangeShapeType="1"/>
          </p:cNvSpPr>
          <p:nvPr/>
        </p:nvSpPr>
        <p:spPr bwMode="auto">
          <a:xfrm>
            <a:off x="4267200" y="3194050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70" name="Line 9"/>
          <p:cNvSpPr>
            <a:spLocks noChangeShapeType="1"/>
          </p:cNvSpPr>
          <p:nvPr/>
        </p:nvSpPr>
        <p:spPr bwMode="auto">
          <a:xfrm flipH="1">
            <a:off x="7102475" y="2451100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71" name="Line 10"/>
          <p:cNvSpPr>
            <a:spLocks noChangeShapeType="1"/>
          </p:cNvSpPr>
          <p:nvPr/>
        </p:nvSpPr>
        <p:spPr bwMode="auto">
          <a:xfrm>
            <a:off x="7107238" y="2446338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72" name="Line 11"/>
          <p:cNvSpPr>
            <a:spLocks noChangeShapeType="1"/>
          </p:cNvSpPr>
          <p:nvPr/>
        </p:nvSpPr>
        <p:spPr bwMode="auto">
          <a:xfrm flipV="1">
            <a:off x="7113588" y="3951288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73" name="Text Box 12"/>
          <p:cNvSpPr txBox="1">
            <a:spLocks noChangeArrowheads="1"/>
          </p:cNvSpPr>
          <p:nvPr/>
        </p:nvSpPr>
        <p:spPr bwMode="auto">
          <a:xfrm>
            <a:off x="7732713" y="2181225"/>
            <a:ext cx="892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10.0.0.1</a:t>
            </a:r>
          </a:p>
        </p:txBody>
      </p:sp>
      <p:sp>
        <p:nvSpPr>
          <p:cNvPr id="15374" name="Text Box 13"/>
          <p:cNvSpPr txBox="1">
            <a:spLocks noChangeArrowheads="1"/>
          </p:cNvSpPr>
          <p:nvPr/>
        </p:nvSpPr>
        <p:spPr bwMode="auto">
          <a:xfrm>
            <a:off x="7859713" y="2949575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10.0.0.2</a:t>
            </a: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7821613" y="3844925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10.0.0.3</a:t>
            </a:r>
          </a:p>
        </p:txBody>
      </p:sp>
      <p:sp>
        <p:nvSpPr>
          <p:cNvPr id="15376" name="Text Box 15"/>
          <p:cNvSpPr txBox="1">
            <a:spLocks noChangeArrowheads="1"/>
          </p:cNvSpPr>
          <p:nvPr/>
        </p:nvSpPr>
        <p:spPr bwMode="auto">
          <a:xfrm>
            <a:off x="4217988" y="2771775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10.0.0.4</a:t>
            </a:r>
          </a:p>
        </p:txBody>
      </p:sp>
      <p:sp>
        <p:nvSpPr>
          <p:cNvPr id="15377" name="Line 16"/>
          <p:cNvSpPr>
            <a:spLocks noChangeShapeType="1"/>
          </p:cNvSpPr>
          <p:nvPr/>
        </p:nvSpPr>
        <p:spPr bwMode="auto">
          <a:xfrm flipH="1">
            <a:off x="4341813" y="3022600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78" name="Text Box 17"/>
          <p:cNvSpPr txBox="1">
            <a:spLocks noChangeArrowheads="1"/>
          </p:cNvSpPr>
          <p:nvPr/>
        </p:nvSpPr>
        <p:spPr bwMode="auto">
          <a:xfrm>
            <a:off x="2379663" y="3328988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138.76.29.7</a:t>
            </a:r>
          </a:p>
        </p:txBody>
      </p:sp>
      <p:sp>
        <p:nvSpPr>
          <p:cNvPr id="15379" name="Line 18"/>
          <p:cNvSpPr>
            <a:spLocks noChangeShapeType="1"/>
          </p:cNvSpPr>
          <p:nvPr/>
        </p:nvSpPr>
        <p:spPr bwMode="auto">
          <a:xfrm flipH="1">
            <a:off x="3602038" y="3260725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746500" y="3054350"/>
            <a:ext cx="555625" cy="307975"/>
            <a:chOff x="3600" y="219"/>
            <a:chExt cx="360" cy="175"/>
          </a:xfrm>
        </p:grpSpPr>
        <p:sp>
          <p:nvSpPr>
            <p:cNvPr id="15393" name="Oval 2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4" name="Line 2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5" name="Line 2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6" name="Rectangle 2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397" name="Oval 2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5403" name="Line 2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4" name="Line 2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5" name="Line 2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2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5400" name="Line 3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1" name="Line 3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2" name="Line 3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5381" name="Line 33"/>
          <p:cNvSpPr>
            <a:spLocks noChangeShapeType="1"/>
          </p:cNvSpPr>
          <p:nvPr/>
        </p:nvSpPr>
        <p:spPr bwMode="auto">
          <a:xfrm>
            <a:off x="706438" y="3222625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82" name="Text Box 34"/>
          <p:cNvSpPr txBox="1">
            <a:spLocks noChangeArrowheads="1"/>
          </p:cNvSpPr>
          <p:nvPr/>
        </p:nvSpPr>
        <p:spPr bwMode="auto">
          <a:xfrm>
            <a:off x="4691063" y="1679575"/>
            <a:ext cx="233203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local network</a:t>
            </a:r>
          </a:p>
          <a:p>
            <a:pPr algn="ctr"/>
            <a:r>
              <a:rPr lang="en-US" dirty="0"/>
              <a:t>(e.g., home network)</a:t>
            </a:r>
          </a:p>
          <a:p>
            <a:pPr algn="ctr"/>
            <a:r>
              <a:rPr lang="en-US" dirty="0" smtClean="0"/>
              <a:t>10.0.0.0/24</a:t>
            </a:r>
            <a:endParaRPr lang="en-US" dirty="0"/>
          </a:p>
        </p:txBody>
      </p:sp>
      <p:sp>
        <p:nvSpPr>
          <p:cNvPr id="15383" name="Line 35"/>
          <p:cNvSpPr>
            <a:spLocks noChangeShapeType="1"/>
          </p:cNvSpPr>
          <p:nvPr/>
        </p:nvSpPr>
        <p:spPr bwMode="auto">
          <a:xfrm>
            <a:off x="6985000" y="19002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84" name="Line 36"/>
          <p:cNvSpPr>
            <a:spLocks noChangeShapeType="1"/>
          </p:cNvSpPr>
          <p:nvPr/>
        </p:nvSpPr>
        <p:spPr bwMode="auto">
          <a:xfrm>
            <a:off x="4033838" y="1760538"/>
            <a:ext cx="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85" name="Line 37"/>
          <p:cNvSpPr>
            <a:spLocks noChangeShapeType="1"/>
          </p:cNvSpPr>
          <p:nvPr/>
        </p:nvSpPr>
        <p:spPr bwMode="auto">
          <a:xfrm flipH="1" flipV="1">
            <a:off x="4173538" y="1887538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86" name="Line 38"/>
          <p:cNvSpPr>
            <a:spLocks noChangeShapeType="1"/>
          </p:cNvSpPr>
          <p:nvPr/>
        </p:nvSpPr>
        <p:spPr bwMode="auto">
          <a:xfrm>
            <a:off x="2578100" y="19002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87" name="Line 39"/>
          <p:cNvSpPr>
            <a:spLocks noChangeShapeType="1"/>
          </p:cNvSpPr>
          <p:nvPr/>
        </p:nvSpPr>
        <p:spPr bwMode="auto">
          <a:xfrm flipH="1" flipV="1">
            <a:off x="766763" y="1887538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88" name="Text Box 40"/>
          <p:cNvSpPr txBox="1">
            <a:spLocks noChangeArrowheads="1"/>
          </p:cNvSpPr>
          <p:nvPr/>
        </p:nvSpPr>
        <p:spPr bwMode="auto">
          <a:xfrm>
            <a:off x="1571625" y="1666875"/>
            <a:ext cx="1123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rest of</a:t>
            </a:r>
          </a:p>
          <a:p>
            <a:pPr algn="ctr"/>
            <a:r>
              <a:rPr lang="en-US"/>
              <a:t>Internet</a:t>
            </a:r>
          </a:p>
        </p:txBody>
      </p:sp>
      <p:sp>
        <p:nvSpPr>
          <p:cNvPr id="15389" name="Line 41"/>
          <p:cNvSpPr>
            <a:spLocks noChangeShapeType="1"/>
          </p:cNvSpPr>
          <p:nvPr/>
        </p:nvSpPr>
        <p:spPr bwMode="auto">
          <a:xfrm flipH="1" flipV="1">
            <a:off x="2819400" y="3644900"/>
            <a:ext cx="11113" cy="788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90" name="Text Box 42"/>
          <p:cNvSpPr txBox="1">
            <a:spLocks noChangeArrowheads="1"/>
          </p:cNvSpPr>
          <p:nvPr/>
        </p:nvSpPr>
        <p:spPr bwMode="auto">
          <a:xfrm>
            <a:off x="4478338" y="4414838"/>
            <a:ext cx="375455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 err="1"/>
              <a:t>Datagrams</a:t>
            </a:r>
            <a:r>
              <a:rPr lang="en-US" sz="2000" dirty="0"/>
              <a:t> with source or </a:t>
            </a:r>
          </a:p>
          <a:p>
            <a:pPr algn="ctr"/>
            <a:r>
              <a:rPr lang="en-US" sz="2000" dirty="0"/>
              <a:t>destination in this network</a:t>
            </a:r>
          </a:p>
          <a:p>
            <a:pPr algn="ctr"/>
            <a:r>
              <a:rPr lang="en-US" sz="2000" dirty="0"/>
              <a:t>have </a:t>
            </a:r>
            <a:r>
              <a:rPr lang="en-US" sz="2000" dirty="0" smtClean="0"/>
              <a:t>10.0.0.0/24 </a:t>
            </a:r>
            <a:r>
              <a:rPr lang="en-US" sz="2000" dirty="0"/>
              <a:t>address for </a:t>
            </a:r>
          </a:p>
          <a:p>
            <a:pPr algn="ctr"/>
            <a:r>
              <a:rPr lang="en-US" sz="2000" dirty="0"/>
              <a:t>source, destination (as usual)</a:t>
            </a:r>
          </a:p>
        </p:txBody>
      </p:sp>
      <p:sp>
        <p:nvSpPr>
          <p:cNvPr id="15391" name="Line 43"/>
          <p:cNvSpPr>
            <a:spLocks noChangeShapeType="1"/>
          </p:cNvSpPr>
          <p:nvPr/>
        </p:nvSpPr>
        <p:spPr bwMode="auto">
          <a:xfrm flipH="1" flipV="1">
            <a:off x="5838825" y="3451225"/>
            <a:ext cx="11113" cy="996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92" name="Text Box 44"/>
          <p:cNvSpPr txBox="1">
            <a:spLocks noChangeArrowheads="1"/>
          </p:cNvSpPr>
          <p:nvPr/>
        </p:nvSpPr>
        <p:spPr bwMode="auto">
          <a:xfrm>
            <a:off x="0" y="4424363"/>
            <a:ext cx="44989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i="1">
                <a:solidFill>
                  <a:srgbClr val="FF0000"/>
                </a:solidFill>
              </a:rPr>
              <a:t>All</a:t>
            </a:r>
            <a:r>
              <a:rPr lang="en-US" sz="2000"/>
              <a:t> datagrams </a:t>
            </a:r>
            <a:r>
              <a:rPr lang="en-US" sz="2000" i="1">
                <a:solidFill>
                  <a:srgbClr val="FF0000"/>
                </a:solidFill>
              </a:rPr>
              <a:t>leaving</a:t>
            </a:r>
            <a:r>
              <a:rPr lang="en-US" sz="2000"/>
              <a:t> local</a:t>
            </a:r>
          </a:p>
          <a:p>
            <a:pPr algn="ctr"/>
            <a:r>
              <a:rPr lang="en-US" sz="2000"/>
              <a:t>network have </a:t>
            </a:r>
            <a:r>
              <a:rPr lang="en-US" sz="2000">
                <a:solidFill>
                  <a:srgbClr val="FF0000"/>
                </a:solidFill>
              </a:rPr>
              <a:t>same</a:t>
            </a:r>
            <a:r>
              <a:rPr lang="en-US" sz="2000"/>
              <a:t> single source NAT IP address: 138.76.29.7,</a:t>
            </a:r>
          </a:p>
          <a:p>
            <a:pPr algn="ctr"/>
            <a:r>
              <a:rPr lang="en-US" sz="2000"/>
              <a:t>different source port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966075" cy="1143000"/>
          </a:xfrm>
        </p:spPr>
        <p:txBody>
          <a:bodyPr/>
          <a:lstStyle/>
          <a:p>
            <a:r>
              <a:rPr lang="en-US" sz="3600" dirty="0" smtClean="0">
                <a:solidFill>
                  <a:srgbClr val="FF0000"/>
                </a:solidFill>
              </a:rPr>
              <a:t>NAT: Network Address Translation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575675" cy="4648200"/>
          </a:xfrm>
        </p:spPr>
        <p:txBody>
          <a:bodyPr/>
          <a:lstStyle/>
          <a:p>
            <a:r>
              <a:rPr lang="en-US" sz="2400" smtClean="0">
                <a:solidFill>
                  <a:srgbClr val="FF0000"/>
                </a:solidFill>
              </a:rPr>
              <a:t>Motivation:</a:t>
            </a:r>
            <a:r>
              <a:rPr lang="en-US" sz="2400" smtClean="0"/>
              <a:t> local network uses just one IP address as far as outside word is concerned:</a:t>
            </a:r>
          </a:p>
          <a:p>
            <a:pPr lvl="1"/>
            <a:r>
              <a:rPr lang="en-US" smtClean="0"/>
              <a:t>no need to be allocated range of addresses from ISP: - just one IP address is used for all devices</a:t>
            </a:r>
          </a:p>
          <a:p>
            <a:pPr lvl="1"/>
            <a:r>
              <a:rPr lang="en-US" smtClean="0"/>
              <a:t>can change addresses of devices in local network without notifying outside world</a:t>
            </a:r>
          </a:p>
          <a:p>
            <a:pPr lvl="1"/>
            <a:r>
              <a:rPr lang="en-US" smtClean="0"/>
              <a:t>can change ISP without changing addresses of devices in local network</a:t>
            </a:r>
          </a:p>
          <a:p>
            <a:pPr lvl="1"/>
            <a:r>
              <a:rPr lang="en-US" smtClean="0"/>
              <a:t>devices inside local net not explicitly addressable, visible by outside world (a security plus).</a:t>
            </a:r>
          </a:p>
          <a:p>
            <a:pPr>
              <a:buFont typeface="ZapfDingbats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966075" cy="1143000"/>
          </a:xfrm>
        </p:spPr>
        <p:txBody>
          <a:bodyPr/>
          <a:lstStyle/>
          <a:p>
            <a:r>
              <a:rPr lang="en-US" sz="3600" dirty="0" smtClean="0">
                <a:solidFill>
                  <a:srgbClr val="FF0000"/>
                </a:solidFill>
              </a:rPr>
              <a:t>NAT: Network Address Translation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82700"/>
            <a:ext cx="8575675" cy="4648200"/>
          </a:xfrm>
        </p:spPr>
        <p:txBody>
          <a:bodyPr/>
          <a:lstStyle/>
          <a:p>
            <a:pPr>
              <a:lnSpc>
                <a:spcPct val="80000"/>
              </a:lnSpc>
              <a:buFont typeface="ZapfDingbats" charset="2"/>
              <a:buNone/>
            </a:pPr>
            <a:r>
              <a:rPr lang="en-US" sz="2000" smtClean="0">
                <a:solidFill>
                  <a:srgbClr val="FF0000"/>
                </a:solidFill>
              </a:rPr>
              <a:t>Implementation:</a:t>
            </a:r>
            <a:r>
              <a:rPr lang="en-US" sz="2000" smtClean="0"/>
              <a:t> NAT router must:</a:t>
            </a:r>
            <a:br>
              <a:rPr lang="en-US" sz="2000" smtClean="0"/>
            </a:br>
            <a:endParaRPr lang="en-US" sz="2000" smtClean="0"/>
          </a:p>
          <a:p>
            <a:pPr lvl="1">
              <a:lnSpc>
                <a:spcPct val="80000"/>
              </a:lnSpc>
            </a:pPr>
            <a:r>
              <a:rPr lang="en-US" sz="2000" i="1" smtClean="0">
                <a:solidFill>
                  <a:schemeClr val="accent2"/>
                </a:solidFill>
              </a:rPr>
              <a:t>outgoing datagrams:</a:t>
            </a:r>
            <a:r>
              <a:rPr lang="en-US" sz="2000" smtClean="0">
                <a:solidFill>
                  <a:schemeClr val="accent2"/>
                </a:solidFill>
              </a:rPr>
              <a:t> </a:t>
            </a:r>
            <a:r>
              <a:rPr lang="en-US" sz="2000" i="1" smtClean="0">
                <a:solidFill>
                  <a:schemeClr val="accent2"/>
                </a:solidFill>
              </a:rPr>
              <a:t>replace</a:t>
            </a:r>
            <a:r>
              <a:rPr lang="en-US" sz="2000" smtClean="0"/>
              <a:t> (source IP address, port #) of every outgoing datagram to (NAT IP address, new port #)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mtClean="0"/>
              <a:t>. . . remote clients/servers will respond using (NAT IP address, new port #) as destination addr.</a:t>
            </a:r>
            <a:br>
              <a:rPr lang="en-US" smtClean="0"/>
            </a:br>
            <a:endParaRPr lang="en-US" smtClean="0"/>
          </a:p>
          <a:p>
            <a:pPr lvl="1">
              <a:lnSpc>
                <a:spcPct val="80000"/>
              </a:lnSpc>
            </a:pPr>
            <a:r>
              <a:rPr lang="en-US" sz="2000" i="1" smtClean="0">
                <a:solidFill>
                  <a:schemeClr val="accent2"/>
                </a:solidFill>
              </a:rPr>
              <a:t>remember (in NAT translation table) </a:t>
            </a:r>
            <a:r>
              <a:rPr lang="en-US" sz="2000" smtClean="0"/>
              <a:t>every (source IP address, port #)  to (NAT IP address, new port #) translation pair</a:t>
            </a:r>
            <a:br>
              <a:rPr lang="en-US" sz="2000" smtClean="0"/>
            </a:br>
            <a:endParaRPr lang="en-US" sz="2000" smtClean="0"/>
          </a:p>
          <a:p>
            <a:pPr lvl="1">
              <a:lnSpc>
                <a:spcPct val="80000"/>
              </a:lnSpc>
            </a:pPr>
            <a:r>
              <a:rPr lang="en-US" sz="2000" i="1" smtClean="0">
                <a:solidFill>
                  <a:schemeClr val="accent2"/>
                </a:solidFill>
              </a:rPr>
              <a:t>incoming datagrams:</a:t>
            </a:r>
            <a:r>
              <a:rPr lang="en-US" sz="2000" smtClean="0">
                <a:solidFill>
                  <a:schemeClr val="accent2"/>
                </a:solidFill>
              </a:rPr>
              <a:t> </a:t>
            </a:r>
            <a:r>
              <a:rPr lang="en-US" sz="2000" i="1" smtClean="0">
                <a:solidFill>
                  <a:schemeClr val="accent2"/>
                </a:solidFill>
              </a:rPr>
              <a:t>replace</a:t>
            </a:r>
            <a:r>
              <a:rPr lang="en-US" sz="2000" smtClean="0"/>
              <a:t> (NAT IP address, new port #) in dest fields of every incoming datagram with corresponding (source IP address, port #) stored in NAT table</a:t>
            </a:r>
          </a:p>
          <a:p>
            <a:pPr lvl="1">
              <a:lnSpc>
                <a:spcPct val="80000"/>
              </a:lnSpc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Freeform 2"/>
          <p:cNvSpPr>
            <a:spLocks/>
          </p:cNvSpPr>
          <p:nvPr/>
        </p:nvSpPr>
        <p:spPr bwMode="auto">
          <a:xfrm>
            <a:off x="179388" y="3651250"/>
            <a:ext cx="4089400" cy="1355725"/>
          </a:xfrm>
          <a:custGeom>
            <a:avLst/>
            <a:gdLst>
              <a:gd name="T0" fmla="*/ 1888 w 2269"/>
              <a:gd name="T1" fmla="*/ 285 h 854"/>
              <a:gd name="T2" fmla="*/ 418 w 2269"/>
              <a:gd name="T3" fmla="*/ 283 h 854"/>
              <a:gd name="T4" fmla="*/ 60 w 2269"/>
              <a:gd name="T5" fmla="*/ 83 h 854"/>
              <a:gd name="T6" fmla="*/ 60 w 2269"/>
              <a:gd name="T7" fmla="*/ 781 h 854"/>
              <a:gd name="T8" fmla="*/ 374 w 2269"/>
              <a:gd name="T9" fmla="*/ 519 h 854"/>
              <a:gd name="T10" fmla="*/ 2017 w 2269"/>
              <a:gd name="T11" fmla="*/ 447 h 854"/>
              <a:gd name="T12" fmla="*/ 1888 w 2269"/>
              <a:gd name="T13" fmla="*/ 285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9"/>
              <a:gd name="T22" fmla="*/ 0 h 854"/>
              <a:gd name="T23" fmla="*/ 2269 w 2269"/>
              <a:gd name="T24" fmla="*/ 854 h 8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FF0000"/>
                </a:solidFill>
              </a:rPr>
              <a:t>NAT: Network Address Translation</a:t>
            </a:r>
          </a:p>
        </p:txBody>
      </p:sp>
      <p:sp>
        <p:nvSpPr>
          <p:cNvPr id="16392" name="Freeform 4"/>
          <p:cNvSpPr>
            <a:spLocks/>
          </p:cNvSpPr>
          <p:nvPr/>
        </p:nvSpPr>
        <p:spPr bwMode="auto">
          <a:xfrm>
            <a:off x="4468813" y="2922588"/>
            <a:ext cx="3738562" cy="2697162"/>
          </a:xfrm>
          <a:custGeom>
            <a:avLst/>
            <a:gdLst>
              <a:gd name="T0" fmla="*/ 349 w 2355"/>
              <a:gd name="T1" fmla="*/ 761 h 1699"/>
              <a:gd name="T2" fmla="*/ 1651 w 2355"/>
              <a:gd name="T3" fmla="*/ 732 h 1699"/>
              <a:gd name="T4" fmla="*/ 1773 w 2355"/>
              <a:gd name="T5" fmla="*/ 230 h 1699"/>
              <a:gd name="T6" fmla="*/ 2029 w 2355"/>
              <a:gd name="T7" fmla="*/ 8 h 1699"/>
              <a:gd name="T8" fmla="*/ 2267 w 2355"/>
              <a:gd name="T9" fmla="*/ 183 h 1699"/>
              <a:gd name="T10" fmla="*/ 2355 w 2355"/>
              <a:gd name="T11" fmla="*/ 942 h 1699"/>
              <a:gd name="T12" fmla="*/ 2267 w 2355"/>
              <a:gd name="T13" fmla="*/ 1592 h 1699"/>
              <a:gd name="T14" fmla="*/ 1840 w 2355"/>
              <a:gd name="T15" fmla="*/ 1586 h 1699"/>
              <a:gd name="T16" fmla="*/ 1670 w 2355"/>
              <a:gd name="T17" fmla="*/ 1025 h 1699"/>
              <a:gd name="T18" fmla="*/ 220 w 2355"/>
              <a:gd name="T19" fmla="*/ 923 h 1699"/>
              <a:gd name="T20" fmla="*/ 349 w 2355"/>
              <a:gd name="T21" fmla="*/ 761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386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7497763" y="3233738"/>
          <a:ext cx="555625" cy="463550"/>
        </p:xfrm>
        <a:graphic>
          <a:graphicData uri="http://schemas.openxmlformats.org/presentationml/2006/ole">
            <p:oleObj spid="_x0000_s8194" name="Clip" r:id="rId3" imgW="1305000" imgH="1085760" progId="">
              <p:embed/>
            </p:oleObj>
          </a:graphicData>
        </a:graphic>
      </p:graphicFrame>
      <p:graphicFrame>
        <p:nvGraphicFramePr>
          <p:cNvPr id="16387" name="Object 6"/>
          <p:cNvGraphicFramePr>
            <a:graphicFrameLocks noChangeAspect="1"/>
          </p:cNvGraphicFramePr>
          <p:nvPr/>
        </p:nvGraphicFramePr>
        <p:xfrm>
          <a:off x="7546975" y="4022725"/>
          <a:ext cx="579438" cy="482600"/>
        </p:xfrm>
        <a:graphic>
          <a:graphicData uri="http://schemas.openxmlformats.org/presentationml/2006/ole">
            <p:oleObj spid="_x0000_s8195" name="Clip" r:id="rId4" imgW="1305000" imgH="1085760" progId="">
              <p:embed/>
            </p:oleObj>
          </a:graphicData>
        </a:graphic>
      </p:graphicFrame>
      <p:graphicFrame>
        <p:nvGraphicFramePr>
          <p:cNvPr id="16388" name="Object 7"/>
          <p:cNvGraphicFramePr>
            <a:graphicFrameLocks noChangeAspect="1"/>
          </p:cNvGraphicFramePr>
          <p:nvPr/>
        </p:nvGraphicFramePr>
        <p:xfrm>
          <a:off x="7518400" y="4787900"/>
          <a:ext cx="563563" cy="469900"/>
        </p:xfrm>
        <a:graphic>
          <a:graphicData uri="http://schemas.openxmlformats.org/presentationml/2006/ole">
            <p:oleObj spid="_x0000_s8196" name="Clip" r:id="rId5" imgW="1305000" imgH="1085760" progId="">
              <p:embed/>
            </p:oleObj>
          </a:graphicData>
        </a:graphic>
      </p:graphicFrame>
      <p:sp>
        <p:nvSpPr>
          <p:cNvPr id="16393" name="Line 8"/>
          <p:cNvSpPr>
            <a:spLocks noChangeShapeType="1"/>
          </p:cNvSpPr>
          <p:nvPr/>
        </p:nvSpPr>
        <p:spPr bwMode="auto">
          <a:xfrm>
            <a:off x="4583113" y="4244975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94" name="Line 9"/>
          <p:cNvSpPr>
            <a:spLocks noChangeShapeType="1"/>
          </p:cNvSpPr>
          <p:nvPr/>
        </p:nvSpPr>
        <p:spPr bwMode="auto">
          <a:xfrm flipH="1">
            <a:off x="7418388" y="3502025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7423150" y="3497263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 flipV="1">
            <a:off x="7429500" y="5002213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97" name="Text Box 12"/>
          <p:cNvSpPr txBox="1">
            <a:spLocks noChangeArrowheads="1"/>
          </p:cNvSpPr>
          <p:nvPr/>
        </p:nvSpPr>
        <p:spPr bwMode="auto">
          <a:xfrm>
            <a:off x="8048625" y="3232150"/>
            <a:ext cx="892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10.0.0.1</a:t>
            </a:r>
          </a:p>
        </p:txBody>
      </p:sp>
      <p:sp>
        <p:nvSpPr>
          <p:cNvPr id="16398" name="Text Box 13"/>
          <p:cNvSpPr txBox="1">
            <a:spLocks noChangeArrowheads="1"/>
          </p:cNvSpPr>
          <p:nvPr/>
        </p:nvSpPr>
        <p:spPr bwMode="auto">
          <a:xfrm>
            <a:off x="8175625" y="4000500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10.0.0.2</a:t>
            </a:r>
          </a:p>
        </p:txBody>
      </p:sp>
      <p:sp>
        <p:nvSpPr>
          <p:cNvPr id="16399" name="Text Box 14"/>
          <p:cNvSpPr txBox="1">
            <a:spLocks noChangeArrowheads="1"/>
          </p:cNvSpPr>
          <p:nvPr/>
        </p:nvSpPr>
        <p:spPr bwMode="auto">
          <a:xfrm>
            <a:off x="8137525" y="4895850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10.0.0.3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635625" y="2860675"/>
            <a:ext cx="1871663" cy="1033463"/>
            <a:chOff x="3550" y="2055"/>
            <a:chExt cx="1179" cy="651"/>
          </a:xfrm>
        </p:grpSpPr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3550" y="2055"/>
              <a:ext cx="1179" cy="357"/>
              <a:chOff x="4381" y="786"/>
              <a:chExt cx="1108" cy="357"/>
            </a:xfrm>
          </p:grpSpPr>
          <p:sp>
            <p:nvSpPr>
              <p:cNvPr id="16488" name="Rectangle 17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89" name="Text Box 18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/>
                  <a:t>S: 10.0.0.1, 3345</a:t>
                </a:r>
              </a:p>
              <a:p>
                <a:r>
                  <a:rPr lang="en-US" sz="1200"/>
                  <a:t>D: 128.119.40.186, 80</a:t>
                </a:r>
              </a:p>
            </p:txBody>
          </p:sp>
          <p:grpSp>
            <p:nvGrpSpPr>
              <p:cNvPr id="4" name="Group 19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6495" name="Freeform 20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6496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6497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23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6492" name="Freeform 24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6493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6494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6484" name="Freeform 27"/>
            <p:cNvSpPr>
              <a:spLocks/>
            </p:cNvSpPr>
            <p:nvPr/>
          </p:nvSpPr>
          <p:spPr bwMode="auto">
            <a:xfrm>
              <a:off x="3573" y="2364"/>
              <a:ext cx="564" cy="342"/>
            </a:xfrm>
            <a:custGeom>
              <a:avLst/>
              <a:gdLst>
                <a:gd name="T0" fmla="*/ 0 w 417"/>
                <a:gd name="T1" fmla="*/ 264 h 264"/>
                <a:gd name="T2" fmla="*/ 417 w 417"/>
                <a:gd name="T3" fmla="*/ 264 h 264"/>
                <a:gd name="T4" fmla="*/ 417 w 417"/>
                <a:gd name="T5" fmla="*/ 0 h 264"/>
                <a:gd name="T6" fmla="*/ 0 60000 65536"/>
                <a:gd name="T7" fmla="*/ 0 60000 65536"/>
                <a:gd name="T8" fmla="*/ 0 60000 65536"/>
                <a:gd name="T9" fmla="*/ 0 w 417"/>
                <a:gd name="T10" fmla="*/ 0 h 264"/>
                <a:gd name="T11" fmla="*/ 417 w 417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4032" y="2419"/>
              <a:ext cx="218" cy="231"/>
              <a:chOff x="5140" y="403"/>
              <a:chExt cx="218" cy="231"/>
            </a:xfrm>
          </p:grpSpPr>
          <p:sp>
            <p:nvSpPr>
              <p:cNvPr id="16486" name="Oval 29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87" name="Text Box 30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8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</p:grpSp>
      <p:sp>
        <p:nvSpPr>
          <p:cNvPr id="16401" name="Text Box 31"/>
          <p:cNvSpPr txBox="1">
            <a:spLocks noChangeArrowheads="1"/>
          </p:cNvSpPr>
          <p:nvPr/>
        </p:nvSpPr>
        <p:spPr bwMode="auto">
          <a:xfrm>
            <a:off x="4533900" y="3822700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10.0.0.4</a:t>
            </a:r>
          </a:p>
        </p:txBody>
      </p:sp>
      <p:sp>
        <p:nvSpPr>
          <p:cNvPr id="16402" name="Line 32"/>
          <p:cNvSpPr>
            <a:spLocks noChangeShapeType="1"/>
          </p:cNvSpPr>
          <p:nvPr/>
        </p:nvSpPr>
        <p:spPr bwMode="auto">
          <a:xfrm flipH="1">
            <a:off x="4657725" y="4073525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03" name="Text Box 33"/>
          <p:cNvSpPr txBox="1">
            <a:spLocks noChangeArrowheads="1"/>
          </p:cNvSpPr>
          <p:nvPr/>
        </p:nvSpPr>
        <p:spPr bwMode="auto">
          <a:xfrm>
            <a:off x="2695575" y="43799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138.76.29.7</a:t>
            </a:r>
          </a:p>
        </p:txBody>
      </p:sp>
      <p:sp>
        <p:nvSpPr>
          <p:cNvPr id="16404" name="Line 34"/>
          <p:cNvSpPr>
            <a:spLocks noChangeShapeType="1"/>
          </p:cNvSpPr>
          <p:nvPr/>
        </p:nvSpPr>
        <p:spPr bwMode="auto">
          <a:xfrm flipH="1">
            <a:off x="3917950" y="4311650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6469063" y="1541463"/>
            <a:ext cx="2503487" cy="1417637"/>
            <a:chOff x="3944" y="971"/>
            <a:chExt cx="1577" cy="893"/>
          </a:xfrm>
        </p:grpSpPr>
        <p:sp>
          <p:nvSpPr>
            <p:cNvPr id="16481" name="Text Box 36"/>
            <p:cNvSpPr txBox="1">
              <a:spLocks noChangeArrowheads="1"/>
            </p:cNvSpPr>
            <p:nvPr/>
          </p:nvSpPr>
          <p:spPr bwMode="auto">
            <a:xfrm>
              <a:off x="4121" y="971"/>
              <a:ext cx="1400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u="sng">
                  <a:solidFill>
                    <a:srgbClr val="FF0000"/>
                  </a:solidFill>
                </a:rPr>
                <a:t>1:</a:t>
              </a:r>
              <a:r>
                <a:rPr lang="en-US">
                  <a:solidFill>
                    <a:srgbClr val="FF0000"/>
                  </a:solidFill>
                </a:rPr>
                <a:t> host 10.0.0.1 </a:t>
              </a:r>
            </a:p>
            <a:p>
              <a:r>
                <a:rPr lang="en-US">
                  <a:solidFill>
                    <a:srgbClr val="FF0000"/>
                  </a:solidFill>
                </a:rPr>
                <a:t>sends datagram to </a:t>
              </a:r>
            </a:p>
            <a:p>
              <a:r>
                <a:rPr lang="en-US">
                  <a:solidFill>
                    <a:srgbClr val="FF0000"/>
                  </a:solidFill>
                </a:rPr>
                <a:t>128.119.40, 80</a:t>
              </a:r>
            </a:p>
          </p:txBody>
        </p:sp>
        <p:sp>
          <p:nvSpPr>
            <p:cNvPr id="16482" name="Line 37"/>
            <p:cNvSpPr>
              <a:spLocks noChangeShapeType="1"/>
            </p:cNvSpPr>
            <p:nvPr/>
          </p:nvSpPr>
          <p:spPr bwMode="auto">
            <a:xfrm flipH="1">
              <a:off x="3944" y="1105"/>
              <a:ext cx="197" cy="75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6406" name="Freeform 38"/>
          <p:cNvSpPr>
            <a:spLocks/>
          </p:cNvSpPr>
          <p:nvPr/>
        </p:nvSpPr>
        <p:spPr bwMode="auto">
          <a:xfrm>
            <a:off x="2344738" y="2627313"/>
            <a:ext cx="3862387" cy="1531937"/>
          </a:xfrm>
          <a:custGeom>
            <a:avLst/>
            <a:gdLst>
              <a:gd name="T0" fmla="*/ 0 w 2433"/>
              <a:gd name="T1" fmla="*/ 64 h 965"/>
              <a:gd name="T2" fmla="*/ 2352 w 2433"/>
              <a:gd name="T3" fmla="*/ 64 h 965"/>
              <a:gd name="T4" fmla="*/ 1640 w 2433"/>
              <a:gd name="T5" fmla="*/ 450 h 965"/>
              <a:gd name="T6" fmla="*/ 1308 w 2433"/>
              <a:gd name="T7" fmla="*/ 965 h 965"/>
              <a:gd name="T8" fmla="*/ 1159 w 2433"/>
              <a:gd name="T9" fmla="*/ 965 h 965"/>
              <a:gd name="T10" fmla="*/ 820 w 2433"/>
              <a:gd name="T11" fmla="*/ 396 h 965"/>
              <a:gd name="T12" fmla="*/ 0 w 2433"/>
              <a:gd name="T13" fmla="*/ 64 h 9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3"/>
              <a:gd name="T22" fmla="*/ 0 h 965"/>
              <a:gd name="T23" fmla="*/ 2433 w 2433"/>
              <a:gd name="T24" fmla="*/ 965 h 9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3" h="965">
                <a:moveTo>
                  <a:pt x="0" y="64"/>
                </a:moveTo>
                <a:cubicBezTo>
                  <a:pt x="0" y="64"/>
                  <a:pt x="2079" y="0"/>
                  <a:pt x="2352" y="64"/>
                </a:cubicBezTo>
                <a:cubicBezTo>
                  <a:pt x="2433" y="57"/>
                  <a:pt x="1814" y="309"/>
                  <a:pt x="1640" y="450"/>
                </a:cubicBezTo>
                <a:cubicBezTo>
                  <a:pt x="1466" y="591"/>
                  <a:pt x="1383" y="888"/>
                  <a:pt x="1308" y="965"/>
                </a:cubicBezTo>
                <a:lnTo>
                  <a:pt x="1159" y="965"/>
                </a:lnTo>
                <a:cubicBezTo>
                  <a:pt x="1078" y="870"/>
                  <a:pt x="1013" y="546"/>
                  <a:pt x="820" y="396"/>
                </a:cubicBezTo>
                <a:cubicBezTo>
                  <a:pt x="583" y="207"/>
                  <a:pt x="189" y="142"/>
                  <a:pt x="0" y="64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 w="317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07" name="Rectangle 39"/>
          <p:cNvSpPr>
            <a:spLocks noChangeArrowheads="1"/>
          </p:cNvSpPr>
          <p:nvPr/>
        </p:nvSpPr>
        <p:spPr bwMode="auto">
          <a:xfrm>
            <a:off x="2344738" y="1374775"/>
            <a:ext cx="3784600" cy="1354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8" name="Text Box 40"/>
          <p:cNvSpPr txBox="1">
            <a:spLocks noChangeArrowheads="1"/>
          </p:cNvSpPr>
          <p:nvPr/>
        </p:nvSpPr>
        <p:spPr bwMode="auto">
          <a:xfrm>
            <a:off x="2260600" y="1423988"/>
            <a:ext cx="39290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NAT translation table</a:t>
            </a:r>
          </a:p>
          <a:p>
            <a:pPr algn="ctr"/>
            <a:r>
              <a:rPr lang="en-US"/>
              <a:t>WAN side addr        LAN side addr</a:t>
            </a:r>
          </a:p>
        </p:txBody>
      </p:sp>
      <p:sp>
        <p:nvSpPr>
          <p:cNvPr id="16409" name="Line 41"/>
          <p:cNvSpPr>
            <a:spLocks noChangeShapeType="1"/>
          </p:cNvSpPr>
          <p:nvPr/>
        </p:nvSpPr>
        <p:spPr bwMode="auto">
          <a:xfrm flipV="1">
            <a:off x="2344738" y="1747838"/>
            <a:ext cx="3790950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10" name="Line 42"/>
          <p:cNvSpPr>
            <a:spLocks noChangeShapeType="1"/>
          </p:cNvSpPr>
          <p:nvPr/>
        </p:nvSpPr>
        <p:spPr bwMode="auto">
          <a:xfrm flipV="1">
            <a:off x="2359025" y="2025650"/>
            <a:ext cx="3749675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11" name="Line 43"/>
          <p:cNvSpPr>
            <a:spLocks noChangeShapeType="1"/>
          </p:cNvSpPr>
          <p:nvPr/>
        </p:nvSpPr>
        <p:spPr bwMode="auto">
          <a:xfrm>
            <a:off x="4468813" y="1770063"/>
            <a:ext cx="3175" cy="955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4062413" y="4105275"/>
            <a:ext cx="555625" cy="307975"/>
            <a:chOff x="3600" y="219"/>
            <a:chExt cx="360" cy="175"/>
          </a:xfrm>
        </p:grpSpPr>
        <p:sp>
          <p:nvSpPr>
            <p:cNvPr id="16468" name="Oval 4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69" name="Line 4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70" name="Line 4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71" name="Rectangle 4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6472" name="Oval 4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5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6478" name="Line 5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79" name="Line 5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80" name="Line 5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5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6475" name="Line 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76" name="Line 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77" name="Line 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80986" name="Text Box 58"/>
          <p:cNvSpPr txBox="1">
            <a:spLocks noChangeArrowheads="1"/>
          </p:cNvSpPr>
          <p:nvPr/>
        </p:nvSpPr>
        <p:spPr bwMode="auto">
          <a:xfrm>
            <a:off x="2362200" y="2049463"/>
            <a:ext cx="37830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138.76.29.7, 5001   10.0.0.1, 3345</a:t>
            </a:r>
          </a:p>
          <a:p>
            <a:pPr algn="ctr"/>
            <a:r>
              <a:rPr lang="en-US"/>
              <a:t>……                                         ……</a:t>
            </a:r>
          </a:p>
        </p:txBody>
      </p:sp>
      <p:grpSp>
        <p:nvGrpSpPr>
          <p:cNvPr id="11" name="Group 59"/>
          <p:cNvGrpSpPr>
            <a:grpSpLocks/>
          </p:cNvGrpSpPr>
          <p:nvPr/>
        </p:nvGrpSpPr>
        <p:grpSpPr bwMode="auto">
          <a:xfrm>
            <a:off x="4765675" y="3435350"/>
            <a:ext cx="2784475" cy="1631950"/>
            <a:chOff x="3002" y="2417"/>
            <a:chExt cx="1754" cy="1028"/>
          </a:xfrm>
        </p:grpSpPr>
        <p:sp>
          <p:nvSpPr>
            <p:cNvPr id="16454" name="Rectangle 60"/>
            <p:cNvSpPr>
              <a:spLocks noChangeArrowheads="1"/>
            </p:cNvSpPr>
            <p:nvPr/>
          </p:nvSpPr>
          <p:spPr bwMode="auto">
            <a:xfrm>
              <a:off x="3002" y="3051"/>
              <a:ext cx="1175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5" name="Text Box 61"/>
            <p:cNvSpPr txBox="1">
              <a:spLocks noChangeArrowheads="1"/>
            </p:cNvSpPr>
            <p:nvPr/>
          </p:nvSpPr>
          <p:spPr bwMode="auto">
            <a:xfrm>
              <a:off x="3104" y="3042"/>
              <a:ext cx="111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S: 128.119.40.186, 80 </a:t>
              </a:r>
            </a:p>
            <a:p>
              <a:r>
                <a:rPr lang="en-US" sz="1200"/>
                <a:t>D: 10.0.0.1, 3345</a:t>
              </a:r>
            </a:p>
            <a:p>
              <a:endParaRPr lang="en-US" sz="1200"/>
            </a:p>
          </p:txBody>
        </p:sp>
        <p:grpSp>
          <p:nvGrpSpPr>
            <p:cNvPr id="12" name="Group 62"/>
            <p:cNvGrpSpPr>
              <a:grpSpLocks/>
            </p:cNvGrpSpPr>
            <p:nvPr/>
          </p:nvGrpSpPr>
          <p:grpSpPr bwMode="auto">
            <a:xfrm>
              <a:off x="3054" y="3007"/>
              <a:ext cx="51" cy="99"/>
              <a:chOff x="5508" y="1599"/>
              <a:chExt cx="48" cy="99"/>
            </a:xfrm>
          </p:grpSpPr>
          <p:sp>
            <p:nvSpPr>
              <p:cNvPr id="16465" name="Freeform 63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466" name="Line 64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467" name="Line 65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" name="Group 66"/>
            <p:cNvGrpSpPr>
              <a:grpSpLocks/>
            </p:cNvGrpSpPr>
            <p:nvPr/>
          </p:nvGrpSpPr>
          <p:grpSpPr bwMode="auto">
            <a:xfrm>
              <a:off x="3059" y="3248"/>
              <a:ext cx="51" cy="99"/>
              <a:chOff x="5508" y="1599"/>
              <a:chExt cx="48" cy="99"/>
            </a:xfrm>
          </p:grpSpPr>
          <p:sp>
            <p:nvSpPr>
              <p:cNvPr id="16462" name="Freeform 67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463" name="Line 68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464" name="Line 69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6458" name="Freeform 70"/>
            <p:cNvSpPr>
              <a:spLocks/>
            </p:cNvSpPr>
            <p:nvPr/>
          </p:nvSpPr>
          <p:spPr bwMode="auto">
            <a:xfrm>
              <a:off x="4179" y="2417"/>
              <a:ext cx="577" cy="768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7"/>
                <a:gd name="T13" fmla="*/ 0 h 768"/>
                <a:gd name="T14" fmla="*/ 577 w 577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4" name="Group 71"/>
            <p:cNvGrpSpPr>
              <a:grpSpLocks/>
            </p:cNvGrpSpPr>
            <p:nvPr/>
          </p:nvGrpSpPr>
          <p:grpSpPr bwMode="auto">
            <a:xfrm>
              <a:off x="4240" y="3064"/>
              <a:ext cx="218" cy="231"/>
              <a:chOff x="5140" y="403"/>
              <a:chExt cx="218" cy="231"/>
            </a:xfrm>
          </p:grpSpPr>
          <p:sp>
            <p:nvSpPr>
              <p:cNvPr id="16460" name="Oval 72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61" name="Text Box 73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15" name="Group 74"/>
          <p:cNvGrpSpPr>
            <a:grpSpLocks/>
          </p:cNvGrpSpPr>
          <p:nvPr/>
        </p:nvGrpSpPr>
        <p:grpSpPr bwMode="auto">
          <a:xfrm>
            <a:off x="1531938" y="3641725"/>
            <a:ext cx="2497137" cy="566738"/>
            <a:chOff x="1026" y="3559"/>
            <a:chExt cx="1573" cy="357"/>
          </a:xfrm>
        </p:grpSpPr>
        <p:grpSp>
          <p:nvGrpSpPr>
            <p:cNvPr id="16" name="Group 75"/>
            <p:cNvGrpSpPr>
              <a:grpSpLocks/>
            </p:cNvGrpSpPr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16444" name="Rectangle 76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5" name="Text Box 77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/>
                  <a:t>S: 138.76.29.7, 5001</a:t>
                </a:r>
              </a:p>
              <a:p>
                <a:r>
                  <a:rPr lang="en-US" sz="1200"/>
                  <a:t>D: 128.119.40.186, 80</a:t>
                </a:r>
              </a:p>
            </p:txBody>
          </p:sp>
          <p:grpSp>
            <p:nvGrpSpPr>
              <p:cNvPr id="17" name="Group 78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6451" name="Freeform 79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6452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6453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82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6448" name="Freeform 83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6449" name="Line 84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6450" name="Line 85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6440" name="Line 86"/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9" name="Group 87"/>
            <p:cNvGrpSpPr>
              <a:grpSpLocks/>
            </p:cNvGrpSpPr>
            <p:nvPr/>
          </p:nvGrpSpPr>
          <p:grpSpPr bwMode="auto">
            <a:xfrm>
              <a:off x="1143" y="3616"/>
              <a:ext cx="218" cy="231"/>
              <a:chOff x="5140" y="403"/>
              <a:chExt cx="218" cy="231"/>
            </a:xfrm>
          </p:grpSpPr>
          <p:sp>
            <p:nvSpPr>
              <p:cNvPr id="16442" name="Oval 88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3" name="Text Box 89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20" name="Group 90"/>
          <p:cNvGrpSpPr>
            <a:grpSpLocks/>
          </p:cNvGrpSpPr>
          <p:nvPr/>
        </p:nvGrpSpPr>
        <p:grpSpPr bwMode="auto">
          <a:xfrm>
            <a:off x="0" y="1643063"/>
            <a:ext cx="5154613" cy="2081212"/>
            <a:chOff x="0" y="1288"/>
            <a:chExt cx="3247" cy="1311"/>
          </a:xfrm>
        </p:grpSpPr>
        <p:sp>
          <p:nvSpPr>
            <p:cNvPr id="16435" name="Text Box 91"/>
            <p:cNvSpPr txBox="1">
              <a:spLocks noChangeArrowheads="1"/>
            </p:cNvSpPr>
            <p:nvPr/>
          </p:nvSpPr>
          <p:spPr bwMode="auto">
            <a:xfrm>
              <a:off x="0" y="1288"/>
              <a:ext cx="1357" cy="1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u="sng">
                  <a:solidFill>
                    <a:srgbClr val="FF0000"/>
                  </a:solidFill>
                </a:rPr>
                <a:t>2:</a:t>
              </a:r>
              <a:r>
                <a:rPr lang="en-US">
                  <a:solidFill>
                    <a:srgbClr val="FF0000"/>
                  </a:solidFill>
                </a:rPr>
                <a:t> NAT router</a:t>
              </a:r>
            </a:p>
            <a:p>
              <a:r>
                <a:rPr lang="en-US">
                  <a:solidFill>
                    <a:srgbClr val="FF0000"/>
                  </a:solidFill>
                </a:rPr>
                <a:t>changes datagram</a:t>
              </a:r>
            </a:p>
            <a:p>
              <a:r>
                <a:rPr lang="en-US">
                  <a:solidFill>
                    <a:srgbClr val="FF0000"/>
                  </a:solidFill>
                </a:rPr>
                <a:t>source addr from</a:t>
              </a:r>
            </a:p>
            <a:p>
              <a:r>
                <a:rPr lang="en-US">
                  <a:solidFill>
                    <a:srgbClr val="FF0000"/>
                  </a:solidFill>
                </a:rPr>
                <a:t>10.0.0.1, 3345 to</a:t>
              </a:r>
            </a:p>
            <a:p>
              <a:r>
                <a:rPr lang="en-US">
                  <a:solidFill>
                    <a:srgbClr val="FF0000"/>
                  </a:solidFill>
                </a:rPr>
                <a:t>138.76.29.7, 5001,</a:t>
              </a:r>
            </a:p>
            <a:p>
              <a:r>
                <a:rPr lang="en-US">
                  <a:solidFill>
                    <a:srgbClr val="FF0000"/>
                  </a:solidFill>
                </a:rPr>
                <a:t>updates table</a:t>
              </a:r>
            </a:p>
          </p:txBody>
        </p:sp>
        <p:sp>
          <p:nvSpPr>
            <p:cNvPr id="16436" name="Line 92"/>
            <p:cNvSpPr>
              <a:spLocks noChangeShapeType="1"/>
            </p:cNvSpPr>
            <p:nvPr/>
          </p:nvSpPr>
          <p:spPr bwMode="auto">
            <a:xfrm>
              <a:off x="1285" y="2243"/>
              <a:ext cx="147" cy="3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37" name="Line 93"/>
            <p:cNvSpPr>
              <a:spLocks noChangeShapeType="1"/>
            </p:cNvSpPr>
            <p:nvPr/>
          </p:nvSpPr>
          <p:spPr bwMode="auto">
            <a:xfrm flipV="1">
              <a:off x="1275" y="1788"/>
              <a:ext cx="663" cy="45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38" name="Line 94"/>
            <p:cNvSpPr>
              <a:spLocks noChangeShapeType="1"/>
            </p:cNvSpPr>
            <p:nvPr/>
          </p:nvSpPr>
          <p:spPr bwMode="auto">
            <a:xfrm flipV="1">
              <a:off x="1275" y="1751"/>
              <a:ext cx="1972" cy="4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1" name="Group 95"/>
          <p:cNvGrpSpPr>
            <a:grpSpLocks/>
          </p:cNvGrpSpPr>
          <p:nvPr/>
        </p:nvGrpSpPr>
        <p:grpSpPr bwMode="auto">
          <a:xfrm>
            <a:off x="1360488" y="4681538"/>
            <a:ext cx="2471737" cy="696912"/>
            <a:chOff x="1163" y="3752"/>
            <a:chExt cx="1557" cy="439"/>
          </a:xfrm>
        </p:grpSpPr>
        <p:sp>
          <p:nvSpPr>
            <p:cNvPr id="16421" name="Rectangle 96"/>
            <p:cNvSpPr>
              <a:spLocks noChangeArrowheads="1"/>
            </p:cNvSpPr>
            <p:nvPr/>
          </p:nvSpPr>
          <p:spPr bwMode="auto">
            <a:xfrm>
              <a:off x="1163" y="3796"/>
              <a:ext cx="1183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2" name="Text Box 97"/>
            <p:cNvSpPr txBox="1">
              <a:spLocks noChangeArrowheads="1"/>
            </p:cNvSpPr>
            <p:nvPr/>
          </p:nvSpPr>
          <p:spPr bwMode="auto">
            <a:xfrm>
              <a:off x="1281" y="3788"/>
              <a:ext cx="1120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S: 128.119.40.186, 80 </a:t>
              </a:r>
            </a:p>
            <a:p>
              <a:r>
                <a:rPr lang="en-US" sz="1200"/>
                <a:t>D: 138.76.29.7, 5001</a:t>
              </a:r>
            </a:p>
            <a:p>
              <a:endParaRPr lang="en-US" sz="1200"/>
            </a:p>
          </p:txBody>
        </p:sp>
        <p:grpSp>
          <p:nvGrpSpPr>
            <p:cNvPr id="22" name="Group 98"/>
            <p:cNvGrpSpPr>
              <a:grpSpLocks/>
            </p:cNvGrpSpPr>
            <p:nvPr/>
          </p:nvGrpSpPr>
          <p:grpSpPr bwMode="auto">
            <a:xfrm>
              <a:off x="1214" y="3752"/>
              <a:ext cx="52" cy="99"/>
              <a:chOff x="5508" y="1599"/>
              <a:chExt cx="48" cy="99"/>
            </a:xfrm>
          </p:grpSpPr>
          <p:sp>
            <p:nvSpPr>
              <p:cNvPr id="16432" name="Freeform 99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433" name="Line 100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434" name="Line 101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3" name="Group 102"/>
            <p:cNvGrpSpPr>
              <a:grpSpLocks/>
            </p:cNvGrpSpPr>
            <p:nvPr/>
          </p:nvGrpSpPr>
          <p:grpSpPr bwMode="auto">
            <a:xfrm>
              <a:off x="1193" y="3984"/>
              <a:ext cx="52" cy="99"/>
              <a:chOff x="5508" y="1599"/>
              <a:chExt cx="48" cy="99"/>
            </a:xfrm>
          </p:grpSpPr>
          <p:sp>
            <p:nvSpPr>
              <p:cNvPr id="16429" name="Freeform 103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430" name="Line 104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431" name="Line 105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6425" name="Line 106"/>
            <p:cNvSpPr>
              <a:spLocks noChangeShapeType="1"/>
            </p:cNvSpPr>
            <p:nvPr/>
          </p:nvSpPr>
          <p:spPr bwMode="auto">
            <a:xfrm flipH="1">
              <a:off x="2344" y="3931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4" name="Group 107"/>
            <p:cNvGrpSpPr>
              <a:grpSpLocks/>
            </p:cNvGrpSpPr>
            <p:nvPr/>
          </p:nvGrpSpPr>
          <p:grpSpPr bwMode="auto">
            <a:xfrm>
              <a:off x="2409" y="3818"/>
              <a:ext cx="218" cy="231"/>
              <a:chOff x="5140" y="403"/>
              <a:chExt cx="218" cy="231"/>
            </a:xfrm>
          </p:grpSpPr>
          <p:sp>
            <p:nvSpPr>
              <p:cNvPr id="16427" name="Oval 108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8" name="Text Box 109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</p:grpSp>
      <p:sp>
        <p:nvSpPr>
          <p:cNvPr id="381038" name="Text Box 110"/>
          <p:cNvSpPr txBox="1">
            <a:spLocks noChangeArrowheads="1"/>
          </p:cNvSpPr>
          <p:nvPr/>
        </p:nvSpPr>
        <p:spPr bwMode="auto">
          <a:xfrm>
            <a:off x="1317625" y="5141913"/>
            <a:ext cx="21590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FF0000"/>
                </a:solidFill>
              </a:rPr>
              <a:t>3:</a:t>
            </a:r>
            <a:r>
              <a:rPr lang="en-US">
                <a:solidFill>
                  <a:srgbClr val="FF0000"/>
                </a:solidFill>
              </a:rPr>
              <a:t> Reply arrives</a:t>
            </a:r>
          </a:p>
          <a:p>
            <a:r>
              <a:rPr lang="en-US">
                <a:solidFill>
                  <a:srgbClr val="FF0000"/>
                </a:solidFill>
              </a:rPr>
              <a:t> dest. address:</a:t>
            </a:r>
          </a:p>
          <a:p>
            <a:r>
              <a:rPr lang="en-US">
                <a:solidFill>
                  <a:srgbClr val="FF0000"/>
                </a:solidFill>
              </a:rPr>
              <a:t> 138.76.29.7, 5001</a:t>
            </a:r>
          </a:p>
        </p:txBody>
      </p:sp>
      <p:sp>
        <p:nvSpPr>
          <p:cNvPr id="381039" name="Text Box 111"/>
          <p:cNvSpPr txBox="1">
            <a:spLocks noChangeArrowheads="1"/>
          </p:cNvSpPr>
          <p:nvPr/>
        </p:nvSpPr>
        <p:spPr bwMode="auto">
          <a:xfrm>
            <a:off x="4741863" y="4976813"/>
            <a:ext cx="4011612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FF0000"/>
                </a:solidFill>
              </a:rPr>
              <a:t>4:</a:t>
            </a:r>
            <a:r>
              <a:rPr lang="en-US">
                <a:solidFill>
                  <a:srgbClr val="FF0000"/>
                </a:solidFill>
              </a:rPr>
              <a:t> NAT router</a:t>
            </a:r>
          </a:p>
          <a:p>
            <a:r>
              <a:rPr lang="en-US">
                <a:solidFill>
                  <a:srgbClr val="FF0000"/>
                </a:solidFill>
              </a:rPr>
              <a:t>changes datagram</a:t>
            </a:r>
          </a:p>
          <a:p>
            <a:r>
              <a:rPr lang="en-US">
                <a:solidFill>
                  <a:srgbClr val="FF0000"/>
                </a:solidFill>
              </a:rPr>
              <a:t>dest addr from</a:t>
            </a:r>
          </a:p>
          <a:p>
            <a:r>
              <a:rPr lang="en-US">
                <a:solidFill>
                  <a:srgbClr val="FF0000"/>
                </a:solidFill>
              </a:rPr>
              <a:t>138.76.29.7, 5001 to 10.0.0.1, 3345</a:t>
            </a:r>
            <a:r>
              <a:rPr lang="en-US"/>
              <a:t> </a:t>
            </a:r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6420" name="Line 112"/>
          <p:cNvSpPr>
            <a:spLocks noChangeShapeType="1"/>
          </p:cNvSpPr>
          <p:nvPr/>
        </p:nvSpPr>
        <p:spPr bwMode="auto">
          <a:xfrm>
            <a:off x="1022350" y="4273550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86" grpId="0" autoUpdateAnimBg="0"/>
      <p:bldP spid="381038" grpId="0" autoUpdateAnimBg="0"/>
      <p:bldP spid="38103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FF0000"/>
                </a:solidFill>
              </a:rPr>
              <a:t>NAT: Network Address Translation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16-bit port-number field: </a:t>
            </a:r>
          </a:p>
          <a:p>
            <a:pPr lvl="1"/>
            <a:r>
              <a:rPr lang="en-US" smtClean="0"/>
              <a:t>60,000 simultaneous connections with a single LAN-side address!</a:t>
            </a:r>
          </a:p>
          <a:p>
            <a:r>
              <a:rPr lang="en-US" smtClean="0"/>
              <a:t>NAT is controversial:</a:t>
            </a:r>
          </a:p>
          <a:p>
            <a:pPr lvl="1"/>
            <a:r>
              <a:rPr lang="en-US" smtClean="0"/>
              <a:t>routers should only process up to layer 3</a:t>
            </a:r>
          </a:p>
          <a:p>
            <a:pPr lvl="1"/>
            <a:r>
              <a:rPr lang="en-US" smtClean="0"/>
              <a:t>violates end-to-end argument</a:t>
            </a:r>
          </a:p>
          <a:p>
            <a:pPr lvl="2"/>
            <a:r>
              <a:rPr lang="en-US" smtClean="0"/>
              <a:t>NAT possibility must be taken into account by app designers, eg, P2P applications</a:t>
            </a:r>
          </a:p>
          <a:p>
            <a:pPr lvl="1"/>
            <a:r>
              <a:rPr lang="en-US" smtClean="0"/>
              <a:t>address shortage should instead be solved by IPv6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24825" cy="1143000"/>
          </a:xfrm>
        </p:spPr>
        <p:txBody>
          <a:bodyPr/>
          <a:lstStyle/>
          <a:p>
            <a:r>
              <a:rPr lang="en-US" sz="3200" dirty="0" smtClean="0">
                <a:solidFill>
                  <a:srgbClr val="FF0000"/>
                </a:solidFill>
              </a:rPr>
              <a:t>ICMP: Internet Control Message Protocol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1800" dirty="0" smtClean="0"/>
              <a:t>used by hosts, routers, gateways to communication network-level information</a:t>
            </a:r>
          </a:p>
          <a:p>
            <a:pPr lvl="1"/>
            <a:r>
              <a:rPr lang="en-US" sz="1800" dirty="0" smtClean="0"/>
              <a:t>error reporting: unreachable host, network, port, protocol</a:t>
            </a:r>
          </a:p>
          <a:p>
            <a:pPr lvl="1"/>
            <a:r>
              <a:rPr lang="en-US" sz="1800" dirty="0" smtClean="0"/>
              <a:t>echo request/reply (used by ping)</a:t>
            </a:r>
          </a:p>
          <a:p>
            <a:r>
              <a:rPr lang="en-US" sz="1800" dirty="0" smtClean="0"/>
              <a:t>network-layer “above” IP:</a:t>
            </a:r>
          </a:p>
          <a:p>
            <a:pPr lvl="1"/>
            <a:r>
              <a:rPr lang="en-US" sz="1800" dirty="0" smtClean="0"/>
              <a:t>ICMP </a:t>
            </a:r>
            <a:r>
              <a:rPr lang="en-US" sz="1800" dirty="0" err="1" smtClean="0"/>
              <a:t>msgs</a:t>
            </a:r>
            <a:r>
              <a:rPr lang="en-US" sz="1800" dirty="0" smtClean="0"/>
              <a:t> carried in IP </a:t>
            </a:r>
            <a:r>
              <a:rPr lang="en-US" sz="1800" dirty="0" err="1" smtClean="0"/>
              <a:t>datagrams</a:t>
            </a:r>
            <a:endParaRPr lang="en-US" sz="1800" dirty="0" smtClean="0"/>
          </a:p>
          <a:p>
            <a:r>
              <a:rPr lang="en-US" sz="1800" dirty="0" smtClean="0">
                <a:solidFill>
                  <a:schemeClr val="accent2"/>
                </a:solidFill>
              </a:rPr>
              <a:t>ICMP message:</a:t>
            </a:r>
            <a:r>
              <a:rPr lang="en-US" sz="1800" dirty="0" smtClean="0"/>
              <a:t> type, code plus first 8 bytes of IP datagram causing error</a:t>
            </a: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4584700" y="1760538"/>
            <a:ext cx="426085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latin typeface="Arial" pitchFamily="34" charset="0"/>
              </a:rPr>
              <a:t>Type</a:t>
            </a:r>
            <a:r>
              <a:rPr lang="en-US">
                <a:latin typeface="Arial" pitchFamily="34" charset="0"/>
              </a:rPr>
              <a:t>  </a:t>
            </a:r>
            <a:r>
              <a:rPr lang="en-US" u="sng">
                <a:latin typeface="Arial" pitchFamily="34" charset="0"/>
              </a:rPr>
              <a:t>Code</a:t>
            </a:r>
            <a:r>
              <a:rPr lang="en-US">
                <a:latin typeface="Arial" pitchFamily="34" charset="0"/>
              </a:rPr>
              <a:t>  </a:t>
            </a:r>
            <a:r>
              <a:rPr lang="en-US" u="sng">
                <a:latin typeface="Arial" pitchFamily="34" charset="0"/>
              </a:rPr>
              <a:t>description</a:t>
            </a:r>
            <a:endParaRPr lang="en-US">
              <a:latin typeface="Arial" pitchFamily="34" charset="0"/>
            </a:endParaRPr>
          </a:p>
          <a:p>
            <a:r>
              <a:rPr lang="en-US">
                <a:latin typeface="Arial" pitchFamily="34" charset="0"/>
              </a:rPr>
              <a:t>0        0         echo reply (ping)</a:t>
            </a:r>
          </a:p>
          <a:p>
            <a:r>
              <a:rPr lang="en-US">
                <a:latin typeface="Arial" pitchFamily="34" charset="0"/>
              </a:rPr>
              <a:t>3        0         dest. network unreachable</a:t>
            </a:r>
          </a:p>
          <a:p>
            <a:r>
              <a:rPr lang="en-US">
                <a:latin typeface="Arial" pitchFamily="34" charset="0"/>
              </a:rPr>
              <a:t>3        1         dest host unreachable</a:t>
            </a:r>
          </a:p>
          <a:p>
            <a:r>
              <a:rPr lang="en-US">
                <a:latin typeface="Arial" pitchFamily="34" charset="0"/>
              </a:rPr>
              <a:t>3        2         dest protocol unreachable</a:t>
            </a:r>
          </a:p>
          <a:p>
            <a:r>
              <a:rPr lang="en-US">
                <a:latin typeface="Arial" pitchFamily="34" charset="0"/>
              </a:rPr>
              <a:t>3        3         dest port unreachable</a:t>
            </a:r>
          </a:p>
          <a:p>
            <a:r>
              <a:rPr lang="en-US">
                <a:latin typeface="Arial" pitchFamily="34" charset="0"/>
              </a:rPr>
              <a:t>3        6         dest network unknown</a:t>
            </a:r>
          </a:p>
          <a:p>
            <a:r>
              <a:rPr lang="en-US">
                <a:latin typeface="Arial" pitchFamily="34" charset="0"/>
              </a:rPr>
              <a:t>3        7         dest host unknown</a:t>
            </a:r>
          </a:p>
          <a:p>
            <a:r>
              <a:rPr lang="en-US">
                <a:latin typeface="Arial" pitchFamily="34" charset="0"/>
              </a:rPr>
              <a:t>4        0         source quench (congestion</a:t>
            </a:r>
          </a:p>
          <a:p>
            <a:r>
              <a:rPr lang="en-US">
                <a:latin typeface="Arial" pitchFamily="34" charset="0"/>
              </a:rPr>
              <a:t>                     control - not used)</a:t>
            </a:r>
          </a:p>
          <a:p>
            <a:r>
              <a:rPr lang="en-US">
                <a:latin typeface="Arial" pitchFamily="34" charset="0"/>
              </a:rPr>
              <a:t>8        0         echo request (ping)</a:t>
            </a:r>
          </a:p>
          <a:p>
            <a:r>
              <a:rPr lang="en-US">
                <a:latin typeface="Arial" pitchFamily="34" charset="0"/>
              </a:rPr>
              <a:t>9        0         route advertisement</a:t>
            </a:r>
          </a:p>
          <a:p>
            <a:r>
              <a:rPr lang="en-US">
                <a:latin typeface="Arial" pitchFamily="34" charset="0"/>
              </a:rPr>
              <a:t>10      0         router discovery</a:t>
            </a:r>
          </a:p>
          <a:p>
            <a:r>
              <a:rPr lang="en-US">
                <a:latin typeface="Arial" pitchFamily="34" charset="0"/>
              </a:rPr>
              <a:t>11      0         TTL expired</a:t>
            </a:r>
          </a:p>
          <a:p>
            <a:r>
              <a:rPr lang="en-US">
                <a:latin typeface="Arial" pitchFamily="34" charset="0"/>
              </a:rPr>
              <a:t>12      0         bad IP header</a:t>
            </a:r>
          </a:p>
          <a:p>
            <a:endParaRPr lang="en-US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-159924"/>
            <a:ext cx="8686800" cy="1280064"/>
            <a:chOff x="0" y="96"/>
            <a:chExt cx="5472" cy="1280064"/>
          </a:xfrm>
        </p:grpSpPr>
        <p:sp>
          <p:nvSpPr>
            <p:cNvPr id="4505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505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169" y="0"/>
                </a:cxn>
                <a:cxn ang="0">
                  <a:pos x="6670" y="500"/>
                </a:cxn>
                <a:cxn ang="0">
                  <a:pos x="617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169" y="0"/>
                  </a:lnTo>
                  <a:cubicBezTo>
                    <a:pt x="6446" y="0"/>
                    <a:pt x="6670" y="223"/>
                    <a:pt x="6670" y="500"/>
                  </a:cubicBezTo>
                  <a:cubicBezTo>
                    <a:pt x="6670" y="776"/>
                    <a:pt x="6446" y="999"/>
                    <a:pt x="617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50565" name="Line 5"/>
            <p:cNvSpPr>
              <a:spLocks noChangeShapeType="1"/>
            </p:cNvSpPr>
            <p:nvPr/>
          </p:nvSpPr>
          <p:spPr bwMode="auto">
            <a:xfrm>
              <a:off x="0" y="1280160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0566" name="Text Box 6"/>
          <p:cNvSpPr txBox="1">
            <a:spLocks noChangeArrowheads="1"/>
          </p:cNvSpPr>
          <p:nvPr/>
        </p:nvSpPr>
        <p:spPr bwMode="auto">
          <a:xfrm>
            <a:off x="228600" y="354013"/>
            <a:ext cx="3079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</a:rPr>
              <a:t>16.1   </a:t>
            </a:r>
            <a:r>
              <a:rPr lang="en-US" sz="3600" dirty="0">
                <a:solidFill>
                  <a:srgbClr val="FF0000"/>
                </a:solidFill>
                <a:latin typeface="Arial" pitchFamily="34" charset="0"/>
              </a:rPr>
              <a:t>BOOTP</a:t>
            </a:r>
          </a:p>
        </p:txBody>
      </p:sp>
      <p:sp>
        <p:nvSpPr>
          <p:cNvPr id="450568" name="Rectangle 8"/>
          <p:cNvSpPr>
            <a:spLocks noChangeArrowheads="1"/>
          </p:cNvSpPr>
          <p:nvPr/>
        </p:nvSpPr>
        <p:spPr bwMode="auto">
          <a:xfrm>
            <a:off x="533400" y="1371600"/>
            <a:ext cx="784860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 Bootstrap Protocol (BOOTP) is a client/server protocol that configures a diskless computer or a computer that is booted for the first time. BOOTP provides the</a:t>
            </a:r>
          </a:p>
          <a:p>
            <a:pPr algn="just"/>
            <a:endParaRPr lang="en-US" sz="2000" i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>
              <a:buFontTx/>
              <a:buChar char="•"/>
            </a:pP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IP address</a:t>
            </a:r>
          </a:p>
          <a:p>
            <a:pPr algn="just">
              <a:buFontTx/>
              <a:buChar char="•"/>
            </a:pP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net mask</a:t>
            </a:r>
          </a:p>
          <a:p>
            <a:pPr algn="just">
              <a:buFontTx/>
              <a:buChar char="•"/>
            </a:pP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 address of a default router</a:t>
            </a:r>
          </a:p>
          <a:p>
            <a:pPr algn="just">
              <a:buFontTx/>
              <a:buChar char="•"/>
            </a:pP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 address of a name server.</a:t>
            </a:r>
          </a:p>
          <a:p>
            <a:pPr algn="just">
              <a:buFontTx/>
              <a:buChar char="•"/>
            </a:pPr>
            <a:endParaRPr lang="en-US" sz="2000" i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/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BOOTP is static.  When a client workstation asks for the above info,</a:t>
            </a:r>
          </a:p>
          <a:p>
            <a:pPr algn="just"/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it is retrieved from a fixed table.  Every time the client asks for the info,</a:t>
            </a:r>
          </a:p>
          <a:p>
            <a:pPr algn="just"/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it gets the same results.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sz="2800" i="1" u="sng" dirty="0" smtClean="0">
                <a:latin typeface="Times New Roman" pitchFamily="18" charset="0"/>
              </a:rPr>
              <a:t>Client </a:t>
            </a:r>
            <a:r>
              <a:rPr lang="en-US" altLang="en-US" sz="2800" i="1" u="sng" dirty="0">
                <a:latin typeface="Times New Roman" pitchFamily="18" charset="0"/>
              </a:rPr>
              <a:t>and server on the same network</a:t>
            </a:r>
          </a:p>
        </p:txBody>
      </p:sp>
      <p:pic>
        <p:nvPicPr>
          <p:cNvPr id="475146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588" y="1755775"/>
            <a:ext cx="7669212" cy="304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5147" name="Text Box 11"/>
          <p:cNvSpPr txBox="1">
            <a:spLocks noChangeArrowheads="1"/>
          </p:cNvSpPr>
          <p:nvPr/>
        </p:nvSpPr>
        <p:spPr bwMode="auto">
          <a:xfrm>
            <a:off x="1355725" y="946150"/>
            <a:ext cx="6407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The BOOTP server can be on the same network as the </a:t>
            </a:r>
          </a:p>
          <a:p>
            <a:r>
              <a:rPr lang="en-US"/>
              <a:t>BOOTP client or on different networks.</a:t>
            </a:r>
          </a:p>
        </p:txBody>
      </p:sp>
      <p:sp>
        <p:nvSpPr>
          <p:cNvPr id="475148" name="Text Box 12"/>
          <p:cNvSpPr txBox="1">
            <a:spLocks noChangeArrowheads="1"/>
          </p:cNvSpPr>
          <p:nvPr/>
        </p:nvSpPr>
        <p:spPr bwMode="auto">
          <a:xfrm>
            <a:off x="974725" y="4984750"/>
            <a:ext cx="74041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BOOTP places its packet inside a UDP packet (note that BOOTP</a:t>
            </a:r>
          </a:p>
          <a:p>
            <a:r>
              <a:rPr lang="en-US"/>
              <a:t>is an application layer program).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Text Box 2"/>
          <p:cNvSpPr txBox="1">
            <a:spLocks noChangeArrowheads="1"/>
          </p:cNvSpPr>
          <p:nvPr/>
        </p:nvSpPr>
        <p:spPr bwMode="auto">
          <a:xfrm>
            <a:off x="914400" y="533400"/>
            <a:ext cx="6400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400" b="1" u="sng" dirty="0" smtClean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en-US" sz="2400" b="1" i="1" u="sng" dirty="0">
                <a:latin typeface="Times New Roman" pitchFamily="18" charset="0"/>
              </a:rPr>
              <a:t>Client and server on the same network</a:t>
            </a:r>
          </a:p>
        </p:txBody>
      </p:sp>
      <p:sp>
        <p:nvSpPr>
          <p:cNvPr id="487437" name="Text Box 13"/>
          <p:cNvSpPr txBox="1">
            <a:spLocks noChangeArrowheads="1"/>
          </p:cNvSpPr>
          <p:nvPr/>
        </p:nvSpPr>
        <p:spPr bwMode="auto">
          <a:xfrm>
            <a:off x="898525" y="1403350"/>
            <a:ext cx="711444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just"/>
            <a:r>
              <a:rPr lang="en-US" sz="2000" dirty="0">
                <a:latin typeface="+mj-lt"/>
              </a:rPr>
              <a:t>The BOOTP server issues a passive open command on UDP</a:t>
            </a:r>
          </a:p>
          <a:p>
            <a:pPr algn="just"/>
            <a:r>
              <a:rPr lang="en-US" sz="2000" dirty="0">
                <a:latin typeface="+mj-lt"/>
              </a:rPr>
              <a:t>port number 67 and waits for a client.</a:t>
            </a:r>
          </a:p>
          <a:p>
            <a:pPr algn="just"/>
            <a:endParaRPr lang="en-US" sz="2000" dirty="0">
              <a:latin typeface="+mj-lt"/>
            </a:endParaRPr>
          </a:p>
          <a:p>
            <a:pPr algn="just"/>
            <a:r>
              <a:rPr lang="en-US" sz="2000" dirty="0">
                <a:latin typeface="+mj-lt"/>
              </a:rPr>
              <a:t>A booted client issues an active open command on port </a:t>
            </a:r>
          </a:p>
          <a:p>
            <a:pPr algn="just"/>
            <a:r>
              <a:rPr lang="en-US" sz="2000" dirty="0">
                <a:latin typeface="+mj-lt"/>
              </a:rPr>
              <a:t>number 68.  The message is encapsulated in a UDP user</a:t>
            </a:r>
          </a:p>
          <a:p>
            <a:pPr algn="just"/>
            <a:r>
              <a:rPr lang="en-US" sz="2000" dirty="0">
                <a:latin typeface="+mj-lt"/>
              </a:rPr>
              <a:t>datagram and then in an IP packet.  In the IP packet</a:t>
            </a:r>
          </a:p>
          <a:p>
            <a:pPr algn="just"/>
            <a:r>
              <a:rPr lang="en-US" sz="2000" dirty="0">
                <a:latin typeface="+mj-lt"/>
              </a:rPr>
              <a:t>the source address is all 0s and the destination address</a:t>
            </a:r>
          </a:p>
          <a:p>
            <a:pPr algn="just"/>
            <a:r>
              <a:rPr lang="en-US" sz="2000" dirty="0">
                <a:latin typeface="+mj-lt"/>
              </a:rPr>
              <a:t>is all 1s.</a:t>
            </a:r>
          </a:p>
          <a:p>
            <a:pPr algn="just"/>
            <a:endParaRPr lang="en-US" sz="2000" dirty="0">
              <a:latin typeface="+mj-lt"/>
            </a:endParaRPr>
          </a:p>
          <a:p>
            <a:pPr algn="just"/>
            <a:r>
              <a:rPr lang="en-US" sz="2000" dirty="0">
                <a:latin typeface="+mj-lt"/>
              </a:rPr>
              <a:t>Server responds with a UDP datagram source port 67 and</a:t>
            </a:r>
          </a:p>
          <a:p>
            <a:pPr algn="just"/>
            <a:r>
              <a:rPr lang="en-US" sz="2000" dirty="0">
                <a:latin typeface="+mj-lt"/>
              </a:rPr>
              <a:t>destination port 68.  Can also bypass ARP since server</a:t>
            </a:r>
          </a:p>
          <a:p>
            <a:pPr algn="just"/>
            <a:r>
              <a:rPr lang="en-US" sz="2000" dirty="0">
                <a:latin typeface="+mj-lt"/>
              </a:rPr>
              <a:t>also knows the MAC address of the client.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6" name="Text Box 6"/>
          <p:cNvSpPr txBox="1">
            <a:spLocks noChangeArrowheads="1"/>
          </p:cNvSpPr>
          <p:nvPr/>
        </p:nvSpPr>
        <p:spPr bwMode="auto">
          <a:xfrm>
            <a:off x="228600" y="354013"/>
            <a:ext cx="149290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charset="0"/>
              </a:rPr>
              <a:t>   </a:t>
            </a:r>
            <a:r>
              <a:rPr lang="en-US" sz="3600" dirty="0">
                <a:solidFill>
                  <a:schemeClr val="bg1"/>
                </a:solidFill>
                <a:latin typeface="Arial" charset="0"/>
              </a:rPr>
              <a:t>ARP</a:t>
            </a:r>
          </a:p>
        </p:txBody>
      </p:sp>
      <p:sp>
        <p:nvSpPr>
          <p:cNvPr id="450568" name="Rectangle 8"/>
          <p:cNvSpPr>
            <a:spLocks noChangeArrowheads="1"/>
          </p:cNvSpPr>
          <p:nvPr/>
        </p:nvSpPr>
        <p:spPr bwMode="auto">
          <a:xfrm>
            <a:off x="533400" y="1371600"/>
            <a:ext cx="7848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ARP associates an IP address with its physical address. On a typical physical network, such as a LAN, each device on a link is identified by a physical or station address that is usually imprinted on the NIC.</a:t>
            </a:r>
          </a:p>
        </p:txBody>
      </p:sp>
      <p:sp>
        <p:nvSpPr>
          <p:cNvPr id="450571" name="Text Box 11"/>
          <p:cNvSpPr txBox="1">
            <a:spLocks noChangeArrowheads="1"/>
          </p:cNvSpPr>
          <p:nvPr/>
        </p:nvSpPr>
        <p:spPr bwMode="auto">
          <a:xfrm>
            <a:off x="533399" y="3276600"/>
            <a:ext cx="777240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Bookman Old Style" pitchFamily="18" charset="0"/>
              </a:rPr>
              <a:t>Logical address to physical address translation can </a:t>
            </a:r>
            <a:r>
              <a:rPr lang="en-US" sz="2400" dirty="0" smtClean="0">
                <a:latin typeface="Bookman Old Style" pitchFamily="18" charset="0"/>
              </a:rPr>
              <a:t>be done </a:t>
            </a:r>
            <a:r>
              <a:rPr lang="en-US" sz="2400" dirty="0">
                <a:latin typeface="Bookman Old Style" pitchFamily="18" charset="0"/>
              </a:rPr>
              <a:t>dynamically (with ARP).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4572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i="1" u="sng" dirty="0" smtClean="0">
                <a:solidFill>
                  <a:srgbClr val="FF0000"/>
                </a:solidFill>
                <a:latin typeface="SimSun-ExtB" pitchFamily="49" charset="-122"/>
                <a:ea typeface="SimSun-ExtB" pitchFamily="49" charset="-122"/>
              </a:rPr>
              <a:t>ARP (Address Resolution Protocol)</a:t>
            </a:r>
            <a:endParaRPr 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6705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400" b="1" dirty="0" smtClean="0">
                <a:solidFill>
                  <a:schemeClr val="accent2"/>
                </a:solidFill>
                <a:latin typeface="Times New Roman" pitchFamily="18" charset="0"/>
              </a:rPr>
              <a:t>    </a:t>
            </a:r>
            <a:r>
              <a:rPr lang="en-US" altLang="en-US" sz="2400" b="1" i="1" u="sng" dirty="0">
                <a:latin typeface="Times New Roman" pitchFamily="18" charset="0"/>
              </a:rPr>
              <a:t>Client and server on two different networks</a:t>
            </a:r>
          </a:p>
        </p:txBody>
      </p:sp>
      <p:pic>
        <p:nvPicPr>
          <p:cNvPr id="476170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057400"/>
            <a:ext cx="8793163" cy="426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6171" name="Text Box 11"/>
          <p:cNvSpPr txBox="1">
            <a:spLocks noChangeArrowheads="1"/>
          </p:cNvSpPr>
          <p:nvPr/>
        </p:nvSpPr>
        <p:spPr bwMode="auto">
          <a:xfrm>
            <a:off x="990601" y="641350"/>
            <a:ext cx="758348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When client and server are on different networks, we need a</a:t>
            </a:r>
          </a:p>
          <a:p>
            <a:pPr algn="just"/>
            <a:r>
              <a:rPr lang="en-US" dirty="0"/>
              <a:t>relay agent, because client does not know IP address of</a:t>
            </a:r>
          </a:p>
          <a:p>
            <a:pPr algn="just"/>
            <a:r>
              <a:rPr lang="en-US" dirty="0"/>
              <a:t>server, and a limited broadcast address gets dumped by the</a:t>
            </a:r>
          </a:p>
          <a:p>
            <a:pPr algn="just"/>
            <a:r>
              <a:rPr lang="en-US" dirty="0"/>
              <a:t>local router.  Relay agent knows the IP </a:t>
            </a:r>
            <a:r>
              <a:rPr lang="en-US" dirty="0" err="1"/>
              <a:t>addr</a:t>
            </a:r>
            <a:r>
              <a:rPr lang="en-US" dirty="0"/>
              <a:t> of the server.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478210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sz="2400" b="1" i="1" u="sng" dirty="0" smtClean="0">
                <a:latin typeface="Times New Roman" pitchFamily="18" charset="0"/>
              </a:rPr>
              <a:t>BOOTP </a:t>
            </a:r>
            <a:r>
              <a:rPr lang="en-US" altLang="en-US" sz="2400" b="1" i="1" u="sng" dirty="0">
                <a:latin typeface="Times New Roman" pitchFamily="18" charset="0"/>
              </a:rPr>
              <a:t>packet format</a:t>
            </a:r>
          </a:p>
        </p:txBody>
      </p:sp>
      <p:pic>
        <p:nvPicPr>
          <p:cNvPr id="47821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914400"/>
            <a:ext cx="4876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8219" name="Text Box 11"/>
          <p:cNvSpPr txBox="1">
            <a:spLocks noChangeArrowheads="1"/>
          </p:cNvSpPr>
          <p:nvPr/>
        </p:nvSpPr>
        <p:spPr bwMode="auto">
          <a:xfrm>
            <a:off x="5318125" y="565150"/>
            <a:ext cx="3698875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just"/>
            <a:r>
              <a:rPr lang="en-US" dirty="0"/>
              <a:t>Operation code: request=1,</a:t>
            </a:r>
          </a:p>
          <a:p>
            <a:pPr algn="just"/>
            <a:r>
              <a:rPr lang="en-US" dirty="0"/>
              <a:t>reply=2</a:t>
            </a:r>
          </a:p>
          <a:p>
            <a:pPr algn="just"/>
            <a:r>
              <a:rPr lang="en-US" dirty="0"/>
              <a:t>Hardware type: Ethernet=1</a:t>
            </a:r>
          </a:p>
          <a:p>
            <a:pPr algn="just"/>
            <a:r>
              <a:rPr lang="en-US" dirty="0"/>
              <a:t>Hardware </a:t>
            </a:r>
            <a:r>
              <a:rPr lang="en-US" dirty="0" err="1"/>
              <a:t>len</a:t>
            </a:r>
            <a:r>
              <a:rPr lang="en-US" dirty="0"/>
              <a:t>: Ethernet=6</a:t>
            </a:r>
          </a:p>
          <a:p>
            <a:pPr algn="just"/>
            <a:r>
              <a:rPr lang="en-US" dirty="0"/>
              <a:t>Transaction ID: identifies the</a:t>
            </a:r>
          </a:p>
          <a:p>
            <a:pPr algn="just"/>
            <a:r>
              <a:rPr lang="en-US" dirty="0"/>
              <a:t>BOOTP request/reply</a:t>
            </a:r>
          </a:p>
          <a:p>
            <a:pPr algn="just"/>
            <a:r>
              <a:rPr lang="en-US" dirty="0"/>
              <a:t>Number </a:t>
            </a:r>
            <a:r>
              <a:rPr lang="en-US" dirty="0" err="1"/>
              <a:t>seconds:how</a:t>
            </a:r>
            <a:r>
              <a:rPr lang="en-US" dirty="0"/>
              <a:t> many</a:t>
            </a:r>
          </a:p>
          <a:p>
            <a:pPr algn="just"/>
            <a:r>
              <a:rPr lang="en-US" dirty="0"/>
              <a:t>seconds elapsed since the</a:t>
            </a:r>
          </a:p>
          <a:p>
            <a:pPr algn="just"/>
            <a:r>
              <a:rPr lang="en-US" dirty="0"/>
              <a:t>client started to boot.</a:t>
            </a:r>
          </a:p>
          <a:p>
            <a:pPr algn="just"/>
            <a:r>
              <a:rPr lang="en-US" dirty="0"/>
              <a:t>Client hardware address: can</a:t>
            </a:r>
          </a:p>
          <a:p>
            <a:pPr algn="just"/>
            <a:r>
              <a:rPr lang="en-US" dirty="0"/>
              <a:t>be supplied by the client but</a:t>
            </a:r>
          </a:p>
          <a:p>
            <a:pPr algn="just"/>
            <a:r>
              <a:rPr lang="en-US" dirty="0"/>
              <a:t>is usually supplied by the</a:t>
            </a:r>
          </a:p>
          <a:p>
            <a:pPr algn="just"/>
            <a:r>
              <a:rPr lang="en-US" dirty="0"/>
              <a:t>server.</a:t>
            </a:r>
          </a:p>
          <a:p>
            <a:pPr algn="just"/>
            <a:r>
              <a:rPr lang="en-US" dirty="0"/>
              <a:t>Server name: optional</a:t>
            </a:r>
          </a:p>
          <a:p>
            <a:pPr algn="just"/>
            <a:r>
              <a:rPr lang="en-US" dirty="0"/>
              <a:t>Boot filename: optional, </a:t>
            </a:r>
          </a:p>
          <a:p>
            <a:pPr algn="just"/>
            <a:r>
              <a:rPr lang="en-US" dirty="0"/>
              <a:t>contains the full pathname</a:t>
            </a:r>
          </a:p>
          <a:p>
            <a:pPr algn="just"/>
            <a:r>
              <a:rPr lang="en-US" dirty="0"/>
              <a:t>of the boot file (contains other</a:t>
            </a:r>
          </a:p>
          <a:p>
            <a:pPr algn="just"/>
            <a:r>
              <a:rPr lang="en-US" dirty="0"/>
              <a:t>booting information).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Text Box 2"/>
          <p:cNvSpPr txBox="1">
            <a:spLocks noChangeArrowheads="1"/>
          </p:cNvSpPr>
          <p:nvPr/>
        </p:nvSpPr>
        <p:spPr bwMode="auto">
          <a:xfrm>
            <a:off x="2514600" y="381000"/>
            <a:ext cx="2895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sz="2400" b="1" dirty="0" smtClean="0">
                <a:solidFill>
                  <a:srgbClr val="FF0000"/>
                </a:solidFill>
                <a:latin typeface="Times New Roman" charset="0"/>
              </a:rPr>
              <a:t>    </a:t>
            </a:r>
            <a:r>
              <a:rPr lang="en-US" altLang="en-US" sz="2400" b="1" i="1" dirty="0">
                <a:solidFill>
                  <a:srgbClr val="FF0000"/>
                </a:solidFill>
                <a:latin typeface="Times New Roman" charset="0"/>
              </a:rPr>
              <a:t>ARP operation</a:t>
            </a:r>
          </a:p>
        </p:txBody>
      </p:sp>
      <p:pic>
        <p:nvPicPr>
          <p:cNvPr id="47821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74775"/>
            <a:ext cx="6472238" cy="479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sz="2000" b="1" dirty="0" smtClean="0">
                <a:solidFill>
                  <a:srgbClr val="FF0000"/>
                </a:solidFill>
                <a:latin typeface="Bookman Old Style" pitchFamily="18" charset="0"/>
              </a:rPr>
              <a:t>    </a:t>
            </a:r>
            <a:r>
              <a:rPr lang="en-US" altLang="en-US" sz="2000" b="1" i="1" dirty="0">
                <a:solidFill>
                  <a:srgbClr val="FF0000"/>
                </a:solidFill>
                <a:latin typeface="Bookman Old Style" pitchFamily="18" charset="0"/>
              </a:rPr>
              <a:t>ARP packet</a:t>
            </a:r>
          </a:p>
        </p:txBody>
      </p:sp>
      <p:pic>
        <p:nvPicPr>
          <p:cNvPr id="479242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63563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9244" name="Text Box 12"/>
          <p:cNvSpPr txBox="1">
            <a:spLocks noChangeArrowheads="1"/>
          </p:cNvSpPr>
          <p:nvPr/>
        </p:nvSpPr>
        <p:spPr bwMode="auto">
          <a:xfrm>
            <a:off x="7010400" y="1143000"/>
            <a:ext cx="1897063" cy="375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Hardware</a:t>
            </a:r>
          </a:p>
          <a:p>
            <a:r>
              <a:rPr lang="en-US" sz="1600" dirty="0"/>
              <a:t>Type - Ethernet</a:t>
            </a:r>
          </a:p>
          <a:p>
            <a:r>
              <a:rPr lang="en-US" sz="1600" dirty="0"/>
              <a:t>is type 1</a:t>
            </a:r>
          </a:p>
          <a:p>
            <a:endParaRPr lang="en-US" sz="1600" dirty="0"/>
          </a:p>
          <a:p>
            <a:r>
              <a:rPr lang="en-US" sz="1600" dirty="0"/>
              <a:t>Protocol Type-</a:t>
            </a:r>
          </a:p>
          <a:p>
            <a:r>
              <a:rPr lang="en-US" sz="1600" dirty="0"/>
              <a:t>IPv4=x0800</a:t>
            </a:r>
          </a:p>
          <a:p>
            <a:endParaRPr lang="en-US" sz="1600" dirty="0"/>
          </a:p>
          <a:p>
            <a:r>
              <a:rPr lang="en-US" sz="1600" dirty="0"/>
              <a:t>Hardware</a:t>
            </a:r>
          </a:p>
          <a:p>
            <a:r>
              <a:rPr lang="en-US" sz="1600" dirty="0" err="1"/>
              <a:t>Length:length</a:t>
            </a:r>
            <a:r>
              <a:rPr lang="en-US" sz="1600" dirty="0"/>
              <a:t> of</a:t>
            </a:r>
          </a:p>
          <a:p>
            <a:r>
              <a:rPr lang="en-US" sz="1600" dirty="0"/>
              <a:t>Ethernet </a:t>
            </a:r>
          </a:p>
          <a:p>
            <a:r>
              <a:rPr lang="en-US" sz="1600" dirty="0"/>
              <a:t>Address (6)</a:t>
            </a:r>
          </a:p>
          <a:p>
            <a:endParaRPr lang="en-US" sz="1600" dirty="0"/>
          </a:p>
          <a:p>
            <a:r>
              <a:rPr lang="en-US" sz="1600" dirty="0"/>
              <a:t>Protocol</a:t>
            </a:r>
          </a:p>
          <a:p>
            <a:r>
              <a:rPr lang="en-US" sz="1600" dirty="0" err="1"/>
              <a:t>Length:length</a:t>
            </a:r>
            <a:r>
              <a:rPr lang="en-US" sz="1600" dirty="0"/>
              <a:t> of</a:t>
            </a:r>
          </a:p>
          <a:p>
            <a:r>
              <a:rPr lang="en-US" sz="1600" dirty="0"/>
              <a:t>IPv4 address (4)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41" name="Line 5"/>
          <p:cNvSpPr>
            <a:spLocks noChangeShapeType="1"/>
          </p:cNvSpPr>
          <p:nvPr/>
        </p:nvSpPr>
        <p:spPr bwMode="auto">
          <a:xfrm>
            <a:off x="0" y="1120140"/>
            <a:ext cx="807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5142" name="Text Box 6"/>
          <p:cNvSpPr txBox="1">
            <a:spLocks noChangeArrowheads="1"/>
          </p:cNvSpPr>
          <p:nvPr/>
        </p:nvSpPr>
        <p:spPr bwMode="auto">
          <a:xfrm>
            <a:off x="228600" y="304800"/>
            <a:ext cx="189346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" charset="0"/>
              </a:rPr>
              <a:t>  </a:t>
            </a:r>
            <a:r>
              <a:rPr lang="en-US" sz="4000" dirty="0">
                <a:solidFill>
                  <a:schemeClr val="bg1"/>
                </a:solidFill>
                <a:latin typeface="Arial" charset="0"/>
              </a:rPr>
              <a:t>RARP</a:t>
            </a:r>
          </a:p>
        </p:txBody>
      </p:sp>
      <p:sp>
        <p:nvSpPr>
          <p:cNvPr id="475143" name="Rectangle 7"/>
          <p:cNvSpPr>
            <a:spLocks noChangeArrowheads="1"/>
          </p:cNvSpPr>
          <p:nvPr/>
        </p:nvSpPr>
        <p:spPr bwMode="auto">
          <a:xfrm>
            <a:off x="533400" y="1524000"/>
            <a:ext cx="78486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RARP finds the logical address for a machine that only knows its physical address.</a:t>
            </a:r>
          </a:p>
          <a:p>
            <a:pPr algn="just"/>
            <a:endParaRPr lang="en-US" sz="24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  <a:p>
            <a:pPr algn="just"/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RARP </a:t>
            </a: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requests are broadcast, RARP replies are </a:t>
            </a:r>
            <a:r>
              <a:rPr lang="en-US" sz="24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unicast</a:t>
            </a: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.</a:t>
            </a:r>
          </a:p>
          <a:p>
            <a:pPr algn="just"/>
            <a:endParaRPr lang="en-US" sz="24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  <a:p>
            <a:pPr algn="just"/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If a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client </a:t>
            </a: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workstation needs to know its IP address, it probably </a:t>
            </a:r>
          </a:p>
          <a:p>
            <a:pPr algn="just"/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also needs to know its subnet mask, router address, DNS address, etc.</a:t>
            </a:r>
          </a:p>
          <a:p>
            <a:pPr algn="just"/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So we need something more than RARP.  BOOTP, and now DHCP have</a:t>
            </a:r>
          </a:p>
          <a:p>
            <a:pPr algn="just"/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replaced RARP.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381000"/>
            <a:ext cx="8915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en-US" sz="3200" b="1" i="1" dirty="0" smtClean="0">
                <a:solidFill>
                  <a:srgbClr val="FF0000"/>
                </a:solidFill>
                <a:latin typeface="SimSun-ExtB" pitchFamily="49" charset="-122"/>
                <a:ea typeface="SimSun-ExtB" pitchFamily="49" charset="-122"/>
              </a:rPr>
              <a:t>RARP(Reverse address Resolution Protocol)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Text Box 2"/>
          <p:cNvSpPr txBox="1">
            <a:spLocks noChangeArrowheads="1"/>
          </p:cNvSpPr>
          <p:nvPr/>
        </p:nvSpPr>
        <p:spPr bwMode="auto">
          <a:xfrm>
            <a:off x="990600" y="498460"/>
            <a:ext cx="571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b="1" dirty="0" smtClean="0">
                <a:solidFill>
                  <a:srgbClr val="FF0000"/>
                </a:solidFill>
                <a:latin typeface="Bookman Old Style" pitchFamily="18" charset="0"/>
              </a:rPr>
              <a:t>   </a:t>
            </a:r>
            <a:r>
              <a:rPr lang="en-US" altLang="en-US" b="1" i="1" dirty="0">
                <a:solidFill>
                  <a:srgbClr val="FF0000"/>
                </a:solidFill>
                <a:latin typeface="Bookman Old Style" pitchFamily="18" charset="0"/>
              </a:rPr>
              <a:t>RARP packet</a:t>
            </a:r>
          </a:p>
        </p:txBody>
      </p:sp>
      <p:pic>
        <p:nvPicPr>
          <p:cNvPr id="486410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6450" y="1295400"/>
            <a:ext cx="742315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Text Box 2"/>
          <p:cNvSpPr txBox="1">
            <a:spLocks noChangeArrowheads="1"/>
          </p:cNvSpPr>
          <p:nvPr/>
        </p:nvSpPr>
        <p:spPr bwMode="auto">
          <a:xfrm>
            <a:off x="3200400" y="228600"/>
            <a:ext cx="3124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400" b="1" dirty="0" smtClean="0">
                <a:solidFill>
                  <a:srgbClr val="FF0000"/>
                </a:solidFill>
                <a:latin typeface="Times New Roman" charset="0"/>
              </a:rPr>
              <a:t>    </a:t>
            </a:r>
            <a:r>
              <a:rPr lang="en-US" altLang="en-US" sz="2400" b="1" i="1" dirty="0">
                <a:solidFill>
                  <a:srgbClr val="FF0000"/>
                </a:solidFill>
                <a:latin typeface="Times New Roman" charset="0"/>
              </a:rPr>
              <a:t>RARP operation</a:t>
            </a:r>
          </a:p>
        </p:txBody>
      </p:sp>
      <p:pic>
        <p:nvPicPr>
          <p:cNvPr id="485386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142224"/>
            <a:ext cx="6526213" cy="551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346075"/>
            <a:ext cx="8826500" cy="1143000"/>
          </a:xfrm>
        </p:spPr>
        <p:txBody>
          <a:bodyPr/>
          <a:lstStyle/>
          <a:p>
            <a:r>
              <a:rPr lang="en-US" sz="3200" dirty="0" smtClean="0">
                <a:solidFill>
                  <a:srgbClr val="FF0000"/>
                </a:solidFill>
              </a:rPr>
              <a:t>DHCP: Dynamic Host Configuration Protocol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687513"/>
            <a:ext cx="8034338" cy="3359150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charset="2"/>
              <a:buNone/>
            </a:pPr>
            <a:r>
              <a:rPr lang="en-US" sz="2400" u="sng" dirty="0" smtClean="0">
                <a:solidFill>
                  <a:srgbClr val="FF0000"/>
                </a:solidFill>
              </a:rPr>
              <a:t>Goal:</a:t>
            </a:r>
            <a:r>
              <a:rPr lang="en-US" sz="2400" dirty="0" smtClean="0"/>
              <a:t> allow host to </a:t>
            </a:r>
            <a:r>
              <a:rPr lang="en-US" sz="2400" i="1" dirty="0" smtClean="0"/>
              <a:t>dynamically </a:t>
            </a:r>
            <a:r>
              <a:rPr lang="en-US" sz="2400" dirty="0" smtClean="0"/>
              <a:t>obtain its IP address from network server when it joins network</a:t>
            </a:r>
          </a:p>
          <a:p>
            <a:pPr lvl="1">
              <a:lnSpc>
                <a:spcPct val="90000"/>
              </a:lnSpc>
              <a:buFont typeface="ZapfDingbats" charset="2"/>
              <a:buNone/>
            </a:pPr>
            <a:endParaRPr lang="en-US" sz="2000" dirty="0" smtClean="0"/>
          </a:p>
          <a:p>
            <a:pPr lvl="1">
              <a:lnSpc>
                <a:spcPct val="90000"/>
              </a:lnSpc>
              <a:buFont typeface="ZapfDingbats" charset="2"/>
              <a:buNone/>
            </a:pPr>
            <a:r>
              <a:rPr lang="en-US" sz="2000" dirty="0" smtClean="0"/>
              <a:t>Allows reuse of addresses (only hold address while connected an “on”</a:t>
            </a:r>
          </a:p>
          <a:p>
            <a:pPr lvl="1">
              <a:lnSpc>
                <a:spcPct val="90000"/>
              </a:lnSpc>
              <a:buFont typeface="ZapfDingbats" charset="2"/>
              <a:buNone/>
            </a:pPr>
            <a:r>
              <a:rPr lang="en-US" sz="2000" dirty="0" smtClean="0"/>
              <a:t>Support for mobile users who want to join network (more shortly)</a:t>
            </a:r>
          </a:p>
          <a:p>
            <a:pPr>
              <a:lnSpc>
                <a:spcPct val="90000"/>
              </a:lnSpc>
              <a:buFont typeface="ZapfDingbats" charset="2"/>
              <a:buNone/>
            </a:pPr>
            <a:r>
              <a:rPr lang="en-US" sz="2400" dirty="0" smtClean="0"/>
              <a:t>DHCP overview: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host broadcasts “</a:t>
            </a:r>
            <a:r>
              <a:rPr lang="en-US" dirty="0" smtClean="0">
                <a:solidFill>
                  <a:schemeClr val="accent2"/>
                </a:solidFill>
              </a:rPr>
              <a:t>DHCP discover</a:t>
            </a:r>
            <a:r>
              <a:rPr lang="en-US" dirty="0" smtClean="0"/>
              <a:t>” </a:t>
            </a:r>
            <a:r>
              <a:rPr lang="en-US" dirty="0" err="1" smtClean="0"/>
              <a:t>msg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DHCP server responds with “</a:t>
            </a:r>
            <a:r>
              <a:rPr lang="en-US" dirty="0" smtClean="0">
                <a:solidFill>
                  <a:schemeClr val="accent2"/>
                </a:solidFill>
              </a:rPr>
              <a:t>DHCP offer</a:t>
            </a:r>
            <a:r>
              <a:rPr lang="en-US" dirty="0" smtClean="0"/>
              <a:t>” </a:t>
            </a:r>
            <a:r>
              <a:rPr lang="en-US" dirty="0" err="1" smtClean="0"/>
              <a:t>msg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host requests IP address: “</a:t>
            </a:r>
            <a:r>
              <a:rPr lang="en-US" dirty="0" smtClean="0">
                <a:solidFill>
                  <a:schemeClr val="accent2"/>
                </a:solidFill>
              </a:rPr>
              <a:t>DHCP request</a:t>
            </a:r>
            <a:r>
              <a:rPr lang="en-US" dirty="0" smtClean="0"/>
              <a:t>” </a:t>
            </a:r>
            <a:r>
              <a:rPr lang="en-US" dirty="0" err="1" smtClean="0"/>
              <a:t>msg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DHCP server sends address: “</a:t>
            </a:r>
            <a:r>
              <a:rPr lang="en-US" dirty="0" smtClean="0">
                <a:solidFill>
                  <a:schemeClr val="accent2"/>
                </a:solidFill>
              </a:rPr>
              <a:t>DHCP </a:t>
            </a:r>
            <a:r>
              <a:rPr lang="en-US" dirty="0" err="1" smtClean="0">
                <a:solidFill>
                  <a:schemeClr val="accent2"/>
                </a:solidFill>
              </a:rPr>
              <a:t>ack</a:t>
            </a:r>
            <a:r>
              <a:rPr lang="en-US" dirty="0" smtClean="0"/>
              <a:t>” </a:t>
            </a:r>
            <a:r>
              <a:rPr lang="en-US" dirty="0" err="1" smtClean="0"/>
              <a:t>msg</a:t>
            </a:r>
            <a:r>
              <a:rPr lang="en-US" dirty="0" smtClean="0"/>
              <a:t> 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4" name="Rectangle 2"/>
          <p:cNvSpPr>
            <a:spLocks noGrp="1" noChangeArrowheads="1"/>
          </p:cNvSpPr>
          <p:nvPr>
            <p:ph type="title"/>
          </p:nvPr>
        </p:nvSpPr>
        <p:spPr>
          <a:xfrm>
            <a:off x="438150" y="388938"/>
            <a:ext cx="7772400" cy="1143000"/>
          </a:xfrm>
        </p:spPr>
        <p:txBody>
          <a:bodyPr/>
          <a:lstStyle/>
          <a:p>
            <a:r>
              <a:rPr lang="en-US" sz="3600" dirty="0" smtClean="0">
                <a:solidFill>
                  <a:srgbClr val="FF0000"/>
                </a:solidFill>
              </a:rPr>
              <a:t>DHCP client-server scenario</a:t>
            </a:r>
          </a:p>
        </p:txBody>
      </p:sp>
      <p:sp>
        <p:nvSpPr>
          <p:cNvPr id="13325" name="Rectangle 3"/>
          <p:cNvSpPr>
            <a:spLocks noChangeArrowheads="1"/>
          </p:cNvSpPr>
          <p:nvPr/>
        </p:nvSpPr>
        <p:spPr bwMode="auto">
          <a:xfrm>
            <a:off x="2408238" y="6037263"/>
            <a:ext cx="4978400" cy="3190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Freeform 4"/>
          <p:cNvSpPr>
            <a:spLocks/>
          </p:cNvSpPr>
          <p:nvPr/>
        </p:nvSpPr>
        <p:spPr bwMode="auto">
          <a:xfrm>
            <a:off x="1712913" y="2103438"/>
            <a:ext cx="1941512" cy="2049462"/>
          </a:xfrm>
          <a:custGeom>
            <a:avLst/>
            <a:gdLst>
              <a:gd name="T0" fmla="*/ 1201 w 1223"/>
              <a:gd name="T1" fmla="*/ 756 h 1291"/>
              <a:gd name="T2" fmla="*/ 702 w 1223"/>
              <a:gd name="T3" fmla="*/ 670 h 1291"/>
              <a:gd name="T4" fmla="*/ 608 w 1223"/>
              <a:gd name="T5" fmla="*/ 103 h 1291"/>
              <a:gd name="T6" fmla="*/ 335 w 1223"/>
              <a:gd name="T7" fmla="*/ 52 h 1291"/>
              <a:gd name="T8" fmla="*/ 65 w 1223"/>
              <a:gd name="T9" fmla="*/ 82 h 1291"/>
              <a:gd name="T10" fmla="*/ 41 w 1223"/>
              <a:gd name="T11" fmla="*/ 544 h 1291"/>
              <a:gd name="T12" fmla="*/ 38 w 1223"/>
              <a:gd name="T13" fmla="*/ 751 h 1291"/>
              <a:gd name="T14" fmla="*/ 23 w 1223"/>
              <a:gd name="T15" fmla="*/ 940 h 1291"/>
              <a:gd name="T16" fmla="*/ 17 w 1223"/>
              <a:gd name="T17" fmla="*/ 1114 h 1291"/>
              <a:gd name="T18" fmla="*/ 128 w 1223"/>
              <a:gd name="T19" fmla="*/ 1219 h 1291"/>
              <a:gd name="T20" fmla="*/ 602 w 1223"/>
              <a:gd name="T21" fmla="*/ 1243 h 1291"/>
              <a:gd name="T22" fmla="*/ 686 w 1223"/>
              <a:gd name="T23" fmla="*/ 930 h 1291"/>
              <a:gd name="T24" fmla="*/ 1177 w 1223"/>
              <a:gd name="T25" fmla="*/ 916 h 1291"/>
              <a:gd name="T26" fmla="*/ 1201 w 1223"/>
              <a:gd name="T27" fmla="*/ 756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Freeform 5"/>
          <p:cNvSpPr>
            <a:spLocks/>
          </p:cNvSpPr>
          <p:nvPr/>
        </p:nvSpPr>
        <p:spPr bwMode="auto">
          <a:xfrm>
            <a:off x="4229100" y="2390775"/>
            <a:ext cx="1906588" cy="1958975"/>
          </a:xfrm>
          <a:custGeom>
            <a:avLst/>
            <a:gdLst>
              <a:gd name="T0" fmla="*/ 25 w 1201"/>
              <a:gd name="T1" fmla="*/ 709 h 1234"/>
              <a:gd name="T2" fmla="*/ 526 w 1201"/>
              <a:gd name="T3" fmla="*/ 780 h 1234"/>
              <a:gd name="T4" fmla="*/ 613 w 1201"/>
              <a:gd name="T5" fmla="*/ 1134 h 1234"/>
              <a:gd name="T6" fmla="*/ 946 w 1201"/>
              <a:gd name="T7" fmla="*/ 1230 h 1234"/>
              <a:gd name="T8" fmla="*/ 1171 w 1201"/>
              <a:gd name="T9" fmla="*/ 1107 h 1234"/>
              <a:gd name="T10" fmla="*/ 1126 w 1201"/>
              <a:gd name="T11" fmla="*/ 894 h 1234"/>
              <a:gd name="T12" fmla="*/ 1114 w 1201"/>
              <a:gd name="T13" fmla="*/ 693 h 1234"/>
              <a:gd name="T14" fmla="*/ 1099 w 1201"/>
              <a:gd name="T15" fmla="*/ 423 h 1234"/>
              <a:gd name="T16" fmla="*/ 1141 w 1201"/>
              <a:gd name="T17" fmla="*/ 216 h 1234"/>
              <a:gd name="T18" fmla="*/ 1102 w 1201"/>
              <a:gd name="T19" fmla="*/ 33 h 1234"/>
              <a:gd name="T20" fmla="*/ 646 w 1201"/>
              <a:gd name="T21" fmla="*/ 81 h 1234"/>
              <a:gd name="T22" fmla="*/ 535 w 1201"/>
              <a:gd name="T23" fmla="*/ 519 h 1234"/>
              <a:gd name="T24" fmla="*/ 44 w 1201"/>
              <a:gd name="T25" fmla="*/ 548 h 1234"/>
              <a:gd name="T26" fmla="*/ 25 w 1201"/>
              <a:gd name="T27" fmla="*/ 709 h 123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01"/>
              <a:gd name="T43" fmla="*/ 0 h 1234"/>
              <a:gd name="T44" fmla="*/ 1201 w 1201"/>
              <a:gd name="T45" fmla="*/ 1234 h 123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01" h="1234">
                <a:moveTo>
                  <a:pt x="25" y="709"/>
                </a:moveTo>
                <a:cubicBezTo>
                  <a:pt x="49" y="824"/>
                  <a:pt x="428" y="709"/>
                  <a:pt x="526" y="780"/>
                </a:cubicBezTo>
                <a:cubicBezTo>
                  <a:pt x="624" y="851"/>
                  <a:pt x="543" y="1059"/>
                  <a:pt x="613" y="1134"/>
                </a:cubicBezTo>
                <a:cubicBezTo>
                  <a:pt x="683" y="1209"/>
                  <a:pt x="853" y="1234"/>
                  <a:pt x="946" y="1230"/>
                </a:cubicBezTo>
                <a:cubicBezTo>
                  <a:pt x="1039" y="1226"/>
                  <a:pt x="1141" y="1163"/>
                  <a:pt x="1171" y="1107"/>
                </a:cubicBezTo>
                <a:cubicBezTo>
                  <a:pt x="1201" y="1051"/>
                  <a:pt x="1135" y="963"/>
                  <a:pt x="1126" y="894"/>
                </a:cubicBezTo>
                <a:cubicBezTo>
                  <a:pt x="1117" y="825"/>
                  <a:pt x="1119" y="772"/>
                  <a:pt x="1114" y="693"/>
                </a:cubicBezTo>
                <a:cubicBezTo>
                  <a:pt x="1109" y="614"/>
                  <a:pt x="1095" y="502"/>
                  <a:pt x="1099" y="423"/>
                </a:cubicBezTo>
                <a:cubicBezTo>
                  <a:pt x="1103" y="344"/>
                  <a:pt x="1141" y="281"/>
                  <a:pt x="1141" y="216"/>
                </a:cubicBezTo>
                <a:cubicBezTo>
                  <a:pt x="1141" y="151"/>
                  <a:pt x="1185" y="56"/>
                  <a:pt x="1102" y="33"/>
                </a:cubicBezTo>
                <a:cubicBezTo>
                  <a:pt x="1019" y="10"/>
                  <a:pt x="740" y="0"/>
                  <a:pt x="646" y="81"/>
                </a:cubicBezTo>
                <a:cubicBezTo>
                  <a:pt x="552" y="162"/>
                  <a:pt x="635" y="441"/>
                  <a:pt x="535" y="519"/>
                </a:cubicBezTo>
                <a:cubicBezTo>
                  <a:pt x="435" y="597"/>
                  <a:pt x="129" y="516"/>
                  <a:pt x="44" y="548"/>
                </a:cubicBezTo>
                <a:cubicBezTo>
                  <a:pt x="15" y="601"/>
                  <a:pt x="0" y="594"/>
                  <a:pt x="25" y="709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Freeform 6"/>
          <p:cNvSpPr>
            <a:spLocks/>
          </p:cNvSpPr>
          <p:nvPr/>
        </p:nvSpPr>
        <p:spPr bwMode="auto">
          <a:xfrm>
            <a:off x="2921000" y="3767138"/>
            <a:ext cx="2055813" cy="1490662"/>
          </a:xfrm>
          <a:custGeom>
            <a:avLst/>
            <a:gdLst>
              <a:gd name="T0" fmla="*/ 600 w 1295"/>
              <a:gd name="T1" fmla="*/ 30 h 939"/>
              <a:gd name="T2" fmla="*/ 525 w 1295"/>
              <a:gd name="T3" fmla="*/ 393 h 939"/>
              <a:gd name="T4" fmla="*/ 81 w 1295"/>
              <a:gd name="T5" fmla="*/ 471 h 939"/>
              <a:gd name="T6" fmla="*/ 39 w 1295"/>
              <a:gd name="T7" fmla="*/ 855 h 939"/>
              <a:gd name="T8" fmla="*/ 207 w 1295"/>
              <a:gd name="T9" fmla="*/ 927 h 939"/>
              <a:gd name="T10" fmla="*/ 429 w 1295"/>
              <a:gd name="T11" fmla="*/ 927 h 939"/>
              <a:gd name="T12" fmla="*/ 705 w 1295"/>
              <a:gd name="T13" fmla="*/ 891 h 939"/>
              <a:gd name="T14" fmla="*/ 1227 w 1295"/>
              <a:gd name="T15" fmla="*/ 849 h 939"/>
              <a:gd name="T16" fmla="*/ 1113 w 1295"/>
              <a:gd name="T17" fmla="*/ 459 h 939"/>
              <a:gd name="T18" fmla="*/ 777 w 1295"/>
              <a:gd name="T19" fmla="*/ 363 h 939"/>
              <a:gd name="T20" fmla="*/ 762 w 1295"/>
              <a:gd name="T21" fmla="*/ 42 h 939"/>
              <a:gd name="T22" fmla="*/ 600 w 1295"/>
              <a:gd name="T23" fmla="*/ 30 h 93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5"/>
              <a:gd name="T37" fmla="*/ 0 h 939"/>
              <a:gd name="T38" fmla="*/ 1295 w 1295"/>
              <a:gd name="T39" fmla="*/ 939 h 93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5" h="939">
                <a:moveTo>
                  <a:pt x="600" y="30"/>
                </a:moveTo>
                <a:cubicBezTo>
                  <a:pt x="486" y="60"/>
                  <a:pt x="610" y="247"/>
                  <a:pt x="525" y="393"/>
                </a:cubicBezTo>
                <a:cubicBezTo>
                  <a:pt x="439" y="467"/>
                  <a:pt x="162" y="394"/>
                  <a:pt x="81" y="471"/>
                </a:cubicBezTo>
                <a:cubicBezTo>
                  <a:pt x="0" y="548"/>
                  <a:pt x="18" y="779"/>
                  <a:pt x="39" y="855"/>
                </a:cubicBezTo>
                <a:cubicBezTo>
                  <a:pt x="60" y="931"/>
                  <a:pt x="142" y="915"/>
                  <a:pt x="207" y="927"/>
                </a:cubicBezTo>
                <a:cubicBezTo>
                  <a:pt x="272" y="939"/>
                  <a:pt x="346" y="933"/>
                  <a:pt x="429" y="927"/>
                </a:cubicBezTo>
                <a:cubicBezTo>
                  <a:pt x="512" y="921"/>
                  <a:pt x="572" y="904"/>
                  <a:pt x="705" y="891"/>
                </a:cubicBezTo>
                <a:cubicBezTo>
                  <a:pt x="838" y="878"/>
                  <a:pt x="1159" y="921"/>
                  <a:pt x="1227" y="849"/>
                </a:cubicBezTo>
                <a:cubicBezTo>
                  <a:pt x="1295" y="777"/>
                  <a:pt x="1188" y="540"/>
                  <a:pt x="1113" y="459"/>
                </a:cubicBezTo>
                <a:cubicBezTo>
                  <a:pt x="1038" y="378"/>
                  <a:pt x="835" y="432"/>
                  <a:pt x="777" y="363"/>
                </a:cubicBezTo>
                <a:cubicBezTo>
                  <a:pt x="719" y="294"/>
                  <a:pt x="791" y="97"/>
                  <a:pt x="762" y="42"/>
                </a:cubicBezTo>
                <a:cubicBezTo>
                  <a:pt x="708" y="15"/>
                  <a:pt x="714" y="0"/>
                  <a:pt x="600" y="30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14" name="Object 7"/>
          <p:cNvGraphicFramePr>
            <a:graphicFrameLocks noChangeAspect="1"/>
          </p:cNvGraphicFramePr>
          <p:nvPr/>
        </p:nvGraphicFramePr>
        <p:xfrm>
          <a:off x="1790700" y="2208213"/>
          <a:ext cx="584200" cy="463550"/>
        </p:xfrm>
        <a:graphic>
          <a:graphicData uri="http://schemas.openxmlformats.org/presentationml/2006/ole">
            <p:oleObj spid="_x0000_s5122" name="Clip" r:id="rId3" imgW="1305000" imgH="1085760" progId="">
              <p:embed/>
            </p:oleObj>
          </a:graphicData>
        </a:graphic>
      </p:graphicFrame>
      <p:sp>
        <p:nvSpPr>
          <p:cNvPr id="13329" name="Line 8"/>
          <p:cNvSpPr>
            <a:spLocks noChangeShapeType="1"/>
          </p:cNvSpPr>
          <p:nvPr/>
        </p:nvSpPr>
        <p:spPr bwMode="auto">
          <a:xfrm>
            <a:off x="2351088" y="2581275"/>
            <a:ext cx="27781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Line 9"/>
          <p:cNvSpPr>
            <a:spLocks noChangeShapeType="1"/>
          </p:cNvSpPr>
          <p:nvPr/>
        </p:nvSpPr>
        <p:spPr bwMode="auto">
          <a:xfrm flipH="1">
            <a:off x="2641600" y="2566988"/>
            <a:ext cx="0" cy="129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Line 10"/>
          <p:cNvSpPr>
            <a:spLocks noChangeShapeType="1"/>
          </p:cNvSpPr>
          <p:nvPr/>
        </p:nvSpPr>
        <p:spPr bwMode="auto">
          <a:xfrm flipV="1">
            <a:off x="2351088" y="3225800"/>
            <a:ext cx="27781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Line 11"/>
          <p:cNvSpPr>
            <a:spLocks noChangeShapeType="1"/>
          </p:cNvSpPr>
          <p:nvPr/>
        </p:nvSpPr>
        <p:spPr bwMode="auto">
          <a:xfrm>
            <a:off x="2360613" y="3852863"/>
            <a:ext cx="2730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15" name="Object 12"/>
          <p:cNvGraphicFramePr>
            <a:graphicFrameLocks noChangeAspect="1"/>
          </p:cNvGraphicFramePr>
          <p:nvPr/>
        </p:nvGraphicFramePr>
        <p:xfrm>
          <a:off x="1790700" y="2874963"/>
          <a:ext cx="584200" cy="463550"/>
        </p:xfrm>
        <a:graphic>
          <a:graphicData uri="http://schemas.openxmlformats.org/presentationml/2006/ole">
            <p:oleObj spid="_x0000_s5123" name="Clip" r:id="rId4" imgW="1305000" imgH="1085760" progId="">
              <p:embed/>
            </p:oleObj>
          </a:graphicData>
        </a:graphic>
      </p:graphicFrame>
      <p:graphicFrame>
        <p:nvGraphicFramePr>
          <p:cNvPr id="13316" name="Object 13"/>
          <p:cNvGraphicFramePr>
            <a:graphicFrameLocks noChangeAspect="1"/>
          </p:cNvGraphicFramePr>
          <p:nvPr/>
        </p:nvGraphicFramePr>
        <p:xfrm>
          <a:off x="1790700" y="3484563"/>
          <a:ext cx="584200" cy="463550"/>
        </p:xfrm>
        <a:graphic>
          <a:graphicData uri="http://schemas.openxmlformats.org/presentationml/2006/ole">
            <p:oleObj spid="_x0000_s5124" name="Clip" r:id="rId5" imgW="1305000" imgH="1085760" progId="">
              <p:embed/>
            </p:oleObj>
          </a:graphicData>
        </a:graphic>
      </p:graphicFrame>
      <p:sp>
        <p:nvSpPr>
          <p:cNvPr id="13333" name="Line 14"/>
          <p:cNvSpPr>
            <a:spLocks noChangeShapeType="1"/>
          </p:cNvSpPr>
          <p:nvPr/>
        </p:nvSpPr>
        <p:spPr bwMode="auto">
          <a:xfrm>
            <a:off x="2641600" y="3424238"/>
            <a:ext cx="10350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584575" y="3389313"/>
            <a:ext cx="711200" cy="381000"/>
            <a:chOff x="3600" y="219"/>
            <a:chExt cx="360" cy="175"/>
          </a:xfrm>
        </p:grpSpPr>
        <p:sp>
          <p:nvSpPr>
            <p:cNvPr id="13396" name="Oval 1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97" name="Line 1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98" name="Line 1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99" name="Rectangle 1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3400" name="Oval 2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3406" name="Line 2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07" name="Line 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08" name="Line 2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2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3403" name="Line 2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04" name="Line 2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05" name="Line 2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335" name="Text Box 29"/>
          <p:cNvSpPr txBox="1">
            <a:spLocks noChangeArrowheads="1"/>
          </p:cNvSpPr>
          <p:nvPr/>
        </p:nvSpPr>
        <p:spPr bwMode="auto">
          <a:xfrm>
            <a:off x="2309813" y="2255838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223.1.1.1</a:t>
            </a:r>
            <a:endParaRPr lang="en-US"/>
          </a:p>
        </p:txBody>
      </p:sp>
      <p:sp>
        <p:nvSpPr>
          <p:cNvPr id="13336" name="Rectangle 30"/>
          <p:cNvSpPr>
            <a:spLocks noChangeArrowheads="1"/>
          </p:cNvSpPr>
          <p:nvPr/>
        </p:nvSpPr>
        <p:spPr bwMode="auto">
          <a:xfrm>
            <a:off x="2397125" y="2976563"/>
            <a:ext cx="309563" cy="180975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7" name="Text Box 31"/>
          <p:cNvSpPr txBox="1">
            <a:spLocks noChangeArrowheads="1"/>
          </p:cNvSpPr>
          <p:nvPr/>
        </p:nvSpPr>
        <p:spPr bwMode="auto">
          <a:xfrm>
            <a:off x="2387600" y="2884488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223.1.1.2</a:t>
            </a:r>
            <a:endParaRPr lang="en-US"/>
          </a:p>
        </p:txBody>
      </p:sp>
      <p:sp>
        <p:nvSpPr>
          <p:cNvPr id="13338" name="Text Box 32"/>
          <p:cNvSpPr txBox="1">
            <a:spLocks noChangeArrowheads="1"/>
          </p:cNvSpPr>
          <p:nvPr/>
        </p:nvSpPr>
        <p:spPr bwMode="auto">
          <a:xfrm>
            <a:off x="2195513" y="3836988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223.1.1.3</a:t>
            </a:r>
            <a:endParaRPr lang="en-US"/>
          </a:p>
        </p:txBody>
      </p:sp>
      <p:sp>
        <p:nvSpPr>
          <p:cNvPr id="13339" name="Text Box 33"/>
          <p:cNvSpPr txBox="1">
            <a:spLocks noChangeArrowheads="1"/>
          </p:cNvSpPr>
          <p:nvPr/>
        </p:nvSpPr>
        <p:spPr bwMode="auto">
          <a:xfrm>
            <a:off x="2986088" y="3165475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223.1.1.4</a:t>
            </a:r>
            <a:endParaRPr lang="en-US"/>
          </a:p>
        </p:txBody>
      </p:sp>
      <p:sp>
        <p:nvSpPr>
          <p:cNvPr id="13340" name="Line 34"/>
          <p:cNvSpPr>
            <a:spLocks noChangeShapeType="1"/>
          </p:cNvSpPr>
          <p:nvPr/>
        </p:nvSpPr>
        <p:spPr bwMode="auto">
          <a:xfrm>
            <a:off x="4189413" y="3433763"/>
            <a:ext cx="10160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1" name="Text Box 35"/>
          <p:cNvSpPr txBox="1">
            <a:spLocks noChangeArrowheads="1"/>
          </p:cNvSpPr>
          <p:nvPr/>
        </p:nvSpPr>
        <p:spPr bwMode="auto">
          <a:xfrm>
            <a:off x="4062413" y="3155950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223.1.2.9</a:t>
            </a:r>
            <a:endParaRPr lang="en-US"/>
          </a:p>
        </p:txBody>
      </p:sp>
      <p:sp>
        <p:nvSpPr>
          <p:cNvPr id="13342" name="Line 36"/>
          <p:cNvSpPr>
            <a:spLocks noChangeShapeType="1"/>
          </p:cNvSpPr>
          <p:nvPr/>
        </p:nvSpPr>
        <p:spPr bwMode="auto">
          <a:xfrm flipH="1">
            <a:off x="5213350" y="2738438"/>
            <a:ext cx="0" cy="129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17" name="Object 37"/>
          <p:cNvGraphicFramePr>
            <a:graphicFrameLocks noChangeAspect="1"/>
          </p:cNvGraphicFramePr>
          <p:nvPr/>
        </p:nvGraphicFramePr>
        <p:xfrm>
          <a:off x="5391150" y="2446338"/>
          <a:ext cx="584200" cy="463550"/>
        </p:xfrm>
        <a:graphic>
          <a:graphicData uri="http://schemas.openxmlformats.org/presentationml/2006/ole">
            <p:oleObj spid="_x0000_s5125" name="Clip" r:id="rId6" imgW="1305000" imgH="1085760" progId="">
              <p:embed/>
            </p:oleObj>
          </a:graphicData>
        </a:graphic>
      </p:graphicFrame>
      <p:sp>
        <p:nvSpPr>
          <p:cNvPr id="13343" name="Line 38"/>
          <p:cNvSpPr>
            <a:spLocks noChangeShapeType="1"/>
          </p:cNvSpPr>
          <p:nvPr/>
        </p:nvSpPr>
        <p:spPr bwMode="auto">
          <a:xfrm>
            <a:off x="5213350" y="2743200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18" name="Object 39"/>
          <p:cNvGraphicFramePr>
            <a:graphicFrameLocks noChangeAspect="1"/>
          </p:cNvGraphicFramePr>
          <p:nvPr/>
        </p:nvGraphicFramePr>
        <p:xfrm>
          <a:off x="5395913" y="3827463"/>
          <a:ext cx="584200" cy="463550"/>
        </p:xfrm>
        <a:graphic>
          <a:graphicData uri="http://schemas.openxmlformats.org/presentationml/2006/ole">
            <p:oleObj spid="_x0000_s5126" name="Clip" r:id="rId7" imgW="1305000" imgH="1085760" progId="">
              <p:embed/>
            </p:oleObj>
          </a:graphicData>
        </a:graphic>
      </p:graphicFrame>
      <p:sp>
        <p:nvSpPr>
          <p:cNvPr id="13344" name="Line 40"/>
          <p:cNvSpPr>
            <a:spLocks noChangeShapeType="1"/>
          </p:cNvSpPr>
          <p:nvPr/>
        </p:nvSpPr>
        <p:spPr bwMode="auto">
          <a:xfrm>
            <a:off x="5213350" y="4014788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5" name="Rectangle 41"/>
          <p:cNvSpPr>
            <a:spLocks noChangeArrowheads="1"/>
          </p:cNvSpPr>
          <p:nvPr/>
        </p:nvSpPr>
        <p:spPr bwMode="auto">
          <a:xfrm>
            <a:off x="5159375" y="3749675"/>
            <a:ext cx="171450" cy="180975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6" name="Text Box 42"/>
          <p:cNvSpPr txBox="1">
            <a:spLocks noChangeArrowheads="1"/>
          </p:cNvSpPr>
          <p:nvPr/>
        </p:nvSpPr>
        <p:spPr bwMode="auto">
          <a:xfrm>
            <a:off x="4573588" y="363696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223.1.2.2</a:t>
            </a:r>
            <a:endParaRPr lang="en-US"/>
          </a:p>
        </p:txBody>
      </p:sp>
      <p:sp>
        <p:nvSpPr>
          <p:cNvPr id="13347" name="Text Box 43"/>
          <p:cNvSpPr txBox="1">
            <a:spLocks noChangeArrowheads="1"/>
          </p:cNvSpPr>
          <p:nvPr/>
        </p:nvSpPr>
        <p:spPr bwMode="auto">
          <a:xfrm>
            <a:off x="5297488" y="214471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223.1.2.1</a:t>
            </a:r>
            <a:endParaRPr lang="en-US"/>
          </a:p>
        </p:txBody>
      </p:sp>
      <p:sp>
        <p:nvSpPr>
          <p:cNvPr id="13348" name="Line 44"/>
          <p:cNvSpPr>
            <a:spLocks noChangeShapeType="1"/>
          </p:cNvSpPr>
          <p:nvPr/>
        </p:nvSpPr>
        <p:spPr bwMode="auto">
          <a:xfrm flipH="1">
            <a:off x="3951288" y="3771900"/>
            <a:ext cx="0" cy="719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9" name="Line 45"/>
          <p:cNvSpPr>
            <a:spLocks noChangeShapeType="1"/>
          </p:cNvSpPr>
          <p:nvPr/>
        </p:nvSpPr>
        <p:spPr bwMode="auto">
          <a:xfrm flipH="1">
            <a:off x="3294063" y="4491038"/>
            <a:ext cx="11858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0" name="Line 46"/>
          <p:cNvSpPr>
            <a:spLocks noChangeShapeType="1"/>
          </p:cNvSpPr>
          <p:nvPr/>
        </p:nvSpPr>
        <p:spPr bwMode="auto">
          <a:xfrm flipH="1" flipV="1">
            <a:off x="3290888" y="4483100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1" name="Line 47"/>
          <p:cNvSpPr>
            <a:spLocks noChangeShapeType="1"/>
          </p:cNvSpPr>
          <p:nvPr/>
        </p:nvSpPr>
        <p:spPr bwMode="auto">
          <a:xfrm flipH="1" flipV="1">
            <a:off x="4467225" y="448786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19" name="Object 48"/>
          <p:cNvGraphicFramePr>
            <a:graphicFrameLocks noChangeAspect="1"/>
          </p:cNvGraphicFramePr>
          <p:nvPr/>
        </p:nvGraphicFramePr>
        <p:xfrm>
          <a:off x="4252913" y="4646613"/>
          <a:ext cx="584200" cy="463550"/>
        </p:xfrm>
        <a:graphic>
          <a:graphicData uri="http://schemas.openxmlformats.org/presentationml/2006/ole">
            <p:oleObj spid="_x0000_s5127" name="Clip" r:id="rId8" imgW="1305000" imgH="1085760" progId="">
              <p:embed/>
            </p:oleObj>
          </a:graphicData>
        </a:graphic>
      </p:graphicFrame>
      <p:graphicFrame>
        <p:nvGraphicFramePr>
          <p:cNvPr id="13320" name="Object 49"/>
          <p:cNvGraphicFramePr>
            <a:graphicFrameLocks noChangeAspect="1"/>
          </p:cNvGraphicFramePr>
          <p:nvPr/>
        </p:nvGraphicFramePr>
        <p:xfrm>
          <a:off x="2995613" y="4660900"/>
          <a:ext cx="584200" cy="463550"/>
        </p:xfrm>
        <a:graphic>
          <a:graphicData uri="http://schemas.openxmlformats.org/presentationml/2006/ole">
            <p:oleObj spid="_x0000_s5128" name="Clip" r:id="rId9" imgW="1305000" imgH="1085760" progId="">
              <p:embed/>
            </p:oleObj>
          </a:graphicData>
        </a:graphic>
      </p:graphicFrame>
      <p:sp>
        <p:nvSpPr>
          <p:cNvPr id="13352" name="Text Box 50"/>
          <p:cNvSpPr txBox="1">
            <a:spLocks noChangeArrowheads="1"/>
          </p:cNvSpPr>
          <p:nvPr/>
        </p:nvSpPr>
        <p:spPr bwMode="auto">
          <a:xfrm>
            <a:off x="4471988" y="4337050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223.1.3.2</a:t>
            </a:r>
            <a:endParaRPr lang="en-US"/>
          </a:p>
        </p:txBody>
      </p:sp>
      <p:sp>
        <p:nvSpPr>
          <p:cNvPr id="13353" name="Text Box 51"/>
          <p:cNvSpPr txBox="1">
            <a:spLocks noChangeArrowheads="1"/>
          </p:cNvSpPr>
          <p:nvPr/>
        </p:nvSpPr>
        <p:spPr bwMode="auto">
          <a:xfrm>
            <a:off x="2295525" y="4375150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223.1.3.1</a:t>
            </a:r>
            <a:endParaRPr lang="en-US"/>
          </a:p>
        </p:txBody>
      </p:sp>
      <p:sp>
        <p:nvSpPr>
          <p:cNvPr id="13354" name="Rectangle 52"/>
          <p:cNvSpPr>
            <a:spLocks noChangeArrowheads="1"/>
          </p:cNvSpPr>
          <p:nvPr/>
        </p:nvSpPr>
        <p:spPr bwMode="auto">
          <a:xfrm>
            <a:off x="3887788" y="3905250"/>
            <a:ext cx="128587" cy="180975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5" name="Text Box 53"/>
          <p:cNvSpPr txBox="1">
            <a:spLocks noChangeArrowheads="1"/>
          </p:cNvSpPr>
          <p:nvPr/>
        </p:nvSpPr>
        <p:spPr bwMode="auto">
          <a:xfrm>
            <a:off x="3322638" y="3840163"/>
            <a:ext cx="11445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223.1.3.27</a:t>
            </a:r>
            <a:endParaRPr lang="en-US"/>
          </a:p>
        </p:txBody>
      </p: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1890713" y="2170113"/>
            <a:ext cx="369887" cy="396875"/>
            <a:chOff x="2822" y="1181"/>
            <a:chExt cx="233" cy="250"/>
          </a:xfrm>
        </p:grpSpPr>
        <p:sp>
          <p:nvSpPr>
            <p:cNvPr id="13394" name="Rectangle 55"/>
            <p:cNvSpPr>
              <a:spLocks noChangeArrowheads="1"/>
            </p:cNvSpPr>
            <p:nvPr/>
          </p:nvSpPr>
          <p:spPr bwMode="auto">
            <a:xfrm>
              <a:off x="2886" y="1230"/>
              <a:ext cx="114" cy="1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95" name="Text Box 56"/>
            <p:cNvSpPr txBox="1">
              <a:spLocks noChangeArrowheads="1"/>
            </p:cNvSpPr>
            <p:nvPr/>
          </p:nvSpPr>
          <p:spPr bwMode="auto">
            <a:xfrm>
              <a:off x="2822" y="1181"/>
              <a:ext cx="2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A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57"/>
          <p:cNvGrpSpPr>
            <a:grpSpLocks/>
          </p:cNvGrpSpPr>
          <p:nvPr/>
        </p:nvGrpSpPr>
        <p:grpSpPr bwMode="auto">
          <a:xfrm>
            <a:off x="1881188" y="3408363"/>
            <a:ext cx="344487" cy="396875"/>
            <a:chOff x="2822" y="1181"/>
            <a:chExt cx="217" cy="250"/>
          </a:xfrm>
        </p:grpSpPr>
        <p:sp>
          <p:nvSpPr>
            <p:cNvPr id="13392" name="Rectangle 58"/>
            <p:cNvSpPr>
              <a:spLocks noChangeArrowheads="1"/>
            </p:cNvSpPr>
            <p:nvPr/>
          </p:nvSpPr>
          <p:spPr bwMode="auto">
            <a:xfrm>
              <a:off x="2886" y="1230"/>
              <a:ext cx="114" cy="1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93" name="Text Box 59"/>
            <p:cNvSpPr txBox="1">
              <a:spLocks noChangeArrowheads="1"/>
            </p:cNvSpPr>
            <p:nvPr/>
          </p:nvSpPr>
          <p:spPr bwMode="auto">
            <a:xfrm>
              <a:off x="2822" y="1181"/>
              <a:ext cx="2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B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5491163" y="3770313"/>
            <a:ext cx="342900" cy="396875"/>
            <a:chOff x="2822" y="1181"/>
            <a:chExt cx="216" cy="250"/>
          </a:xfrm>
        </p:grpSpPr>
        <p:sp>
          <p:nvSpPr>
            <p:cNvPr id="13390" name="Rectangle 61"/>
            <p:cNvSpPr>
              <a:spLocks noChangeArrowheads="1"/>
            </p:cNvSpPr>
            <p:nvPr/>
          </p:nvSpPr>
          <p:spPr bwMode="auto">
            <a:xfrm>
              <a:off x="2886" y="1230"/>
              <a:ext cx="114" cy="1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91" name="Text Box 62"/>
            <p:cNvSpPr txBox="1">
              <a:spLocks noChangeArrowheads="1"/>
            </p:cNvSpPr>
            <p:nvPr/>
          </p:nvSpPr>
          <p:spPr bwMode="auto">
            <a:xfrm>
              <a:off x="2822" y="1181"/>
              <a:ext cx="2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E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13359" name="Rectangle 63"/>
          <p:cNvSpPr>
            <a:spLocks noChangeArrowheads="1"/>
          </p:cNvSpPr>
          <p:nvPr/>
        </p:nvSpPr>
        <p:spPr bwMode="auto">
          <a:xfrm>
            <a:off x="6210300" y="6770688"/>
            <a:ext cx="8572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/>
          </a:p>
        </p:txBody>
      </p:sp>
      <p:sp>
        <p:nvSpPr>
          <p:cNvPr id="13360" name="Line 64"/>
          <p:cNvSpPr>
            <a:spLocks noChangeShapeType="1"/>
          </p:cNvSpPr>
          <p:nvPr/>
        </p:nvSpPr>
        <p:spPr bwMode="auto">
          <a:xfrm>
            <a:off x="4851400" y="2908300"/>
            <a:ext cx="334963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61" name="Freeform 65"/>
          <p:cNvSpPr>
            <a:spLocks/>
          </p:cNvSpPr>
          <p:nvPr/>
        </p:nvSpPr>
        <p:spPr bwMode="auto">
          <a:xfrm>
            <a:off x="4664075" y="2781300"/>
            <a:ext cx="361950" cy="180975"/>
          </a:xfrm>
          <a:custGeom>
            <a:avLst/>
            <a:gdLst>
              <a:gd name="T0" fmla="*/ 88 w 228"/>
              <a:gd name="T1" fmla="*/ 0 h 114"/>
              <a:gd name="T2" fmla="*/ 0 w 228"/>
              <a:gd name="T3" fmla="*/ 114 h 114"/>
              <a:gd name="T4" fmla="*/ 139 w 228"/>
              <a:gd name="T5" fmla="*/ 114 h 114"/>
              <a:gd name="T6" fmla="*/ 228 w 228"/>
              <a:gd name="T7" fmla="*/ 0 h 114"/>
              <a:gd name="T8" fmla="*/ 88 w 228"/>
              <a:gd name="T9" fmla="*/ 0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"/>
              <a:gd name="T16" fmla="*/ 0 h 114"/>
              <a:gd name="T17" fmla="*/ 228 w 228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" h="114">
                <a:moveTo>
                  <a:pt x="88" y="0"/>
                </a:moveTo>
                <a:lnTo>
                  <a:pt x="0" y="114"/>
                </a:lnTo>
                <a:lnTo>
                  <a:pt x="139" y="114"/>
                </a:lnTo>
                <a:lnTo>
                  <a:pt x="228" y="0"/>
                </a:lnTo>
                <a:lnTo>
                  <a:pt x="88" y="0"/>
                </a:ln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62" name="Rectangle 66"/>
          <p:cNvSpPr>
            <a:spLocks noChangeArrowheads="1"/>
          </p:cNvSpPr>
          <p:nvPr/>
        </p:nvSpPr>
        <p:spPr bwMode="auto">
          <a:xfrm>
            <a:off x="4848225" y="2189163"/>
            <a:ext cx="166688" cy="598487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63" name="Rectangle 67"/>
          <p:cNvSpPr>
            <a:spLocks noChangeArrowheads="1"/>
          </p:cNvSpPr>
          <p:nvPr/>
        </p:nvSpPr>
        <p:spPr bwMode="auto">
          <a:xfrm>
            <a:off x="4664075" y="2360613"/>
            <a:ext cx="231775" cy="598487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64" name="Rectangle 68"/>
          <p:cNvSpPr>
            <a:spLocks noChangeArrowheads="1"/>
          </p:cNvSpPr>
          <p:nvPr/>
        </p:nvSpPr>
        <p:spPr bwMode="auto">
          <a:xfrm>
            <a:off x="4652963" y="2360613"/>
            <a:ext cx="231775" cy="598487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65" name="Freeform 69"/>
          <p:cNvSpPr>
            <a:spLocks/>
          </p:cNvSpPr>
          <p:nvPr/>
        </p:nvSpPr>
        <p:spPr bwMode="auto">
          <a:xfrm>
            <a:off x="4664075" y="2181225"/>
            <a:ext cx="361950" cy="182563"/>
          </a:xfrm>
          <a:custGeom>
            <a:avLst/>
            <a:gdLst>
              <a:gd name="T0" fmla="*/ 88 w 228"/>
              <a:gd name="T1" fmla="*/ 0 h 115"/>
              <a:gd name="T2" fmla="*/ 0 w 228"/>
              <a:gd name="T3" fmla="*/ 115 h 115"/>
              <a:gd name="T4" fmla="*/ 139 w 228"/>
              <a:gd name="T5" fmla="*/ 115 h 115"/>
              <a:gd name="T6" fmla="*/ 228 w 228"/>
              <a:gd name="T7" fmla="*/ 0 h 115"/>
              <a:gd name="T8" fmla="*/ 88 w 228"/>
              <a:gd name="T9" fmla="*/ 0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"/>
              <a:gd name="T16" fmla="*/ 0 h 115"/>
              <a:gd name="T17" fmla="*/ 228 w 228"/>
              <a:gd name="T18" fmla="*/ 115 h 1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" h="115">
                <a:moveTo>
                  <a:pt x="88" y="0"/>
                </a:moveTo>
                <a:lnTo>
                  <a:pt x="0" y="115"/>
                </a:lnTo>
                <a:lnTo>
                  <a:pt x="139" y="115"/>
                </a:lnTo>
                <a:lnTo>
                  <a:pt x="228" y="0"/>
                </a:lnTo>
                <a:lnTo>
                  <a:pt x="88" y="0"/>
                </a:ln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66" name="Freeform 70"/>
          <p:cNvSpPr>
            <a:spLocks/>
          </p:cNvSpPr>
          <p:nvPr/>
        </p:nvSpPr>
        <p:spPr bwMode="auto">
          <a:xfrm>
            <a:off x="4664075" y="2181225"/>
            <a:ext cx="361950" cy="182563"/>
          </a:xfrm>
          <a:custGeom>
            <a:avLst/>
            <a:gdLst>
              <a:gd name="T0" fmla="*/ 88 w 228"/>
              <a:gd name="T1" fmla="*/ 0 h 115"/>
              <a:gd name="T2" fmla="*/ 0 w 228"/>
              <a:gd name="T3" fmla="*/ 115 h 115"/>
              <a:gd name="T4" fmla="*/ 139 w 228"/>
              <a:gd name="T5" fmla="*/ 115 h 115"/>
              <a:gd name="T6" fmla="*/ 228 w 228"/>
              <a:gd name="T7" fmla="*/ 0 h 115"/>
              <a:gd name="T8" fmla="*/ 88 w 228"/>
              <a:gd name="T9" fmla="*/ 0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"/>
              <a:gd name="T16" fmla="*/ 0 h 115"/>
              <a:gd name="T17" fmla="*/ 228 w 228"/>
              <a:gd name="T18" fmla="*/ 115 h 1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" h="115">
                <a:moveTo>
                  <a:pt x="88" y="0"/>
                </a:moveTo>
                <a:lnTo>
                  <a:pt x="0" y="115"/>
                </a:lnTo>
                <a:lnTo>
                  <a:pt x="139" y="115"/>
                </a:lnTo>
                <a:lnTo>
                  <a:pt x="228" y="0"/>
                </a:lnTo>
                <a:lnTo>
                  <a:pt x="88" y="0"/>
                </a:lnTo>
                <a:close/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67" name="Line 71"/>
          <p:cNvSpPr>
            <a:spLocks noChangeShapeType="1"/>
          </p:cNvSpPr>
          <p:nvPr/>
        </p:nvSpPr>
        <p:spPr bwMode="auto">
          <a:xfrm>
            <a:off x="5026025" y="2195513"/>
            <a:ext cx="1588" cy="5857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68" name="Line 72"/>
          <p:cNvSpPr>
            <a:spLocks noChangeShapeType="1"/>
          </p:cNvSpPr>
          <p:nvPr/>
        </p:nvSpPr>
        <p:spPr bwMode="auto">
          <a:xfrm flipH="1">
            <a:off x="4895850" y="2781300"/>
            <a:ext cx="130175" cy="17780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69" name="Rectangle 73"/>
          <p:cNvSpPr>
            <a:spLocks noChangeArrowheads="1"/>
          </p:cNvSpPr>
          <p:nvPr/>
        </p:nvSpPr>
        <p:spPr bwMode="auto">
          <a:xfrm>
            <a:off x="4694238" y="2438400"/>
            <a:ext cx="153987" cy="342900"/>
          </a:xfrm>
          <a:prstGeom prst="rect">
            <a:avLst/>
          </a:prstGeom>
          <a:solidFill>
            <a:srgbClr val="3333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70" name="Rectangle 74"/>
          <p:cNvSpPr>
            <a:spLocks noChangeArrowheads="1"/>
          </p:cNvSpPr>
          <p:nvPr/>
        </p:nvSpPr>
        <p:spPr bwMode="auto">
          <a:xfrm>
            <a:off x="4694238" y="2438400"/>
            <a:ext cx="153987" cy="342900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71" name="Rectangle 75"/>
          <p:cNvSpPr>
            <a:spLocks noChangeArrowheads="1"/>
          </p:cNvSpPr>
          <p:nvPr/>
        </p:nvSpPr>
        <p:spPr bwMode="auto">
          <a:xfrm>
            <a:off x="4714875" y="2541588"/>
            <a:ext cx="115888" cy="1238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72" name="Rectangle 76"/>
          <p:cNvSpPr>
            <a:spLocks noChangeArrowheads="1"/>
          </p:cNvSpPr>
          <p:nvPr/>
        </p:nvSpPr>
        <p:spPr bwMode="auto">
          <a:xfrm>
            <a:off x="3952875" y="2193925"/>
            <a:ext cx="711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ial" pitchFamily="34" charset="0"/>
              </a:rPr>
              <a:t>DHCP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3373" name="Rectangle 77"/>
          <p:cNvSpPr>
            <a:spLocks noChangeArrowheads="1"/>
          </p:cNvSpPr>
          <p:nvPr/>
        </p:nvSpPr>
        <p:spPr bwMode="auto">
          <a:xfrm>
            <a:off x="4664075" y="2193925"/>
            <a:ext cx="63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pitchFamily="34" charset="0"/>
              </a:rPr>
              <a:t> </a:t>
            </a:r>
            <a:endParaRPr lang="en-US"/>
          </a:p>
        </p:txBody>
      </p:sp>
      <p:sp>
        <p:nvSpPr>
          <p:cNvPr id="13374" name="Rectangle 78"/>
          <p:cNvSpPr>
            <a:spLocks noChangeArrowheads="1"/>
          </p:cNvSpPr>
          <p:nvPr/>
        </p:nvSpPr>
        <p:spPr bwMode="auto">
          <a:xfrm>
            <a:off x="3952875" y="2459038"/>
            <a:ext cx="635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ial" pitchFamily="34" charset="0"/>
              </a:rPr>
              <a:t>server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3375" name="Rectangle 79"/>
          <p:cNvSpPr>
            <a:spLocks noChangeArrowheads="1"/>
          </p:cNvSpPr>
          <p:nvPr/>
        </p:nvSpPr>
        <p:spPr bwMode="auto">
          <a:xfrm>
            <a:off x="4584700" y="2459038"/>
            <a:ext cx="63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pitchFamily="34" charset="0"/>
              </a:rPr>
              <a:t> </a:t>
            </a:r>
            <a:endParaRPr lang="en-US"/>
          </a:p>
        </p:txBody>
      </p:sp>
      <p:sp>
        <p:nvSpPr>
          <p:cNvPr id="13376" name="Rectangle 80"/>
          <p:cNvSpPr>
            <a:spLocks noChangeArrowheads="1"/>
          </p:cNvSpPr>
          <p:nvPr/>
        </p:nvSpPr>
        <p:spPr bwMode="auto">
          <a:xfrm>
            <a:off x="4541838" y="4017963"/>
            <a:ext cx="63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pitchFamily="34" charset="0"/>
              </a:rPr>
              <a:t> </a:t>
            </a:r>
            <a:endParaRPr lang="en-US"/>
          </a:p>
        </p:txBody>
      </p:sp>
      <p:sp>
        <p:nvSpPr>
          <p:cNvPr id="13377" name="Freeform 81"/>
          <p:cNvSpPr>
            <a:spLocks/>
          </p:cNvSpPr>
          <p:nvPr/>
        </p:nvSpPr>
        <p:spPr bwMode="auto">
          <a:xfrm>
            <a:off x="6142038" y="5005388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 h 2"/>
              <a:gd name="T8" fmla="*/ 2 w 2"/>
              <a:gd name="T9" fmla="*/ 2 h 2"/>
              <a:gd name="T10" fmla="*/ 2 w 2"/>
              <a:gd name="T11" fmla="*/ 2 h 2"/>
              <a:gd name="T12" fmla="*/ 2 w 2"/>
              <a:gd name="T13" fmla="*/ 0 h 2"/>
              <a:gd name="T14" fmla="*/ 2 w 2"/>
              <a:gd name="T15" fmla="*/ 0 h 2"/>
              <a:gd name="T16" fmla="*/ 2 w 2"/>
              <a:gd name="T17" fmla="*/ 0 h 2"/>
              <a:gd name="T18" fmla="*/ 2 w 2"/>
              <a:gd name="T19" fmla="*/ 0 h 2"/>
              <a:gd name="T20" fmla="*/ 2 w 2"/>
              <a:gd name="T21" fmla="*/ 0 h 2"/>
              <a:gd name="T22" fmla="*/ 2 w 2"/>
              <a:gd name="T23" fmla="*/ 0 h 2"/>
              <a:gd name="T24" fmla="*/ 2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"/>
              <a:gd name="T55" fmla="*/ 0 h 2"/>
              <a:gd name="T56" fmla="*/ 2 w 2"/>
              <a:gd name="T57" fmla="*/ 2 h 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" h="2">
                <a:moveTo>
                  <a:pt x="0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78" name="Freeform 82"/>
          <p:cNvSpPr>
            <a:spLocks/>
          </p:cNvSpPr>
          <p:nvPr/>
        </p:nvSpPr>
        <p:spPr bwMode="auto">
          <a:xfrm>
            <a:off x="6154738" y="4999038"/>
            <a:ext cx="3175" cy="3175"/>
          </a:xfrm>
          <a:custGeom>
            <a:avLst/>
            <a:gdLst>
              <a:gd name="T0" fmla="*/ 0 w 2"/>
              <a:gd name="T1" fmla="*/ 2 h 2"/>
              <a:gd name="T2" fmla="*/ 0 w 2"/>
              <a:gd name="T3" fmla="*/ 2 h 2"/>
              <a:gd name="T4" fmla="*/ 0 w 2"/>
              <a:gd name="T5" fmla="*/ 2 h 2"/>
              <a:gd name="T6" fmla="*/ 0 w 2"/>
              <a:gd name="T7" fmla="*/ 2 h 2"/>
              <a:gd name="T8" fmla="*/ 2 w 2"/>
              <a:gd name="T9" fmla="*/ 2 h 2"/>
              <a:gd name="T10" fmla="*/ 2 w 2"/>
              <a:gd name="T11" fmla="*/ 2 h 2"/>
              <a:gd name="T12" fmla="*/ 2 w 2"/>
              <a:gd name="T13" fmla="*/ 2 h 2"/>
              <a:gd name="T14" fmla="*/ 2 w 2"/>
              <a:gd name="T15" fmla="*/ 2 h 2"/>
              <a:gd name="T16" fmla="*/ 2 w 2"/>
              <a:gd name="T17" fmla="*/ 2 h 2"/>
              <a:gd name="T18" fmla="*/ 2 w 2"/>
              <a:gd name="T19" fmla="*/ 0 h 2"/>
              <a:gd name="T20" fmla="*/ 2 w 2"/>
              <a:gd name="T21" fmla="*/ 0 h 2"/>
              <a:gd name="T22" fmla="*/ 2 w 2"/>
              <a:gd name="T23" fmla="*/ 0 h 2"/>
              <a:gd name="T24" fmla="*/ 2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 h 2"/>
              <a:gd name="T34" fmla="*/ 0 w 2"/>
              <a:gd name="T35" fmla="*/ 2 h 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"/>
              <a:gd name="T55" fmla="*/ 0 h 2"/>
              <a:gd name="T56" fmla="*/ 2 w 2"/>
              <a:gd name="T57" fmla="*/ 2 h 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79" name="Freeform 83"/>
          <p:cNvSpPr>
            <a:spLocks/>
          </p:cNvSpPr>
          <p:nvPr/>
        </p:nvSpPr>
        <p:spPr bwMode="auto">
          <a:xfrm>
            <a:off x="6172200" y="4995863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 h 2"/>
              <a:gd name="T8" fmla="*/ 0 w 2"/>
              <a:gd name="T9" fmla="*/ 2 h 2"/>
              <a:gd name="T10" fmla="*/ 0 w 2"/>
              <a:gd name="T11" fmla="*/ 2 h 2"/>
              <a:gd name="T12" fmla="*/ 0 w 2"/>
              <a:gd name="T13" fmla="*/ 0 h 2"/>
              <a:gd name="T14" fmla="*/ 2 w 2"/>
              <a:gd name="T15" fmla="*/ 0 h 2"/>
              <a:gd name="T16" fmla="*/ 2 w 2"/>
              <a:gd name="T17" fmla="*/ 0 h 2"/>
              <a:gd name="T18" fmla="*/ 2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"/>
              <a:gd name="T55" fmla="*/ 0 h 2"/>
              <a:gd name="T56" fmla="*/ 2 w 2"/>
              <a:gd name="T57" fmla="*/ 2 h 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" h="2">
                <a:moveTo>
                  <a:pt x="0" y="0"/>
                </a:move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80" name="Freeform 84"/>
          <p:cNvSpPr>
            <a:spLocks/>
          </p:cNvSpPr>
          <p:nvPr/>
        </p:nvSpPr>
        <p:spPr bwMode="auto">
          <a:xfrm>
            <a:off x="6165850" y="5008563"/>
            <a:ext cx="1588" cy="1587"/>
          </a:xfrm>
          <a:custGeom>
            <a:avLst/>
            <a:gdLst>
              <a:gd name="T0" fmla="*/ 0 w 1588"/>
              <a:gd name="T1" fmla="*/ 0 h 1587"/>
              <a:gd name="T2" fmla="*/ 0 w 1588"/>
              <a:gd name="T3" fmla="*/ 0 h 1587"/>
              <a:gd name="T4" fmla="*/ 0 w 1588"/>
              <a:gd name="T5" fmla="*/ 0 h 1587"/>
              <a:gd name="T6" fmla="*/ 0 w 1588"/>
              <a:gd name="T7" fmla="*/ 0 h 1587"/>
              <a:gd name="T8" fmla="*/ 0 w 1588"/>
              <a:gd name="T9" fmla="*/ 0 h 1587"/>
              <a:gd name="T10" fmla="*/ 0 w 1588"/>
              <a:gd name="T11" fmla="*/ 0 h 1587"/>
              <a:gd name="T12" fmla="*/ 0 w 1588"/>
              <a:gd name="T13" fmla="*/ 0 h 1587"/>
              <a:gd name="T14" fmla="*/ 0 w 1588"/>
              <a:gd name="T15" fmla="*/ 0 h 1587"/>
              <a:gd name="T16" fmla="*/ 0 w 1588"/>
              <a:gd name="T17" fmla="*/ 0 h 1587"/>
              <a:gd name="T18" fmla="*/ 0 w 1588"/>
              <a:gd name="T19" fmla="*/ 0 h 1587"/>
              <a:gd name="T20" fmla="*/ 0 w 1588"/>
              <a:gd name="T21" fmla="*/ 0 h 1587"/>
              <a:gd name="T22" fmla="*/ 0 w 1588"/>
              <a:gd name="T23" fmla="*/ 0 h 1587"/>
              <a:gd name="T24" fmla="*/ 0 w 1588"/>
              <a:gd name="T25" fmla="*/ 0 h 1587"/>
              <a:gd name="T26" fmla="*/ 0 w 1588"/>
              <a:gd name="T27" fmla="*/ 0 h 1587"/>
              <a:gd name="T28" fmla="*/ 0 w 1588"/>
              <a:gd name="T29" fmla="*/ 0 h 1587"/>
              <a:gd name="T30" fmla="*/ 0 w 1588"/>
              <a:gd name="T31" fmla="*/ 0 h 1587"/>
              <a:gd name="T32" fmla="*/ 0 w 1588"/>
              <a:gd name="T33" fmla="*/ 0 h 1587"/>
              <a:gd name="T34" fmla="*/ 0 w 1588"/>
              <a:gd name="T35" fmla="*/ 0 h 158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588"/>
              <a:gd name="T55" fmla="*/ 0 h 1587"/>
              <a:gd name="T56" fmla="*/ 1588 w 1588"/>
              <a:gd name="T57" fmla="*/ 1587 h 1587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588" h="1587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81" name="Freeform 85"/>
          <p:cNvSpPr>
            <a:spLocks/>
          </p:cNvSpPr>
          <p:nvPr/>
        </p:nvSpPr>
        <p:spPr bwMode="auto">
          <a:xfrm>
            <a:off x="6151563" y="5013325"/>
            <a:ext cx="1587" cy="3175"/>
          </a:xfrm>
          <a:custGeom>
            <a:avLst/>
            <a:gdLst>
              <a:gd name="T0" fmla="*/ 0 w 1587"/>
              <a:gd name="T1" fmla="*/ 2 h 2"/>
              <a:gd name="T2" fmla="*/ 0 w 1587"/>
              <a:gd name="T3" fmla="*/ 2 h 2"/>
              <a:gd name="T4" fmla="*/ 0 w 1587"/>
              <a:gd name="T5" fmla="*/ 2 h 2"/>
              <a:gd name="T6" fmla="*/ 0 w 1587"/>
              <a:gd name="T7" fmla="*/ 2 h 2"/>
              <a:gd name="T8" fmla="*/ 0 w 1587"/>
              <a:gd name="T9" fmla="*/ 2 h 2"/>
              <a:gd name="T10" fmla="*/ 0 w 1587"/>
              <a:gd name="T11" fmla="*/ 2 h 2"/>
              <a:gd name="T12" fmla="*/ 0 w 1587"/>
              <a:gd name="T13" fmla="*/ 2 h 2"/>
              <a:gd name="T14" fmla="*/ 0 w 1587"/>
              <a:gd name="T15" fmla="*/ 2 h 2"/>
              <a:gd name="T16" fmla="*/ 0 w 1587"/>
              <a:gd name="T17" fmla="*/ 2 h 2"/>
              <a:gd name="T18" fmla="*/ 0 w 1587"/>
              <a:gd name="T19" fmla="*/ 2 h 2"/>
              <a:gd name="T20" fmla="*/ 0 w 1587"/>
              <a:gd name="T21" fmla="*/ 2 h 2"/>
              <a:gd name="T22" fmla="*/ 0 w 1587"/>
              <a:gd name="T23" fmla="*/ 0 h 2"/>
              <a:gd name="T24" fmla="*/ 0 w 1587"/>
              <a:gd name="T25" fmla="*/ 0 h 2"/>
              <a:gd name="T26" fmla="*/ 0 w 1587"/>
              <a:gd name="T27" fmla="*/ 0 h 2"/>
              <a:gd name="T28" fmla="*/ 0 w 1587"/>
              <a:gd name="T29" fmla="*/ 2 h 2"/>
              <a:gd name="T30" fmla="*/ 0 w 1587"/>
              <a:gd name="T31" fmla="*/ 2 h 2"/>
              <a:gd name="T32" fmla="*/ 0 w 1587"/>
              <a:gd name="T33" fmla="*/ 2 h 2"/>
              <a:gd name="T34" fmla="*/ 0 w 1587"/>
              <a:gd name="T35" fmla="*/ 2 h 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587"/>
              <a:gd name="T55" fmla="*/ 0 h 2"/>
              <a:gd name="T56" fmla="*/ 1587 w 1587"/>
              <a:gd name="T57" fmla="*/ 2 h 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82" name="Freeform 86"/>
          <p:cNvSpPr>
            <a:spLocks/>
          </p:cNvSpPr>
          <p:nvPr/>
        </p:nvSpPr>
        <p:spPr bwMode="auto">
          <a:xfrm>
            <a:off x="6059488" y="48831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 h 2"/>
              <a:gd name="T4" fmla="*/ 0 w 2"/>
              <a:gd name="T5" fmla="*/ 2 h 2"/>
              <a:gd name="T6" fmla="*/ 0 w 2"/>
              <a:gd name="T7" fmla="*/ 2 h 2"/>
              <a:gd name="T8" fmla="*/ 0 w 2"/>
              <a:gd name="T9" fmla="*/ 2 h 2"/>
              <a:gd name="T10" fmla="*/ 2 w 2"/>
              <a:gd name="T11" fmla="*/ 2 h 2"/>
              <a:gd name="T12" fmla="*/ 2 w 2"/>
              <a:gd name="T13" fmla="*/ 2 h 2"/>
              <a:gd name="T14" fmla="*/ 2 w 2"/>
              <a:gd name="T15" fmla="*/ 2 h 2"/>
              <a:gd name="T16" fmla="*/ 2 w 2"/>
              <a:gd name="T17" fmla="*/ 0 h 2"/>
              <a:gd name="T18" fmla="*/ 2 w 2"/>
              <a:gd name="T19" fmla="*/ 0 h 2"/>
              <a:gd name="T20" fmla="*/ 2 w 2"/>
              <a:gd name="T21" fmla="*/ 0 h 2"/>
              <a:gd name="T22" fmla="*/ 2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"/>
              <a:gd name="T55" fmla="*/ 0 h 2"/>
              <a:gd name="T56" fmla="*/ 2 w 2"/>
              <a:gd name="T57" fmla="*/ 2 h 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83" name="Freeform 87"/>
          <p:cNvSpPr>
            <a:spLocks/>
          </p:cNvSpPr>
          <p:nvPr/>
        </p:nvSpPr>
        <p:spPr bwMode="auto">
          <a:xfrm>
            <a:off x="6073775" y="4878388"/>
            <a:ext cx="3175" cy="4762"/>
          </a:xfrm>
          <a:custGeom>
            <a:avLst/>
            <a:gdLst>
              <a:gd name="T0" fmla="*/ 0 w 2"/>
              <a:gd name="T1" fmla="*/ 3 h 3"/>
              <a:gd name="T2" fmla="*/ 0 w 2"/>
              <a:gd name="T3" fmla="*/ 3 h 3"/>
              <a:gd name="T4" fmla="*/ 0 w 2"/>
              <a:gd name="T5" fmla="*/ 3 h 3"/>
              <a:gd name="T6" fmla="*/ 2 w 2"/>
              <a:gd name="T7" fmla="*/ 3 h 3"/>
              <a:gd name="T8" fmla="*/ 2 w 2"/>
              <a:gd name="T9" fmla="*/ 3 h 3"/>
              <a:gd name="T10" fmla="*/ 2 w 2"/>
              <a:gd name="T11" fmla="*/ 3 h 3"/>
              <a:gd name="T12" fmla="*/ 2 w 2"/>
              <a:gd name="T13" fmla="*/ 3 h 3"/>
              <a:gd name="T14" fmla="*/ 2 w 2"/>
              <a:gd name="T15" fmla="*/ 3 h 3"/>
              <a:gd name="T16" fmla="*/ 2 w 2"/>
              <a:gd name="T17" fmla="*/ 3 h 3"/>
              <a:gd name="T18" fmla="*/ 2 w 2"/>
              <a:gd name="T19" fmla="*/ 0 h 3"/>
              <a:gd name="T20" fmla="*/ 2 w 2"/>
              <a:gd name="T21" fmla="*/ 0 h 3"/>
              <a:gd name="T22" fmla="*/ 2 w 2"/>
              <a:gd name="T23" fmla="*/ 0 h 3"/>
              <a:gd name="T24" fmla="*/ 2 w 2"/>
              <a:gd name="T25" fmla="*/ 0 h 3"/>
              <a:gd name="T26" fmla="*/ 2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3 h 3"/>
              <a:gd name="T34" fmla="*/ 0 w 2"/>
              <a:gd name="T35" fmla="*/ 3 h 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"/>
              <a:gd name="T55" fmla="*/ 0 h 3"/>
              <a:gd name="T56" fmla="*/ 2 w 2"/>
              <a:gd name="T57" fmla="*/ 3 h 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84" name="Freeform 88"/>
          <p:cNvSpPr>
            <a:spLocks/>
          </p:cNvSpPr>
          <p:nvPr/>
        </p:nvSpPr>
        <p:spPr bwMode="auto">
          <a:xfrm>
            <a:off x="6086475" y="4875213"/>
            <a:ext cx="3175" cy="3175"/>
          </a:xfrm>
          <a:custGeom>
            <a:avLst/>
            <a:gdLst>
              <a:gd name="T0" fmla="*/ 0 w 2"/>
              <a:gd name="T1" fmla="*/ 2 h 2"/>
              <a:gd name="T2" fmla="*/ 0 w 2"/>
              <a:gd name="T3" fmla="*/ 2 h 2"/>
              <a:gd name="T4" fmla="*/ 0 w 2"/>
              <a:gd name="T5" fmla="*/ 2 h 2"/>
              <a:gd name="T6" fmla="*/ 0 w 2"/>
              <a:gd name="T7" fmla="*/ 2 h 2"/>
              <a:gd name="T8" fmla="*/ 0 w 2"/>
              <a:gd name="T9" fmla="*/ 2 h 2"/>
              <a:gd name="T10" fmla="*/ 2 w 2"/>
              <a:gd name="T11" fmla="*/ 2 h 2"/>
              <a:gd name="T12" fmla="*/ 2 w 2"/>
              <a:gd name="T13" fmla="*/ 2 h 2"/>
              <a:gd name="T14" fmla="*/ 2 w 2"/>
              <a:gd name="T15" fmla="*/ 2 h 2"/>
              <a:gd name="T16" fmla="*/ 2 w 2"/>
              <a:gd name="T17" fmla="*/ 2 h 2"/>
              <a:gd name="T18" fmla="*/ 2 w 2"/>
              <a:gd name="T19" fmla="*/ 2 h 2"/>
              <a:gd name="T20" fmla="*/ 2 w 2"/>
              <a:gd name="T21" fmla="*/ 2 h 2"/>
              <a:gd name="T22" fmla="*/ 2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2 h 2"/>
              <a:gd name="T30" fmla="*/ 0 w 2"/>
              <a:gd name="T31" fmla="*/ 2 h 2"/>
              <a:gd name="T32" fmla="*/ 0 w 2"/>
              <a:gd name="T33" fmla="*/ 2 h 2"/>
              <a:gd name="T34" fmla="*/ 0 w 2"/>
              <a:gd name="T35" fmla="*/ 2 h 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"/>
              <a:gd name="T55" fmla="*/ 0 h 2"/>
              <a:gd name="T56" fmla="*/ 2 w 2"/>
              <a:gd name="T57" fmla="*/ 2 h 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85" name="Freeform 89"/>
          <p:cNvSpPr>
            <a:spLocks/>
          </p:cNvSpPr>
          <p:nvPr/>
        </p:nvSpPr>
        <p:spPr bwMode="auto">
          <a:xfrm>
            <a:off x="6089650" y="4883150"/>
            <a:ext cx="7938" cy="3175"/>
          </a:xfrm>
          <a:custGeom>
            <a:avLst/>
            <a:gdLst>
              <a:gd name="T0" fmla="*/ 0 w 5"/>
              <a:gd name="T1" fmla="*/ 2 h 2"/>
              <a:gd name="T2" fmla="*/ 0 w 5"/>
              <a:gd name="T3" fmla="*/ 2 h 2"/>
              <a:gd name="T4" fmla="*/ 0 w 5"/>
              <a:gd name="T5" fmla="*/ 2 h 2"/>
              <a:gd name="T6" fmla="*/ 3 w 5"/>
              <a:gd name="T7" fmla="*/ 2 h 2"/>
              <a:gd name="T8" fmla="*/ 3 w 5"/>
              <a:gd name="T9" fmla="*/ 2 h 2"/>
              <a:gd name="T10" fmla="*/ 3 w 5"/>
              <a:gd name="T11" fmla="*/ 2 h 2"/>
              <a:gd name="T12" fmla="*/ 3 w 5"/>
              <a:gd name="T13" fmla="*/ 2 h 2"/>
              <a:gd name="T14" fmla="*/ 5 w 5"/>
              <a:gd name="T15" fmla="*/ 2 h 2"/>
              <a:gd name="T16" fmla="*/ 5 w 5"/>
              <a:gd name="T17" fmla="*/ 2 h 2"/>
              <a:gd name="T18" fmla="*/ 5 w 5"/>
              <a:gd name="T19" fmla="*/ 0 h 2"/>
              <a:gd name="T20" fmla="*/ 3 w 5"/>
              <a:gd name="T21" fmla="*/ 0 h 2"/>
              <a:gd name="T22" fmla="*/ 3 w 5"/>
              <a:gd name="T23" fmla="*/ 0 h 2"/>
              <a:gd name="T24" fmla="*/ 3 w 5"/>
              <a:gd name="T25" fmla="*/ 0 h 2"/>
              <a:gd name="T26" fmla="*/ 3 w 5"/>
              <a:gd name="T27" fmla="*/ 0 h 2"/>
              <a:gd name="T28" fmla="*/ 0 w 5"/>
              <a:gd name="T29" fmla="*/ 0 h 2"/>
              <a:gd name="T30" fmla="*/ 0 w 5"/>
              <a:gd name="T31" fmla="*/ 0 h 2"/>
              <a:gd name="T32" fmla="*/ 0 w 5"/>
              <a:gd name="T33" fmla="*/ 2 h 2"/>
              <a:gd name="T34" fmla="*/ 0 w 5"/>
              <a:gd name="T35" fmla="*/ 2 h 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5"/>
              <a:gd name="T55" fmla="*/ 0 h 2"/>
              <a:gd name="T56" fmla="*/ 5 w 5"/>
              <a:gd name="T57" fmla="*/ 2 h 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5" h="2">
                <a:moveTo>
                  <a:pt x="0" y="2"/>
                </a:moveTo>
                <a:lnTo>
                  <a:pt x="0" y="2"/>
                </a:lnTo>
                <a:lnTo>
                  <a:pt x="3" y="2"/>
                </a:lnTo>
                <a:lnTo>
                  <a:pt x="5" y="2"/>
                </a:lnTo>
                <a:lnTo>
                  <a:pt x="5" y="0"/>
                </a:lnTo>
                <a:lnTo>
                  <a:pt x="3" y="0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86" name="Freeform 90"/>
          <p:cNvSpPr>
            <a:spLocks/>
          </p:cNvSpPr>
          <p:nvPr/>
        </p:nvSpPr>
        <p:spPr bwMode="auto">
          <a:xfrm>
            <a:off x="6076950" y="4889500"/>
            <a:ext cx="3175" cy="1588"/>
          </a:xfrm>
          <a:custGeom>
            <a:avLst/>
            <a:gdLst>
              <a:gd name="T0" fmla="*/ 0 w 2"/>
              <a:gd name="T1" fmla="*/ 0 h 1588"/>
              <a:gd name="T2" fmla="*/ 0 w 2"/>
              <a:gd name="T3" fmla="*/ 0 h 1588"/>
              <a:gd name="T4" fmla="*/ 0 w 2"/>
              <a:gd name="T5" fmla="*/ 0 h 1588"/>
              <a:gd name="T6" fmla="*/ 0 w 2"/>
              <a:gd name="T7" fmla="*/ 0 h 1588"/>
              <a:gd name="T8" fmla="*/ 2 w 2"/>
              <a:gd name="T9" fmla="*/ 0 h 1588"/>
              <a:gd name="T10" fmla="*/ 2 w 2"/>
              <a:gd name="T11" fmla="*/ 0 h 1588"/>
              <a:gd name="T12" fmla="*/ 2 w 2"/>
              <a:gd name="T13" fmla="*/ 0 h 1588"/>
              <a:gd name="T14" fmla="*/ 2 w 2"/>
              <a:gd name="T15" fmla="*/ 0 h 1588"/>
              <a:gd name="T16" fmla="*/ 2 w 2"/>
              <a:gd name="T17" fmla="*/ 0 h 1588"/>
              <a:gd name="T18" fmla="*/ 2 w 2"/>
              <a:gd name="T19" fmla="*/ 0 h 1588"/>
              <a:gd name="T20" fmla="*/ 2 w 2"/>
              <a:gd name="T21" fmla="*/ 0 h 1588"/>
              <a:gd name="T22" fmla="*/ 2 w 2"/>
              <a:gd name="T23" fmla="*/ 0 h 1588"/>
              <a:gd name="T24" fmla="*/ 2 w 2"/>
              <a:gd name="T25" fmla="*/ 0 h 1588"/>
              <a:gd name="T26" fmla="*/ 0 w 2"/>
              <a:gd name="T27" fmla="*/ 0 h 1588"/>
              <a:gd name="T28" fmla="*/ 0 w 2"/>
              <a:gd name="T29" fmla="*/ 0 h 1588"/>
              <a:gd name="T30" fmla="*/ 0 w 2"/>
              <a:gd name="T31" fmla="*/ 0 h 1588"/>
              <a:gd name="T32" fmla="*/ 0 w 2"/>
              <a:gd name="T33" fmla="*/ 0 h 1588"/>
              <a:gd name="T34" fmla="*/ 0 w 2"/>
              <a:gd name="T35" fmla="*/ 0 h 158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"/>
              <a:gd name="T55" fmla="*/ 0 h 1588"/>
              <a:gd name="T56" fmla="*/ 2 w 2"/>
              <a:gd name="T57" fmla="*/ 1588 h 1588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" h="1588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91"/>
          <p:cNvGrpSpPr>
            <a:grpSpLocks/>
          </p:cNvGrpSpPr>
          <p:nvPr/>
        </p:nvGrpSpPr>
        <p:grpSpPr bwMode="auto">
          <a:xfrm>
            <a:off x="6269038" y="2998788"/>
            <a:ext cx="676275" cy="674687"/>
            <a:chOff x="2870" y="1518"/>
            <a:chExt cx="292" cy="320"/>
          </a:xfrm>
        </p:grpSpPr>
        <p:graphicFrame>
          <p:nvGraphicFramePr>
            <p:cNvPr id="13321" name="Object 92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p:oleObj spid="_x0000_s5129" name="Clip" r:id="rId10" imgW="819000" imgH="847800" progId="">
                <p:embed/>
              </p:oleObj>
            </a:graphicData>
          </a:graphic>
        </p:graphicFrame>
        <p:graphicFrame>
          <p:nvGraphicFramePr>
            <p:cNvPr id="13322" name="Object 93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p:oleObj spid="_x0000_s5130" name="Clip" r:id="rId11" imgW="1266840" imgH="1200240" progId="">
                <p:embed/>
              </p:oleObj>
            </a:graphicData>
          </a:graphic>
        </p:graphicFrame>
      </p:grpSp>
      <p:sp>
        <p:nvSpPr>
          <p:cNvPr id="13388" name="Rectangle 94"/>
          <p:cNvSpPr>
            <a:spLocks noChangeArrowheads="1"/>
          </p:cNvSpPr>
          <p:nvPr/>
        </p:nvSpPr>
        <p:spPr bwMode="auto">
          <a:xfrm>
            <a:off x="6457950" y="3670300"/>
            <a:ext cx="15240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pitchFamily="34" charset="0"/>
              </a:rPr>
              <a:t>arriving </a:t>
            </a:r>
            <a:r>
              <a:rPr lang="en-US">
                <a:solidFill>
                  <a:srgbClr val="FF0000"/>
                </a:solidFill>
                <a:latin typeface="Arial" pitchFamily="34" charset="0"/>
              </a:rPr>
              <a:t>DHCP </a:t>
            </a:r>
          </a:p>
          <a:p>
            <a:r>
              <a:rPr lang="en-US">
                <a:solidFill>
                  <a:srgbClr val="FF0000"/>
                </a:solidFill>
                <a:latin typeface="Arial" pitchFamily="34" charset="0"/>
              </a:rPr>
              <a:t>client</a:t>
            </a:r>
            <a:r>
              <a:rPr lang="en-US">
                <a:solidFill>
                  <a:srgbClr val="000000"/>
                </a:solidFill>
                <a:latin typeface="Arial" pitchFamily="34" charset="0"/>
              </a:rPr>
              <a:t> needs</a:t>
            </a:r>
          </a:p>
          <a:p>
            <a:r>
              <a:rPr lang="en-US">
                <a:solidFill>
                  <a:srgbClr val="000000"/>
                </a:solidFill>
                <a:latin typeface="Arial" pitchFamily="34" charset="0"/>
              </a:rPr>
              <a:t>address in this</a:t>
            </a:r>
          </a:p>
          <a:p>
            <a:r>
              <a:rPr lang="en-US">
                <a:solidFill>
                  <a:srgbClr val="000000"/>
                </a:solidFill>
                <a:latin typeface="Arial" pitchFamily="34" charset="0"/>
              </a:rPr>
              <a:t>network</a:t>
            </a:r>
            <a:endParaRPr lang="en-US"/>
          </a:p>
        </p:txBody>
      </p:sp>
      <p:sp>
        <p:nvSpPr>
          <p:cNvPr id="13389" name="Freeform 95"/>
          <p:cNvSpPr>
            <a:spLocks noEditPoints="1"/>
          </p:cNvSpPr>
          <p:nvPr/>
        </p:nvSpPr>
        <p:spPr bwMode="auto">
          <a:xfrm>
            <a:off x="5629275" y="3259138"/>
            <a:ext cx="706438" cy="171450"/>
          </a:xfrm>
          <a:custGeom>
            <a:avLst/>
            <a:gdLst>
              <a:gd name="T0" fmla="*/ 439 w 445"/>
              <a:gd name="T1" fmla="*/ 63 h 108"/>
              <a:gd name="T2" fmla="*/ 88 w 445"/>
              <a:gd name="T3" fmla="*/ 63 h 108"/>
              <a:gd name="T4" fmla="*/ 86 w 445"/>
              <a:gd name="T5" fmla="*/ 60 h 108"/>
              <a:gd name="T6" fmla="*/ 84 w 445"/>
              <a:gd name="T7" fmla="*/ 60 h 108"/>
              <a:gd name="T8" fmla="*/ 82 w 445"/>
              <a:gd name="T9" fmla="*/ 58 h 108"/>
              <a:gd name="T10" fmla="*/ 82 w 445"/>
              <a:gd name="T11" fmla="*/ 54 h 108"/>
              <a:gd name="T12" fmla="*/ 82 w 445"/>
              <a:gd name="T13" fmla="*/ 52 h 108"/>
              <a:gd name="T14" fmla="*/ 84 w 445"/>
              <a:gd name="T15" fmla="*/ 50 h 108"/>
              <a:gd name="T16" fmla="*/ 86 w 445"/>
              <a:gd name="T17" fmla="*/ 50 h 108"/>
              <a:gd name="T18" fmla="*/ 88 w 445"/>
              <a:gd name="T19" fmla="*/ 48 h 108"/>
              <a:gd name="T20" fmla="*/ 439 w 445"/>
              <a:gd name="T21" fmla="*/ 48 h 108"/>
              <a:gd name="T22" fmla="*/ 441 w 445"/>
              <a:gd name="T23" fmla="*/ 50 h 108"/>
              <a:gd name="T24" fmla="*/ 443 w 445"/>
              <a:gd name="T25" fmla="*/ 50 h 108"/>
              <a:gd name="T26" fmla="*/ 445 w 445"/>
              <a:gd name="T27" fmla="*/ 52 h 108"/>
              <a:gd name="T28" fmla="*/ 445 w 445"/>
              <a:gd name="T29" fmla="*/ 54 h 108"/>
              <a:gd name="T30" fmla="*/ 445 w 445"/>
              <a:gd name="T31" fmla="*/ 58 h 108"/>
              <a:gd name="T32" fmla="*/ 443 w 445"/>
              <a:gd name="T33" fmla="*/ 60 h 108"/>
              <a:gd name="T34" fmla="*/ 441 w 445"/>
              <a:gd name="T35" fmla="*/ 60 h 108"/>
              <a:gd name="T36" fmla="*/ 439 w 445"/>
              <a:gd name="T37" fmla="*/ 63 h 108"/>
              <a:gd name="T38" fmla="*/ 439 w 445"/>
              <a:gd name="T39" fmla="*/ 63 h 108"/>
              <a:gd name="T40" fmla="*/ 107 w 445"/>
              <a:gd name="T41" fmla="*/ 108 h 108"/>
              <a:gd name="T42" fmla="*/ 0 w 445"/>
              <a:gd name="T43" fmla="*/ 54 h 108"/>
              <a:gd name="T44" fmla="*/ 107 w 445"/>
              <a:gd name="T45" fmla="*/ 0 h 108"/>
              <a:gd name="T46" fmla="*/ 107 w 445"/>
              <a:gd name="T47" fmla="*/ 108 h 10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45"/>
              <a:gd name="T73" fmla="*/ 0 h 108"/>
              <a:gd name="T74" fmla="*/ 445 w 445"/>
              <a:gd name="T75" fmla="*/ 108 h 108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45" h="108">
                <a:moveTo>
                  <a:pt x="439" y="63"/>
                </a:moveTo>
                <a:lnTo>
                  <a:pt x="88" y="63"/>
                </a:lnTo>
                <a:lnTo>
                  <a:pt x="86" y="60"/>
                </a:lnTo>
                <a:lnTo>
                  <a:pt x="84" y="60"/>
                </a:lnTo>
                <a:lnTo>
                  <a:pt x="82" y="58"/>
                </a:lnTo>
                <a:lnTo>
                  <a:pt x="82" y="54"/>
                </a:lnTo>
                <a:lnTo>
                  <a:pt x="82" y="52"/>
                </a:lnTo>
                <a:lnTo>
                  <a:pt x="84" y="50"/>
                </a:lnTo>
                <a:lnTo>
                  <a:pt x="86" y="50"/>
                </a:lnTo>
                <a:lnTo>
                  <a:pt x="88" y="48"/>
                </a:lnTo>
                <a:lnTo>
                  <a:pt x="439" y="48"/>
                </a:lnTo>
                <a:lnTo>
                  <a:pt x="441" y="50"/>
                </a:lnTo>
                <a:lnTo>
                  <a:pt x="443" y="50"/>
                </a:lnTo>
                <a:lnTo>
                  <a:pt x="445" y="52"/>
                </a:lnTo>
                <a:lnTo>
                  <a:pt x="445" y="54"/>
                </a:lnTo>
                <a:lnTo>
                  <a:pt x="445" y="58"/>
                </a:lnTo>
                <a:lnTo>
                  <a:pt x="443" y="60"/>
                </a:lnTo>
                <a:lnTo>
                  <a:pt x="441" y="60"/>
                </a:lnTo>
                <a:lnTo>
                  <a:pt x="439" y="63"/>
                </a:lnTo>
                <a:close/>
                <a:moveTo>
                  <a:pt x="107" y="108"/>
                </a:moveTo>
                <a:lnTo>
                  <a:pt x="0" y="54"/>
                </a:lnTo>
                <a:lnTo>
                  <a:pt x="107" y="0"/>
                </a:lnTo>
                <a:lnTo>
                  <a:pt x="107" y="108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1252</Words>
  <Application>Microsoft Office PowerPoint</Application>
  <PresentationFormat>On-screen Show (4:3)</PresentationFormat>
  <Paragraphs>248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Office Theme</vt:lpstr>
      <vt:lpstr>Default Design</vt:lpstr>
      <vt:lpstr>Blends</vt:lpstr>
      <vt:lpstr>Clip</vt:lpstr>
      <vt:lpstr>Slide 1</vt:lpstr>
      <vt:lpstr>Slide 2</vt:lpstr>
      <vt:lpstr>Slide 3</vt:lpstr>
      <vt:lpstr>Slide 4</vt:lpstr>
      <vt:lpstr>Slide 5</vt:lpstr>
      <vt:lpstr>Slide 6</vt:lpstr>
      <vt:lpstr>Slide 7</vt:lpstr>
      <vt:lpstr>DHCP: Dynamic Host Configuration Protocol</vt:lpstr>
      <vt:lpstr>DHCP client-server scenario</vt:lpstr>
      <vt:lpstr>DHCP client-server scenario</vt:lpstr>
      <vt:lpstr>NAT: Network Address Translation</vt:lpstr>
      <vt:lpstr>NAT: Network Address Translation</vt:lpstr>
      <vt:lpstr>NAT: Network Address Translation</vt:lpstr>
      <vt:lpstr>NAT: Network Address Translation</vt:lpstr>
      <vt:lpstr>NAT: Network Address Translation</vt:lpstr>
      <vt:lpstr>ICMP: Internet Control Message Protocol</vt:lpstr>
      <vt:lpstr>Slide 17</vt:lpstr>
      <vt:lpstr>Slide 18</vt:lpstr>
      <vt:lpstr>Slide 19</vt:lpstr>
      <vt:lpstr>Slide 20</vt:lpstr>
      <vt:lpstr>Slide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Ansuman</dc:creator>
  <cp:lastModifiedBy>user</cp:lastModifiedBy>
  <cp:revision>23</cp:revision>
  <dcterms:created xsi:type="dcterms:W3CDTF">2006-08-16T00:00:00Z</dcterms:created>
  <dcterms:modified xsi:type="dcterms:W3CDTF">2019-04-05T08:38:52Z</dcterms:modified>
</cp:coreProperties>
</file>