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72" r:id="rId3"/>
    <p:sldId id="273" r:id="rId4"/>
    <p:sldId id="258" r:id="rId5"/>
    <p:sldId id="274" r:id="rId6"/>
    <p:sldId id="260" r:id="rId7"/>
    <p:sldId id="261" r:id="rId8"/>
    <p:sldId id="262" r:id="rId9"/>
    <p:sldId id="263" r:id="rId10"/>
    <p:sldId id="264" r:id="rId11"/>
    <p:sldId id="265" r:id="rId12"/>
    <p:sldId id="266" r:id="rId13"/>
    <p:sldId id="267" r:id="rId14"/>
    <p:sldId id="275" r:id="rId15"/>
    <p:sldId id="268" r:id="rId16"/>
    <p:sldId id="269"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3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3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439E50-0DE3-4426-9A71-8BF504CF384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FCCEFC-E75C-49A6-88C0-C327051067D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303C6E-C657-457C-8255-D3C0C6D5AE6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06C854-80B6-4DE2-B1DF-2573BE65A2D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A941F6-B694-4C06-A654-25983A2D2D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DE38DE-AEFA-4A35-B370-142649C008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73EC36-CCB4-451C-B01B-B5B3E4C500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4AB038B-527D-4214-B378-3505C5F35BA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1324F59-D631-4DAD-8A0A-A35FDCD099D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57E8009-ADBD-498A-ADEC-D3D421A826E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253FE4-C0A3-44B2-890F-D324CF0357B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4F3FBB-B942-4C0B-A452-7B9D98D48AB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9C9341C-673D-4FA4-8AFF-42BB3ED1B9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609600"/>
            <a:ext cx="7772400" cy="685800"/>
          </a:xfrm>
        </p:spPr>
        <p:txBody>
          <a:bodyPr/>
          <a:lstStyle/>
          <a:p>
            <a:r>
              <a:rPr lang="en-US" dirty="0">
                <a:solidFill>
                  <a:srgbClr val="FF0000"/>
                </a:solidFill>
              </a:rPr>
              <a:t>Switching Techniques</a:t>
            </a:r>
          </a:p>
        </p:txBody>
      </p:sp>
      <p:sp>
        <p:nvSpPr>
          <p:cNvPr id="2051" name="Rectangle 3"/>
          <p:cNvSpPr>
            <a:spLocks noChangeArrowheads="1"/>
          </p:cNvSpPr>
          <p:nvPr/>
        </p:nvSpPr>
        <p:spPr bwMode="auto">
          <a:xfrm>
            <a:off x="609600" y="1905000"/>
            <a:ext cx="8001000" cy="3416320"/>
          </a:xfrm>
          <a:prstGeom prst="rect">
            <a:avLst/>
          </a:prstGeom>
          <a:noFill/>
          <a:ln w="9525">
            <a:noFill/>
            <a:miter lim="800000"/>
            <a:headEnd/>
            <a:tailEnd/>
          </a:ln>
          <a:effectLst/>
        </p:spPr>
        <p:txBody>
          <a:bodyPr>
            <a:spAutoFit/>
          </a:bodyPr>
          <a:lstStyle/>
          <a:p>
            <a:pPr algn="just"/>
            <a:r>
              <a:rPr lang="en-US" dirty="0"/>
              <a:t>In large networks there might be multiple paths linking sender and receiver. Information may be switched as it travels through various communication channels. There are three typical switching techniques available for digital traffic. </a:t>
            </a:r>
          </a:p>
          <a:p>
            <a:pPr algn="just"/>
            <a:endParaRPr lang="en-US" dirty="0"/>
          </a:p>
          <a:p>
            <a:pPr lvl="1" algn="just" eaLnBrk="0" hangingPunct="0">
              <a:buFontTx/>
              <a:buChar char="•"/>
            </a:pPr>
            <a:r>
              <a:rPr lang="en-US" dirty="0"/>
              <a:t>    Circuit Switching  </a:t>
            </a:r>
          </a:p>
          <a:p>
            <a:pPr lvl="1" algn="just" eaLnBrk="0" hangingPunct="0">
              <a:buFontTx/>
              <a:buChar char="•"/>
            </a:pPr>
            <a:r>
              <a:rPr lang="en-US" dirty="0"/>
              <a:t>    Message Switching </a:t>
            </a:r>
          </a:p>
          <a:p>
            <a:pPr lvl="1" algn="just" eaLnBrk="0" hangingPunct="0">
              <a:buFontTx/>
              <a:buChar char="•"/>
            </a:pPr>
            <a:r>
              <a:rPr lang="en-US" dirty="0"/>
              <a:t>    Packet Switching </a:t>
            </a:r>
          </a:p>
          <a:p>
            <a:pPr algn="just" eaLnBrk="0" hangingPunct="0"/>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381000"/>
            <a:ext cx="7772400" cy="838200"/>
          </a:xfrm>
        </p:spPr>
        <p:txBody>
          <a:bodyPr/>
          <a:lstStyle/>
          <a:p>
            <a:r>
              <a:rPr lang="en-US" dirty="0">
                <a:solidFill>
                  <a:srgbClr val="FF0000"/>
                </a:solidFill>
              </a:rPr>
              <a:t>Packet Switching</a:t>
            </a:r>
          </a:p>
        </p:txBody>
      </p:sp>
      <p:sp>
        <p:nvSpPr>
          <p:cNvPr id="10243" name="Rectangle 3"/>
          <p:cNvSpPr>
            <a:spLocks noChangeArrowheads="1"/>
          </p:cNvSpPr>
          <p:nvPr/>
        </p:nvSpPr>
        <p:spPr bwMode="auto">
          <a:xfrm>
            <a:off x="609600" y="1524000"/>
            <a:ext cx="8229600" cy="4893647"/>
          </a:xfrm>
          <a:prstGeom prst="rect">
            <a:avLst/>
          </a:prstGeom>
          <a:noFill/>
          <a:ln w="9525">
            <a:noFill/>
            <a:miter lim="800000"/>
            <a:headEnd/>
            <a:tailEnd/>
          </a:ln>
          <a:effectLst/>
        </p:spPr>
        <p:txBody>
          <a:bodyPr>
            <a:spAutoFit/>
          </a:bodyPr>
          <a:lstStyle/>
          <a:p>
            <a:pPr algn="just">
              <a:buFontTx/>
              <a:buChar char="•"/>
            </a:pPr>
            <a:r>
              <a:rPr lang="en-US" dirty="0"/>
              <a:t>   In both packet switching methods, a message is broken into   </a:t>
            </a:r>
          </a:p>
          <a:p>
            <a:pPr algn="just"/>
            <a:r>
              <a:rPr lang="en-US" dirty="0"/>
              <a:t>     small parts, called packets. </a:t>
            </a:r>
          </a:p>
          <a:p>
            <a:pPr algn="just">
              <a:buFontTx/>
              <a:buChar char="•"/>
            </a:pPr>
            <a:r>
              <a:rPr lang="en-US" dirty="0"/>
              <a:t>   Each packet is tagged with appropriate source and destination   </a:t>
            </a:r>
          </a:p>
          <a:p>
            <a:pPr algn="just"/>
            <a:r>
              <a:rPr lang="en-US" dirty="0"/>
              <a:t>    addresses. </a:t>
            </a:r>
          </a:p>
          <a:p>
            <a:pPr algn="just">
              <a:buFontTx/>
              <a:buChar char="•"/>
            </a:pPr>
            <a:r>
              <a:rPr lang="en-US" dirty="0"/>
              <a:t>   Since packets have a strictly defined maximum length, they </a:t>
            </a:r>
          </a:p>
          <a:p>
            <a:pPr algn="just"/>
            <a:r>
              <a:rPr lang="en-US" dirty="0"/>
              <a:t>    can be stored in main memory instead of disk, therefore access </a:t>
            </a:r>
          </a:p>
          <a:p>
            <a:pPr algn="just"/>
            <a:r>
              <a:rPr lang="en-US" dirty="0"/>
              <a:t>    delay and cost are minimized.</a:t>
            </a:r>
          </a:p>
          <a:p>
            <a:pPr algn="just">
              <a:buFontTx/>
              <a:buChar char="•"/>
            </a:pPr>
            <a:r>
              <a:rPr lang="en-US" dirty="0"/>
              <a:t>   Also the transmission speeds, between nodes, are optimized.</a:t>
            </a:r>
          </a:p>
          <a:p>
            <a:pPr algn="just">
              <a:buFontTx/>
              <a:buChar char="•"/>
            </a:pPr>
            <a:r>
              <a:rPr lang="en-US" dirty="0"/>
              <a:t>   With current technology, packets are generally accepted onto </a:t>
            </a:r>
          </a:p>
          <a:p>
            <a:pPr algn="just"/>
            <a:r>
              <a:rPr lang="en-US" dirty="0"/>
              <a:t>    the network on a first-come, first-served basis. If the network </a:t>
            </a:r>
          </a:p>
          <a:p>
            <a:pPr algn="just"/>
            <a:r>
              <a:rPr lang="en-US" dirty="0"/>
              <a:t>    becomes overloaded, packets are delayed or discarded </a:t>
            </a:r>
          </a:p>
          <a:p>
            <a:pPr algn="just"/>
            <a:r>
              <a:rPr lang="en-US" dirty="0"/>
              <a:t>    (``dropped''). </a:t>
            </a:r>
          </a:p>
          <a:p>
            <a:pPr algn="just" eaLnBrk="0" hangingPunct="0"/>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772400" cy="762000"/>
          </a:xfrm>
        </p:spPr>
        <p:txBody>
          <a:bodyPr/>
          <a:lstStyle/>
          <a:p>
            <a:r>
              <a:rPr lang="en-US" dirty="0">
                <a:solidFill>
                  <a:srgbClr val="FF0000"/>
                </a:solidFill>
              </a:rPr>
              <a:t>Packet Switching: Datagram</a:t>
            </a:r>
          </a:p>
        </p:txBody>
      </p:sp>
      <p:sp>
        <p:nvSpPr>
          <p:cNvPr id="11267" name="Rectangle 3"/>
          <p:cNvSpPr>
            <a:spLocks noChangeArrowheads="1"/>
          </p:cNvSpPr>
          <p:nvPr/>
        </p:nvSpPr>
        <p:spPr bwMode="auto">
          <a:xfrm>
            <a:off x="457200" y="1143000"/>
            <a:ext cx="8305800" cy="4893647"/>
          </a:xfrm>
          <a:prstGeom prst="rect">
            <a:avLst/>
          </a:prstGeom>
          <a:noFill/>
          <a:ln w="9525">
            <a:noFill/>
            <a:miter lim="800000"/>
            <a:headEnd/>
            <a:tailEnd/>
          </a:ln>
          <a:effectLst/>
        </p:spPr>
        <p:txBody>
          <a:bodyPr>
            <a:spAutoFit/>
          </a:bodyPr>
          <a:lstStyle/>
          <a:p>
            <a:pPr algn="just">
              <a:buFontTx/>
              <a:buChar char="•"/>
            </a:pPr>
            <a:r>
              <a:rPr lang="en-US" dirty="0"/>
              <a:t>  Datagram packet switching is similar to message switching in   </a:t>
            </a:r>
          </a:p>
          <a:p>
            <a:pPr algn="just"/>
            <a:r>
              <a:rPr lang="en-US" dirty="0"/>
              <a:t>   that each packet is a self-contained unit with complete </a:t>
            </a:r>
          </a:p>
          <a:p>
            <a:pPr algn="just"/>
            <a:r>
              <a:rPr lang="en-US" dirty="0"/>
              <a:t>   addressing information attached. </a:t>
            </a:r>
          </a:p>
          <a:p>
            <a:pPr algn="just">
              <a:buFontTx/>
              <a:buChar char="•"/>
            </a:pPr>
            <a:r>
              <a:rPr lang="en-US" dirty="0"/>
              <a:t>  This fact allows packets to take a variety of possible paths </a:t>
            </a:r>
          </a:p>
          <a:p>
            <a:pPr algn="just"/>
            <a:r>
              <a:rPr lang="en-US" dirty="0"/>
              <a:t>    through the network. </a:t>
            </a:r>
          </a:p>
          <a:p>
            <a:pPr algn="just">
              <a:buFontTx/>
              <a:buChar char="•"/>
            </a:pPr>
            <a:r>
              <a:rPr lang="en-US" dirty="0"/>
              <a:t>  So the packets, each with the same destination address, do not </a:t>
            </a:r>
          </a:p>
          <a:p>
            <a:pPr algn="just"/>
            <a:r>
              <a:rPr lang="en-US" dirty="0"/>
              <a:t>   follow the same route, and they may arrive out of sequence at  </a:t>
            </a:r>
          </a:p>
          <a:p>
            <a:pPr algn="just"/>
            <a:r>
              <a:rPr lang="en-US" dirty="0"/>
              <a:t>   the exit point node (or the destination). </a:t>
            </a:r>
          </a:p>
          <a:p>
            <a:pPr algn="just">
              <a:buFontTx/>
              <a:buChar char="•"/>
            </a:pPr>
            <a:r>
              <a:rPr lang="en-US" dirty="0"/>
              <a:t> Reordering is done at the destination point based on the  </a:t>
            </a:r>
          </a:p>
          <a:p>
            <a:pPr algn="just"/>
            <a:r>
              <a:rPr lang="en-US" dirty="0"/>
              <a:t>  sequence number of the packets. </a:t>
            </a:r>
          </a:p>
          <a:p>
            <a:pPr algn="just">
              <a:buFontTx/>
              <a:buChar char="•"/>
            </a:pPr>
            <a:r>
              <a:rPr lang="en-US" dirty="0"/>
              <a:t> It is possible for a packet to be destroyed if one of the nodes on </a:t>
            </a:r>
          </a:p>
          <a:p>
            <a:pPr algn="just"/>
            <a:r>
              <a:rPr lang="en-US" dirty="0"/>
              <a:t>  its way is crashed momentarily. Thus all its queued packets may  </a:t>
            </a:r>
          </a:p>
          <a:p>
            <a:pPr algn="just"/>
            <a:r>
              <a:rPr lang="en-US" dirty="0"/>
              <a:t>  be lost.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685800"/>
          </a:xfrm>
        </p:spPr>
        <p:txBody>
          <a:bodyPr/>
          <a:lstStyle/>
          <a:p>
            <a:r>
              <a:rPr lang="en-US" dirty="0">
                <a:solidFill>
                  <a:srgbClr val="FF0000"/>
                </a:solidFill>
              </a:rPr>
              <a:t>Packet </a:t>
            </a:r>
            <a:r>
              <a:rPr lang="en-US" dirty="0" err="1">
                <a:solidFill>
                  <a:srgbClr val="FF0000"/>
                </a:solidFill>
              </a:rPr>
              <a:t>Switching:Virtual</a:t>
            </a:r>
            <a:r>
              <a:rPr lang="en-US" dirty="0">
                <a:solidFill>
                  <a:srgbClr val="FF0000"/>
                </a:solidFill>
              </a:rPr>
              <a:t> Circuit</a:t>
            </a:r>
          </a:p>
        </p:txBody>
      </p:sp>
      <p:sp>
        <p:nvSpPr>
          <p:cNvPr id="12291" name="Rectangle 3"/>
          <p:cNvSpPr>
            <a:spLocks noChangeArrowheads="1"/>
          </p:cNvSpPr>
          <p:nvPr/>
        </p:nvSpPr>
        <p:spPr bwMode="auto">
          <a:xfrm>
            <a:off x="381000" y="1447800"/>
            <a:ext cx="8534400" cy="5203825"/>
          </a:xfrm>
          <a:prstGeom prst="rect">
            <a:avLst/>
          </a:prstGeom>
          <a:noFill/>
          <a:ln w="9525">
            <a:noFill/>
            <a:miter lim="800000"/>
            <a:headEnd/>
            <a:tailEnd/>
          </a:ln>
          <a:effectLst/>
        </p:spPr>
        <p:txBody>
          <a:bodyPr>
            <a:spAutoFit/>
          </a:bodyPr>
          <a:lstStyle/>
          <a:p>
            <a:pPr>
              <a:buFontTx/>
              <a:buChar char="•"/>
            </a:pPr>
            <a:r>
              <a:rPr lang="en-US" dirty="0"/>
              <a:t>   In the virtual circuit approach, a preplanned route is established </a:t>
            </a:r>
          </a:p>
          <a:p>
            <a:r>
              <a:rPr lang="en-US" dirty="0"/>
              <a:t>    before any data packets are sent. </a:t>
            </a:r>
          </a:p>
          <a:p>
            <a:pPr>
              <a:buFontTx/>
              <a:buChar char="•"/>
            </a:pPr>
            <a:r>
              <a:rPr lang="en-US" dirty="0"/>
              <a:t>  A logical connection is established when </a:t>
            </a:r>
          </a:p>
          <a:p>
            <a:pPr>
              <a:buFont typeface="Wingdings" pitchFamily="2" charset="2"/>
              <a:buChar char="Ø"/>
            </a:pPr>
            <a:r>
              <a:rPr lang="en-US" dirty="0"/>
              <a:t>      a sender send a "call  request packet" to the receiver and </a:t>
            </a:r>
          </a:p>
          <a:p>
            <a:pPr>
              <a:buFont typeface="Wingdings" pitchFamily="2" charset="2"/>
              <a:buChar char="Ø"/>
            </a:pPr>
            <a:r>
              <a:rPr lang="en-US" dirty="0"/>
              <a:t>      the receiver send back an acknowledge packet "call accepted </a:t>
            </a:r>
          </a:p>
          <a:p>
            <a:r>
              <a:rPr lang="en-US" dirty="0"/>
              <a:t>         packet" to the sender if the  receiver agrees on conversational </a:t>
            </a:r>
          </a:p>
          <a:p>
            <a:r>
              <a:rPr lang="en-US" dirty="0"/>
              <a:t>         parameters.</a:t>
            </a:r>
          </a:p>
          <a:p>
            <a:pPr>
              <a:buFontTx/>
              <a:buChar char="•"/>
            </a:pPr>
            <a:r>
              <a:rPr lang="en-US" dirty="0"/>
              <a:t>  The conversational parameters can be maximum packet sizes, </a:t>
            </a:r>
          </a:p>
          <a:p>
            <a:r>
              <a:rPr lang="en-US" dirty="0"/>
              <a:t>   path to be taken, and other variables necessary to establish and </a:t>
            </a:r>
          </a:p>
          <a:p>
            <a:r>
              <a:rPr lang="en-US" dirty="0"/>
              <a:t>   maintain the conversation. </a:t>
            </a:r>
          </a:p>
          <a:p>
            <a:pPr>
              <a:buFontTx/>
              <a:buChar char="•"/>
            </a:pPr>
            <a:r>
              <a:rPr lang="en-US" dirty="0"/>
              <a:t> Virtual circuits imply acknowledgements, flow control, and error  </a:t>
            </a:r>
          </a:p>
          <a:p>
            <a:r>
              <a:rPr lang="en-US" dirty="0"/>
              <a:t>  control, so virtual circuits are reliable.</a:t>
            </a:r>
          </a:p>
          <a:p>
            <a:pPr>
              <a:buFontTx/>
              <a:buChar char="•"/>
            </a:pPr>
            <a:r>
              <a:rPr lang="en-US" dirty="0"/>
              <a:t> That is, they have the capability to inform upper-protocol layers </a:t>
            </a:r>
          </a:p>
          <a:p>
            <a:r>
              <a:rPr lang="en-US" dirty="0"/>
              <a:t>  if a transmission problem occurs.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solidFill>
                  <a:srgbClr val="FF0000"/>
                </a:solidFill>
              </a:rPr>
              <a:t>Packet </a:t>
            </a:r>
            <a:r>
              <a:rPr lang="en-US" dirty="0" err="1">
                <a:solidFill>
                  <a:srgbClr val="FF0000"/>
                </a:solidFill>
              </a:rPr>
              <a:t>Switching:Virtual</a:t>
            </a:r>
            <a:r>
              <a:rPr lang="en-US" dirty="0">
                <a:solidFill>
                  <a:srgbClr val="FF0000"/>
                </a:solidFill>
              </a:rPr>
              <a:t> Circuit</a:t>
            </a:r>
          </a:p>
        </p:txBody>
      </p:sp>
      <p:sp>
        <p:nvSpPr>
          <p:cNvPr id="13315" name="Rectangle 3"/>
          <p:cNvSpPr>
            <a:spLocks noChangeArrowheads="1"/>
          </p:cNvSpPr>
          <p:nvPr/>
        </p:nvSpPr>
        <p:spPr bwMode="auto">
          <a:xfrm>
            <a:off x="228600" y="2438400"/>
            <a:ext cx="8610600" cy="3743325"/>
          </a:xfrm>
          <a:prstGeom prst="rect">
            <a:avLst/>
          </a:prstGeom>
          <a:noFill/>
          <a:ln w="9525">
            <a:noFill/>
            <a:miter lim="800000"/>
            <a:headEnd/>
            <a:tailEnd/>
          </a:ln>
          <a:effectLst/>
        </p:spPr>
        <p:txBody>
          <a:bodyPr>
            <a:spAutoFit/>
          </a:bodyPr>
          <a:lstStyle/>
          <a:p>
            <a:pPr>
              <a:buFontTx/>
              <a:buChar char="•"/>
            </a:pPr>
            <a:r>
              <a:rPr lang="en-US"/>
              <a:t>   In virtual circuit, the route between stations does not mean that   </a:t>
            </a:r>
          </a:p>
          <a:p>
            <a:r>
              <a:rPr lang="en-US"/>
              <a:t>    this is a dedicated path, as in circuit switching. </a:t>
            </a:r>
          </a:p>
          <a:p>
            <a:pPr>
              <a:buFontTx/>
              <a:buChar char="•"/>
            </a:pPr>
            <a:r>
              <a:rPr lang="en-US"/>
              <a:t>  A packet is still buffered at each node and queued for output over </a:t>
            </a:r>
          </a:p>
          <a:p>
            <a:r>
              <a:rPr lang="en-US"/>
              <a:t>   a line. </a:t>
            </a:r>
          </a:p>
          <a:p>
            <a:pPr>
              <a:buFontTx/>
              <a:buChar char="•"/>
            </a:pPr>
            <a:r>
              <a:rPr lang="en-US"/>
              <a:t>  The difference between virtual circuit and datagram approaches:</a:t>
            </a:r>
          </a:p>
          <a:p>
            <a:endParaRPr lang="en-US"/>
          </a:p>
          <a:p>
            <a:pPr>
              <a:buFont typeface="Wingdings" pitchFamily="2" charset="2"/>
              <a:buChar char="Ø"/>
            </a:pPr>
            <a:r>
              <a:rPr lang="en-US"/>
              <a:t>  With virtual circuit, the node does not need to make a routing   </a:t>
            </a:r>
          </a:p>
          <a:p>
            <a:pPr>
              <a:buFont typeface="Wingdings" pitchFamily="2" charset="2"/>
              <a:buNone/>
            </a:pPr>
            <a:r>
              <a:rPr lang="en-US"/>
              <a:t>     decision for each packet.</a:t>
            </a:r>
          </a:p>
          <a:p>
            <a:pPr>
              <a:buFont typeface="Wingdings" pitchFamily="2" charset="2"/>
              <a:buChar char="Ø"/>
            </a:pPr>
            <a:r>
              <a:rPr lang="en-US"/>
              <a:t>  It is made only once for all packets using that virtual circuit. </a:t>
            </a:r>
          </a:p>
          <a:p>
            <a:pPr eaLnBrk="0" hangingPunct="0"/>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609600"/>
          </a:xfrm>
        </p:spPr>
        <p:txBody>
          <a:bodyPr/>
          <a:lstStyle/>
          <a:p>
            <a:r>
              <a:rPr lang="en-US" dirty="0">
                <a:solidFill>
                  <a:srgbClr val="FF0000"/>
                </a:solidFill>
              </a:rPr>
              <a:t>Packet Switching: Virtual Circuit</a:t>
            </a:r>
          </a:p>
        </p:txBody>
      </p:sp>
      <p:sp>
        <p:nvSpPr>
          <p:cNvPr id="21507" name="Rectangle 3"/>
          <p:cNvSpPr>
            <a:spLocks noGrp="1" noChangeArrowheads="1"/>
          </p:cNvSpPr>
          <p:nvPr>
            <p:ph type="body" idx="1"/>
          </p:nvPr>
        </p:nvSpPr>
        <p:spPr>
          <a:xfrm>
            <a:off x="685800" y="2209800"/>
            <a:ext cx="7848600" cy="3048000"/>
          </a:xfrm>
        </p:spPr>
        <p:txBody>
          <a:bodyPr/>
          <a:lstStyle/>
          <a:p>
            <a:pPr>
              <a:buFontTx/>
              <a:buNone/>
            </a:pPr>
            <a:r>
              <a:rPr lang="en-US" sz="2400"/>
              <a:t>VC's offer guarantees that</a:t>
            </a:r>
          </a:p>
          <a:p>
            <a:pPr>
              <a:buFontTx/>
              <a:buNone/>
            </a:pPr>
            <a:r>
              <a:rPr lang="en-US" sz="2400"/>
              <a:t> </a:t>
            </a:r>
          </a:p>
          <a:p>
            <a:pPr>
              <a:buFont typeface="Wingdings" pitchFamily="2" charset="2"/>
              <a:buChar char="Ø"/>
            </a:pPr>
            <a:r>
              <a:rPr lang="en-US" sz="2400"/>
              <a:t>the packets sent arrive in the order sent </a:t>
            </a:r>
          </a:p>
          <a:p>
            <a:pPr>
              <a:buFont typeface="Wingdings" pitchFamily="2" charset="2"/>
              <a:buChar char="Ø"/>
            </a:pPr>
            <a:r>
              <a:rPr lang="en-US" sz="2400"/>
              <a:t>with no duplicates or omissions </a:t>
            </a:r>
          </a:p>
          <a:p>
            <a:pPr>
              <a:buFont typeface="Wingdings" pitchFamily="2" charset="2"/>
              <a:buChar char="Ø"/>
            </a:pPr>
            <a:r>
              <a:rPr lang="en-US" sz="2400"/>
              <a:t>with no errors (with high probability) </a:t>
            </a:r>
          </a:p>
          <a:p>
            <a:pPr>
              <a:buFontTx/>
              <a:buNone/>
            </a:pPr>
            <a:r>
              <a:rPr lang="en-US" sz="2400"/>
              <a:t>    regardless of how they are implemented internally. </a:t>
            </a:r>
          </a:p>
          <a:p>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57200"/>
            <a:ext cx="7772400" cy="533400"/>
          </a:xfrm>
        </p:spPr>
        <p:txBody>
          <a:bodyPr/>
          <a:lstStyle/>
          <a:p>
            <a:r>
              <a:rPr lang="en-US" dirty="0">
                <a:solidFill>
                  <a:srgbClr val="FF0000"/>
                </a:solidFill>
              </a:rPr>
              <a:t>Advantages of packet switching</a:t>
            </a:r>
          </a:p>
        </p:txBody>
      </p:sp>
      <p:sp>
        <p:nvSpPr>
          <p:cNvPr id="14339" name="Rectangle 3"/>
          <p:cNvSpPr>
            <a:spLocks noChangeArrowheads="1"/>
          </p:cNvSpPr>
          <p:nvPr/>
        </p:nvSpPr>
        <p:spPr bwMode="auto">
          <a:xfrm>
            <a:off x="838200" y="1600200"/>
            <a:ext cx="7696200" cy="4893647"/>
          </a:xfrm>
          <a:prstGeom prst="rect">
            <a:avLst/>
          </a:prstGeom>
          <a:noFill/>
          <a:ln w="9525">
            <a:noFill/>
            <a:miter lim="800000"/>
            <a:headEnd/>
            <a:tailEnd/>
          </a:ln>
          <a:effectLst/>
        </p:spPr>
        <p:txBody>
          <a:bodyPr>
            <a:spAutoFit/>
          </a:bodyPr>
          <a:lstStyle/>
          <a:p>
            <a:pPr algn="just"/>
            <a:r>
              <a:rPr lang="en-US" b="1" i="1" dirty="0"/>
              <a:t>Advantages: </a:t>
            </a:r>
            <a:endParaRPr lang="en-US" dirty="0"/>
          </a:p>
          <a:p>
            <a:pPr lvl="1" algn="just" eaLnBrk="0" hangingPunct="0">
              <a:buFontTx/>
              <a:buChar char="•"/>
            </a:pPr>
            <a:r>
              <a:rPr lang="en-US" dirty="0"/>
              <a:t>  Packet switching is cost effective, because switching   </a:t>
            </a:r>
          </a:p>
          <a:p>
            <a:pPr lvl="1" algn="just" eaLnBrk="0" hangingPunct="0"/>
            <a:r>
              <a:rPr lang="en-US" dirty="0"/>
              <a:t>   devices do not need massive amount of secondary </a:t>
            </a:r>
          </a:p>
          <a:p>
            <a:pPr lvl="1" algn="just" eaLnBrk="0" hangingPunct="0"/>
            <a:r>
              <a:rPr lang="en-US" dirty="0"/>
              <a:t>   storage. </a:t>
            </a:r>
          </a:p>
          <a:p>
            <a:pPr lvl="1" algn="just" eaLnBrk="0" hangingPunct="0">
              <a:buFontTx/>
              <a:buChar char="•"/>
            </a:pPr>
            <a:r>
              <a:rPr lang="en-US" dirty="0"/>
              <a:t>  Packet switching offers improved delay characteristics, </a:t>
            </a:r>
          </a:p>
          <a:p>
            <a:pPr lvl="1" algn="just" eaLnBrk="0" hangingPunct="0"/>
            <a:r>
              <a:rPr lang="en-US" dirty="0"/>
              <a:t>   because there are no long messages in the queue   </a:t>
            </a:r>
          </a:p>
          <a:p>
            <a:pPr lvl="1" algn="just" eaLnBrk="0" hangingPunct="0"/>
            <a:r>
              <a:rPr lang="en-US" dirty="0"/>
              <a:t>   (maximum packet size is fixed). </a:t>
            </a:r>
          </a:p>
          <a:p>
            <a:pPr lvl="1" algn="just" eaLnBrk="0" hangingPunct="0">
              <a:buFontTx/>
              <a:buChar char="•"/>
            </a:pPr>
            <a:r>
              <a:rPr lang="en-US" dirty="0"/>
              <a:t>  Packet can be rerouted if there is any problem, such as,  </a:t>
            </a:r>
          </a:p>
          <a:p>
            <a:pPr lvl="1" algn="just" eaLnBrk="0" hangingPunct="0"/>
            <a:r>
              <a:rPr lang="en-US" dirty="0"/>
              <a:t>   busy or  disabled links. </a:t>
            </a:r>
          </a:p>
          <a:p>
            <a:pPr lvl="1" algn="just" eaLnBrk="0" hangingPunct="0">
              <a:buFontTx/>
              <a:buChar char="•"/>
            </a:pPr>
            <a:r>
              <a:rPr lang="en-US" dirty="0"/>
              <a:t>  The advantage of packet switching is that many </a:t>
            </a:r>
          </a:p>
          <a:p>
            <a:pPr lvl="1" algn="just" eaLnBrk="0" hangingPunct="0"/>
            <a:r>
              <a:rPr lang="en-US" dirty="0"/>
              <a:t>   network users can share the same channel at the same </a:t>
            </a:r>
          </a:p>
          <a:p>
            <a:pPr lvl="1" algn="just" eaLnBrk="0" hangingPunct="0"/>
            <a:r>
              <a:rPr lang="en-US" dirty="0"/>
              <a:t>   time. Packet switching can maximize link efficiency by </a:t>
            </a:r>
          </a:p>
          <a:p>
            <a:pPr lvl="1" algn="just" eaLnBrk="0" hangingPunct="0"/>
            <a:r>
              <a:rPr lang="en-US" dirty="0"/>
              <a:t>   making optimal use of link bandwidth.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914400"/>
            <a:ext cx="8229600" cy="990600"/>
          </a:xfrm>
        </p:spPr>
        <p:txBody>
          <a:bodyPr/>
          <a:lstStyle/>
          <a:p>
            <a:r>
              <a:rPr lang="en-US">
                <a:solidFill>
                  <a:srgbClr val="FF0000"/>
                </a:solidFill>
              </a:rPr>
              <a:t>Disadvantages of packet switching</a:t>
            </a:r>
          </a:p>
        </p:txBody>
      </p:sp>
      <p:sp>
        <p:nvSpPr>
          <p:cNvPr id="15363" name="Rectangle 3"/>
          <p:cNvSpPr>
            <a:spLocks noChangeArrowheads="1"/>
          </p:cNvSpPr>
          <p:nvPr/>
        </p:nvSpPr>
        <p:spPr bwMode="auto">
          <a:xfrm>
            <a:off x="685800" y="2362200"/>
            <a:ext cx="8229600" cy="3378200"/>
          </a:xfrm>
          <a:prstGeom prst="rect">
            <a:avLst/>
          </a:prstGeom>
          <a:noFill/>
          <a:ln w="9525">
            <a:noFill/>
            <a:miter lim="800000"/>
            <a:headEnd/>
            <a:tailEnd/>
          </a:ln>
          <a:effectLst/>
        </p:spPr>
        <p:txBody>
          <a:bodyPr>
            <a:spAutoFit/>
          </a:bodyPr>
          <a:lstStyle/>
          <a:p>
            <a:r>
              <a:rPr lang="en-US" b="1" i="1"/>
              <a:t>Disadvantages: </a:t>
            </a:r>
            <a:endParaRPr lang="en-US"/>
          </a:p>
          <a:p>
            <a:pPr lvl="1" eaLnBrk="0" hangingPunct="0">
              <a:buFontTx/>
              <a:buChar char="•"/>
            </a:pPr>
            <a:r>
              <a:rPr lang="en-US"/>
              <a:t>   Protocols for packet switching are typically more complex. </a:t>
            </a:r>
          </a:p>
          <a:p>
            <a:pPr lvl="1" eaLnBrk="0" hangingPunct="0">
              <a:buFontTx/>
              <a:buChar char="•"/>
            </a:pPr>
            <a:r>
              <a:rPr lang="en-US"/>
              <a:t>   It can add some initial costs in implementation. </a:t>
            </a:r>
          </a:p>
          <a:p>
            <a:pPr lvl="1" eaLnBrk="0" hangingPunct="0">
              <a:buFontTx/>
              <a:buChar char="•"/>
            </a:pPr>
            <a:r>
              <a:rPr lang="en-US"/>
              <a:t>   If packet is lost, sender needs to retransmit the data.</a:t>
            </a:r>
          </a:p>
          <a:p>
            <a:pPr lvl="1" eaLnBrk="0" hangingPunct="0">
              <a:buFontTx/>
              <a:buChar char="•"/>
            </a:pPr>
            <a:r>
              <a:rPr lang="en-US"/>
              <a:t>   Another disadvantage is that packet-switched systems still  </a:t>
            </a:r>
          </a:p>
          <a:p>
            <a:pPr lvl="1" eaLnBrk="0" hangingPunct="0"/>
            <a:r>
              <a:rPr lang="en-US"/>
              <a:t>    can’t deliver the same quality as dedicated circuits in </a:t>
            </a:r>
          </a:p>
          <a:p>
            <a:pPr lvl="1" eaLnBrk="0" hangingPunct="0"/>
            <a:r>
              <a:rPr lang="en-US"/>
              <a:t>    applications requiring very little delay - like voice </a:t>
            </a:r>
          </a:p>
          <a:p>
            <a:pPr lvl="1" eaLnBrk="0" hangingPunct="0"/>
            <a:r>
              <a:rPr lang="en-US"/>
              <a:t>    conversations or moving images.</a:t>
            </a:r>
            <a:br>
              <a:rPr lang="en-US"/>
            </a:br>
            <a:r>
              <a:rPr lang="en-US"/>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381000"/>
            <a:ext cx="7772400" cy="685800"/>
          </a:xfrm>
        </p:spPr>
        <p:txBody>
          <a:bodyPr/>
          <a:lstStyle/>
          <a:p>
            <a:r>
              <a:rPr lang="en-US" dirty="0">
                <a:solidFill>
                  <a:srgbClr val="FF0000"/>
                </a:solidFill>
              </a:rPr>
              <a:t>Circuit Switching</a:t>
            </a:r>
          </a:p>
        </p:txBody>
      </p:sp>
      <p:sp>
        <p:nvSpPr>
          <p:cNvPr id="18435" name="Rectangle 3"/>
          <p:cNvSpPr>
            <a:spLocks noGrp="1" noChangeArrowheads="1"/>
          </p:cNvSpPr>
          <p:nvPr>
            <p:ph type="body" idx="1"/>
          </p:nvPr>
        </p:nvSpPr>
        <p:spPr>
          <a:xfrm>
            <a:off x="685800" y="1371600"/>
            <a:ext cx="7772400" cy="4114800"/>
          </a:xfrm>
        </p:spPr>
        <p:txBody>
          <a:bodyPr/>
          <a:lstStyle/>
          <a:p>
            <a:pPr algn="just"/>
            <a:r>
              <a:rPr lang="en-US" sz="2400" b="1" dirty="0"/>
              <a:t>Circuit switching</a:t>
            </a:r>
            <a:r>
              <a:rPr lang="en-US" sz="2400" dirty="0"/>
              <a:t> is a technique that directly connects the sender and the receiver in an unbroken path.</a:t>
            </a:r>
          </a:p>
          <a:p>
            <a:pPr algn="just"/>
            <a:r>
              <a:rPr lang="en-US" sz="2400" dirty="0"/>
              <a:t>Telephone switching equipment, for example, establishes a path that connects the caller's telephone to the receiver's telephone by making a physical connection.</a:t>
            </a:r>
          </a:p>
          <a:p>
            <a:pPr algn="just"/>
            <a:r>
              <a:rPr lang="en-US" sz="2400" dirty="0"/>
              <a:t>With this type of switching technique, once a connection is established, a dedicated path exists between both ends until the connection is terminated.</a:t>
            </a:r>
          </a:p>
          <a:p>
            <a:pPr algn="just"/>
            <a:r>
              <a:rPr lang="en-US" sz="2400" dirty="0"/>
              <a:t>Routing decisions must be made when the circuit is first established, but there are no decisions made after that time. </a:t>
            </a:r>
          </a:p>
          <a:p>
            <a:pPr algn="just"/>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8800" y="304800"/>
            <a:ext cx="5486400" cy="533400"/>
          </a:xfrm>
        </p:spPr>
        <p:txBody>
          <a:bodyPr/>
          <a:lstStyle/>
          <a:p>
            <a:r>
              <a:rPr lang="en-US" dirty="0">
                <a:solidFill>
                  <a:srgbClr val="FF0000"/>
                </a:solidFill>
              </a:rPr>
              <a:t>Circuit Switching</a:t>
            </a:r>
          </a:p>
        </p:txBody>
      </p:sp>
      <p:sp>
        <p:nvSpPr>
          <p:cNvPr id="19459" name="Rectangle 3"/>
          <p:cNvSpPr>
            <a:spLocks noGrp="1" noChangeArrowheads="1"/>
          </p:cNvSpPr>
          <p:nvPr>
            <p:ph type="body" idx="1"/>
          </p:nvPr>
        </p:nvSpPr>
        <p:spPr>
          <a:xfrm>
            <a:off x="609600" y="1752600"/>
            <a:ext cx="8077200" cy="4114800"/>
          </a:xfrm>
        </p:spPr>
        <p:txBody>
          <a:bodyPr/>
          <a:lstStyle/>
          <a:p>
            <a:pPr algn="just"/>
            <a:r>
              <a:rPr lang="en-US" sz="2400" b="1" dirty="0"/>
              <a:t>Circuit switching</a:t>
            </a:r>
            <a:r>
              <a:rPr lang="en-US" sz="2400" i="1" dirty="0"/>
              <a:t> </a:t>
            </a:r>
            <a:r>
              <a:rPr lang="en-US" sz="2400" dirty="0"/>
              <a:t>in a network operates almost the same way as  the telephone system works.</a:t>
            </a:r>
          </a:p>
          <a:p>
            <a:pPr algn="just"/>
            <a:r>
              <a:rPr lang="en-US" sz="2400" dirty="0"/>
              <a:t>A complete end-to-end path must exist before communication can take place.</a:t>
            </a:r>
          </a:p>
          <a:p>
            <a:pPr algn="just"/>
            <a:r>
              <a:rPr lang="en-US" sz="2400" dirty="0"/>
              <a:t>The computer initiating the data transfer must ask for a connection to the destination.</a:t>
            </a:r>
          </a:p>
          <a:p>
            <a:pPr algn="just"/>
            <a:r>
              <a:rPr lang="en-US" sz="2400" dirty="0"/>
              <a:t>Once the connection has been initiated and completed to the destination device, the destination device must acknowledge that it is ready and willing to carry on a transfer.</a:t>
            </a:r>
          </a:p>
          <a:p>
            <a:pPr algn="just" eaLnBrk="0" hangingPunct="0">
              <a:spcBef>
                <a:spcPct val="0"/>
              </a:spcBef>
              <a:buFontTx/>
              <a:buNone/>
            </a:pPr>
            <a:endParaRPr lang="en-US" sz="2400" dirty="0"/>
          </a:p>
          <a:p>
            <a:pPr algn="just"/>
            <a:endParaRPr lang="en-US" sz="2400" dirty="0"/>
          </a:p>
          <a:p>
            <a:pPr algn="just"/>
            <a:endParaRPr lang="en-US" sz="2400" dirty="0"/>
          </a:p>
          <a:p>
            <a:pPr algn="just"/>
            <a:endParaRPr lang="en-US" sz="2400" dirty="0"/>
          </a:p>
          <a:p>
            <a:pPr algn="just"/>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304800"/>
            <a:ext cx="7772400" cy="762000"/>
          </a:xfrm>
        </p:spPr>
        <p:txBody>
          <a:bodyPr/>
          <a:lstStyle/>
          <a:p>
            <a:r>
              <a:rPr lang="en-US" dirty="0">
                <a:solidFill>
                  <a:srgbClr val="FF0000"/>
                </a:solidFill>
              </a:rPr>
              <a:t>Circuit switching</a:t>
            </a:r>
          </a:p>
        </p:txBody>
      </p:sp>
      <p:sp>
        <p:nvSpPr>
          <p:cNvPr id="4099" name="Rectangle 3"/>
          <p:cNvSpPr>
            <a:spLocks noChangeArrowheads="1"/>
          </p:cNvSpPr>
          <p:nvPr/>
        </p:nvSpPr>
        <p:spPr bwMode="auto">
          <a:xfrm>
            <a:off x="457200" y="1676400"/>
            <a:ext cx="8229600" cy="4524315"/>
          </a:xfrm>
          <a:prstGeom prst="rect">
            <a:avLst/>
          </a:prstGeom>
          <a:noFill/>
          <a:ln w="9525">
            <a:noFill/>
            <a:miter lim="800000"/>
            <a:headEnd/>
            <a:tailEnd/>
          </a:ln>
          <a:effectLst/>
        </p:spPr>
        <p:txBody>
          <a:bodyPr>
            <a:spAutoFit/>
          </a:bodyPr>
          <a:lstStyle/>
          <a:p>
            <a:pPr algn="just"/>
            <a:r>
              <a:rPr lang="en-US" b="1" i="1" dirty="0"/>
              <a:t>Advantages:</a:t>
            </a:r>
            <a:r>
              <a:rPr lang="en-US" dirty="0"/>
              <a:t> </a:t>
            </a:r>
          </a:p>
          <a:p>
            <a:pPr lvl="1" algn="just" eaLnBrk="0" hangingPunct="0">
              <a:buFontTx/>
              <a:buChar char="•"/>
            </a:pPr>
            <a:r>
              <a:rPr lang="en-US" dirty="0"/>
              <a:t> The communication channel (once established) is dedicated. </a:t>
            </a:r>
          </a:p>
          <a:p>
            <a:pPr algn="just" eaLnBrk="0" hangingPunct="0"/>
            <a:endParaRPr lang="en-US" dirty="0"/>
          </a:p>
          <a:p>
            <a:pPr algn="just" eaLnBrk="0" hangingPunct="0"/>
            <a:r>
              <a:rPr lang="en-US" b="1" i="1" dirty="0"/>
              <a:t>Disadvantages: </a:t>
            </a:r>
            <a:endParaRPr lang="en-US" dirty="0"/>
          </a:p>
          <a:p>
            <a:pPr lvl="1" algn="just" eaLnBrk="0" hangingPunct="0">
              <a:buFontTx/>
              <a:buChar char="•"/>
            </a:pPr>
            <a:r>
              <a:rPr lang="en-US" dirty="0"/>
              <a:t>  Possible long wait to establish a connection, (10 seconds,   </a:t>
            </a:r>
          </a:p>
          <a:p>
            <a:pPr lvl="1" algn="just" eaLnBrk="0" hangingPunct="0"/>
            <a:r>
              <a:rPr lang="en-US" dirty="0"/>
              <a:t>   more on long- distance or international calls.) during which  </a:t>
            </a:r>
          </a:p>
          <a:p>
            <a:pPr lvl="1" algn="just" eaLnBrk="0" hangingPunct="0"/>
            <a:r>
              <a:rPr lang="en-US" dirty="0"/>
              <a:t>   no data can be transmitted. </a:t>
            </a:r>
          </a:p>
          <a:p>
            <a:pPr lvl="1" algn="just" eaLnBrk="0" hangingPunct="0">
              <a:buFontTx/>
              <a:buChar char="•"/>
            </a:pPr>
            <a:r>
              <a:rPr lang="en-US" dirty="0"/>
              <a:t>  More expensive than any other switching techniques,   </a:t>
            </a:r>
          </a:p>
          <a:p>
            <a:pPr lvl="1" algn="just" eaLnBrk="0" hangingPunct="0"/>
            <a:r>
              <a:rPr lang="en-US" dirty="0"/>
              <a:t>   because a dedicated path is required for each connection. </a:t>
            </a:r>
          </a:p>
          <a:p>
            <a:pPr lvl="1" algn="just" eaLnBrk="0" hangingPunct="0">
              <a:buFontTx/>
              <a:buChar char="•"/>
            </a:pPr>
            <a:r>
              <a:rPr lang="en-US" dirty="0"/>
              <a:t>  Inefficient use of the communication channel, because the </a:t>
            </a:r>
          </a:p>
          <a:p>
            <a:pPr lvl="1" algn="just" eaLnBrk="0" hangingPunct="0"/>
            <a:r>
              <a:rPr lang="en-US" dirty="0"/>
              <a:t>   channel is not used when the connected systems are not  </a:t>
            </a:r>
          </a:p>
          <a:p>
            <a:pPr lvl="1" algn="just" eaLnBrk="0" hangingPunct="0"/>
            <a:r>
              <a:rPr lang="en-US" dirty="0"/>
              <a:t>   using 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00200" y="152400"/>
            <a:ext cx="5791200" cy="609600"/>
          </a:xfrm>
        </p:spPr>
        <p:txBody>
          <a:bodyPr/>
          <a:lstStyle/>
          <a:p>
            <a:r>
              <a:rPr lang="en-US" dirty="0">
                <a:solidFill>
                  <a:srgbClr val="FF0000"/>
                </a:solidFill>
              </a:rPr>
              <a:t>Message Switching</a:t>
            </a:r>
          </a:p>
        </p:txBody>
      </p:sp>
      <p:sp>
        <p:nvSpPr>
          <p:cNvPr id="20483" name="Rectangle 3"/>
          <p:cNvSpPr>
            <a:spLocks noGrp="1" noChangeArrowheads="1"/>
          </p:cNvSpPr>
          <p:nvPr>
            <p:ph type="body" idx="1"/>
          </p:nvPr>
        </p:nvSpPr>
        <p:spPr>
          <a:xfrm>
            <a:off x="457200" y="1524000"/>
            <a:ext cx="8077200" cy="4800600"/>
          </a:xfrm>
        </p:spPr>
        <p:txBody>
          <a:bodyPr/>
          <a:lstStyle/>
          <a:p>
            <a:pPr algn="just"/>
            <a:r>
              <a:rPr lang="en-US" sz="2400" dirty="0"/>
              <a:t>With message switching there is no need to establish a dedicated path between two stations.</a:t>
            </a:r>
          </a:p>
          <a:p>
            <a:pPr algn="just"/>
            <a:r>
              <a:rPr lang="en-US" sz="2400" dirty="0"/>
              <a:t>When a station sends a message, the destination address is appended to the message.</a:t>
            </a:r>
          </a:p>
          <a:p>
            <a:pPr algn="just"/>
            <a:r>
              <a:rPr lang="en-US" sz="2400" dirty="0"/>
              <a:t>The message is then transmitted through the network, in its entirety, from node to node.</a:t>
            </a:r>
          </a:p>
          <a:p>
            <a:pPr algn="just"/>
            <a:r>
              <a:rPr lang="en-US" sz="2400" dirty="0"/>
              <a:t>Each node receives the entire message, stores it in its entirety on disk, and then transmits the message to the next node.</a:t>
            </a:r>
          </a:p>
          <a:p>
            <a:pPr algn="just"/>
            <a:r>
              <a:rPr lang="en-US" sz="2400" dirty="0"/>
              <a:t>This type of network is called a store-and-forward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04800"/>
            <a:ext cx="7772400" cy="533400"/>
          </a:xfrm>
        </p:spPr>
        <p:txBody>
          <a:bodyPr/>
          <a:lstStyle/>
          <a:p>
            <a:r>
              <a:rPr lang="en-US" dirty="0">
                <a:solidFill>
                  <a:srgbClr val="FF0000"/>
                </a:solidFill>
              </a:rPr>
              <a:t>Message Switching</a:t>
            </a:r>
          </a:p>
        </p:txBody>
      </p:sp>
      <p:pic>
        <p:nvPicPr>
          <p:cNvPr id="6148" name="Picture 4" descr="Message Switching"/>
          <p:cNvPicPr>
            <a:picLocks noChangeAspect="1" noChangeArrowheads="1"/>
          </p:cNvPicPr>
          <p:nvPr/>
        </p:nvPicPr>
        <p:blipFill>
          <a:blip r:embed="rId2"/>
          <a:srcRect/>
          <a:stretch>
            <a:fillRect/>
          </a:stretch>
        </p:blipFill>
        <p:spPr bwMode="auto">
          <a:xfrm>
            <a:off x="1295400" y="1143000"/>
            <a:ext cx="6743700" cy="2892425"/>
          </a:xfrm>
          <a:prstGeom prst="rect">
            <a:avLst/>
          </a:prstGeom>
          <a:noFill/>
        </p:spPr>
      </p:pic>
      <p:sp>
        <p:nvSpPr>
          <p:cNvPr id="6149" name="Rectangle 5"/>
          <p:cNvSpPr>
            <a:spLocks noChangeArrowheads="1"/>
          </p:cNvSpPr>
          <p:nvPr/>
        </p:nvSpPr>
        <p:spPr bwMode="auto">
          <a:xfrm>
            <a:off x="533400" y="4114800"/>
            <a:ext cx="7848600" cy="2308324"/>
          </a:xfrm>
          <a:prstGeom prst="rect">
            <a:avLst/>
          </a:prstGeom>
          <a:noFill/>
          <a:ln w="9525">
            <a:noFill/>
            <a:miter lim="800000"/>
            <a:headEnd/>
            <a:tailEnd/>
          </a:ln>
          <a:effectLst/>
        </p:spPr>
        <p:txBody>
          <a:bodyPr>
            <a:spAutoFit/>
          </a:bodyPr>
          <a:lstStyle/>
          <a:p>
            <a:pPr algn="just"/>
            <a:r>
              <a:rPr lang="en-US" dirty="0"/>
              <a:t>A message-switching node is typically a general-purpose computer. The device needs sufficient secondary-storage capacity to store the incoming messages, which could be long. A time delay is introduced using this type of scheme due to store- and-forward time, plus the time required to find the next node in the transmission path.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762000"/>
          </a:xfrm>
        </p:spPr>
        <p:txBody>
          <a:bodyPr/>
          <a:lstStyle/>
          <a:p>
            <a:r>
              <a:rPr lang="en-US" dirty="0">
                <a:solidFill>
                  <a:srgbClr val="FF0000"/>
                </a:solidFill>
              </a:rPr>
              <a:t>Message Switching</a:t>
            </a:r>
          </a:p>
        </p:txBody>
      </p:sp>
      <p:sp>
        <p:nvSpPr>
          <p:cNvPr id="7171" name="Rectangle 3"/>
          <p:cNvSpPr>
            <a:spLocks noChangeArrowheads="1"/>
          </p:cNvSpPr>
          <p:nvPr/>
        </p:nvSpPr>
        <p:spPr bwMode="auto">
          <a:xfrm>
            <a:off x="304800" y="1981200"/>
            <a:ext cx="8610600" cy="3785652"/>
          </a:xfrm>
          <a:prstGeom prst="rect">
            <a:avLst/>
          </a:prstGeom>
          <a:noFill/>
          <a:ln w="9525">
            <a:noFill/>
            <a:miter lim="800000"/>
            <a:headEnd/>
            <a:tailEnd/>
          </a:ln>
          <a:effectLst/>
        </p:spPr>
        <p:txBody>
          <a:bodyPr>
            <a:spAutoFit/>
          </a:bodyPr>
          <a:lstStyle/>
          <a:p>
            <a:pPr algn="just"/>
            <a:r>
              <a:rPr lang="en-US" b="1" i="1" dirty="0"/>
              <a:t>Advantages:</a:t>
            </a:r>
            <a:r>
              <a:rPr lang="en-US" dirty="0"/>
              <a:t> </a:t>
            </a:r>
          </a:p>
          <a:p>
            <a:pPr lvl="1" algn="just" eaLnBrk="0" hangingPunct="0">
              <a:buFontTx/>
              <a:buChar char="•"/>
            </a:pPr>
            <a:r>
              <a:rPr lang="en-US" dirty="0"/>
              <a:t>   Channel efficiency can be greater compared to circuit-  </a:t>
            </a:r>
          </a:p>
          <a:p>
            <a:pPr lvl="1" algn="just" eaLnBrk="0" hangingPunct="0"/>
            <a:r>
              <a:rPr lang="en-US" dirty="0"/>
              <a:t>    switched systems, because more devices are sharing the  </a:t>
            </a:r>
          </a:p>
          <a:p>
            <a:pPr lvl="1" algn="just" eaLnBrk="0" hangingPunct="0"/>
            <a:r>
              <a:rPr lang="en-US" dirty="0"/>
              <a:t>    channel. </a:t>
            </a:r>
          </a:p>
          <a:p>
            <a:pPr lvl="1" algn="just" eaLnBrk="0" hangingPunct="0">
              <a:buFontTx/>
              <a:buChar char="•"/>
            </a:pPr>
            <a:r>
              <a:rPr lang="en-US" dirty="0"/>
              <a:t>  Traffic congestion can be reduced, because messages may be </a:t>
            </a:r>
          </a:p>
          <a:p>
            <a:pPr lvl="1" algn="just" eaLnBrk="0" hangingPunct="0"/>
            <a:r>
              <a:rPr lang="en-US" dirty="0"/>
              <a:t>   temporarily stored in route. </a:t>
            </a:r>
          </a:p>
          <a:p>
            <a:pPr lvl="1" algn="just" eaLnBrk="0" hangingPunct="0">
              <a:buFontTx/>
              <a:buChar char="•"/>
            </a:pPr>
            <a:r>
              <a:rPr lang="en-US" dirty="0"/>
              <a:t>  Message priorities can be established due to store-and-forward </a:t>
            </a:r>
          </a:p>
          <a:p>
            <a:pPr lvl="1" algn="just" eaLnBrk="0" hangingPunct="0"/>
            <a:r>
              <a:rPr lang="en-US" dirty="0"/>
              <a:t>   technique. </a:t>
            </a:r>
          </a:p>
          <a:p>
            <a:pPr lvl="1" algn="just" eaLnBrk="0" hangingPunct="0">
              <a:buFontTx/>
              <a:buChar char="•"/>
            </a:pPr>
            <a:r>
              <a:rPr lang="en-US" dirty="0"/>
              <a:t>  Message broadcasting can be achieved with the use of </a:t>
            </a:r>
          </a:p>
          <a:p>
            <a:pPr lvl="1" algn="just" eaLnBrk="0" hangingPunct="0"/>
            <a:r>
              <a:rPr lang="en-US" dirty="0"/>
              <a:t>   broadcast address appended in the message.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solidFill>
                  <a:srgbClr val="FF0000"/>
                </a:solidFill>
              </a:rPr>
              <a:t>Message Switching</a:t>
            </a:r>
          </a:p>
        </p:txBody>
      </p:sp>
      <p:sp>
        <p:nvSpPr>
          <p:cNvPr id="8195" name="Rectangle 3"/>
          <p:cNvSpPr>
            <a:spLocks noChangeArrowheads="1"/>
          </p:cNvSpPr>
          <p:nvPr/>
        </p:nvSpPr>
        <p:spPr bwMode="auto">
          <a:xfrm>
            <a:off x="609600" y="2667000"/>
            <a:ext cx="7848600" cy="2282825"/>
          </a:xfrm>
          <a:prstGeom prst="rect">
            <a:avLst/>
          </a:prstGeom>
          <a:noFill/>
          <a:ln w="9525">
            <a:noFill/>
            <a:miter lim="800000"/>
            <a:headEnd/>
            <a:tailEnd/>
          </a:ln>
          <a:effectLst/>
        </p:spPr>
        <p:txBody>
          <a:bodyPr>
            <a:spAutoFit/>
          </a:bodyPr>
          <a:lstStyle/>
          <a:p>
            <a:r>
              <a:rPr lang="en-US" b="1" i="1"/>
              <a:t>Disadvantages</a:t>
            </a:r>
            <a:r>
              <a:rPr lang="en-US"/>
              <a:t> </a:t>
            </a:r>
          </a:p>
          <a:p>
            <a:pPr lvl="1" eaLnBrk="0" hangingPunct="0">
              <a:buFontTx/>
              <a:buChar char="•"/>
            </a:pPr>
            <a:r>
              <a:rPr lang="en-US"/>
              <a:t>   Message switching is not compatible with interactive </a:t>
            </a:r>
          </a:p>
          <a:p>
            <a:pPr lvl="1" eaLnBrk="0" hangingPunct="0"/>
            <a:r>
              <a:rPr lang="en-US"/>
              <a:t>    applications. </a:t>
            </a:r>
          </a:p>
          <a:p>
            <a:pPr lvl="1" eaLnBrk="0" hangingPunct="0">
              <a:buFontTx/>
              <a:buChar char="•"/>
            </a:pPr>
            <a:r>
              <a:rPr lang="en-US"/>
              <a:t>   Store-and-forward devices are expensive, because they  </a:t>
            </a:r>
          </a:p>
          <a:p>
            <a:pPr lvl="1" eaLnBrk="0" hangingPunct="0"/>
            <a:r>
              <a:rPr lang="en-US"/>
              <a:t>    must have large disks to hold potentially long messages.</a:t>
            </a:r>
          </a:p>
          <a:p>
            <a:pPr eaLnBrk="0" hangingPunct="0"/>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304800"/>
            <a:ext cx="5181600" cy="533400"/>
          </a:xfrm>
        </p:spPr>
        <p:txBody>
          <a:bodyPr/>
          <a:lstStyle/>
          <a:p>
            <a:r>
              <a:rPr lang="en-US" dirty="0">
                <a:solidFill>
                  <a:srgbClr val="FF0000"/>
                </a:solidFill>
              </a:rPr>
              <a:t>Packet Switching</a:t>
            </a:r>
          </a:p>
        </p:txBody>
      </p:sp>
      <p:sp>
        <p:nvSpPr>
          <p:cNvPr id="9219" name="Rectangle 3"/>
          <p:cNvSpPr>
            <a:spLocks noChangeArrowheads="1"/>
          </p:cNvSpPr>
          <p:nvPr/>
        </p:nvSpPr>
        <p:spPr bwMode="auto">
          <a:xfrm>
            <a:off x="228600" y="1219200"/>
            <a:ext cx="8686800" cy="1938992"/>
          </a:xfrm>
          <a:prstGeom prst="rect">
            <a:avLst/>
          </a:prstGeom>
          <a:noFill/>
          <a:ln w="9525">
            <a:noFill/>
            <a:miter lim="800000"/>
            <a:headEnd/>
            <a:tailEnd/>
          </a:ln>
          <a:effectLst/>
        </p:spPr>
        <p:txBody>
          <a:bodyPr>
            <a:spAutoFit/>
          </a:bodyPr>
          <a:lstStyle/>
          <a:p>
            <a:pPr algn="just">
              <a:buFontTx/>
              <a:buChar char="•"/>
            </a:pPr>
            <a:r>
              <a:rPr lang="en-US" i="1" dirty="0"/>
              <a:t>  Packet switching </a:t>
            </a:r>
            <a:r>
              <a:rPr lang="en-US" dirty="0"/>
              <a:t>can be seen as a solution that tries to combine the  </a:t>
            </a:r>
          </a:p>
          <a:p>
            <a:pPr algn="just"/>
            <a:r>
              <a:rPr lang="en-US" dirty="0"/>
              <a:t>   advantages of message and circuit switching and to minimize the </a:t>
            </a:r>
          </a:p>
          <a:p>
            <a:pPr algn="just"/>
            <a:r>
              <a:rPr lang="en-US" dirty="0"/>
              <a:t>   disadvantages of both.  </a:t>
            </a:r>
          </a:p>
          <a:p>
            <a:pPr algn="just">
              <a:buFontTx/>
              <a:buChar char="•"/>
            </a:pPr>
            <a:r>
              <a:rPr lang="en-US" dirty="0"/>
              <a:t>  There are two methods of packet switching: Datagram </a:t>
            </a:r>
          </a:p>
          <a:p>
            <a:pPr algn="just"/>
            <a:r>
              <a:rPr lang="en-US" dirty="0"/>
              <a:t>   and virtual circuit.</a:t>
            </a:r>
          </a:p>
        </p:txBody>
      </p:sp>
      <p:pic>
        <p:nvPicPr>
          <p:cNvPr id="9221" name="Picture 5" descr="C:\Swithing Tecchniques_files\packet_s.gif"/>
          <p:cNvPicPr>
            <a:picLocks noChangeAspect="1" noChangeArrowheads="1"/>
          </p:cNvPicPr>
          <p:nvPr/>
        </p:nvPicPr>
        <p:blipFill>
          <a:blip r:embed="rId2"/>
          <a:srcRect/>
          <a:stretch>
            <a:fillRect/>
          </a:stretch>
        </p:blipFill>
        <p:spPr bwMode="auto">
          <a:xfrm>
            <a:off x="762000" y="3200400"/>
            <a:ext cx="7108825" cy="31543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1304</Words>
  <Application>Microsoft PowerPoint</Application>
  <PresentationFormat>On-screen Show (4:3)</PresentationFormat>
  <Paragraphs>145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Switching Techniques</vt:lpstr>
      <vt:lpstr>Circuit Switching</vt:lpstr>
      <vt:lpstr>Circuit Switching</vt:lpstr>
      <vt:lpstr>Circuit switching</vt:lpstr>
      <vt:lpstr>Message Switching</vt:lpstr>
      <vt:lpstr>Message Switching</vt:lpstr>
      <vt:lpstr>Message Switching</vt:lpstr>
      <vt:lpstr>Message Switching</vt:lpstr>
      <vt:lpstr>Packet Switching</vt:lpstr>
      <vt:lpstr>Packet Switching</vt:lpstr>
      <vt:lpstr>Packet Switching: Datagram</vt:lpstr>
      <vt:lpstr>Packet Switching:Virtual Circuit</vt:lpstr>
      <vt:lpstr>Packet Switching:Virtual Circuit</vt:lpstr>
      <vt:lpstr>Packet Switching: Virtual Circuit</vt:lpstr>
      <vt:lpstr>Advantages of packet switching</vt:lpstr>
      <vt:lpstr>Disadvantages of packet switching</vt:lpstr>
    </vt:vector>
  </TitlesOfParts>
  <Company>CSU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Techniques</dc:title>
  <dc:creator>College of Business -  DBA - CIS</dc:creator>
  <cp:lastModifiedBy>user</cp:lastModifiedBy>
  <cp:revision>45</cp:revision>
  <dcterms:created xsi:type="dcterms:W3CDTF">2000-08-23T20:08:41Z</dcterms:created>
  <dcterms:modified xsi:type="dcterms:W3CDTF">2019-11-01T05:54:53Z</dcterms:modified>
</cp:coreProperties>
</file>