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1DAE237-D4FD-487C-B11C-19976A6010B8}" type="datetimeFigureOut">
              <a:rPr lang="en-US" smtClean="0"/>
              <a:t>9/6/2017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F3F7D3-C085-4A93-A7A6-C8E882C842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D1DAE237-D4FD-487C-B11C-19976A6010B8}" type="datetimeFigureOut">
              <a:rPr lang="en-US" smtClean="0"/>
              <a:t>9/6/2017</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6F3F7D3-C085-4A93-A7A6-C8E882C842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WordArt 4"/>
          <p:cNvSpPr>
            <a:spLocks noChangeArrowheads="1" noChangeShapeType="1" noTextEdit="1"/>
          </p:cNvSpPr>
          <p:nvPr/>
        </p:nvSpPr>
        <p:spPr bwMode="auto">
          <a:xfrm>
            <a:off x="1295400" y="2057400"/>
            <a:ext cx="6553200" cy="2605088"/>
          </a:xfrm>
          <a:prstGeom prst="rect">
            <a:avLst/>
          </a:prstGeom>
        </p:spPr>
        <p:txBody>
          <a:bodyPr wrap="none" fromWordArt="1">
            <a:prstTxWarp prst="textDoubleWave1">
              <a:avLst/>
            </a:prstTxWarp>
            <a:scene3d>
              <a:camera prst="perspectiveHeroicExtremeRightFacing"/>
              <a:lightRig rig="threePt" dir="t"/>
            </a:scene3d>
          </a:bodyPr>
          <a:lstStyle/>
          <a:p>
            <a:pPr algn="ctr"/>
            <a:r>
              <a:rPr lang="en-US" sz="3600" kern="10" dirty="0">
                <a:ln w="9525">
                  <a:solidFill>
                    <a:srgbClr val="000000"/>
                  </a:solidFill>
                  <a:round/>
                  <a:headEnd/>
                  <a:tailEnd/>
                </a:ln>
                <a:solidFill>
                  <a:schemeClr val="folHlink"/>
                </a:solidFill>
                <a:latin typeface="Arial Black"/>
              </a:rPr>
              <a:t>MENUS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0"/>
            <a:ext cx="7772400" cy="762000"/>
          </a:xfrm>
          <a:noFill/>
          <a:ln>
            <a:noFill/>
          </a:ln>
        </p:spPr>
        <p:txBody>
          <a:bodyPr/>
          <a:lstStyle/>
          <a:p>
            <a:r>
              <a:rPr lang="en-US" sz="4000" b="1" dirty="0">
                <a:solidFill>
                  <a:srgbClr val="FFFF00"/>
                </a:solidFill>
              </a:rPr>
              <a:t>Designing Menus</a:t>
            </a:r>
          </a:p>
        </p:txBody>
      </p:sp>
      <p:sp>
        <p:nvSpPr>
          <p:cNvPr id="2051" name="Rectangle 3"/>
          <p:cNvSpPr>
            <a:spLocks noGrp="1" noChangeArrowheads="1"/>
          </p:cNvSpPr>
          <p:nvPr>
            <p:ph type="subTitle" idx="1"/>
          </p:nvPr>
        </p:nvSpPr>
        <p:spPr>
          <a:xfrm>
            <a:off x="533400" y="914400"/>
            <a:ext cx="8229600" cy="3733800"/>
          </a:xfrm>
        </p:spPr>
        <p:txBody>
          <a:bodyPr/>
          <a:lstStyle/>
          <a:p>
            <a:pPr marL="338138" indent="-338138" algn="just">
              <a:lnSpc>
                <a:spcPct val="80000"/>
              </a:lnSpc>
              <a:buFont typeface="Wingdings" pitchFamily="2" charset="2"/>
              <a:buChar char="q"/>
            </a:pPr>
            <a:r>
              <a:rPr lang="en-US" sz="2400" dirty="0">
                <a:solidFill>
                  <a:schemeClr val="bg1"/>
                </a:solidFill>
                <a:latin typeface="Calibri" pitchFamily="34" charset="0"/>
                <a:cs typeface="Calibri" pitchFamily="34" charset="0"/>
              </a:rPr>
              <a:t>Menus are a popular means of </a:t>
            </a:r>
            <a:r>
              <a:rPr lang="en-US" sz="2400" b="1" dirty="0">
                <a:solidFill>
                  <a:srgbClr val="FFC000"/>
                </a:solidFill>
                <a:latin typeface="Calibri" pitchFamily="34" charset="0"/>
                <a:cs typeface="Calibri" pitchFamily="34" charset="0"/>
              </a:rPr>
              <a:t>organizing a large number of options</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in a form.</a:t>
            </a:r>
          </a:p>
          <a:p>
            <a:pPr marL="338138" indent="-338138" algn="just">
              <a:lnSpc>
                <a:spcPct val="80000"/>
              </a:lnSpc>
              <a:buFont typeface="Wingdings" pitchFamily="2" charset="2"/>
              <a:buChar char="q"/>
            </a:pPr>
            <a:endParaRPr lang="en-US" sz="2400" dirty="0">
              <a:latin typeface="Calibri" pitchFamily="34" charset="0"/>
              <a:cs typeface="Calibri" pitchFamily="34" charset="0"/>
            </a:endParaRPr>
          </a:p>
          <a:p>
            <a:pPr marL="338138" indent="-338138" algn="just">
              <a:lnSpc>
                <a:spcPct val="80000"/>
              </a:lnSpc>
              <a:buFont typeface="Wingdings" pitchFamily="2" charset="2"/>
              <a:buChar char="q"/>
            </a:pPr>
            <a:r>
              <a:rPr lang="en-US" sz="2400" dirty="0">
                <a:solidFill>
                  <a:schemeClr val="bg1"/>
                </a:solidFill>
                <a:latin typeface="Calibri" pitchFamily="34" charset="0"/>
                <a:cs typeface="Calibri" pitchFamily="34" charset="0"/>
              </a:rPr>
              <a:t>Menus can be attached only to forms, and they are implemented through the </a:t>
            </a:r>
            <a:r>
              <a:rPr lang="en-US" sz="2400" b="1" dirty="0" err="1">
                <a:solidFill>
                  <a:srgbClr val="FFC000"/>
                </a:solidFill>
                <a:latin typeface="Calibri" pitchFamily="34" charset="0"/>
                <a:cs typeface="Calibri" pitchFamily="34" charset="0"/>
              </a:rPr>
              <a:t>MenuStrip</a:t>
            </a:r>
            <a:r>
              <a:rPr lang="en-US" sz="2400" b="1" dirty="0">
                <a:solidFill>
                  <a:srgbClr val="FFC000"/>
                </a:solidFill>
                <a:latin typeface="Calibri" pitchFamily="34" charset="0"/>
                <a:cs typeface="Calibri" pitchFamily="34" charset="0"/>
              </a:rPr>
              <a:t> control</a:t>
            </a:r>
            <a:r>
              <a:rPr lang="en-US" sz="2400" dirty="0">
                <a:solidFill>
                  <a:srgbClr val="FFC000"/>
                </a:solidFill>
                <a:latin typeface="Calibri" pitchFamily="34" charset="0"/>
                <a:cs typeface="Calibri" pitchFamily="34" charset="0"/>
              </a:rPr>
              <a:t>.</a:t>
            </a:r>
          </a:p>
          <a:p>
            <a:pPr marL="338138" indent="-338138" algn="just">
              <a:lnSpc>
                <a:spcPct val="80000"/>
              </a:lnSpc>
              <a:buFont typeface="Wingdings" pitchFamily="2" charset="2"/>
              <a:buChar char="q"/>
            </a:pPr>
            <a:endParaRPr lang="en-US" sz="2400" dirty="0">
              <a:latin typeface="Calibri" pitchFamily="34" charset="0"/>
              <a:cs typeface="Calibri" pitchFamily="34" charset="0"/>
            </a:endParaRPr>
          </a:p>
          <a:p>
            <a:pPr marL="338138" indent="-338138" algn="just">
              <a:lnSpc>
                <a:spcPct val="80000"/>
              </a:lnSpc>
              <a:buFont typeface="Wingdings" pitchFamily="2" charset="2"/>
              <a:buChar char="q"/>
            </a:pPr>
            <a:r>
              <a:rPr lang="en-US" sz="2400" dirty="0">
                <a:solidFill>
                  <a:schemeClr val="bg1"/>
                </a:solidFill>
                <a:latin typeface="Calibri" pitchFamily="34" charset="0"/>
                <a:cs typeface="Calibri" pitchFamily="34" charset="0"/>
              </a:rPr>
              <a:t>The items that make up the menu are </a:t>
            </a:r>
            <a:r>
              <a:rPr lang="en-US" sz="2400" b="1" dirty="0" err="1">
                <a:solidFill>
                  <a:srgbClr val="FFC000"/>
                </a:solidFill>
                <a:latin typeface="Calibri" pitchFamily="34" charset="0"/>
                <a:cs typeface="Calibri" pitchFamily="34" charset="0"/>
              </a:rPr>
              <a:t>MenuItem</a:t>
            </a:r>
            <a:r>
              <a:rPr lang="en-US" sz="2400" b="1" dirty="0">
                <a:solidFill>
                  <a:srgbClr val="FFC000"/>
                </a:solidFill>
                <a:latin typeface="Calibri" pitchFamily="34" charset="0"/>
                <a:cs typeface="Calibri" pitchFamily="34" charset="0"/>
              </a:rPr>
              <a:t> objects</a:t>
            </a:r>
            <a:r>
              <a:rPr lang="en-US" sz="2400" dirty="0">
                <a:solidFill>
                  <a:srgbClr val="FFC000"/>
                </a:solidFill>
                <a:latin typeface="Calibri" pitchFamily="34" charset="0"/>
                <a:cs typeface="Calibri" pitchFamily="34" charset="0"/>
              </a:rPr>
              <a:t>.</a:t>
            </a:r>
          </a:p>
          <a:p>
            <a:pPr marL="338138" indent="-338138" algn="just">
              <a:lnSpc>
                <a:spcPct val="80000"/>
              </a:lnSpc>
              <a:buFont typeface="Wingdings" pitchFamily="2" charset="2"/>
              <a:buChar char="ü"/>
            </a:pPr>
            <a:endParaRPr lang="en-US" sz="2400" dirty="0"/>
          </a:p>
          <a:p>
            <a:pPr marL="338138" indent="-338138" algn="just">
              <a:lnSpc>
                <a:spcPct val="80000"/>
              </a:lnSpc>
            </a:pPr>
            <a:endParaRPr lang="en-US" sz="2400" dirty="0"/>
          </a:p>
          <a:p>
            <a:pPr marL="338138" indent="-338138" algn="just">
              <a:lnSpc>
                <a:spcPct val="80000"/>
              </a:lnSpc>
            </a:pPr>
            <a:r>
              <a:rPr lang="en-US" sz="1800" dirty="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3"/>
          </a:xfrm>
          <a:noFill/>
          <a:ln>
            <a:noFill/>
          </a:ln>
        </p:spPr>
        <p:txBody>
          <a:bodyPr/>
          <a:lstStyle/>
          <a:p>
            <a:r>
              <a:rPr lang="en-US" sz="4000" b="1" dirty="0">
                <a:solidFill>
                  <a:srgbClr val="FFFF00"/>
                </a:solidFill>
              </a:rPr>
              <a:t>Using Access Keys</a:t>
            </a:r>
          </a:p>
        </p:txBody>
      </p:sp>
      <p:sp>
        <p:nvSpPr>
          <p:cNvPr id="3075" name="Rectangle 3"/>
          <p:cNvSpPr>
            <a:spLocks noGrp="1" noChangeArrowheads="1"/>
          </p:cNvSpPr>
          <p:nvPr>
            <p:ph idx="1"/>
          </p:nvPr>
        </p:nvSpPr>
        <p:spPr>
          <a:xfrm>
            <a:off x="304800" y="609600"/>
            <a:ext cx="8382000" cy="5181600"/>
          </a:xfrm>
        </p:spPr>
        <p:txBody>
          <a:bodyPr/>
          <a:lstStyle/>
          <a:p>
            <a:pPr algn="just">
              <a:buFont typeface="Wingdings" pitchFamily="2" charset="2"/>
              <a:buChar char="q"/>
            </a:pPr>
            <a:r>
              <a:rPr lang="en-US" sz="2400" dirty="0">
                <a:solidFill>
                  <a:schemeClr val="bg1"/>
                </a:solidFill>
                <a:latin typeface="Calibri" pitchFamily="34" charset="0"/>
                <a:cs typeface="Calibri" pitchFamily="34" charset="0"/>
              </a:rPr>
              <a:t>Access keys allow the user to open a menu by pressing the Alt key and a letter key. </a:t>
            </a:r>
          </a:p>
          <a:p>
            <a:pPr algn="just">
              <a:buFont typeface="Wingdings" pitchFamily="2" charset="2"/>
              <a:buChar char="q"/>
            </a:pPr>
            <a:endParaRPr lang="en-US" sz="2400" dirty="0">
              <a:solidFill>
                <a:schemeClr val="bg1"/>
              </a:solidFill>
              <a:latin typeface="Calibri" pitchFamily="34" charset="0"/>
              <a:cs typeface="Calibri" pitchFamily="34" charset="0"/>
            </a:endParaRPr>
          </a:p>
          <a:p>
            <a:pPr algn="just">
              <a:buFont typeface="Wingdings" pitchFamily="2" charset="2"/>
              <a:buChar char="q"/>
            </a:pPr>
            <a:r>
              <a:rPr lang="en-US" sz="2400" dirty="0">
                <a:solidFill>
                  <a:schemeClr val="bg1"/>
                </a:solidFill>
                <a:latin typeface="Calibri" pitchFamily="34" charset="0"/>
                <a:cs typeface="Calibri" pitchFamily="34" charset="0"/>
              </a:rPr>
              <a:t>For example, to open the edit menu in all Windows application, we can press</a:t>
            </a:r>
            <a:r>
              <a:rPr lang="en-US" sz="2400" dirty="0">
                <a:latin typeface="Calibri" pitchFamily="34" charset="0"/>
                <a:cs typeface="Calibri" pitchFamily="34" charset="0"/>
              </a:rPr>
              <a:t> </a:t>
            </a:r>
            <a:r>
              <a:rPr lang="en-US" sz="2400" b="1" dirty="0" err="1">
                <a:solidFill>
                  <a:srgbClr val="FFC000"/>
                </a:solidFill>
                <a:latin typeface="Calibri" pitchFamily="34" charset="0"/>
                <a:cs typeface="Calibri" pitchFamily="34" charset="0"/>
              </a:rPr>
              <a:t>Alt+E</a:t>
            </a:r>
            <a:r>
              <a:rPr lang="en-US" sz="2400" dirty="0">
                <a:solidFill>
                  <a:schemeClr val="bg1"/>
                </a:solidFill>
                <a:latin typeface="Calibri" pitchFamily="34" charset="0"/>
                <a:cs typeface="Calibri" pitchFamily="34" charset="0"/>
              </a:rPr>
              <a:t>. E is the menu’s </a:t>
            </a:r>
            <a:r>
              <a:rPr lang="en-US" sz="2400" b="1" dirty="0">
                <a:solidFill>
                  <a:srgbClr val="FFC000"/>
                </a:solidFill>
                <a:latin typeface="Calibri" pitchFamily="34" charset="0"/>
                <a:cs typeface="Calibri" pitchFamily="34" charset="0"/>
              </a:rPr>
              <a:t>access key</a:t>
            </a:r>
            <a:r>
              <a:rPr lang="en-US" sz="2400" dirty="0">
                <a:latin typeface="Calibri" pitchFamily="34" charset="0"/>
                <a:cs typeface="Calibri" pitchFamily="34" charset="0"/>
              </a:rPr>
              <a:t>.</a:t>
            </a:r>
          </a:p>
          <a:p>
            <a:pPr algn="just">
              <a:buFont typeface="Wingdings" pitchFamily="2" charset="2"/>
              <a:buChar char="q"/>
            </a:pPr>
            <a:endParaRPr lang="en-US" sz="2400" dirty="0">
              <a:latin typeface="Calibri" pitchFamily="34" charset="0"/>
              <a:cs typeface="Calibri" pitchFamily="34" charset="0"/>
            </a:endParaRPr>
          </a:p>
          <a:p>
            <a:pPr algn="just">
              <a:buFont typeface="Wingdings" pitchFamily="2" charset="2"/>
              <a:buChar char="q"/>
            </a:pPr>
            <a:r>
              <a:rPr lang="en-US" sz="2400" dirty="0">
                <a:solidFill>
                  <a:schemeClr val="bg1"/>
                </a:solidFill>
                <a:latin typeface="Calibri" pitchFamily="34" charset="0"/>
                <a:cs typeface="Calibri" pitchFamily="34" charset="0"/>
              </a:rPr>
              <a:t>Access keys are marked with an </a:t>
            </a:r>
            <a:r>
              <a:rPr lang="en-US" sz="2400" b="1" dirty="0">
                <a:solidFill>
                  <a:srgbClr val="FFC000"/>
                </a:solidFill>
                <a:latin typeface="Calibri" pitchFamily="34" charset="0"/>
                <a:cs typeface="Calibri" pitchFamily="34" charset="0"/>
              </a:rPr>
              <a:t>underline character</a:t>
            </a:r>
            <a:r>
              <a:rPr lang="en-US" sz="2400" dirty="0">
                <a:latin typeface="Calibri" pitchFamily="34" charset="0"/>
                <a:cs typeface="Calibri" pitchFamily="34" charset="0"/>
              </a:rPr>
              <a:t>.</a:t>
            </a:r>
          </a:p>
          <a:p>
            <a:pPr algn="just">
              <a:buFont typeface="Wingdings" pitchFamily="2" charset="2"/>
              <a:buChar char="q"/>
            </a:pPr>
            <a:endParaRPr lang="en-US" sz="2400" dirty="0">
              <a:latin typeface="Calibri" pitchFamily="34" charset="0"/>
              <a:cs typeface="Calibri" pitchFamily="34" charset="0"/>
            </a:endParaRPr>
          </a:p>
          <a:p>
            <a:pPr algn="just">
              <a:buFont typeface="Wingdings" pitchFamily="2" charset="2"/>
              <a:buChar char="q"/>
            </a:pPr>
            <a:r>
              <a:rPr lang="en-US" sz="2400" dirty="0">
                <a:solidFill>
                  <a:schemeClr val="bg1"/>
                </a:solidFill>
                <a:latin typeface="Calibri" pitchFamily="34" charset="0"/>
                <a:cs typeface="Calibri" pitchFamily="34" charset="0"/>
              </a:rPr>
              <a:t>To assign an access key,  insert the </a:t>
            </a:r>
            <a:r>
              <a:rPr lang="en-US" sz="2400" b="1" dirty="0">
                <a:solidFill>
                  <a:srgbClr val="FFC000"/>
                </a:solidFill>
                <a:latin typeface="Calibri" pitchFamily="34" charset="0"/>
                <a:cs typeface="Calibri" pitchFamily="34" charset="0"/>
              </a:rPr>
              <a:t>ampersand symbol (&amp;)</a:t>
            </a:r>
            <a:r>
              <a:rPr lang="en-US" sz="2400" dirty="0">
                <a:solidFill>
                  <a:srgbClr val="FFC00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in front of the character we want to use as access key in the </a:t>
            </a:r>
            <a:r>
              <a:rPr lang="en-US" sz="2400" dirty="0" err="1">
                <a:solidFill>
                  <a:schemeClr val="bg1"/>
                </a:solidFill>
                <a:latin typeface="Calibri" pitchFamily="34" charset="0"/>
                <a:cs typeface="Calibri" pitchFamily="34" charset="0"/>
              </a:rPr>
              <a:t>MenuItem’s</a:t>
            </a:r>
            <a:r>
              <a:rPr lang="en-US" sz="2400" dirty="0">
                <a:solidFill>
                  <a:schemeClr val="bg1"/>
                </a:solidFill>
                <a:latin typeface="Calibri" pitchFamily="34" charset="0"/>
                <a:cs typeface="Calibri" pitchFamily="34" charset="0"/>
              </a:rPr>
              <a:t> Text property</a:t>
            </a:r>
          </a:p>
          <a:p>
            <a:pPr algn="just">
              <a:buFont typeface="Wingdings" pitchFamily="2" charset="2"/>
              <a:buChar char="q"/>
            </a:pPr>
            <a:endParaRPr lang="en-US" sz="2400" dirty="0">
              <a:latin typeface="Calibri" pitchFamily="34" charset="0"/>
              <a:cs typeface="Calibri" pitchFamily="34" charset="0"/>
            </a:endParaRPr>
          </a:p>
          <a:p>
            <a:pPr algn="just">
              <a:buFont typeface="Wingdings" pitchFamily="2" charset="2"/>
              <a:buChar char="q"/>
            </a:pPr>
            <a:r>
              <a:rPr lang="en-US" sz="2400" dirty="0">
                <a:solidFill>
                  <a:schemeClr val="bg1"/>
                </a:solidFill>
                <a:latin typeface="Calibri" pitchFamily="34" charset="0"/>
                <a:cs typeface="Calibri" pitchFamily="34" charset="0"/>
              </a:rPr>
              <a:t>For example, the caption &amp;Drag &amp;&amp; Drop will create a command with the caption </a:t>
            </a:r>
            <a:r>
              <a:rPr lang="en-US" sz="2400" u="sng" dirty="0">
                <a:solidFill>
                  <a:schemeClr val="bg1"/>
                </a:solidFill>
                <a:latin typeface="Calibri" pitchFamily="34" charset="0"/>
                <a:cs typeface="Calibri" pitchFamily="34" charset="0"/>
              </a:rPr>
              <a:t>D</a:t>
            </a:r>
            <a:r>
              <a:rPr lang="en-US" sz="2400" dirty="0">
                <a:solidFill>
                  <a:schemeClr val="bg1"/>
                </a:solidFill>
                <a:latin typeface="Calibri" pitchFamily="34" charset="0"/>
                <a:cs typeface="Calibri" pitchFamily="34" charset="0"/>
              </a:rPr>
              <a:t>rag &amp; Drop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792163"/>
          </a:xfrm>
          <a:noFill/>
          <a:ln>
            <a:noFill/>
          </a:ln>
        </p:spPr>
        <p:txBody>
          <a:bodyPr/>
          <a:lstStyle/>
          <a:p>
            <a:r>
              <a:rPr lang="en-US" sz="3600" b="1" dirty="0">
                <a:solidFill>
                  <a:srgbClr val="FFFF00"/>
                </a:solidFill>
              </a:rPr>
              <a:t>Using Shortcut Keys</a:t>
            </a:r>
          </a:p>
        </p:txBody>
      </p:sp>
      <p:sp>
        <p:nvSpPr>
          <p:cNvPr id="4099" name="Rectangle 3"/>
          <p:cNvSpPr>
            <a:spLocks noGrp="1" noChangeArrowheads="1"/>
          </p:cNvSpPr>
          <p:nvPr>
            <p:ph idx="1"/>
          </p:nvPr>
        </p:nvSpPr>
        <p:spPr>
          <a:xfrm>
            <a:off x="304800" y="762000"/>
            <a:ext cx="8382000" cy="5867400"/>
          </a:xfrm>
        </p:spPr>
        <p:txBody>
          <a:bodyPr/>
          <a:lstStyle/>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Shortcut keys are similar to access keys, but instead of opening a menu, they run a command when pressed.</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Shortcut keys are combinations of the </a:t>
            </a:r>
            <a:r>
              <a:rPr lang="en-US" sz="2400" b="1" dirty="0">
                <a:solidFill>
                  <a:srgbClr val="FFC000"/>
                </a:solidFill>
                <a:latin typeface="Calibri" pitchFamily="34" charset="0"/>
                <a:cs typeface="Calibri" pitchFamily="34" charset="0"/>
              </a:rPr>
              <a:t>Ctrl key</a:t>
            </a:r>
            <a:r>
              <a:rPr lang="en-US" sz="2400" dirty="0">
                <a:solidFill>
                  <a:srgbClr val="FFC00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and a</a:t>
            </a:r>
            <a:r>
              <a:rPr lang="en-US" sz="2400" dirty="0">
                <a:latin typeface="Calibri" pitchFamily="34" charset="0"/>
                <a:cs typeface="Calibri" pitchFamily="34" charset="0"/>
              </a:rPr>
              <a:t> </a:t>
            </a:r>
            <a:r>
              <a:rPr lang="en-US" sz="2400" b="1" dirty="0">
                <a:solidFill>
                  <a:srgbClr val="FFC000"/>
                </a:solidFill>
                <a:latin typeface="Calibri" pitchFamily="34" charset="0"/>
                <a:cs typeface="Calibri" pitchFamily="34" charset="0"/>
              </a:rPr>
              <a:t>function or character key</a:t>
            </a:r>
            <a:r>
              <a:rPr lang="en-US" sz="2400" dirty="0">
                <a:solidFill>
                  <a:srgbClr val="FFC000"/>
                </a:solidFill>
                <a:latin typeface="Calibri" pitchFamily="34" charset="0"/>
                <a:cs typeface="Calibri" pitchFamily="34" charset="0"/>
              </a:rPr>
              <a:t>.</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For example, the usual access key for the Close command (once the File menu is opened with </a:t>
            </a:r>
            <a:r>
              <a:rPr lang="en-US" sz="2400" dirty="0" err="1">
                <a:solidFill>
                  <a:schemeClr val="bg1"/>
                </a:solidFill>
                <a:latin typeface="Calibri" pitchFamily="34" charset="0"/>
                <a:cs typeface="Calibri" pitchFamily="34" charset="0"/>
              </a:rPr>
              <a:t>Alt+F</a:t>
            </a:r>
            <a:r>
              <a:rPr lang="en-US" sz="2400" dirty="0">
                <a:solidFill>
                  <a:schemeClr val="bg1"/>
                </a:solidFill>
                <a:latin typeface="Calibri" pitchFamily="34" charset="0"/>
                <a:cs typeface="Calibri" pitchFamily="34" charset="0"/>
              </a:rPr>
              <a:t>) is C; but the usual shortcut key for the close command is </a:t>
            </a:r>
            <a:r>
              <a:rPr lang="en-US" sz="2400" dirty="0" err="1">
                <a:solidFill>
                  <a:schemeClr val="bg1"/>
                </a:solidFill>
                <a:latin typeface="Calibri" pitchFamily="34" charset="0"/>
                <a:cs typeface="Calibri" pitchFamily="34" charset="0"/>
              </a:rPr>
              <a:t>Ctrl+W</a:t>
            </a:r>
            <a:r>
              <a:rPr lang="en-US" sz="2400" dirty="0">
                <a:solidFill>
                  <a:schemeClr val="bg1"/>
                </a:solidFill>
                <a:latin typeface="Calibri" pitchFamily="34" charset="0"/>
                <a:cs typeface="Calibri" pitchFamily="34" charset="0"/>
              </a:rPr>
              <a:t>.</a:t>
            </a:r>
          </a:p>
          <a:p>
            <a:pPr algn="just">
              <a:lnSpc>
                <a:spcPct val="80000"/>
              </a:lnSpc>
              <a:buFont typeface="Wingdings" pitchFamily="2" charset="2"/>
              <a:buChar char="q"/>
            </a:pPr>
            <a:endParaRPr lang="en-US" sz="2400" dirty="0">
              <a:solidFill>
                <a:schemeClr val="bg1"/>
              </a:solidFill>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To assign a shortcut key to a menu command, drop down the </a:t>
            </a:r>
            <a:r>
              <a:rPr lang="en-US" sz="2400" dirty="0" err="1">
                <a:solidFill>
                  <a:schemeClr val="bg1"/>
                </a:solidFill>
                <a:latin typeface="Calibri" pitchFamily="34" charset="0"/>
                <a:cs typeface="Calibri" pitchFamily="34" charset="0"/>
              </a:rPr>
              <a:t>ShortcutKeys</a:t>
            </a:r>
            <a:r>
              <a:rPr lang="en-US" sz="2400" dirty="0">
                <a:solidFill>
                  <a:schemeClr val="bg1"/>
                </a:solidFill>
                <a:latin typeface="Calibri" pitchFamily="34" charset="0"/>
                <a:cs typeface="Calibri" pitchFamily="34" charset="0"/>
              </a:rPr>
              <a:t> list in the </a:t>
            </a:r>
            <a:r>
              <a:rPr lang="en-US" sz="2400" dirty="0" err="1">
                <a:solidFill>
                  <a:schemeClr val="bg1"/>
                </a:solidFill>
                <a:latin typeface="Calibri" pitchFamily="34" charset="0"/>
                <a:cs typeface="Calibri" pitchFamily="34" charset="0"/>
              </a:rPr>
              <a:t>MenuItem’s</a:t>
            </a:r>
            <a:r>
              <a:rPr lang="en-US" sz="2400" dirty="0">
                <a:solidFill>
                  <a:schemeClr val="bg1"/>
                </a:solidFill>
                <a:latin typeface="Calibri" pitchFamily="34" charset="0"/>
                <a:cs typeface="Calibri" pitchFamily="34" charset="0"/>
              </a:rPr>
              <a:t> Properties window and select a keystroke.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228600"/>
            <a:ext cx="9144000" cy="1143000"/>
          </a:xfrm>
          <a:prstGeom prst="rect">
            <a:avLst/>
          </a:prstGeom>
          <a:noFill/>
          <a:ln w="9525">
            <a:noFill/>
            <a:miter lim="800000"/>
            <a:headEnd/>
            <a:tailEnd/>
          </a:ln>
          <a:effectLst/>
        </p:spPr>
        <p:txBody>
          <a:bodyPr anchor="ctr"/>
          <a:lstStyle/>
          <a:p>
            <a:r>
              <a:rPr lang="en-US" sz="3200" b="1" dirty="0">
                <a:solidFill>
                  <a:srgbClr val="FFFF00"/>
                </a:solidFill>
              </a:rPr>
              <a:t>Common Properties of the </a:t>
            </a:r>
            <a:r>
              <a:rPr lang="en-US" sz="3200" b="1" dirty="0" err="1">
                <a:solidFill>
                  <a:srgbClr val="FFFF00"/>
                </a:solidFill>
              </a:rPr>
              <a:t>MenuStrip</a:t>
            </a:r>
            <a:r>
              <a:rPr lang="en-US" sz="3200" b="1" dirty="0">
                <a:solidFill>
                  <a:srgbClr val="FFFF00"/>
                </a:solidFill>
              </a:rPr>
              <a:t> Control</a:t>
            </a:r>
          </a:p>
        </p:txBody>
      </p:sp>
      <p:sp>
        <p:nvSpPr>
          <p:cNvPr id="10245" name="Rectangle 5"/>
          <p:cNvSpPr>
            <a:spLocks noChangeArrowheads="1"/>
          </p:cNvSpPr>
          <p:nvPr/>
        </p:nvSpPr>
        <p:spPr bwMode="auto">
          <a:xfrm>
            <a:off x="304800" y="609600"/>
            <a:ext cx="8382000" cy="6019800"/>
          </a:xfrm>
          <a:prstGeom prst="rect">
            <a:avLst/>
          </a:prstGeom>
          <a:noFill/>
          <a:ln w="9525">
            <a:noFill/>
            <a:miter lim="800000"/>
            <a:headEnd/>
            <a:tailEnd/>
          </a:ln>
          <a:effectLst/>
        </p:spPr>
        <p:txBody>
          <a:bodyPr/>
          <a:lstStyle/>
          <a:p>
            <a:pPr marL="342900" indent="-342900" algn="just">
              <a:lnSpc>
                <a:spcPct val="80000"/>
              </a:lnSpc>
              <a:spcBef>
                <a:spcPct val="20000"/>
              </a:spcBef>
              <a:buFont typeface="Wingdings" pitchFamily="2" charset="2"/>
              <a:buChar char="q"/>
            </a:pPr>
            <a:r>
              <a:rPr lang="en-US" sz="2000" b="1" dirty="0">
                <a:solidFill>
                  <a:srgbClr val="FFC000"/>
                </a:solidFill>
                <a:latin typeface="Calibri" pitchFamily="34" charset="0"/>
                <a:cs typeface="Calibri" pitchFamily="34" charset="0"/>
              </a:rPr>
              <a:t>Checked</a:t>
            </a:r>
            <a:r>
              <a:rPr lang="en-US" sz="2000" dirty="0">
                <a:solidFill>
                  <a:srgbClr val="FFC000"/>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Returns: </a:t>
            </a:r>
            <a:r>
              <a:rPr lang="en-US" sz="2000" dirty="0">
                <a:solidFill>
                  <a:srgbClr val="92D050"/>
                </a:solidFill>
                <a:latin typeface="Calibri" pitchFamily="34" charset="0"/>
                <a:cs typeface="Calibri" pitchFamily="34" charset="0"/>
              </a:rPr>
              <a:t>True / False</a:t>
            </a: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err="1">
                <a:solidFill>
                  <a:srgbClr val="FFC000"/>
                </a:solidFill>
                <a:latin typeface="Calibri" pitchFamily="34" charset="0"/>
                <a:cs typeface="Calibri" pitchFamily="34" charset="0"/>
              </a:rPr>
              <a:t>CheckedState</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 Returns: </a:t>
            </a:r>
            <a:r>
              <a:rPr lang="en-US" sz="2000" dirty="0">
                <a:solidFill>
                  <a:srgbClr val="92D050"/>
                </a:solidFill>
                <a:latin typeface="Calibri" pitchFamily="34" charset="0"/>
                <a:cs typeface="Calibri" pitchFamily="34" charset="0"/>
              </a:rPr>
              <a:t>Unchecked, Checked </a:t>
            </a:r>
            <a:r>
              <a:rPr lang="en-US" sz="2000" dirty="0">
                <a:solidFill>
                  <a:schemeClr val="bg1"/>
                </a:solidFill>
                <a:latin typeface="Calibri" pitchFamily="34" charset="0"/>
                <a:cs typeface="Calibri" pitchFamily="34" charset="0"/>
              </a:rPr>
              <a:t>or</a:t>
            </a:r>
            <a:r>
              <a:rPr lang="en-US" sz="2000" dirty="0">
                <a:latin typeface="Calibri" pitchFamily="34" charset="0"/>
                <a:cs typeface="Calibri" pitchFamily="34" charset="0"/>
              </a:rPr>
              <a:t> </a:t>
            </a:r>
            <a:r>
              <a:rPr lang="en-US" sz="2000" dirty="0">
                <a:solidFill>
                  <a:srgbClr val="92D050"/>
                </a:solidFill>
                <a:latin typeface="Calibri" pitchFamily="34" charset="0"/>
                <a:cs typeface="Calibri" pitchFamily="34" charset="0"/>
              </a:rPr>
              <a:t>Indeterminate</a:t>
            </a: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err="1">
                <a:solidFill>
                  <a:srgbClr val="FFC000"/>
                </a:solidFill>
                <a:latin typeface="Calibri" pitchFamily="34" charset="0"/>
                <a:cs typeface="Calibri" pitchFamily="34" charset="0"/>
              </a:rPr>
              <a:t>DefaultItem</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 Returns:</a:t>
            </a:r>
            <a:r>
              <a:rPr lang="en-US" sz="2000" dirty="0">
                <a:latin typeface="Calibri" pitchFamily="34" charset="0"/>
                <a:cs typeface="Calibri" pitchFamily="34" charset="0"/>
              </a:rPr>
              <a:t> </a:t>
            </a:r>
            <a:r>
              <a:rPr lang="en-US" sz="2000" dirty="0">
                <a:solidFill>
                  <a:srgbClr val="92D050"/>
                </a:solidFill>
                <a:latin typeface="Calibri" pitchFamily="34" charset="0"/>
                <a:cs typeface="Calibri" pitchFamily="34" charset="0"/>
              </a:rPr>
              <a:t>True / False </a:t>
            </a:r>
            <a:r>
              <a:rPr lang="en-US" sz="2000" dirty="0">
                <a:solidFill>
                  <a:schemeClr val="bg1"/>
                </a:solidFill>
                <a:latin typeface="Calibri" pitchFamily="34" charset="0"/>
                <a:cs typeface="Calibri" pitchFamily="34" charset="0"/>
              </a:rPr>
              <a:t>Used to find whether the </a:t>
            </a:r>
            <a:r>
              <a:rPr lang="en-US" sz="2000" dirty="0" err="1">
                <a:solidFill>
                  <a:schemeClr val="bg1"/>
                </a:solidFill>
                <a:latin typeface="Calibri" pitchFamily="34" charset="0"/>
                <a:cs typeface="Calibri" pitchFamily="34" charset="0"/>
              </a:rPr>
              <a:t>MenuItem</a:t>
            </a:r>
            <a:r>
              <a:rPr lang="en-US" sz="2000" dirty="0">
                <a:solidFill>
                  <a:schemeClr val="bg1"/>
                </a:solidFill>
                <a:latin typeface="Calibri" pitchFamily="34" charset="0"/>
                <a:cs typeface="Calibri" pitchFamily="34" charset="0"/>
              </a:rPr>
              <a:t> is the default item in a submenu. If so, the item is displayed in bold and is activated when the user-double-clicks a menu that contains it.</a:t>
            </a: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a:solidFill>
                  <a:srgbClr val="FFC000"/>
                </a:solidFill>
                <a:latin typeface="Calibri" pitchFamily="34" charset="0"/>
                <a:cs typeface="Calibri" pitchFamily="34" charset="0"/>
              </a:rPr>
              <a:t>Enabled</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 Returns: </a:t>
            </a:r>
            <a:r>
              <a:rPr lang="en-US" sz="2000" dirty="0">
                <a:solidFill>
                  <a:srgbClr val="92D050"/>
                </a:solidFill>
                <a:latin typeface="Calibri" pitchFamily="34" charset="0"/>
                <a:cs typeface="Calibri" pitchFamily="34" charset="0"/>
              </a:rPr>
              <a:t>True / False</a:t>
            </a: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err="1">
                <a:solidFill>
                  <a:srgbClr val="FFC000"/>
                </a:solidFill>
                <a:latin typeface="Calibri" pitchFamily="34" charset="0"/>
                <a:cs typeface="Calibri" pitchFamily="34" charset="0"/>
              </a:rPr>
              <a:t>IsParent</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 (read-only) Returns: </a:t>
            </a:r>
            <a:r>
              <a:rPr lang="en-US" sz="2000" dirty="0">
                <a:solidFill>
                  <a:srgbClr val="92D050"/>
                </a:solidFill>
                <a:latin typeface="Calibri" pitchFamily="34" charset="0"/>
                <a:cs typeface="Calibri" pitchFamily="34" charset="0"/>
              </a:rPr>
              <a:t>True / False</a:t>
            </a: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a:solidFill>
                  <a:srgbClr val="FFC000"/>
                </a:solidFill>
                <a:latin typeface="Calibri" pitchFamily="34" charset="0"/>
                <a:cs typeface="Calibri" pitchFamily="34" charset="0"/>
              </a:rPr>
              <a:t>Mnemonic</a:t>
            </a:r>
            <a:r>
              <a:rPr lang="en-US" sz="2000" b="1" dirty="0">
                <a:solidFill>
                  <a:schemeClr val="accent2"/>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(read-only) Returns: </a:t>
            </a:r>
            <a:r>
              <a:rPr lang="en-US" sz="2000" dirty="0">
                <a:solidFill>
                  <a:srgbClr val="92D050"/>
                </a:solidFill>
                <a:latin typeface="Calibri" pitchFamily="34" charset="0"/>
                <a:cs typeface="Calibri" pitchFamily="34" charset="0"/>
              </a:rPr>
              <a:t>the character </a:t>
            </a:r>
            <a:r>
              <a:rPr lang="en-US" sz="2000" dirty="0">
                <a:solidFill>
                  <a:schemeClr val="bg1"/>
                </a:solidFill>
                <a:latin typeface="Calibri" pitchFamily="34" charset="0"/>
                <a:cs typeface="Calibri" pitchFamily="34" charset="0"/>
              </a:rPr>
              <a:t>that was assigned as the access key to the specific menu item. If not access key, the character 0 will be </a:t>
            </a:r>
            <a:r>
              <a:rPr lang="en-US" sz="2000" dirty="0" smtClean="0">
                <a:solidFill>
                  <a:schemeClr val="bg1"/>
                </a:solidFill>
                <a:latin typeface="Calibri" pitchFamily="34" charset="0"/>
                <a:cs typeface="Calibri" pitchFamily="34" charset="0"/>
              </a:rPr>
              <a:t>returned.</a:t>
            </a:r>
            <a:endParaRPr lang="en-US" sz="2000" b="1" dirty="0">
              <a:solidFill>
                <a:schemeClr val="bg1"/>
              </a:solidFill>
              <a:latin typeface="Calibri" pitchFamily="34" charset="0"/>
              <a:cs typeface="Calibri" pitchFamily="34" charset="0"/>
            </a:endParaRP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a:solidFill>
                  <a:srgbClr val="FFC000"/>
                </a:solidFill>
                <a:latin typeface="Calibri" pitchFamily="34" charset="0"/>
                <a:cs typeface="Calibri" pitchFamily="34" charset="0"/>
              </a:rPr>
              <a:t>Visible</a:t>
            </a:r>
            <a:r>
              <a:rPr lang="en-US" sz="2000" b="1" dirty="0">
                <a:solidFill>
                  <a:schemeClr val="accent2"/>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Returns: </a:t>
            </a:r>
            <a:r>
              <a:rPr lang="en-US" sz="2000" dirty="0">
                <a:solidFill>
                  <a:srgbClr val="92D050"/>
                </a:solidFill>
                <a:latin typeface="Calibri" pitchFamily="34" charset="0"/>
                <a:cs typeface="Calibri" pitchFamily="34" charset="0"/>
              </a:rPr>
              <a:t>True / False</a:t>
            </a:r>
            <a:endParaRPr lang="en-US" sz="2000" b="1" dirty="0">
              <a:solidFill>
                <a:srgbClr val="92D050"/>
              </a:solidFill>
              <a:latin typeface="Calibri" pitchFamily="34" charset="0"/>
              <a:cs typeface="Calibri" pitchFamily="34" charset="0"/>
            </a:endParaRPr>
          </a:p>
          <a:p>
            <a:pPr marL="342900" indent="-342900" algn="just">
              <a:lnSpc>
                <a:spcPct val="80000"/>
              </a:lnSpc>
              <a:spcBef>
                <a:spcPct val="20000"/>
              </a:spcBef>
              <a:buFont typeface="Wingdings" pitchFamily="2" charset="2"/>
              <a:buNone/>
            </a:pPr>
            <a:endParaRPr lang="en-US" sz="2000" dirty="0">
              <a:latin typeface="Calibri" pitchFamily="34" charset="0"/>
              <a:cs typeface="Calibri" pitchFamily="34" charset="0"/>
            </a:endParaRPr>
          </a:p>
          <a:p>
            <a:pPr marL="342900" indent="-342900" algn="just">
              <a:lnSpc>
                <a:spcPct val="80000"/>
              </a:lnSpc>
              <a:spcBef>
                <a:spcPct val="20000"/>
              </a:spcBef>
              <a:buFont typeface="Wingdings" pitchFamily="2" charset="2"/>
              <a:buChar char="q"/>
            </a:pPr>
            <a:r>
              <a:rPr lang="en-US" sz="2000" b="1" dirty="0" err="1">
                <a:solidFill>
                  <a:srgbClr val="FFC000"/>
                </a:solidFill>
                <a:latin typeface="Calibri" pitchFamily="34" charset="0"/>
                <a:cs typeface="Calibri" pitchFamily="34" charset="0"/>
              </a:rPr>
              <a:t>MDIList</a:t>
            </a:r>
            <a:r>
              <a:rPr lang="en-US" sz="2000" b="1" dirty="0">
                <a:solidFill>
                  <a:schemeClr val="accent2"/>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Used with MDI (Multiple Document Interface) applications to maintain a list of all open windows.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533400"/>
          </a:xfrm>
          <a:noFill/>
          <a:ln>
            <a:noFill/>
          </a:ln>
        </p:spPr>
        <p:txBody>
          <a:bodyPr>
            <a:normAutofit fontScale="90000"/>
          </a:bodyPr>
          <a:lstStyle/>
          <a:p>
            <a:r>
              <a:rPr lang="en-US" sz="3600" b="1" dirty="0">
                <a:solidFill>
                  <a:srgbClr val="FFFF00"/>
                </a:solidFill>
              </a:rPr>
              <a:t>Manipulating Menus At Run-time</a:t>
            </a:r>
          </a:p>
        </p:txBody>
      </p:sp>
      <p:sp>
        <p:nvSpPr>
          <p:cNvPr id="5123" name="Rectangle 3"/>
          <p:cNvSpPr>
            <a:spLocks noGrp="1" noChangeArrowheads="1"/>
          </p:cNvSpPr>
          <p:nvPr>
            <p:ph idx="1"/>
          </p:nvPr>
        </p:nvSpPr>
        <p:spPr>
          <a:xfrm>
            <a:off x="152400" y="685800"/>
            <a:ext cx="8686800" cy="5334000"/>
          </a:xfrm>
        </p:spPr>
        <p:txBody>
          <a:bodyPr/>
          <a:lstStyle/>
          <a:p>
            <a:pPr marL="0" indent="0" algn="just">
              <a:lnSpc>
                <a:spcPct val="90000"/>
              </a:lnSpc>
              <a:buFontTx/>
              <a:buNone/>
            </a:pPr>
            <a:r>
              <a:rPr lang="en-US" sz="2400" dirty="0">
                <a:solidFill>
                  <a:schemeClr val="bg1"/>
                </a:solidFill>
                <a:latin typeface="Calibri" pitchFamily="34" charset="0"/>
                <a:cs typeface="Calibri" pitchFamily="34" charset="0"/>
              </a:rPr>
              <a:t>There are </a:t>
            </a:r>
            <a:r>
              <a:rPr lang="en-US" sz="2400" b="1" dirty="0">
                <a:solidFill>
                  <a:srgbClr val="92D050"/>
                </a:solidFill>
                <a:latin typeface="Calibri" pitchFamily="34" charset="0"/>
                <a:cs typeface="Calibri" pitchFamily="34" charset="0"/>
              </a:rPr>
              <a:t>two techniques</a:t>
            </a:r>
            <a:r>
              <a:rPr lang="en-US" sz="2400" dirty="0">
                <a:solidFill>
                  <a:srgbClr val="92D05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for implementing dynamic menus:</a:t>
            </a:r>
          </a:p>
          <a:p>
            <a:pPr marL="0" indent="0" algn="just">
              <a:lnSpc>
                <a:spcPct val="90000"/>
              </a:lnSpc>
              <a:buFontTx/>
              <a:buNone/>
            </a:pPr>
            <a:endParaRPr lang="en-US" sz="2400" dirty="0">
              <a:latin typeface="Calibri" pitchFamily="34" charset="0"/>
              <a:cs typeface="Calibri" pitchFamily="34" charset="0"/>
            </a:endParaRPr>
          </a:p>
          <a:p>
            <a:pPr marL="0" indent="0" algn="just">
              <a:lnSpc>
                <a:spcPct val="90000"/>
              </a:lnSpc>
              <a:buClr>
                <a:srgbClr val="FFC000"/>
              </a:buClr>
              <a:buFont typeface="Wingdings" pitchFamily="2" charset="2"/>
              <a:buChar char="q"/>
            </a:pPr>
            <a:r>
              <a:rPr lang="en-US" sz="2400" dirty="0">
                <a:solidFill>
                  <a:srgbClr val="A50021"/>
                </a:solidFill>
                <a:latin typeface="Calibri" pitchFamily="34" charset="0"/>
                <a:cs typeface="Calibri" pitchFamily="34" charset="0"/>
              </a:rPr>
              <a:t>  </a:t>
            </a:r>
            <a:r>
              <a:rPr lang="en-US" sz="2400" b="1" dirty="0">
                <a:solidFill>
                  <a:srgbClr val="FFC000"/>
                </a:solidFill>
                <a:latin typeface="Calibri" pitchFamily="34" charset="0"/>
                <a:cs typeface="Calibri" pitchFamily="34" charset="0"/>
              </a:rPr>
              <a:t>Creating short and long versions of the same menu</a:t>
            </a:r>
            <a:r>
              <a:rPr lang="en-US" sz="2400" dirty="0">
                <a:solidFill>
                  <a:srgbClr val="FFC000"/>
                </a:solidFill>
                <a:latin typeface="Calibri" pitchFamily="34" charset="0"/>
                <a:cs typeface="Calibri" pitchFamily="34" charset="0"/>
              </a:rPr>
              <a:t> </a:t>
            </a:r>
          </a:p>
          <a:p>
            <a:pPr marL="0" indent="0" algn="just">
              <a:lnSpc>
                <a:spcPct val="90000"/>
              </a:lnSpc>
              <a:buFont typeface="Wingdings" pitchFamily="2" charset="2"/>
              <a:buNone/>
            </a:pPr>
            <a:r>
              <a:rPr lang="en-US" sz="2400" dirty="0">
                <a:solidFill>
                  <a:schemeClr val="bg1"/>
                </a:solidFill>
                <a:latin typeface="Calibri" pitchFamily="34" charset="0"/>
                <a:cs typeface="Calibri" pitchFamily="34" charset="0"/>
              </a:rPr>
              <a:t>If a menu contains many commands and only a few of them are needed, you can create one menu with all the commands and another with the most common ones. In such a case, the last command in the Long Menu should be Short Menu and when selected should display the long version. Similarly, the last command in the Short Menu should be Long Menu and when selected should display the short version. </a:t>
            </a:r>
          </a:p>
          <a:p>
            <a:pPr marL="0" indent="0" algn="just">
              <a:lnSpc>
                <a:spcPct val="90000"/>
              </a:lnSpc>
              <a:buFont typeface="Wingdings" pitchFamily="2" charset="2"/>
              <a:buNone/>
            </a:pPr>
            <a:endParaRPr lang="en-US" sz="2400" dirty="0">
              <a:latin typeface="Calibri" pitchFamily="34" charset="0"/>
              <a:cs typeface="Calibri" pitchFamily="34" charset="0"/>
            </a:endParaRPr>
          </a:p>
          <a:p>
            <a:pPr marL="0" indent="0" algn="just">
              <a:lnSpc>
                <a:spcPct val="90000"/>
              </a:lnSpc>
              <a:buClr>
                <a:srgbClr val="FFC000"/>
              </a:buClr>
              <a:buFont typeface="Wingdings" pitchFamily="2" charset="2"/>
              <a:buChar char="q"/>
            </a:pPr>
            <a:r>
              <a:rPr lang="en-US" sz="2400" dirty="0">
                <a:solidFill>
                  <a:srgbClr val="A50021"/>
                </a:solidFill>
                <a:latin typeface="Calibri" pitchFamily="34" charset="0"/>
                <a:cs typeface="Calibri" pitchFamily="34" charset="0"/>
              </a:rPr>
              <a:t>  </a:t>
            </a:r>
            <a:r>
              <a:rPr lang="en-US" sz="2400" b="1" dirty="0">
                <a:solidFill>
                  <a:srgbClr val="FFC000"/>
                </a:solidFill>
                <a:latin typeface="Calibri" pitchFamily="34" charset="0"/>
                <a:cs typeface="Calibri" pitchFamily="34" charset="0"/>
              </a:rPr>
              <a:t>Adding and removing menu commands at runtime</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 We can build dynamic menus which can grow and shrink at runtime. For example, many applications maintain a list of the most recently opened files in their File menu. When we start the application, the list is empty, and as we open and close files, it starts to grow.</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792162"/>
          </a:xfrm>
          <a:noFill/>
          <a:ln>
            <a:noFill/>
          </a:ln>
        </p:spPr>
        <p:txBody>
          <a:bodyPr/>
          <a:lstStyle/>
          <a:p>
            <a:r>
              <a:rPr lang="en-US" sz="3200" b="1" dirty="0">
                <a:solidFill>
                  <a:srgbClr val="FFFF00"/>
                </a:solidFill>
              </a:rPr>
              <a:t>Creating Context Menus</a:t>
            </a:r>
          </a:p>
        </p:txBody>
      </p:sp>
      <p:sp>
        <p:nvSpPr>
          <p:cNvPr id="8195" name="Rectangle 3"/>
          <p:cNvSpPr>
            <a:spLocks noGrp="1" noChangeArrowheads="1"/>
          </p:cNvSpPr>
          <p:nvPr>
            <p:ph idx="1"/>
          </p:nvPr>
        </p:nvSpPr>
        <p:spPr>
          <a:xfrm>
            <a:off x="381000" y="838200"/>
            <a:ext cx="8229600" cy="5486400"/>
          </a:xfrm>
        </p:spPr>
        <p:txBody>
          <a:bodyPr/>
          <a:lstStyle/>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Nearly every Windows application provides a context menu that the user can invoke by </a:t>
            </a:r>
            <a:r>
              <a:rPr lang="en-US" sz="2400" b="1" dirty="0">
                <a:solidFill>
                  <a:srgbClr val="FFC000"/>
                </a:solidFill>
                <a:latin typeface="Calibri" pitchFamily="34" charset="0"/>
                <a:cs typeface="Calibri" pitchFamily="34" charset="0"/>
              </a:rPr>
              <a:t>right-clicking</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 form or control.</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It is also sometimes called as </a:t>
            </a:r>
            <a:r>
              <a:rPr lang="en-US" sz="2400" b="1" i="1" dirty="0">
                <a:solidFill>
                  <a:srgbClr val="FFC000"/>
                </a:solidFill>
                <a:latin typeface="Calibri" pitchFamily="34" charset="0"/>
                <a:cs typeface="Calibri" pitchFamily="34" charset="0"/>
              </a:rPr>
              <a:t>shortcut menu</a:t>
            </a:r>
            <a:r>
              <a:rPr lang="en-US" sz="2400" dirty="0">
                <a:solidFill>
                  <a:srgbClr val="FFC00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or</a:t>
            </a:r>
            <a:r>
              <a:rPr lang="en-US" sz="2400" dirty="0">
                <a:latin typeface="Calibri" pitchFamily="34" charset="0"/>
                <a:cs typeface="Calibri" pitchFamily="34" charset="0"/>
              </a:rPr>
              <a:t> </a:t>
            </a:r>
            <a:r>
              <a:rPr lang="en-US" sz="2400" b="1" i="1" dirty="0">
                <a:solidFill>
                  <a:srgbClr val="FFC000"/>
                </a:solidFill>
                <a:latin typeface="Calibri" pitchFamily="34" charset="0"/>
                <a:cs typeface="Calibri" pitchFamily="34" charset="0"/>
              </a:rPr>
              <a:t>pop-up menu</a:t>
            </a:r>
            <a:r>
              <a:rPr lang="en-US" sz="2400" b="1" i="1" dirty="0">
                <a:solidFill>
                  <a:schemeClr val="accent2"/>
                </a:solidFill>
                <a:latin typeface="Calibri" pitchFamily="34" charset="0"/>
                <a:cs typeface="Calibri" pitchFamily="34" charset="0"/>
              </a:rPr>
              <a:t>.</a:t>
            </a:r>
          </a:p>
          <a:p>
            <a:pPr algn="just">
              <a:lnSpc>
                <a:spcPct val="80000"/>
              </a:lnSpc>
              <a:buFont typeface="Wingdings" pitchFamily="2" charset="2"/>
              <a:buChar char="q"/>
            </a:pPr>
            <a:endParaRPr lang="en-US" sz="2400" b="1" i="1" dirty="0">
              <a:solidFill>
                <a:schemeClr val="accent2"/>
              </a:solidFill>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To create a context menu , place a </a:t>
            </a:r>
            <a:r>
              <a:rPr lang="en-US" sz="2400" dirty="0" err="1">
                <a:solidFill>
                  <a:schemeClr val="bg1"/>
                </a:solidFill>
                <a:latin typeface="Calibri" pitchFamily="34" charset="0"/>
                <a:cs typeface="Calibri" pitchFamily="34" charset="0"/>
              </a:rPr>
              <a:t>ContextMenuStrip</a:t>
            </a:r>
            <a:r>
              <a:rPr lang="en-US" sz="2400" dirty="0">
                <a:solidFill>
                  <a:schemeClr val="bg1"/>
                </a:solidFill>
                <a:latin typeface="Calibri" pitchFamily="34" charset="0"/>
                <a:cs typeface="Calibri" pitchFamily="34" charset="0"/>
              </a:rPr>
              <a:t> control on the form. </a:t>
            </a:r>
          </a:p>
          <a:p>
            <a:pPr algn="just">
              <a:lnSpc>
                <a:spcPct val="80000"/>
              </a:lnSpc>
              <a:buFont typeface="Wingdings" pitchFamily="2" charset="2"/>
              <a:buChar char="q"/>
            </a:pPr>
            <a:endParaRPr lang="en-US" sz="2400" dirty="0">
              <a:solidFill>
                <a:schemeClr val="bg1"/>
              </a:solidFill>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The difference between a </a:t>
            </a:r>
            <a:r>
              <a:rPr lang="en-US" sz="2400" dirty="0" err="1">
                <a:solidFill>
                  <a:schemeClr val="bg1"/>
                </a:solidFill>
                <a:latin typeface="Calibri" pitchFamily="34" charset="0"/>
                <a:cs typeface="Calibri" pitchFamily="34" charset="0"/>
              </a:rPr>
              <a:t>MenuStrip</a:t>
            </a:r>
            <a:r>
              <a:rPr lang="en-US" sz="2400" dirty="0">
                <a:solidFill>
                  <a:schemeClr val="bg1"/>
                </a:solidFill>
                <a:latin typeface="Calibri" pitchFamily="34" charset="0"/>
                <a:cs typeface="Calibri" pitchFamily="34" charset="0"/>
              </a:rPr>
              <a:t> control and a </a:t>
            </a:r>
            <a:r>
              <a:rPr lang="en-US" sz="2400" dirty="0" err="1">
                <a:solidFill>
                  <a:schemeClr val="bg1"/>
                </a:solidFill>
                <a:latin typeface="Calibri" pitchFamily="34" charset="0"/>
                <a:cs typeface="Calibri" pitchFamily="34" charset="0"/>
              </a:rPr>
              <a:t>ContextMenuStrip</a:t>
            </a:r>
            <a:r>
              <a:rPr lang="en-US" sz="2400" dirty="0">
                <a:solidFill>
                  <a:schemeClr val="bg1"/>
                </a:solidFill>
                <a:latin typeface="Calibri" pitchFamily="34" charset="0"/>
                <a:cs typeface="Calibri" pitchFamily="34" charset="0"/>
              </a:rPr>
              <a:t> control is that the first command in the context menu is actually the context menu’s name, and is not displayed along with the menu. </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solidFill>
                  <a:schemeClr val="bg1"/>
                </a:solidFill>
                <a:latin typeface="Calibri" pitchFamily="34" charset="0"/>
                <a:cs typeface="Calibri" pitchFamily="34" charset="0"/>
              </a:rPr>
              <a:t>Each control has a </a:t>
            </a:r>
            <a:r>
              <a:rPr lang="en-US" sz="2400" b="1" dirty="0" err="1">
                <a:solidFill>
                  <a:srgbClr val="FFC000"/>
                </a:solidFill>
                <a:latin typeface="Calibri" pitchFamily="34" charset="0"/>
                <a:cs typeface="Calibri" pitchFamily="34" charset="0"/>
              </a:rPr>
              <a:t>ContextMenuStrip</a:t>
            </a:r>
            <a:r>
              <a:rPr lang="en-US" sz="2400" b="1" dirty="0">
                <a:solidFill>
                  <a:srgbClr val="FFC000"/>
                </a:solidFill>
                <a:latin typeface="Calibri" pitchFamily="34" charset="0"/>
                <a:cs typeface="Calibri" pitchFamily="34" charset="0"/>
              </a:rPr>
              <a:t> property</a:t>
            </a:r>
            <a:r>
              <a:rPr lang="en-US" sz="2400" dirty="0">
                <a:solidFill>
                  <a:schemeClr val="bg1"/>
                </a:solidFill>
                <a:latin typeface="Calibri" pitchFamily="34" charset="0"/>
                <a:cs typeface="Calibri" pitchFamily="34" charset="0"/>
              </a:rPr>
              <a:t>, which we can set to any of the existing </a:t>
            </a:r>
            <a:r>
              <a:rPr lang="en-US" sz="2400" dirty="0" err="1">
                <a:solidFill>
                  <a:schemeClr val="bg1"/>
                </a:solidFill>
                <a:latin typeface="Calibri" pitchFamily="34" charset="0"/>
                <a:cs typeface="Calibri" pitchFamily="34" charset="0"/>
              </a:rPr>
              <a:t>ContextMenuStrip</a:t>
            </a:r>
            <a:r>
              <a:rPr lang="en-US" sz="2400" dirty="0">
                <a:solidFill>
                  <a:schemeClr val="bg1"/>
                </a:solidFill>
                <a:latin typeface="Calibri" pitchFamily="34" charset="0"/>
                <a:cs typeface="Calibri" pitchFamily="34" charset="0"/>
              </a:rPr>
              <a:t> controls.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7">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Theme7</Template>
  <TotalTime>11</TotalTime>
  <Words>664</Words>
  <Application>Microsoft Office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Theme7</vt:lpstr>
      <vt:lpstr>Slide 1</vt:lpstr>
      <vt:lpstr>Designing Menus</vt:lpstr>
      <vt:lpstr>Using Access Keys</vt:lpstr>
      <vt:lpstr>Using Shortcut Keys</vt:lpstr>
      <vt:lpstr>Slide 5</vt:lpstr>
      <vt:lpstr>Manipulating Menus At Run-time</vt:lpstr>
      <vt:lpstr>Creating Context Menus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7</cp:revision>
  <dcterms:created xsi:type="dcterms:W3CDTF">2017-09-06T08:04:50Z</dcterms:created>
  <dcterms:modified xsi:type="dcterms:W3CDTF">2017-09-06T08:15:57Z</dcterms:modified>
</cp:coreProperties>
</file>