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D5176D3-081C-45EE-8F1D-519B397CB252}" type="datetimeFigureOut">
              <a:rPr lang="en-US" smtClean="0"/>
              <a:t>9/7/2017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F129B1-7791-4947-93BA-6EEC90D996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2D5176D3-081C-45EE-8F1D-519B397CB252}" type="datetimeFigureOut">
              <a:rPr lang="en-US" smtClean="0"/>
              <a:t>9/7/2017</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7F129B1-7791-4947-93BA-6EEC90D996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WordArt 4"/>
          <p:cNvSpPr>
            <a:spLocks noChangeArrowheads="1" noChangeShapeType="1" noTextEdit="1"/>
          </p:cNvSpPr>
          <p:nvPr/>
        </p:nvSpPr>
        <p:spPr bwMode="auto">
          <a:xfrm>
            <a:off x="381000" y="1600200"/>
            <a:ext cx="8305800" cy="2667000"/>
          </a:xfrm>
          <a:prstGeom prst="rect">
            <a:avLst/>
          </a:prstGeom>
        </p:spPr>
        <p:txBody>
          <a:bodyPr wrap="none" fromWordArt="1">
            <a:prstTxWarp prst="textPlain">
              <a:avLst>
                <a:gd name="adj" fmla="val 50000"/>
              </a:avLst>
            </a:prstTxWarp>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kern="1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a:rPr>
              <a:t>More Window</a:t>
            </a:r>
          </a:p>
          <a:p>
            <a:pPr algn="ctr"/>
            <a:r>
              <a:rPr lang="en-US" sz="3600" b="1" kern="1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Black"/>
              </a:rPr>
              <a:t>Controls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ChangeArrowheads="1"/>
          </p:cNvSpPr>
          <p:nvPr/>
        </p:nvSpPr>
        <p:spPr bwMode="auto">
          <a:xfrm>
            <a:off x="228600" y="914400"/>
            <a:ext cx="8610600" cy="5949950"/>
          </a:xfrm>
          <a:prstGeom prst="rect">
            <a:avLst/>
          </a:prstGeom>
          <a:noFill/>
          <a:ln w="9525">
            <a:noFill/>
            <a:miter lim="800000"/>
            <a:headEnd/>
            <a:tailEnd/>
          </a:ln>
          <a:effectLst/>
        </p:spPr>
        <p:txBody>
          <a:bodyPr>
            <a:spAutoFit/>
          </a:bodyPr>
          <a:lstStyle/>
          <a:p>
            <a:pPr marL="347663" indent="-347663">
              <a:buFont typeface="Wingdings" pitchFamily="2" charset="2"/>
              <a:buChar char="q"/>
            </a:pPr>
            <a:r>
              <a:rPr lang="en-US" sz="2400" b="1">
                <a:solidFill>
                  <a:srgbClr val="008000"/>
                </a:solidFill>
              </a:rPr>
              <a:t>Font – </a:t>
            </a:r>
            <a:r>
              <a:rPr lang="en-US" sz="2400"/>
              <a:t>This property is a Font object. Example:</a:t>
            </a:r>
          </a:p>
          <a:p>
            <a:pPr marL="347663" indent="-347663"/>
            <a:r>
              <a:rPr lang="en-US" sz="2400"/>
              <a:t>		</a:t>
            </a:r>
            <a:r>
              <a:rPr lang="en-US" sz="2400">
                <a:solidFill>
                  <a:srgbClr val="0000CC"/>
                </a:solidFill>
              </a:rPr>
              <a:t>If FontDialog1.ShowDialog = DialogResult.Ok Then</a:t>
            </a:r>
          </a:p>
          <a:p>
            <a:pPr marL="347663" indent="-347663"/>
            <a:r>
              <a:rPr lang="en-US" sz="2400">
                <a:solidFill>
                  <a:srgbClr val="0000CC"/>
                </a:solidFill>
              </a:rPr>
              <a:t>			TextBox1.Font = FontDialog1.Font</a:t>
            </a:r>
          </a:p>
          <a:p>
            <a:pPr marL="347663" indent="-347663"/>
            <a:r>
              <a:rPr lang="en-US" sz="2400">
                <a:solidFill>
                  <a:srgbClr val="0000CC"/>
                </a:solidFill>
              </a:rPr>
              <a:t>		End If</a:t>
            </a:r>
          </a:p>
          <a:p>
            <a:pPr marL="347663" indent="-347663"/>
            <a:endParaRPr lang="en-US" sz="1000" b="1">
              <a:solidFill>
                <a:srgbClr val="0000CC"/>
              </a:solidFill>
            </a:endParaRPr>
          </a:p>
          <a:p>
            <a:pPr marL="347663" indent="-347663" algn="just">
              <a:buFont typeface="Wingdings" pitchFamily="2" charset="2"/>
              <a:buChar char="q"/>
            </a:pPr>
            <a:r>
              <a:rPr lang="en-US" sz="2400" b="1">
                <a:solidFill>
                  <a:srgbClr val="008000"/>
                </a:solidFill>
              </a:rPr>
              <a:t>ShowColor – </a:t>
            </a:r>
            <a:r>
              <a:rPr lang="en-US" sz="2400"/>
              <a:t>This property is a Boolean value that indicates whether the dialog box allows the user to select a colour for the font</a:t>
            </a:r>
            <a:endParaRPr lang="en-US" sz="2400" b="1">
              <a:solidFill>
                <a:srgbClr val="008000"/>
              </a:solidFill>
            </a:endParaRPr>
          </a:p>
          <a:p>
            <a:pPr marL="347663" indent="-347663" algn="just">
              <a:spcBef>
                <a:spcPct val="50000"/>
              </a:spcBef>
              <a:buFont typeface="Wingdings" pitchFamily="2" charset="2"/>
              <a:buChar char="q"/>
            </a:pPr>
            <a:r>
              <a:rPr lang="en-US" sz="2400" b="1">
                <a:solidFill>
                  <a:srgbClr val="008000"/>
                </a:solidFill>
              </a:rPr>
              <a:t>Color – </a:t>
            </a:r>
            <a:r>
              <a:rPr lang="en-US" sz="2400"/>
              <a:t>This property sets or returns the selected font colour. To select a colour for the selected font, the </a:t>
            </a:r>
            <a:r>
              <a:rPr lang="en-US" sz="2400" b="1">
                <a:solidFill>
                  <a:srgbClr val="008000"/>
                </a:solidFill>
              </a:rPr>
              <a:t>ShowColor</a:t>
            </a:r>
            <a:r>
              <a:rPr lang="en-US" sz="2400"/>
              <a:t> property should be set to </a:t>
            </a:r>
            <a:r>
              <a:rPr lang="en-US" sz="2400" b="1">
                <a:solidFill>
                  <a:srgbClr val="008000"/>
                </a:solidFill>
              </a:rPr>
              <a:t>True</a:t>
            </a:r>
            <a:r>
              <a:rPr lang="en-US" sz="2400"/>
              <a:t>.</a:t>
            </a:r>
          </a:p>
          <a:p>
            <a:pPr marL="347663" indent="-347663" algn="just">
              <a:spcBef>
                <a:spcPct val="50000"/>
              </a:spcBef>
              <a:buFont typeface="Wingdings" pitchFamily="2" charset="2"/>
              <a:buNone/>
            </a:pPr>
            <a:r>
              <a:rPr lang="en-US">
                <a:solidFill>
                  <a:srgbClr val="0000CC"/>
                </a:solidFill>
              </a:rPr>
              <a:t>		</a:t>
            </a:r>
            <a:r>
              <a:rPr lang="en-US" sz="2400">
                <a:solidFill>
                  <a:srgbClr val="0000CC"/>
                </a:solidFill>
              </a:rPr>
              <a:t>TextBox1.ForeColor = FontDialog1.Color</a:t>
            </a:r>
          </a:p>
          <a:p>
            <a:pPr marL="347663" indent="-347663" algn="just">
              <a:spcBef>
                <a:spcPct val="50000"/>
              </a:spcBef>
              <a:buFont typeface="Wingdings" pitchFamily="2" charset="2"/>
              <a:buNone/>
            </a:pPr>
            <a:endParaRPr lang="en-US" sz="1000">
              <a:solidFill>
                <a:srgbClr val="0000CC"/>
              </a:solidFill>
            </a:endParaRPr>
          </a:p>
          <a:p>
            <a:pPr marL="347663" indent="-347663" algn="just">
              <a:buFont typeface="Wingdings" pitchFamily="2" charset="2"/>
              <a:buChar char="q"/>
            </a:pPr>
            <a:r>
              <a:rPr lang="en-US" sz="2400" b="1">
                <a:solidFill>
                  <a:srgbClr val="008000"/>
                </a:solidFill>
              </a:rPr>
              <a:t>ShowEffects -</a:t>
            </a:r>
            <a:r>
              <a:rPr lang="en-US" sz="2400"/>
              <a:t> This property is a Boolean value that indicates whether the dialog box allows the user to specify special text effects, such as </a:t>
            </a:r>
            <a:r>
              <a:rPr lang="en-US" sz="2400" b="1"/>
              <a:t>strikethrough and underline</a:t>
            </a:r>
            <a:r>
              <a:rPr lang="en-US" sz="2400"/>
              <a:t>.</a:t>
            </a:r>
          </a:p>
        </p:txBody>
      </p:sp>
      <p:sp>
        <p:nvSpPr>
          <p:cNvPr id="50181" name="Text Box 5"/>
          <p:cNvSpPr txBox="1">
            <a:spLocks noChangeArrowheads="1"/>
          </p:cNvSpPr>
          <p:nvPr/>
        </p:nvSpPr>
        <p:spPr bwMode="auto">
          <a:xfrm>
            <a:off x="685800" y="111125"/>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Font Dialog Box </a:t>
            </a:r>
            <a:r>
              <a:rPr lang="en-US" b="1" i="1">
                <a:solidFill>
                  <a:schemeClr val="folHlink"/>
                </a:solidFill>
              </a:rPr>
              <a:t>(…contd)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381000" y="685800"/>
            <a:ext cx="8382000" cy="5021263"/>
          </a:xfrm>
          <a:prstGeom prst="rect">
            <a:avLst/>
          </a:prstGeom>
          <a:noFill/>
          <a:ln w="9525">
            <a:noFill/>
            <a:miter lim="800000"/>
            <a:headEnd/>
            <a:tailEnd/>
          </a:ln>
          <a:effectLst/>
        </p:spPr>
        <p:txBody>
          <a:bodyPr>
            <a:spAutoFit/>
          </a:bodyPr>
          <a:lstStyle/>
          <a:p>
            <a:pPr marL="347663" indent="-347663" algn="just">
              <a:buFont typeface="Wingdings" pitchFamily="2" charset="2"/>
              <a:buChar char="q"/>
            </a:pPr>
            <a:r>
              <a:rPr lang="en-US" sz="2400" b="1">
                <a:solidFill>
                  <a:srgbClr val="008000"/>
                </a:solidFill>
              </a:rPr>
              <a:t>MaxSize, MinSize – </a:t>
            </a:r>
            <a:r>
              <a:rPr lang="en-US" sz="2400"/>
              <a:t>These two properties are integers that determine the minimum and maximum point size the user can select.</a:t>
            </a:r>
            <a:endParaRPr lang="en-US" sz="2400" b="1">
              <a:solidFill>
                <a:srgbClr val="008000"/>
              </a:solidFill>
            </a:endParaRPr>
          </a:p>
          <a:p>
            <a:pPr marL="347663" indent="-347663" algn="just">
              <a:spcBef>
                <a:spcPct val="50000"/>
              </a:spcBef>
              <a:buFont typeface="Wingdings" pitchFamily="2" charset="2"/>
              <a:buChar char="q"/>
            </a:pPr>
            <a:r>
              <a:rPr lang="en-US" sz="2400" b="1">
                <a:solidFill>
                  <a:srgbClr val="008000"/>
                </a:solidFill>
              </a:rPr>
              <a:t>AllowScriptChange – </a:t>
            </a:r>
            <a:r>
              <a:rPr lang="en-US" sz="2400"/>
              <a:t>This property is a Boolean value that indicates whether the </a:t>
            </a:r>
            <a:r>
              <a:rPr lang="en-US" sz="2400" b="1"/>
              <a:t>Script combo box</a:t>
            </a:r>
            <a:r>
              <a:rPr lang="en-US" sz="2400"/>
              <a:t> will be displayed on the Font common dialog.</a:t>
            </a:r>
            <a:endParaRPr lang="en-US" sz="2400" b="1">
              <a:solidFill>
                <a:srgbClr val="008000"/>
              </a:solidFill>
            </a:endParaRPr>
          </a:p>
          <a:p>
            <a:pPr marL="347663" indent="-347663">
              <a:buFont typeface="Wingdings" pitchFamily="2" charset="2"/>
              <a:buChar char="q"/>
            </a:pPr>
            <a:endParaRPr lang="en-US" sz="2400" b="1">
              <a:solidFill>
                <a:srgbClr val="008000"/>
              </a:solidFill>
            </a:endParaRPr>
          </a:p>
          <a:p>
            <a:pPr marL="347663" indent="-347663">
              <a:buFont typeface="Wingdings" pitchFamily="2" charset="2"/>
              <a:buChar char="q"/>
            </a:pPr>
            <a:r>
              <a:rPr lang="en-US" sz="2400" b="1">
                <a:solidFill>
                  <a:srgbClr val="008000"/>
                </a:solidFill>
              </a:rPr>
              <a:t>ScriptsOnly – </a:t>
            </a:r>
            <a:r>
              <a:rPr lang="en-US" sz="2400" b="1"/>
              <a:t>(Check out)</a:t>
            </a:r>
          </a:p>
          <a:p>
            <a:pPr marL="347663" indent="-347663">
              <a:buFont typeface="Wingdings" pitchFamily="2" charset="2"/>
              <a:buNone/>
            </a:pPr>
            <a:endParaRPr lang="en-US" sz="2400" b="1"/>
          </a:p>
          <a:p>
            <a:pPr marL="347663" indent="-347663">
              <a:buFont typeface="Wingdings" pitchFamily="2" charset="2"/>
              <a:buChar char="q"/>
            </a:pPr>
            <a:r>
              <a:rPr lang="en-US" sz="2400" b="1">
                <a:solidFill>
                  <a:srgbClr val="008000"/>
                </a:solidFill>
              </a:rPr>
              <a:t>ShowApply – </a:t>
            </a:r>
            <a:r>
              <a:rPr lang="en-US" sz="2400" b="1"/>
              <a:t>(Check out) used to display the Apply button</a:t>
            </a:r>
          </a:p>
          <a:p>
            <a:pPr marL="347663" indent="-347663">
              <a:buFont typeface="Wingdings" pitchFamily="2" charset="2"/>
              <a:buChar char="q"/>
            </a:pPr>
            <a:endParaRPr lang="en-US" sz="2400" b="1">
              <a:solidFill>
                <a:srgbClr val="008000"/>
              </a:solidFill>
            </a:endParaRPr>
          </a:p>
          <a:p>
            <a:pPr marL="347663" indent="-347663">
              <a:buFont typeface="Wingdings" pitchFamily="2" charset="2"/>
              <a:buChar char="q"/>
            </a:pPr>
            <a:r>
              <a:rPr lang="en-US" sz="2400" b="1">
                <a:solidFill>
                  <a:srgbClr val="008000"/>
                </a:solidFill>
              </a:rPr>
              <a:t>FontMustExist –</a:t>
            </a:r>
            <a:r>
              <a:rPr lang="en-US" sz="2400"/>
              <a:t> </a:t>
            </a:r>
            <a:r>
              <a:rPr lang="en-US" sz="2400" b="1"/>
              <a:t>(Check out)</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152400"/>
            <a:ext cx="8458200" cy="528638"/>
          </a:xfrm>
          <a:prstGeom prst="rect">
            <a:avLst/>
          </a:prstGeom>
          <a:solidFill>
            <a:srgbClr val="003300"/>
          </a:solidFill>
          <a:ln w="9525">
            <a:solidFill>
              <a:schemeClr val="tx1"/>
            </a:solidFill>
            <a:miter lim="800000"/>
            <a:headEnd/>
            <a:tailEnd/>
          </a:ln>
          <a:effectLst/>
        </p:spPr>
        <p:txBody>
          <a:bodyPr>
            <a:spAutoFit/>
          </a:bodyPr>
          <a:lstStyle/>
          <a:p>
            <a:pPr algn="ctr"/>
            <a:r>
              <a:rPr lang="en-US" sz="2800" b="1">
                <a:solidFill>
                  <a:schemeClr val="folHlink"/>
                </a:solidFill>
              </a:rPr>
              <a:t>The OpenFile and SaveFile Dialog Controls</a:t>
            </a:r>
          </a:p>
        </p:txBody>
      </p:sp>
      <p:sp>
        <p:nvSpPr>
          <p:cNvPr id="64515" name="Text Box 3"/>
          <p:cNvSpPr txBox="1">
            <a:spLocks noChangeArrowheads="1"/>
          </p:cNvSpPr>
          <p:nvPr/>
        </p:nvSpPr>
        <p:spPr bwMode="auto">
          <a:xfrm>
            <a:off x="228600" y="1355725"/>
            <a:ext cx="8686800" cy="5426075"/>
          </a:xfrm>
          <a:prstGeom prst="rect">
            <a:avLst/>
          </a:prstGeom>
          <a:noFill/>
          <a:ln w="9525">
            <a:noFill/>
            <a:miter lim="800000"/>
            <a:headEnd/>
            <a:tailEnd/>
          </a:ln>
          <a:effectLst/>
        </p:spPr>
        <p:txBody>
          <a:bodyPr>
            <a:spAutoFit/>
          </a:bodyPr>
          <a:lstStyle/>
          <a:p>
            <a:pPr marL="280988" indent="-280988" algn="just">
              <a:spcBef>
                <a:spcPct val="50000"/>
              </a:spcBef>
              <a:buFont typeface="Wingdings" pitchFamily="2" charset="2"/>
              <a:buChar char="q"/>
            </a:pPr>
            <a:r>
              <a:rPr lang="en-US" sz="2000" b="1">
                <a:solidFill>
                  <a:srgbClr val="008000"/>
                </a:solidFill>
              </a:rPr>
              <a:t>AddExtension –</a:t>
            </a:r>
            <a:r>
              <a:rPr lang="en-US" sz="2000"/>
              <a:t> This property is a Boolean value that determines whether the dialog box automatically adds an extension to a filename. </a:t>
            </a:r>
          </a:p>
          <a:p>
            <a:pPr marL="280988" indent="-280988" algn="just">
              <a:spcBef>
                <a:spcPct val="50000"/>
              </a:spcBef>
              <a:buFont typeface="Wingdings" pitchFamily="2" charset="2"/>
              <a:buChar char="q"/>
            </a:pPr>
            <a:r>
              <a:rPr lang="en-US" sz="2000" b="1">
                <a:solidFill>
                  <a:srgbClr val="008000"/>
                </a:solidFill>
              </a:rPr>
              <a:t>CheckFileExists -</a:t>
            </a:r>
            <a:r>
              <a:rPr lang="en-US" sz="2000"/>
              <a:t> This property is a Boolean value that indicates whether the dialog box displays a warning if the user enters the name of a file that does not exist.</a:t>
            </a:r>
          </a:p>
          <a:p>
            <a:pPr marL="280988" indent="-280988" algn="just">
              <a:spcBef>
                <a:spcPct val="50000"/>
              </a:spcBef>
              <a:buFont typeface="Wingdings" pitchFamily="2" charset="2"/>
              <a:buChar char="q"/>
            </a:pPr>
            <a:r>
              <a:rPr lang="en-US" sz="2000" b="1">
                <a:solidFill>
                  <a:srgbClr val="008000"/>
                </a:solidFill>
              </a:rPr>
              <a:t>CheckPathExists -</a:t>
            </a:r>
            <a:r>
              <a:rPr lang="en-US" sz="2000"/>
              <a:t> This property is a Boolean value that indicates whether the dialog box displays a warning if the user specifies a path that does not exist, as part of the user-supplied filename.</a:t>
            </a:r>
          </a:p>
          <a:p>
            <a:pPr marL="280988" indent="-280988" algn="just">
              <a:spcBef>
                <a:spcPct val="50000"/>
              </a:spcBef>
              <a:buFont typeface="Wingdings" pitchFamily="2" charset="2"/>
              <a:buChar char="q"/>
            </a:pPr>
            <a:r>
              <a:rPr lang="en-US" sz="2000" b="1">
                <a:solidFill>
                  <a:srgbClr val="008000"/>
                </a:solidFill>
              </a:rPr>
              <a:t>DefaultExtension –</a:t>
            </a:r>
            <a:r>
              <a:rPr lang="en-US" sz="2000"/>
              <a:t> This property sets the default extension of the dialog box.</a:t>
            </a:r>
          </a:p>
          <a:p>
            <a:pPr marL="280988" indent="-280988" algn="just">
              <a:spcBef>
                <a:spcPct val="50000"/>
              </a:spcBef>
              <a:buFont typeface="Wingdings" pitchFamily="2" charset="2"/>
              <a:buChar char="q"/>
            </a:pPr>
            <a:r>
              <a:rPr lang="en-US" sz="2000" b="1">
                <a:solidFill>
                  <a:srgbClr val="008000"/>
                </a:solidFill>
              </a:rPr>
              <a:t>DereferenceLinks -</a:t>
            </a:r>
            <a:r>
              <a:rPr lang="en-US" sz="2000"/>
              <a:t> This property indicates whether the dialog box returns the location of the file referenced by the shortcut or the location of the shortcut itself.</a:t>
            </a:r>
          </a:p>
          <a:p>
            <a:pPr marL="280988" indent="-280988" algn="just">
              <a:spcBef>
                <a:spcPct val="50000"/>
              </a:spcBef>
              <a:buFont typeface="Wingdings" pitchFamily="2" charset="2"/>
              <a:buChar char="q"/>
            </a:pPr>
            <a:r>
              <a:rPr lang="en-US" sz="2000" b="1">
                <a:solidFill>
                  <a:srgbClr val="008000"/>
                </a:solidFill>
              </a:rPr>
              <a:t>FileName –</a:t>
            </a:r>
            <a:r>
              <a:rPr lang="en-US" sz="2000"/>
              <a:t> This property is the path of the file selected by the user on the control.</a:t>
            </a:r>
          </a:p>
        </p:txBody>
      </p:sp>
      <p:sp>
        <p:nvSpPr>
          <p:cNvPr id="64516" name="Text Box 4"/>
          <p:cNvSpPr txBox="1">
            <a:spLocks noChangeArrowheads="1"/>
          </p:cNvSpPr>
          <p:nvPr/>
        </p:nvSpPr>
        <p:spPr bwMode="auto">
          <a:xfrm>
            <a:off x="152400" y="838200"/>
            <a:ext cx="8839200" cy="366713"/>
          </a:xfrm>
          <a:prstGeom prst="rect">
            <a:avLst/>
          </a:prstGeom>
          <a:noFill/>
          <a:ln w="9525">
            <a:noFill/>
            <a:miter lim="800000"/>
            <a:headEnd/>
            <a:tailEnd/>
          </a:ln>
          <a:effectLst/>
        </p:spPr>
        <p:txBody>
          <a:bodyPr>
            <a:spAutoFit/>
          </a:bodyPr>
          <a:lstStyle/>
          <a:p>
            <a:pPr algn="just">
              <a:spcBef>
                <a:spcPct val="50000"/>
              </a:spcBef>
            </a:pPr>
            <a:r>
              <a:rPr lang="en-US"/>
              <a:t>The following are the </a:t>
            </a:r>
            <a:r>
              <a:rPr lang="en-US" b="1" u="sng">
                <a:solidFill>
                  <a:schemeClr val="accent2"/>
                </a:solidFill>
              </a:rPr>
              <a:t>properties</a:t>
            </a:r>
            <a:r>
              <a:rPr lang="en-US"/>
              <a:t> of the OpenFile dialog and SaveFile dialog controls: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52400" y="1025525"/>
            <a:ext cx="8763000" cy="5451475"/>
          </a:xfrm>
          <a:prstGeom prst="rect">
            <a:avLst/>
          </a:prstGeom>
          <a:noFill/>
          <a:ln w="9525">
            <a:noFill/>
            <a:miter lim="800000"/>
            <a:headEnd/>
            <a:tailEnd/>
          </a:ln>
          <a:effectLst/>
        </p:spPr>
        <p:txBody>
          <a:bodyPr>
            <a:spAutoFit/>
          </a:bodyPr>
          <a:lstStyle/>
          <a:p>
            <a:pPr marL="339725" indent="-339725" algn="just">
              <a:buFont typeface="Wingdings" pitchFamily="2" charset="2"/>
              <a:buChar char="q"/>
            </a:pPr>
            <a:r>
              <a:rPr lang="en-US" sz="2200" b="1">
                <a:solidFill>
                  <a:srgbClr val="008000"/>
                </a:solidFill>
              </a:rPr>
              <a:t>Filter –</a:t>
            </a:r>
            <a:r>
              <a:rPr lang="en-US" sz="2200"/>
              <a:t> This property is used to specify the type(s) of files displayed on the dialog box.</a:t>
            </a:r>
          </a:p>
          <a:p>
            <a:pPr marL="339725" indent="-339725" algn="just">
              <a:buFont typeface="Wingdings" pitchFamily="2" charset="2"/>
              <a:buChar char="q"/>
            </a:pPr>
            <a:r>
              <a:rPr lang="en-US" sz="2200" b="1">
                <a:solidFill>
                  <a:srgbClr val="008000"/>
                </a:solidFill>
              </a:rPr>
              <a:t>FilterIndex –</a:t>
            </a:r>
            <a:r>
              <a:rPr lang="en-US" sz="2200"/>
              <a:t> When you specify more than one filter for the Open dialog box, the filter specified first in the Filter property becomes the default. </a:t>
            </a:r>
          </a:p>
          <a:p>
            <a:pPr marL="339725" indent="-339725" algn="just">
              <a:buFont typeface="Wingdings" pitchFamily="2" charset="2"/>
              <a:buChar char="q"/>
            </a:pPr>
            <a:r>
              <a:rPr lang="en-US" sz="2200" b="1">
                <a:solidFill>
                  <a:srgbClr val="008000"/>
                </a:solidFill>
              </a:rPr>
              <a:t>InitialDirectory – </a:t>
            </a:r>
            <a:r>
              <a:rPr lang="en-US" sz="2200"/>
              <a:t>This property sets the initial directory (folder) in which files are displayed </a:t>
            </a:r>
            <a:endParaRPr lang="en-US" sz="2200" b="1">
              <a:solidFill>
                <a:srgbClr val="008000"/>
              </a:solidFill>
            </a:endParaRPr>
          </a:p>
          <a:p>
            <a:pPr marL="339725" indent="-339725" algn="just">
              <a:buFont typeface="Wingdings" pitchFamily="2" charset="2"/>
              <a:buChar char="q"/>
            </a:pPr>
            <a:r>
              <a:rPr lang="en-US" sz="2200" b="1">
                <a:solidFill>
                  <a:srgbClr val="008000"/>
                </a:solidFill>
              </a:rPr>
              <a:t>MultiSelect – </a:t>
            </a:r>
            <a:r>
              <a:rPr lang="en-US" sz="2200"/>
              <a:t>This property is a Boolean value that indicates whether the user can select multiple files on the dialog box.</a:t>
            </a:r>
            <a:endParaRPr lang="en-US" sz="2200" b="1">
              <a:solidFill>
                <a:srgbClr val="008000"/>
              </a:solidFill>
            </a:endParaRPr>
          </a:p>
          <a:p>
            <a:pPr marL="339725" indent="-339725" algn="just">
              <a:buFont typeface="Wingdings" pitchFamily="2" charset="2"/>
              <a:buChar char="q"/>
            </a:pPr>
            <a:r>
              <a:rPr lang="en-US" sz="2200" b="1">
                <a:solidFill>
                  <a:srgbClr val="008000"/>
                </a:solidFill>
              </a:rPr>
              <a:t>ReadOnlyChecked – </a:t>
            </a:r>
            <a:r>
              <a:rPr lang="en-US" sz="2200"/>
              <a:t>This property is a Boolean value that indicates whether the read-only check box is initially selected when the dialog box first pop ups.</a:t>
            </a:r>
            <a:r>
              <a:rPr lang="en-US" sz="2200" b="1">
                <a:solidFill>
                  <a:srgbClr val="008000"/>
                </a:solidFill>
              </a:rPr>
              <a:t> </a:t>
            </a:r>
          </a:p>
          <a:p>
            <a:pPr marL="339725" indent="-339725">
              <a:buFont typeface="Wingdings" pitchFamily="2" charset="2"/>
              <a:buChar char="q"/>
            </a:pPr>
            <a:r>
              <a:rPr lang="en-US" sz="2200" b="1">
                <a:solidFill>
                  <a:srgbClr val="008000"/>
                </a:solidFill>
              </a:rPr>
              <a:t>ShowReadOnly  </a:t>
            </a:r>
          </a:p>
          <a:p>
            <a:pPr marL="339725" indent="-339725">
              <a:buFont typeface="Wingdings" pitchFamily="2" charset="2"/>
              <a:buChar char="q"/>
            </a:pPr>
            <a:r>
              <a:rPr lang="en-US" sz="2200" b="1">
                <a:solidFill>
                  <a:srgbClr val="008000"/>
                </a:solidFill>
              </a:rPr>
              <a:t> RestoreDirectory </a:t>
            </a:r>
          </a:p>
          <a:p>
            <a:pPr marL="339725" indent="-339725">
              <a:buFont typeface="Wingdings" pitchFamily="2" charset="2"/>
              <a:buChar char="q"/>
            </a:pPr>
            <a:r>
              <a:rPr lang="en-US" sz="2200" b="1">
                <a:solidFill>
                  <a:srgbClr val="008000"/>
                </a:solidFill>
              </a:rPr>
              <a:t> ValidateNames  </a:t>
            </a:r>
          </a:p>
          <a:p>
            <a:pPr marL="339725" indent="-339725">
              <a:buFont typeface="Wingdings" pitchFamily="2" charset="2"/>
              <a:buChar char="q"/>
            </a:pPr>
            <a:r>
              <a:rPr lang="en-US" sz="2200" b="1">
                <a:solidFill>
                  <a:srgbClr val="008000"/>
                </a:solidFill>
              </a:rPr>
              <a:t> FileNames </a:t>
            </a:r>
          </a:p>
        </p:txBody>
      </p:sp>
      <p:sp>
        <p:nvSpPr>
          <p:cNvPr id="65539" name="Text Box 3"/>
          <p:cNvSpPr txBox="1">
            <a:spLocks noChangeArrowheads="1"/>
          </p:cNvSpPr>
          <p:nvPr/>
        </p:nvSpPr>
        <p:spPr bwMode="auto">
          <a:xfrm>
            <a:off x="381000" y="152400"/>
            <a:ext cx="8458200" cy="528638"/>
          </a:xfrm>
          <a:prstGeom prst="rect">
            <a:avLst/>
          </a:prstGeom>
          <a:solidFill>
            <a:srgbClr val="003300"/>
          </a:solidFill>
          <a:ln w="9525">
            <a:solidFill>
              <a:schemeClr val="tx1"/>
            </a:solidFill>
            <a:miter lim="800000"/>
            <a:headEnd/>
            <a:tailEnd/>
          </a:ln>
          <a:effectLst/>
        </p:spPr>
        <p:txBody>
          <a:bodyPr>
            <a:spAutoFit/>
          </a:bodyPr>
          <a:lstStyle/>
          <a:p>
            <a:pPr algn="ctr"/>
            <a:r>
              <a:rPr lang="en-US" sz="2800" b="1">
                <a:solidFill>
                  <a:schemeClr val="folHlink"/>
                </a:solidFill>
              </a:rPr>
              <a:t>The OpenFile and SaveFile Dialog Controls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152400"/>
            <a:ext cx="84582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OpenFile Dialog Box</a:t>
            </a:r>
          </a:p>
        </p:txBody>
      </p:sp>
      <p:sp>
        <p:nvSpPr>
          <p:cNvPr id="66563" name="Rectangle 3"/>
          <p:cNvSpPr>
            <a:spLocks noChangeArrowheads="1"/>
          </p:cNvSpPr>
          <p:nvPr/>
        </p:nvSpPr>
        <p:spPr bwMode="auto">
          <a:xfrm>
            <a:off x="76200" y="1447800"/>
            <a:ext cx="9067800" cy="5249863"/>
          </a:xfrm>
          <a:prstGeom prst="rect">
            <a:avLst/>
          </a:prstGeom>
          <a:solidFill>
            <a:srgbClr val="FFFFCC"/>
          </a:solidFill>
          <a:ln w="76200" cmpd="tri">
            <a:solidFill>
              <a:schemeClr val="tx1"/>
            </a:solidFill>
            <a:miter lim="800000"/>
            <a:headEnd/>
            <a:tailEnd/>
          </a:ln>
          <a:effectLst/>
        </p:spPr>
        <p:txBody>
          <a:bodyPr>
            <a:spAutoFit/>
          </a:bodyPr>
          <a:lstStyle/>
          <a:p>
            <a:r>
              <a:rPr lang="en-US" sz="2400" noProof="1"/>
              <a:t>OpenFileDialog1.</a:t>
            </a:r>
            <a:r>
              <a:rPr lang="en-US" sz="2400" b="1" noProof="1"/>
              <a:t>DefaultExt</a:t>
            </a:r>
            <a:r>
              <a:rPr lang="en-US" sz="2400" noProof="1"/>
              <a:t> = "TXT</a:t>
            </a:r>
            <a:r>
              <a:rPr lang="en-US" sz="2400"/>
              <a:t>”</a:t>
            </a:r>
          </a:p>
          <a:p>
            <a:r>
              <a:rPr lang="en-US" sz="2400" noProof="1"/>
              <a:t>OpenFileDialog1.</a:t>
            </a:r>
            <a:r>
              <a:rPr lang="en-US" sz="2400" b="1"/>
              <a:t>AddExtension</a:t>
            </a:r>
            <a:r>
              <a:rPr lang="en-US" sz="2400"/>
              <a:t> = True</a:t>
            </a:r>
          </a:p>
          <a:p>
            <a:r>
              <a:rPr lang="en-US" sz="2400" noProof="1"/>
              <a:t>OpenFileDialog1.</a:t>
            </a:r>
            <a:r>
              <a:rPr lang="en-US" sz="2400" b="1"/>
              <a:t>CheckFileExists</a:t>
            </a:r>
            <a:r>
              <a:rPr lang="en-US" sz="2400"/>
              <a:t> = True</a:t>
            </a:r>
          </a:p>
          <a:p>
            <a:r>
              <a:rPr lang="en-US" sz="2400" noProof="1"/>
              <a:t>OpenFileDialog1.</a:t>
            </a:r>
            <a:r>
              <a:rPr lang="en-US" sz="2400" b="1"/>
              <a:t>Multiselect </a:t>
            </a:r>
            <a:r>
              <a:rPr lang="en-US" sz="2400"/>
              <a:t>=True</a:t>
            </a:r>
          </a:p>
          <a:p>
            <a:endParaRPr lang="en-US" sz="2400" b="1"/>
          </a:p>
          <a:p>
            <a:r>
              <a:rPr lang="en-US" sz="2200" noProof="1"/>
              <a:t>OpenFileDialog1.</a:t>
            </a:r>
            <a:r>
              <a:rPr lang="en-US" sz="2200" b="1" noProof="1"/>
              <a:t>Filter </a:t>
            </a:r>
            <a:r>
              <a:rPr lang="en-US" sz="2200" noProof="1"/>
              <a:t>=</a:t>
            </a:r>
            <a:r>
              <a:rPr lang="en-US" sz="2000" noProof="1"/>
              <a:t> "Text Files|*.TXT|HTML Files|*.HTM|All Files|*.*"</a:t>
            </a:r>
          </a:p>
          <a:p>
            <a:r>
              <a:rPr lang="en-US" sz="2400" noProof="1"/>
              <a:t>OpenFileDialog1.</a:t>
            </a:r>
            <a:r>
              <a:rPr lang="en-US" sz="2400" b="1" noProof="1"/>
              <a:t>FilterIndex</a:t>
            </a:r>
            <a:r>
              <a:rPr lang="en-US" sz="2400" noProof="1"/>
              <a:t> = 1</a:t>
            </a:r>
            <a:endParaRPr lang="en-US" sz="2400"/>
          </a:p>
          <a:p>
            <a:r>
              <a:rPr lang="en-US" sz="2400" noProof="1"/>
              <a:t>OpenFileDialog1.</a:t>
            </a:r>
            <a:r>
              <a:rPr lang="en-US" sz="2400" b="1" noProof="1"/>
              <a:t>ShowDialog()</a:t>
            </a:r>
          </a:p>
          <a:p>
            <a:r>
              <a:rPr lang="en-US" sz="2400" noProof="1"/>
              <a:t>If OpenFileDialog1.</a:t>
            </a:r>
            <a:r>
              <a:rPr lang="en-US" sz="2400" b="1" noProof="1"/>
              <a:t>FileName</a:t>
            </a:r>
            <a:r>
              <a:rPr lang="en-US" sz="2400" noProof="1"/>
              <a:t> = "" Then Exit Sub</a:t>
            </a:r>
            <a:endParaRPr lang="en-US" sz="2400"/>
          </a:p>
          <a:p>
            <a:endParaRPr lang="en-US" sz="2400"/>
          </a:p>
          <a:p>
            <a:r>
              <a:rPr lang="en-US" sz="2400" noProof="1"/>
              <a:t>Dim TReader As System.IO.StreamReader</a:t>
            </a:r>
          </a:p>
          <a:p>
            <a:r>
              <a:rPr lang="en-US" sz="2400" noProof="1"/>
              <a:t>System.IO.StreamReader(OpenFileDialog1.FileName)</a:t>
            </a:r>
          </a:p>
          <a:p>
            <a:r>
              <a:rPr lang="en-US" sz="2400" noProof="1"/>
              <a:t>Editor.Text = TReader.ReadToEnd</a:t>
            </a:r>
          </a:p>
          <a:p>
            <a:r>
              <a:rPr lang="en-US" sz="2400" noProof="1"/>
              <a:t>TReader.Close()</a:t>
            </a:r>
            <a:endParaRPr lang="en-US" sz="2400"/>
          </a:p>
        </p:txBody>
      </p:sp>
      <p:sp>
        <p:nvSpPr>
          <p:cNvPr id="66564" name="Text Box 4"/>
          <p:cNvSpPr txBox="1">
            <a:spLocks noChangeArrowheads="1"/>
          </p:cNvSpPr>
          <p:nvPr/>
        </p:nvSpPr>
        <p:spPr bwMode="auto">
          <a:xfrm>
            <a:off x="533400" y="990600"/>
            <a:ext cx="1524000" cy="457200"/>
          </a:xfrm>
          <a:prstGeom prst="rect">
            <a:avLst/>
          </a:prstGeom>
          <a:noFill/>
          <a:ln w="9525">
            <a:noFill/>
            <a:miter lim="800000"/>
            <a:headEnd/>
            <a:tailEnd/>
          </a:ln>
          <a:effectLst/>
        </p:spPr>
        <p:txBody>
          <a:bodyPr>
            <a:spAutoFit/>
          </a:bodyPr>
          <a:lstStyle/>
          <a:p>
            <a:pPr>
              <a:spcBef>
                <a:spcPct val="50000"/>
              </a:spcBef>
            </a:pPr>
            <a:r>
              <a:rPr lang="en-US" sz="2400" b="1">
                <a:solidFill>
                  <a:srgbClr val="008000"/>
                </a:solidFill>
              </a:rPr>
              <a:t>Example</a:t>
            </a:r>
            <a:r>
              <a:rPr lang="en-US"/>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76200" y="1600200"/>
            <a:ext cx="9067800" cy="2262188"/>
          </a:xfrm>
          <a:prstGeom prst="rect">
            <a:avLst/>
          </a:prstGeom>
          <a:solidFill>
            <a:srgbClr val="FFFFCC"/>
          </a:solidFill>
          <a:ln w="9525">
            <a:solidFill>
              <a:schemeClr val="tx1"/>
            </a:solidFill>
            <a:miter lim="800000"/>
            <a:headEnd/>
            <a:tailEnd/>
          </a:ln>
          <a:effectLst/>
        </p:spPr>
        <p:txBody>
          <a:bodyPr>
            <a:spAutoFit/>
          </a:bodyPr>
          <a:lstStyle/>
          <a:p>
            <a:r>
              <a:rPr lang="en-US" sz="2400" noProof="1"/>
              <a:t>SaveFileDialog1.DefaultExt = "TXT“</a:t>
            </a:r>
            <a:endParaRPr lang="en-US" sz="2400"/>
          </a:p>
          <a:p>
            <a:r>
              <a:rPr lang="en-US" sz="2400" noProof="1"/>
              <a:t>SaveFileDialog1.</a:t>
            </a:r>
            <a:r>
              <a:rPr lang="en-US" sz="2400"/>
              <a:t>AddExtension = True</a:t>
            </a:r>
          </a:p>
          <a:p>
            <a:r>
              <a:rPr lang="en-US" sz="2200" noProof="1"/>
              <a:t>SaveFileDialog1.Filter =</a:t>
            </a:r>
            <a:r>
              <a:rPr lang="en-US" sz="2200" b="1" noProof="1"/>
              <a:t> </a:t>
            </a:r>
            <a:r>
              <a:rPr lang="en-US" sz="2000" noProof="1"/>
              <a:t>"Text Files|*.TXT|HTML Files|*.HTM|All Files|*.*"</a:t>
            </a:r>
          </a:p>
          <a:p>
            <a:r>
              <a:rPr lang="en-US" sz="2400" noProof="1"/>
              <a:t>SaveFileDialog1.FilterIndex = 1</a:t>
            </a:r>
          </a:p>
          <a:p>
            <a:r>
              <a:rPr lang="en-US" sz="2400" noProof="1"/>
              <a:t>SaveFileDialog1.ShowDialog()</a:t>
            </a:r>
          </a:p>
          <a:p>
            <a:r>
              <a:rPr lang="en-US" sz="2400" noProof="1"/>
              <a:t>If SaveFileDialog1.FileName = "" Then Exit Sub</a:t>
            </a:r>
            <a:endParaRPr lang="en-US" sz="2400"/>
          </a:p>
        </p:txBody>
      </p:sp>
      <p:sp>
        <p:nvSpPr>
          <p:cNvPr id="67587" name="Text Box 3"/>
          <p:cNvSpPr txBox="1">
            <a:spLocks noChangeArrowheads="1"/>
          </p:cNvSpPr>
          <p:nvPr/>
        </p:nvSpPr>
        <p:spPr bwMode="auto">
          <a:xfrm>
            <a:off x="381000" y="152400"/>
            <a:ext cx="84582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Save As Dialog Box</a:t>
            </a:r>
          </a:p>
        </p:txBody>
      </p:sp>
      <p:sp>
        <p:nvSpPr>
          <p:cNvPr id="67588" name="Text Box 4"/>
          <p:cNvSpPr txBox="1">
            <a:spLocks noChangeArrowheads="1"/>
          </p:cNvSpPr>
          <p:nvPr/>
        </p:nvSpPr>
        <p:spPr bwMode="auto">
          <a:xfrm>
            <a:off x="533400" y="1143000"/>
            <a:ext cx="1524000" cy="457200"/>
          </a:xfrm>
          <a:prstGeom prst="rect">
            <a:avLst/>
          </a:prstGeom>
          <a:noFill/>
          <a:ln w="9525">
            <a:noFill/>
            <a:miter lim="800000"/>
            <a:headEnd/>
            <a:tailEnd/>
          </a:ln>
          <a:effectLst/>
        </p:spPr>
        <p:txBody>
          <a:bodyPr>
            <a:spAutoFit/>
          </a:bodyPr>
          <a:lstStyle/>
          <a:p>
            <a:pPr>
              <a:spcBef>
                <a:spcPct val="50000"/>
              </a:spcBef>
            </a:pPr>
            <a:r>
              <a:rPr lang="en-US" sz="2400" b="1">
                <a:solidFill>
                  <a:srgbClr val="008000"/>
                </a:solidFill>
              </a:rPr>
              <a:t>Example</a:t>
            </a:r>
            <a:r>
              <a:rPr lang="en-US"/>
              <a:t>:</a:t>
            </a:r>
          </a:p>
        </p:txBody>
      </p:sp>
      <p:sp>
        <p:nvSpPr>
          <p:cNvPr id="67589" name="Text Box 5"/>
          <p:cNvSpPr txBox="1">
            <a:spLocks noChangeArrowheads="1"/>
          </p:cNvSpPr>
          <p:nvPr/>
        </p:nvSpPr>
        <p:spPr bwMode="auto">
          <a:xfrm>
            <a:off x="304800" y="4876800"/>
            <a:ext cx="8382000" cy="427038"/>
          </a:xfrm>
          <a:prstGeom prst="rect">
            <a:avLst/>
          </a:prstGeom>
          <a:noFill/>
          <a:ln w="9525">
            <a:noFill/>
            <a:miter lim="800000"/>
            <a:headEnd/>
            <a:tailEnd/>
          </a:ln>
          <a:effectLst/>
        </p:spPr>
        <p:txBody>
          <a:bodyPr>
            <a:spAutoFit/>
          </a:bodyPr>
          <a:lstStyle/>
          <a:p>
            <a:pPr>
              <a:spcBef>
                <a:spcPct val="50000"/>
              </a:spcBef>
            </a:pPr>
            <a:r>
              <a:rPr lang="en-US" sz="2200" b="1" i="1"/>
              <a:t>Note:</a:t>
            </a:r>
            <a:r>
              <a:rPr lang="en-US" sz="2200"/>
              <a:t> Go through </a:t>
            </a:r>
            <a:r>
              <a:rPr lang="en-US" sz="2200" i="1"/>
              <a:t>Chapter 13</a:t>
            </a:r>
            <a:r>
              <a:rPr lang="en-US" sz="2200"/>
              <a:t> : For Opening and Saving a File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914400" y="152400"/>
            <a:ext cx="73152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Print Dialog Box</a:t>
            </a:r>
            <a:endParaRPr lang="en-US" sz="3600" b="1" i="1">
              <a:solidFill>
                <a:schemeClr val="folHlink"/>
              </a:solidFill>
            </a:endParaRPr>
          </a:p>
        </p:txBody>
      </p:sp>
      <p:sp>
        <p:nvSpPr>
          <p:cNvPr id="54277" name="Text Box 5"/>
          <p:cNvSpPr txBox="1">
            <a:spLocks noChangeArrowheads="1"/>
          </p:cNvSpPr>
          <p:nvPr/>
        </p:nvSpPr>
        <p:spPr bwMode="auto">
          <a:xfrm>
            <a:off x="152400" y="1066800"/>
            <a:ext cx="4419600" cy="4951413"/>
          </a:xfrm>
          <a:prstGeom prst="rect">
            <a:avLst/>
          </a:prstGeom>
          <a:noFill/>
          <a:ln w="9525">
            <a:noFill/>
            <a:miter lim="800000"/>
            <a:headEnd/>
            <a:tailEnd/>
          </a:ln>
          <a:effectLst/>
        </p:spPr>
        <p:txBody>
          <a:bodyPr>
            <a:spAutoFit/>
          </a:bodyPr>
          <a:lstStyle/>
          <a:p>
            <a:pPr algn="just">
              <a:spcBef>
                <a:spcPct val="50000"/>
              </a:spcBef>
            </a:pPr>
            <a:r>
              <a:rPr lang="en-US" sz="2200"/>
              <a:t>The following properties are </a:t>
            </a:r>
            <a:r>
              <a:rPr lang="en-US" sz="2200" b="1" u="sng"/>
              <a:t>Boolean values</a:t>
            </a:r>
            <a:r>
              <a:rPr lang="en-US" sz="2200"/>
              <a:t>: </a:t>
            </a:r>
          </a:p>
          <a:p>
            <a:pPr algn="just">
              <a:spcBef>
                <a:spcPct val="50000"/>
              </a:spcBef>
              <a:buFont typeface="Wingdings" pitchFamily="2" charset="2"/>
              <a:buChar char="q"/>
            </a:pPr>
            <a:r>
              <a:rPr lang="en-US" sz="2200"/>
              <a:t>  </a:t>
            </a:r>
            <a:r>
              <a:rPr lang="en-US" sz="2200" b="1">
                <a:solidFill>
                  <a:srgbClr val="008000"/>
                </a:solidFill>
              </a:rPr>
              <a:t>AllowPrintToFile –</a:t>
            </a:r>
            <a:r>
              <a:rPr lang="en-US" sz="2200"/>
              <a:t> Controls whether the user will be given the option to print to a file. </a:t>
            </a:r>
          </a:p>
          <a:p>
            <a:pPr algn="just">
              <a:spcBef>
                <a:spcPct val="50000"/>
              </a:spcBef>
              <a:buFont typeface="Wingdings" pitchFamily="2" charset="2"/>
              <a:buChar char="q"/>
            </a:pPr>
            <a:r>
              <a:rPr lang="en-US" sz="2200"/>
              <a:t>  </a:t>
            </a:r>
            <a:r>
              <a:rPr lang="en-US" sz="2200" b="1">
                <a:solidFill>
                  <a:srgbClr val="008000"/>
                </a:solidFill>
              </a:rPr>
              <a:t>AllowSelection –</a:t>
            </a:r>
            <a:r>
              <a:rPr lang="en-US" sz="2200"/>
              <a:t> Determines whether the user is allowed to print the current slection of the document.</a:t>
            </a:r>
          </a:p>
          <a:p>
            <a:pPr algn="just">
              <a:spcBef>
                <a:spcPct val="50000"/>
              </a:spcBef>
              <a:buFont typeface="Wingdings" pitchFamily="2" charset="2"/>
              <a:buChar char="q"/>
            </a:pPr>
            <a:r>
              <a:rPr lang="en-US" sz="2200"/>
              <a:t>  </a:t>
            </a:r>
            <a:r>
              <a:rPr lang="en-US" sz="2200" b="1">
                <a:solidFill>
                  <a:srgbClr val="008000"/>
                </a:solidFill>
              </a:rPr>
              <a:t>AllowSomePages –</a:t>
            </a:r>
            <a:r>
              <a:rPr lang="en-US" sz="2200"/>
              <a:t> Determines whether the Pages option on the dialog box will be enabled.</a:t>
            </a:r>
          </a:p>
        </p:txBody>
      </p:sp>
      <p:pic>
        <p:nvPicPr>
          <p:cNvPr id="54278" name="Picture 6"/>
          <p:cNvPicPr>
            <a:picLocks noChangeAspect="1" noChangeArrowheads="1"/>
          </p:cNvPicPr>
          <p:nvPr/>
        </p:nvPicPr>
        <p:blipFill>
          <a:blip r:embed="rId2"/>
          <a:srcRect/>
          <a:stretch>
            <a:fillRect/>
          </a:stretch>
        </p:blipFill>
        <p:spPr bwMode="auto">
          <a:xfrm>
            <a:off x="4953000" y="1676400"/>
            <a:ext cx="3962400" cy="3611563"/>
          </a:xfrm>
          <a:prstGeom prst="rect">
            <a:avLst/>
          </a:prstGeom>
          <a:noFill/>
          <a:ln w="57150" cmpd="thinThick">
            <a:solidFill>
              <a:schemeClr val="tx1"/>
            </a:solid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228600" y="2971800"/>
            <a:ext cx="8534400" cy="1311275"/>
          </a:xfrm>
          <a:prstGeom prst="rect">
            <a:avLst/>
          </a:prstGeom>
          <a:noFill/>
          <a:ln w="9525">
            <a:noFill/>
            <a:miter lim="800000"/>
            <a:headEnd/>
            <a:tailEnd/>
          </a:ln>
          <a:effectLst/>
        </p:spPr>
        <p:txBody>
          <a:bodyPr>
            <a:spAutoFit/>
          </a:bodyPr>
          <a:lstStyle/>
          <a:p>
            <a:pPr algn="just">
              <a:spcBef>
                <a:spcPct val="50000"/>
              </a:spcBef>
            </a:pPr>
            <a:r>
              <a:rPr lang="en-US" sz="2000"/>
              <a:t>To retrieve the properties of the printout specified by the user on the dialog box, you must use the </a:t>
            </a:r>
            <a:r>
              <a:rPr lang="en-US" sz="2000" b="1">
                <a:solidFill>
                  <a:srgbClr val="008000"/>
                </a:solidFill>
              </a:rPr>
              <a:t>PrintSettings</a:t>
            </a:r>
            <a:r>
              <a:rPr lang="en-US" sz="2000"/>
              <a:t> object. This object exposes many properties, such as FromPage, ToPage, PrinterName, etc. as given below:</a:t>
            </a:r>
          </a:p>
        </p:txBody>
      </p:sp>
      <p:sp>
        <p:nvSpPr>
          <p:cNvPr id="55301" name="Text Box 5"/>
          <p:cNvSpPr txBox="1">
            <a:spLocks noChangeArrowheads="1"/>
          </p:cNvSpPr>
          <p:nvPr/>
        </p:nvSpPr>
        <p:spPr bwMode="auto">
          <a:xfrm>
            <a:off x="914400" y="152400"/>
            <a:ext cx="73152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Print Dialog Box</a:t>
            </a:r>
            <a:endParaRPr lang="en-US" sz="3600" b="1" i="1">
              <a:solidFill>
                <a:schemeClr val="folHlink"/>
              </a:solidFill>
            </a:endParaRPr>
          </a:p>
        </p:txBody>
      </p:sp>
      <p:sp>
        <p:nvSpPr>
          <p:cNvPr id="55302" name="Text Box 6"/>
          <p:cNvSpPr txBox="1">
            <a:spLocks noChangeArrowheads="1"/>
          </p:cNvSpPr>
          <p:nvPr/>
        </p:nvSpPr>
        <p:spPr bwMode="auto">
          <a:xfrm>
            <a:off x="0" y="1066800"/>
            <a:ext cx="8915400" cy="1724025"/>
          </a:xfrm>
          <a:prstGeom prst="rect">
            <a:avLst/>
          </a:prstGeom>
          <a:noFill/>
          <a:ln w="9525">
            <a:noFill/>
            <a:miter lim="800000"/>
            <a:headEnd/>
            <a:tailEnd/>
          </a:ln>
          <a:effectLst/>
        </p:spPr>
        <p:txBody>
          <a:bodyPr>
            <a:spAutoFit/>
          </a:bodyPr>
          <a:lstStyle/>
          <a:p>
            <a:pPr>
              <a:spcBef>
                <a:spcPct val="50000"/>
              </a:spcBef>
            </a:pPr>
            <a:r>
              <a:rPr lang="en-US" sz="2000" b="1">
                <a:solidFill>
                  <a:srgbClr val="008000"/>
                </a:solidFill>
              </a:rPr>
              <a:t>PrintDialog1.AllowSomePages = True</a:t>
            </a:r>
          </a:p>
          <a:p>
            <a:pPr>
              <a:spcBef>
                <a:spcPct val="50000"/>
              </a:spcBef>
            </a:pPr>
            <a:r>
              <a:rPr lang="en-US" sz="2000" b="1">
                <a:solidFill>
                  <a:srgbClr val="008000"/>
                </a:solidFill>
              </a:rPr>
              <a:t>PrintDialog1.AllowSelection = True</a:t>
            </a:r>
          </a:p>
          <a:p>
            <a:pPr>
              <a:spcBef>
                <a:spcPct val="50000"/>
              </a:spcBef>
            </a:pPr>
            <a:r>
              <a:rPr lang="en-US" b="1">
                <a:solidFill>
                  <a:srgbClr val="008000"/>
                </a:solidFill>
              </a:rPr>
              <a:t>PrintDialog1.PrinterSettings = New System.Drawimg.Printing.PrinterSettings()</a:t>
            </a:r>
          </a:p>
          <a:p>
            <a:pPr>
              <a:spcBef>
                <a:spcPct val="50000"/>
              </a:spcBef>
            </a:pPr>
            <a:r>
              <a:rPr lang="en-US" sz="2000" b="1">
                <a:solidFill>
                  <a:srgbClr val="008000"/>
                </a:solidFill>
              </a:rPr>
              <a:t>PrintDialog1..ShowDialog()</a:t>
            </a:r>
          </a:p>
        </p:txBody>
      </p:sp>
      <p:sp>
        <p:nvSpPr>
          <p:cNvPr id="55304" name="Text Box 8"/>
          <p:cNvSpPr txBox="1">
            <a:spLocks noChangeArrowheads="1"/>
          </p:cNvSpPr>
          <p:nvPr/>
        </p:nvSpPr>
        <p:spPr bwMode="auto">
          <a:xfrm>
            <a:off x="1447800" y="4267200"/>
            <a:ext cx="6019800" cy="2430463"/>
          </a:xfrm>
          <a:prstGeom prst="rect">
            <a:avLst/>
          </a:prstGeom>
          <a:noFill/>
          <a:ln w="9525">
            <a:noFill/>
            <a:miter lim="800000"/>
            <a:headEnd/>
            <a:tailEnd/>
          </a:ln>
          <a:effectLst/>
        </p:spPr>
        <p:txBody>
          <a:bodyPr>
            <a:spAutoFit/>
          </a:bodyPr>
          <a:lstStyle/>
          <a:p>
            <a:pPr>
              <a:spcBef>
                <a:spcPct val="50000"/>
              </a:spcBef>
            </a:pPr>
            <a:r>
              <a:rPr lang="en-US" b="1">
                <a:solidFill>
                  <a:srgbClr val="008000"/>
                </a:solidFill>
              </a:rPr>
              <a:t>PrintDialog1.PrinterSettings.FromPage</a:t>
            </a:r>
          </a:p>
          <a:p>
            <a:pPr>
              <a:spcBef>
                <a:spcPct val="50000"/>
              </a:spcBef>
            </a:pPr>
            <a:r>
              <a:rPr lang="en-US" b="1">
                <a:solidFill>
                  <a:srgbClr val="008000"/>
                </a:solidFill>
              </a:rPr>
              <a:t>PrintDialog1.PrinterSettings.ToPage</a:t>
            </a:r>
          </a:p>
          <a:p>
            <a:pPr>
              <a:spcBef>
                <a:spcPct val="50000"/>
              </a:spcBef>
            </a:pPr>
            <a:r>
              <a:rPr lang="en-US" b="1">
                <a:solidFill>
                  <a:srgbClr val="008000"/>
                </a:solidFill>
              </a:rPr>
              <a:t>PrintDialog1.PrinterSettings.Copies</a:t>
            </a:r>
          </a:p>
          <a:p>
            <a:pPr>
              <a:spcBef>
                <a:spcPct val="50000"/>
              </a:spcBef>
            </a:pPr>
            <a:r>
              <a:rPr lang="en-US" b="1">
                <a:solidFill>
                  <a:srgbClr val="008000"/>
                </a:solidFill>
              </a:rPr>
              <a:t>PrintDialog1.PrinterSettings.PrinterName</a:t>
            </a:r>
          </a:p>
          <a:p>
            <a:pPr>
              <a:spcBef>
                <a:spcPct val="50000"/>
              </a:spcBef>
            </a:pPr>
            <a:r>
              <a:rPr lang="en-US" b="1">
                <a:solidFill>
                  <a:srgbClr val="008000"/>
                </a:solidFill>
              </a:rPr>
              <a:t>PrintDialog1.PrinterSettings.PrintRange</a:t>
            </a:r>
          </a:p>
          <a:p>
            <a:pPr>
              <a:spcBef>
                <a:spcPct val="50000"/>
              </a:spcBef>
            </a:pPr>
            <a:r>
              <a:rPr lang="en-US" b="1">
                <a:solidFill>
                  <a:srgbClr val="008000"/>
                </a:solidFill>
              </a:rPr>
              <a:t>PrintDialog1.PrinterSettings.LandscapeAngle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228600" y="990600"/>
            <a:ext cx="8610600" cy="5562600"/>
          </a:xfrm>
        </p:spPr>
        <p:txBody>
          <a:bodyPr/>
          <a:lstStyle/>
          <a:p>
            <a:pPr algn="just">
              <a:lnSpc>
                <a:spcPct val="80000"/>
              </a:lnSpc>
              <a:buFont typeface="Wingdings" pitchFamily="2" charset="2"/>
              <a:buChar char="q"/>
            </a:pPr>
            <a:r>
              <a:rPr lang="en-US" sz="2400"/>
              <a:t>The Rich TextBox is the core of a </a:t>
            </a:r>
            <a:r>
              <a:rPr lang="en-US" sz="2400" b="1">
                <a:solidFill>
                  <a:srgbClr val="003300"/>
                </a:solidFill>
              </a:rPr>
              <a:t>full-blown word processor.</a:t>
            </a:r>
          </a:p>
          <a:p>
            <a:pPr algn="just">
              <a:lnSpc>
                <a:spcPct val="80000"/>
              </a:lnSpc>
              <a:buFont typeface="Wingdings" pitchFamily="2" charset="2"/>
              <a:buChar char="q"/>
            </a:pPr>
            <a:endParaRPr lang="en-US" sz="1200" b="1">
              <a:solidFill>
                <a:srgbClr val="003300"/>
              </a:solidFill>
            </a:endParaRPr>
          </a:p>
          <a:p>
            <a:pPr algn="just">
              <a:lnSpc>
                <a:spcPct val="80000"/>
              </a:lnSpc>
              <a:buFont typeface="Wingdings" pitchFamily="2" charset="2"/>
              <a:buChar char="q"/>
            </a:pPr>
            <a:r>
              <a:rPr lang="en-US" sz="2400"/>
              <a:t>It provides all the functionality of a textbox control; in addition, it gives one the capability to </a:t>
            </a:r>
            <a:r>
              <a:rPr lang="en-US" sz="2400" b="1">
                <a:solidFill>
                  <a:srgbClr val="008000"/>
                </a:solidFill>
              </a:rPr>
              <a:t>mix different fonts</a:t>
            </a:r>
            <a:r>
              <a:rPr lang="en-US" sz="2400" b="1">
                <a:solidFill>
                  <a:srgbClr val="003300"/>
                </a:solidFill>
              </a:rPr>
              <a:t>, </a:t>
            </a:r>
            <a:r>
              <a:rPr lang="en-US" sz="2400" b="1">
                <a:solidFill>
                  <a:srgbClr val="008000"/>
                </a:solidFill>
              </a:rPr>
              <a:t>sizes, and attributes</a:t>
            </a:r>
            <a:r>
              <a:rPr lang="en-US" sz="2400" b="1">
                <a:solidFill>
                  <a:srgbClr val="003300"/>
                </a:solidFill>
              </a:rPr>
              <a:t>. </a:t>
            </a:r>
          </a:p>
          <a:p>
            <a:pPr algn="just">
              <a:lnSpc>
                <a:spcPct val="80000"/>
              </a:lnSpc>
              <a:buFont typeface="Wingdings" pitchFamily="2" charset="2"/>
              <a:buChar char="q"/>
            </a:pPr>
            <a:endParaRPr lang="en-US" sz="1200" b="1">
              <a:solidFill>
                <a:srgbClr val="003300"/>
              </a:solidFill>
            </a:endParaRPr>
          </a:p>
          <a:p>
            <a:pPr algn="just">
              <a:lnSpc>
                <a:spcPct val="80000"/>
              </a:lnSpc>
              <a:buFont typeface="Wingdings" pitchFamily="2" charset="2"/>
              <a:buChar char="q"/>
            </a:pPr>
            <a:r>
              <a:rPr lang="en-US" sz="2400"/>
              <a:t>It also gives a precise </a:t>
            </a:r>
            <a:r>
              <a:rPr lang="en-US" sz="2400" b="1">
                <a:solidFill>
                  <a:srgbClr val="008000"/>
                </a:solidFill>
              </a:rPr>
              <a:t>control over the margins</a:t>
            </a:r>
            <a:r>
              <a:rPr lang="en-US" sz="2400"/>
              <a:t> of the text.</a:t>
            </a:r>
          </a:p>
          <a:p>
            <a:pPr algn="just">
              <a:lnSpc>
                <a:spcPct val="80000"/>
              </a:lnSpc>
              <a:buFont typeface="Wingdings" pitchFamily="2" charset="2"/>
              <a:buNone/>
            </a:pPr>
            <a:endParaRPr lang="en-US" sz="1200"/>
          </a:p>
          <a:p>
            <a:pPr algn="just">
              <a:lnSpc>
                <a:spcPct val="80000"/>
              </a:lnSpc>
              <a:buFont typeface="Wingdings" pitchFamily="2" charset="2"/>
              <a:buChar char="q"/>
            </a:pPr>
            <a:r>
              <a:rPr lang="en-US" sz="2400"/>
              <a:t>Also, </a:t>
            </a:r>
            <a:r>
              <a:rPr lang="en-US" sz="2400" b="1">
                <a:solidFill>
                  <a:srgbClr val="008000"/>
                </a:solidFill>
              </a:rPr>
              <a:t>images can be placed</a:t>
            </a:r>
            <a:r>
              <a:rPr lang="en-US" sz="2400"/>
              <a:t> in the text on a Rich TextBox control </a:t>
            </a:r>
          </a:p>
          <a:p>
            <a:pPr algn="just">
              <a:lnSpc>
                <a:spcPct val="80000"/>
              </a:lnSpc>
              <a:buFont typeface="Wingdings" pitchFamily="2" charset="2"/>
              <a:buNone/>
            </a:pPr>
            <a:endParaRPr lang="en-US" sz="1200"/>
          </a:p>
          <a:p>
            <a:pPr algn="just">
              <a:lnSpc>
                <a:spcPct val="80000"/>
              </a:lnSpc>
              <a:buFont typeface="Wingdings" pitchFamily="2" charset="2"/>
              <a:buChar char="q"/>
            </a:pPr>
            <a:r>
              <a:rPr lang="en-US" sz="2400"/>
              <a:t>The fundamental property of the Rich TextBox control is its </a:t>
            </a:r>
            <a:r>
              <a:rPr lang="en-US" sz="2400" b="1">
                <a:solidFill>
                  <a:srgbClr val="008000"/>
                </a:solidFill>
              </a:rPr>
              <a:t>RTF (Rich Text Format)</a:t>
            </a:r>
            <a:r>
              <a:rPr lang="en-US" sz="2400" b="1">
                <a:solidFill>
                  <a:srgbClr val="003300"/>
                </a:solidFill>
              </a:rPr>
              <a:t> property</a:t>
            </a:r>
            <a:r>
              <a:rPr lang="en-US" sz="2400"/>
              <a:t>.</a:t>
            </a:r>
          </a:p>
          <a:p>
            <a:pPr algn="just">
              <a:lnSpc>
                <a:spcPct val="80000"/>
              </a:lnSpc>
              <a:buFont typeface="Wingdings" pitchFamily="2" charset="2"/>
              <a:buChar char="q"/>
            </a:pPr>
            <a:endParaRPr lang="en-US" sz="1200"/>
          </a:p>
          <a:p>
            <a:pPr algn="just">
              <a:lnSpc>
                <a:spcPct val="80000"/>
              </a:lnSpc>
              <a:buFont typeface="Wingdings" pitchFamily="2" charset="2"/>
              <a:buChar char="q"/>
            </a:pPr>
            <a:r>
              <a:rPr lang="en-US" sz="2400"/>
              <a:t>It is </a:t>
            </a:r>
            <a:r>
              <a:rPr lang="en-US" sz="2400" b="1">
                <a:solidFill>
                  <a:srgbClr val="008000"/>
                </a:solidFill>
              </a:rPr>
              <a:t>similar to the Text property</a:t>
            </a:r>
            <a:r>
              <a:rPr lang="en-US" sz="2400"/>
              <a:t> of the TextBox control. However, besides returning the text of the control it </a:t>
            </a:r>
            <a:r>
              <a:rPr lang="en-US" sz="2400" b="1">
                <a:solidFill>
                  <a:srgbClr val="008000"/>
                </a:solidFill>
              </a:rPr>
              <a:t>also returns the formatting information</a:t>
            </a:r>
            <a:r>
              <a:rPr lang="en-US" sz="2400"/>
              <a:t>, like font size, style and colour.</a:t>
            </a:r>
          </a:p>
        </p:txBody>
      </p:sp>
      <p:sp>
        <p:nvSpPr>
          <p:cNvPr id="35844" name="Text Box 4"/>
          <p:cNvSpPr txBox="1">
            <a:spLocks noChangeArrowheads="1"/>
          </p:cNvSpPr>
          <p:nvPr/>
        </p:nvSpPr>
        <p:spPr bwMode="auto">
          <a:xfrm>
            <a:off x="685800" y="1524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Rich TextBox Control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685800" y="339725"/>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RTF Language</a:t>
            </a:r>
          </a:p>
        </p:txBody>
      </p:sp>
      <p:sp>
        <p:nvSpPr>
          <p:cNvPr id="61445" name="Text Box 5"/>
          <p:cNvSpPr txBox="1">
            <a:spLocks noChangeArrowheads="1"/>
          </p:cNvSpPr>
          <p:nvPr/>
        </p:nvSpPr>
        <p:spPr bwMode="auto">
          <a:xfrm>
            <a:off x="228600" y="2060575"/>
            <a:ext cx="8686800" cy="2830513"/>
          </a:xfrm>
          <a:prstGeom prst="rect">
            <a:avLst/>
          </a:prstGeom>
          <a:noFill/>
          <a:ln w="9525">
            <a:noFill/>
            <a:miter lim="800000"/>
            <a:headEnd/>
            <a:tailEnd/>
          </a:ln>
          <a:effectLst/>
        </p:spPr>
        <p:txBody>
          <a:bodyPr>
            <a:spAutoFit/>
          </a:bodyPr>
          <a:lstStyle/>
          <a:p>
            <a:pPr marL="339725" indent="-339725" algn="just">
              <a:spcBef>
                <a:spcPct val="50000"/>
              </a:spcBef>
              <a:buFont typeface="Wingdings" pitchFamily="2" charset="2"/>
              <a:buChar char="q"/>
            </a:pPr>
            <a:r>
              <a:rPr lang="en-US" sz="2400" b="1">
                <a:solidFill>
                  <a:srgbClr val="008000"/>
                </a:solidFill>
              </a:rPr>
              <a:t>RTF (Rich Text Format) </a:t>
            </a:r>
            <a:r>
              <a:rPr lang="en-US" sz="2400" b="1"/>
              <a:t>is a </a:t>
            </a:r>
            <a:r>
              <a:rPr lang="en-US" sz="2400" b="1">
                <a:solidFill>
                  <a:srgbClr val="0000CC"/>
                </a:solidFill>
              </a:rPr>
              <a:t>language</a:t>
            </a:r>
            <a:r>
              <a:rPr lang="en-US" sz="2400" b="1"/>
              <a:t> </a:t>
            </a:r>
            <a:r>
              <a:rPr lang="en-US" sz="2400"/>
              <a:t>similar to HTML (Hypertext Markup Language). </a:t>
            </a:r>
          </a:p>
          <a:p>
            <a:pPr marL="339725" indent="-339725" algn="just">
              <a:spcBef>
                <a:spcPct val="50000"/>
              </a:spcBef>
              <a:buFont typeface="Wingdings" pitchFamily="2" charset="2"/>
              <a:buChar char="q"/>
            </a:pPr>
            <a:r>
              <a:rPr lang="en-US" sz="2400">
                <a:solidFill>
                  <a:srgbClr val="008000"/>
                </a:solidFill>
              </a:rPr>
              <a:t>RTF</a:t>
            </a:r>
            <a:r>
              <a:rPr lang="en-US" sz="2400"/>
              <a:t> </a:t>
            </a:r>
            <a:r>
              <a:rPr lang="en-US" sz="2400">
                <a:solidFill>
                  <a:srgbClr val="0000CC"/>
                </a:solidFill>
              </a:rPr>
              <a:t>uses simple commands</a:t>
            </a:r>
            <a:r>
              <a:rPr lang="en-US" sz="2400"/>
              <a:t> to specify the formatting of a document. These commands, or tags, are ASCII strings, such as \par (to mark the beginning of the paragraph) and \b (to turn on the bold style). All formatting tags are prefixed with the backslash (\) symbol.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533400" y="1219200"/>
            <a:ext cx="7848600" cy="4339650"/>
          </a:xfrm>
          <a:prstGeom prst="rect">
            <a:avLst/>
          </a:prstGeom>
          <a:noFill/>
          <a:ln w="9525">
            <a:noFill/>
            <a:miter lim="800000"/>
            <a:headEnd/>
            <a:tailEnd/>
          </a:ln>
          <a:effectLst/>
        </p:spPr>
        <p:txBody>
          <a:bodyPr>
            <a:spAutoFit/>
          </a:bodyPr>
          <a:lstStyle/>
          <a:p>
            <a:pPr marL="282575" indent="-282575">
              <a:spcBef>
                <a:spcPct val="50000"/>
              </a:spcBef>
              <a:buClr>
                <a:schemeClr val="bg1"/>
              </a:buClr>
              <a:buFont typeface="Wingdings" pitchFamily="2" charset="2"/>
              <a:buChar char="q"/>
            </a:pPr>
            <a:r>
              <a:rPr lang="en-US" sz="2400" b="1" dirty="0"/>
              <a:t> </a:t>
            </a:r>
            <a:r>
              <a:rPr lang="en-US" sz="2400" b="1" dirty="0">
                <a:solidFill>
                  <a:schemeClr val="bg1"/>
                </a:solidFill>
                <a:latin typeface="Calibri" pitchFamily="34" charset="0"/>
                <a:cs typeface="Calibri" pitchFamily="34" charset="0"/>
              </a:rPr>
              <a:t>The Common Dialog Controls</a:t>
            </a:r>
          </a:p>
          <a:p>
            <a:pPr marL="282575" indent="-282575">
              <a:spcBef>
                <a:spcPct val="50000"/>
              </a:spcBef>
              <a:buFont typeface="Wingdings" pitchFamily="2" charset="2"/>
              <a:buChar char="ü"/>
            </a:pPr>
            <a:r>
              <a:rPr lang="en-US" sz="2400" b="1" dirty="0" err="1">
                <a:solidFill>
                  <a:srgbClr val="FFFF00"/>
                </a:solidFill>
                <a:latin typeface="Calibri" pitchFamily="34" charset="0"/>
                <a:cs typeface="Calibri" pitchFamily="34" charset="0"/>
              </a:rPr>
              <a:t>OpenFileDialog</a:t>
            </a:r>
            <a:r>
              <a:rPr lang="en-US" sz="2400" b="1" dirty="0">
                <a:solidFill>
                  <a:srgbClr val="FFFF00"/>
                </a:solidFill>
                <a:latin typeface="Calibri" pitchFamily="34" charset="0"/>
                <a:cs typeface="Calibri" pitchFamily="34" charset="0"/>
              </a:rPr>
              <a:t> </a:t>
            </a:r>
          </a:p>
          <a:p>
            <a:pPr marL="282575" indent="-282575">
              <a:spcBef>
                <a:spcPct val="50000"/>
              </a:spcBef>
              <a:buFont typeface="Wingdings" pitchFamily="2" charset="2"/>
              <a:buChar char="ü"/>
            </a:pPr>
            <a:r>
              <a:rPr lang="en-US" sz="2400" b="1" dirty="0" err="1">
                <a:solidFill>
                  <a:srgbClr val="FFFF00"/>
                </a:solidFill>
                <a:latin typeface="Calibri" pitchFamily="34" charset="0"/>
                <a:cs typeface="Calibri" pitchFamily="34" charset="0"/>
              </a:rPr>
              <a:t>SaveFileDialog</a:t>
            </a:r>
            <a:endParaRPr lang="en-US" sz="2400" b="1" dirty="0">
              <a:solidFill>
                <a:srgbClr val="FFFF00"/>
              </a:solidFill>
              <a:latin typeface="Calibri" pitchFamily="34" charset="0"/>
              <a:cs typeface="Calibri" pitchFamily="34" charset="0"/>
            </a:endParaRPr>
          </a:p>
          <a:p>
            <a:pPr marL="282575" indent="-282575">
              <a:spcBef>
                <a:spcPct val="50000"/>
              </a:spcBef>
              <a:buFont typeface="Wingdings" pitchFamily="2" charset="2"/>
              <a:buChar char="ü"/>
            </a:pPr>
            <a:r>
              <a:rPr lang="en-US" sz="2400" b="1" dirty="0" err="1">
                <a:solidFill>
                  <a:srgbClr val="FFFF00"/>
                </a:solidFill>
                <a:latin typeface="Calibri" pitchFamily="34" charset="0"/>
                <a:cs typeface="Calibri" pitchFamily="34" charset="0"/>
              </a:rPr>
              <a:t>ColorDialog</a:t>
            </a:r>
            <a:endParaRPr lang="en-US" sz="2400" b="1" dirty="0">
              <a:solidFill>
                <a:srgbClr val="FFFF00"/>
              </a:solidFill>
              <a:latin typeface="Calibri" pitchFamily="34" charset="0"/>
              <a:cs typeface="Calibri" pitchFamily="34" charset="0"/>
            </a:endParaRPr>
          </a:p>
          <a:p>
            <a:pPr marL="282575" indent="-282575">
              <a:spcBef>
                <a:spcPct val="50000"/>
              </a:spcBef>
              <a:buFont typeface="Wingdings" pitchFamily="2" charset="2"/>
              <a:buChar char="ü"/>
            </a:pPr>
            <a:r>
              <a:rPr lang="en-US" sz="2400" b="1" dirty="0" err="1">
                <a:solidFill>
                  <a:srgbClr val="FFFF00"/>
                </a:solidFill>
                <a:latin typeface="Calibri" pitchFamily="34" charset="0"/>
                <a:cs typeface="Calibri" pitchFamily="34" charset="0"/>
              </a:rPr>
              <a:t>FontDialog</a:t>
            </a:r>
            <a:endParaRPr lang="en-US" sz="2400" b="1" dirty="0">
              <a:solidFill>
                <a:srgbClr val="FFFF00"/>
              </a:solidFill>
              <a:latin typeface="Calibri" pitchFamily="34" charset="0"/>
              <a:cs typeface="Calibri" pitchFamily="34" charset="0"/>
            </a:endParaRPr>
          </a:p>
          <a:p>
            <a:pPr marL="282575" indent="-282575">
              <a:spcBef>
                <a:spcPct val="50000"/>
              </a:spcBef>
              <a:buFont typeface="Wingdings" pitchFamily="2" charset="2"/>
              <a:buChar char="ü"/>
            </a:pPr>
            <a:r>
              <a:rPr lang="en-US" sz="2400" b="1" dirty="0" err="1">
                <a:solidFill>
                  <a:srgbClr val="FFFF00"/>
                </a:solidFill>
                <a:latin typeface="Calibri" pitchFamily="34" charset="0"/>
                <a:cs typeface="Calibri" pitchFamily="34" charset="0"/>
              </a:rPr>
              <a:t>PrintDialog</a:t>
            </a:r>
            <a:endParaRPr lang="en-US" sz="2400" b="1" dirty="0">
              <a:solidFill>
                <a:srgbClr val="FFFF00"/>
              </a:solidFill>
              <a:latin typeface="Calibri" pitchFamily="34" charset="0"/>
              <a:cs typeface="Calibri" pitchFamily="34" charset="0"/>
            </a:endParaRPr>
          </a:p>
          <a:p>
            <a:pPr marL="282575" indent="-282575">
              <a:spcBef>
                <a:spcPct val="50000"/>
              </a:spcBef>
            </a:pPr>
            <a:endParaRPr lang="en-US" sz="2400" b="1" dirty="0">
              <a:solidFill>
                <a:schemeClr val="bg1"/>
              </a:solidFill>
              <a:latin typeface="Calibri" pitchFamily="34" charset="0"/>
              <a:cs typeface="Calibri" pitchFamily="34" charset="0"/>
            </a:endParaRPr>
          </a:p>
          <a:p>
            <a:pPr marL="282575" indent="-282575">
              <a:spcBef>
                <a:spcPct val="50000"/>
              </a:spcBef>
              <a:buFont typeface="Wingdings" pitchFamily="2" charset="2"/>
              <a:buChar char="q"/>
            </a:pPr>
            <a:r>
              <a:rPr lang="en-US" sz="2400" b="1" dirty="0">
                <a:solidFill>
                  <a:schemeClr val="bg1"/>
                </a:solidFill>
                <a:latin typeface="Calibri" pitchFamily="34" charset="0"/>
                <a:cs typeface="Calibri" pitchFamily="34" charset="0"/>
              </a:rPr>
              <a:t> The Rich </a:t>
            </a:r>
            <a:r>
              <a:rPr lang="en-US" sz="2400" b="1" dirty="0" err="1">
                <a:solidFill>
                  <a:schemeClr val="bg1"/>
                </a:solidFill>
                <a:latin typeface="Calibri" pitchFamily="34" charset="0"/>
                <a:cs typeface="Calibri" pitchFamily="34" charset="0"/>
              </a:rPr>
              <a:t>TextBox</a:t>
            </a:r>
            <a:r>
              <a:rPr lang="en-US" sz="2400" b="1" dirty="0">
                <a:solidFill>
                  <a:schemeClr val="bg1"/>
                </a:solidFill>
                <a:latin typeface="Calibri" pitchFamily="34" charset="0"/>
                <a:cs typeface="Calibri" pitchFamily="34" charset="0"/>
              </a:rPr>
              <a:t>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685800" y="1524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Rich TextBox’s Properties</a:t>
            </a:r>
          </a:p>
        </p:txBody>
      </p:sp>
      <p:sp>
        <p:nvSpPr>
          <p:cNvPr id="59397" name="Text Box 5"/>
          <p:cNvSpPr txBox="1">
            <a:spLocks noChangeArrowheads="1"/>
          </p:cNvSpPr>
          <p:nvPr/>
        </p:nvSpPr>
        <p:spPr bwMode="auto">
          <a:xfrm>
            <a:off x="304800" y="1143000"/>
            <a:ext cx="8534400" cy="5426075"/>
          </a:xfrm>
          <a:prstGeom prst="rect">
            <a:avLst/>
          </a:prstGeom>
          <a:noFill/>
          <a:ln w="9525">
            <a:noFill/>
            <a:miter lim="800000"/>
            <a:headEnd/>
            <a:tailEnd/>
          </a:ln>
          <a:effectLst/>
        </p:spPr>
        <p:txBody>
          <a:bodyPr>
            <a:spAutoFit/>
          </a:bodyPr>
          <a:lstStyle/>
          <a:p>
            <a:pPr marL="339725" indent="-339725" algn="just">
              <a:spcBef>
                <a:spcPct val="50000"/>
              </a:spcBef>
              <a:buFont typeface="Wingdings" pitchFamily="2" charset="2"/>
              <a:buChar char="q"/>
            </a:pPr>
            <a:r>
              <a:rPr lang="en-US" sz="2000" b="1">
                <a:solidFill>
                  <a:srgbClr val="008000"/>
                </a:solidFill>
              </a:rPr>
              <a:t>SelectedText</a:t>
            </a:r>
            <a:r>
              <a:rPr lang="en-US" sz="2000"/>
              <a:t> – The Selected text. Example: Str = RichTextBox1.SelectedText</a:t>
            </a:r>
          </a:p>
          <a:p>
            <a:pPr marL="339725" indent="-339725" algn="just">
              <a:spcBef>
                <a:spcPct val="50000"/>
              </a:spcBef>
              <a:buFont typeface="Wingdings" pitchFamily="2" charset="2"/>
              <a:buChar char="q"/>
            </a:pPr>
            <a:r>
              <a:rPr lang="en-US" sz="2000" b="1">
                <a:solidFill>
                  <a:srgbClr val="008000"/>
                </a:solidFill>
              </a:rPr>
              <a:t>SelectedRTF</a:t>
            </a:r>
            <a:r>
              <a:rPr lang="en-US" sz="2000"/>
              <a:t> – The RTF code of the selected text.</a:t>
            </a:r>
          </a:p>
          <a:p>
            <a:pPr marL="339725" indent="-339725" algn="just">
              <a:spcBef>
                <a:spcPct val="50000"/>
              </a:spcBef>
              <a:buFont typeface="Wingdings" pitchFamily="2" charset="2"/>
              <a:buChar char="q"/>
            </a:pPr>
            <a:r>
              <a:rPr lang="en-US" sz="2000" b="1">
                <a:solidFill>
                  <a:srgbClr val="008000"/>
                </a:solidFill>
              </a:rPr>
              <a:t>SlelectionStart</a:t>
            </a:r>
            <a:r>
              <a:rPr lang="en-US" sz="2000"/>
              <a:t> – The position of the selected text’s first character.</a:t>
            </a:r>
          </a:p>
          <a:p>
            <a:pPr marL="339725" indent="-339725" algn="just">
              <a:spcBef>
                <a:spcPct val="50000"/>
              </a:spcBef>
              <a:buFont typeface="Wingdings" pitchFamily="2" charset="2"/>
              <a:buChar char="q"/>
            </a:pPr>
            <a:r>
              <a:rPr lang="en-US" sz="2000" b="1">
                <a:solidFill>
                  <a:srgbClr val="008000"/>
                </a:solidFill>
              </a:rPr>
              <a:t>SelectionLength</a:t>
            </a:r>
            <a:r>
              <a:rPr lang="en-US" sz="2000"/>
              <a:t> – The length of the selected text.</a:t>
            </a:r>
          </a:p>
          <a:p>
            <a:pPr marL="339725" indent="-339725" algn="just">
              <a:spcBef>
                <a:spcPct val="50000"/>
              </a:spcBef>
              <a:buFont typeface="Wingdings" pitchFamily="2" charset="2"/>
              <a:buChar char="q"/>
            </a:pPr>
            <a:r>
              <a:rPr lang="en-US" sz="2000" b="1">
                <a:solidFill>
                  <a:srgbClr val="008000"/>
                </a:solidFill>
              </a:rPr>
              <a:t>SelectionFont</a:t>
            </a:r>
            <a:r>
              <a:rPr lang="en-US" sz="2000"/>
              <a:t> – The font of the selected text.</a:t>
            </a:r>
          </a:p>
          <a:p>
            <a:pPr marL="339725" indent="-339725" algn="just">
              <a:spcBef>
                <a:spcPct val="50000"/>
              </a:spcBef>
              <a:buFont typeface="Wingdings" pitchFamily="2" charset="2"/>
              <a:buChar char="q"/>
            </a:pPr>
            <a:r>
              <a:rPr lang="en-US" sz="2000" b="1">
                <a:solidFill>
                  <a:srgbClr val="008000"/>
                </a:solidFill>
              </a:rPr>
              <a:t>SelectionColor</a:t>
            </a:r>
            <a:r>
              <a:rPr lang="en-US" sz="2000"/>
              <a:t> – The colour of the selected text.</a:t>
            </a:r>
          </a:p>
          <a:p>
            <a:pPr marL="339725" indent="-339725" algn="just">
              <a:spcBef>
                <a:spcPct val="50000"/>
              </a:spcBef>
              <a:buFont typeface="Wingdings" pitchFamily="2" charset="2"/>
              <a:buChar char="q"/>
            </a:pPr>
            <a:r>
              <a:rPr lang="en-US" sz="2000" b="1">
                <a:solidFill>
                  <a:srgbClr val="008000"/>
                </a:solidFill>
              </a:rPr>
              <a:t>SelectionIndent, SelectionRightIndent, SelectionHangingIndent</a:t>
            </a:r>
            <a:r>
              <a:rPr lang="en-US" sz="2000"/>
              <a:t> – The indentation of the selected text.</a:t>
            </a:r>
          </a:p>
          <a:p>
            <a:pPr marL="339725" indent="-339725" algn="just">
              <a:spcBef>
                <a:spcPct val="50000"/>
              </a:spcBef>
              <a:buFont typeface="Wingdings" pitchFamily="2" charset="2"/>
              <a:buChar char="q"/>
            </a:pPr>
            <a:r>
              <a:rPr lang="en-US" sz="2000" b="1">
                <a:solidFill>
                  <a:srgbClr val="008000"/>
                </a:solidFill>
              </a:rPr>
              <a:t>RightMargin</a:t>
            </a:r>
            <a:r>
              <a:rPr lang="en-US" sz="2000"/>
              <a:t> – The distance of the text’s right margin from the left edge of the control</a:t>
            </a:r>
          </a:p>
          <a:p>
            <a:pPr marL="339725" indent="-339725" algn="just">
              <a:spcBef>
                <a:spcPct val="50000"/>
              </a:spcBef>
              <a:buFont typeface="Wingdings" pitchFamily="2" charset="2"/>
              <a:buChar char="q"/>
            </a:pPr>
            <a:r>
              <a:rPr lang="en-US" sz="2000" b="1">
                <a:solidFill>
                  <a:srgbClr val="008000"/>
                </a:solidFill>
              </a:rPr>
              <a:t>SelectionBullet</a:t>
            </a:r>
            <a:r>
              <a:rPr lang="en-US" sz="2000"/>
              <a:t> – Whether the selected text is bulleted</a:t>
            </a:r>
          </a:p>
          <a:p>
            <a:pPr marL="339725" indent="-339725" algn="just">
              <a:spcBef>
                <a:spcPct val="50000"/>
              </a:spcBef>
              <a:buFont typeface="Wingdings" pitchFamily="2" charset="2"/>
              <a:buChar char="q"/>
            </a:pPr>
            <a:r>
              <a:rPr lang="en-US" sz="2000" b="1">
                <a:solidFill>
                  <a:srgbClr val="008000"/>
                </a:solidFill>
              </a:rPr>
              <a:t>BulletIndent</a:t>
            </a:r>
            <a:r>
              <a:rPr lang="en-US" sz="2000"/>
              <a:t> – The amount of bullet indent for the selected 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685800" y="762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Rich TextBox’s </a:t>
            </a:r>
            <a:r>
              <a:rPr lang="en-US" sz="3200" b="1">
                <a:solidFill>
                  <a:schemeClr val="folHlink"/>
                </a:solidFill>
              </a:rPr>
              <a:t>Methods</a:t>
            </a:r>
          </a:p>
        </p:txBody>
      </p:sp>
      <p:sp>
        <p:nvSpPr>
          <p:cNvPr id="60421" name="Text Box 5"/>
          <p:cNvSpPr txBox="1">
            <a:spLocks noChangeArrowheads="1"/>
          </p:cNvSpPr>
          <p:nvPr/>
        </p:nvSpPr>
        <p:spPr bwMode="auto">
          <a:xfrm>
            <a:off x="152400" y="914400"/>
            <a:ext cx="8763000" cy="5745163"/>
          </a:xfrm>
          <a:prstGeom prst="rect">
            <a:avLst/>
          </a:prstGeom>
          <a:noFill/>
          <a:ln w="9525">
            <a:noFill/>
            <a:miter lim="800000"/>
            <a:headEnd/>
            <a:tailEnd/>
          </a:ln>
          <a:effectLst/>
        </p:spPr>
        <p:txBody>
          <a:bodyPr>
            <a:spAutoFit/>
          </a:bodyPr>
          <a:lstStyle/>
          <a:p>
            <a:pPr marL="339725" indent="-339725" algn="just">
              <a:spcBef>
                <a:spcPct val="40000"/>
              </a:spcBef>
              <a:buFont typeface="Wingdings" pitchFamily="2" charset="2"/>
              <a:buChar char="q"/>
            </a:pPr>
            <a:r>
              <a:rPr lang="en-US" b="1">
                <a:solidFill>
                  <a:srgbClr val="008000"/>
                </a:solidFill>
              </a:rPr>
              <a:t>SaveFile –</a:t>
            </a:r>
            <a:r>
              <a:rPr lang="en-US">
                <a:solidFill>
                  <a:srgbClr val="008000"/>
                </a:solidFill>
              </a:rPr>
              <a:t> </a:t>
            </a:r>
            <a:r>
              <a:rPr lang="en-US"/>
              <a:t>Saves the contents of the control to a disk file.</a:t>
            </a:r>
          </a:p>
          <a:p>
            <a:pPr marL="339725" indent="-339725" algn="just">
              <a:spcBef>
                <a:spcPct val="40000"/>
              </a:spcBef>
              <a:buFont typeface="Wingdings" pitchFamily="2" charset="2"/>
              <a:buNone/>
            </a:pPr>
            <a:r>
              <a:rPr lang="en-US">
                <a:solidFill>
                  <a:srgbClr val="008000"/>
                </a:solidFill>
              </a:rPr>
              <a:t>		</a:t>
            </a:r>
            <a:r>
              <a:rPr lang="en-US" b="1" i="1"/>
              <a:t>RichTextBox1.SaveFile(path, filetype)</a:t>
            </a:r>
          </a:p>
          <a:p>
            <a:pPr marL="339725" indent="-339725" algn="just">
              <a:spcBef>
                <a:spcPct val="40000"/>
              </a:spcBef>
              <a:buFont typeface="Wingdings" pitchFamily="2" charset="2"/>
              <a:buChar char="q"/>
            </a:pPr>
            <a:r>
              <a:rPr lang="en-US" b="1">
                <a:solidFill>
                  <a:srgbClr val="008000"/>
                </a:solidFill>
              </a:rPr>
              <a:t>LoadFile – </a:t>
            </a:r>
            <a:r>
              <a:rPr lang="en-US"/>
              <a:t>Loads the control from a disk file</a:t>
            </a:r>
            <a:endParaRPr lang="en-US" b="1">
              <a:solidFill>
                <a:srgbClr val="008000"/>
              </a:solidFill>
            </a:endParaRPr>
          </a:p>
          <a:p>
            <a:pPr marL="339725" indent="-339725" algn="just">
              <a:spcBef>
                <a:spcPct val="40000"/>
              </a:spcBef>
              <a:buFont typeface="Wingdings" pitchFamily="2" charset="2"/>
              <a:buNone/>
            </a:pPr>
            <a:r>
              <a:rPr lang="en-US" b="1">
                <a:solidFill>
                  <a:srgbClr val="008000"/>
                </a:solidFill>
              </a:rPr>
              <a:t>		</a:t>
            </a:r>
            <a:r>
              <a:rPr lang="en-US" b="1" i="1"/>
              <a:t>RichTextBox1.LoadFile(path, filetype)</a:t>
            </a:r>
          </a:p>
          <a:p>
            <a:pPr marL="339725" indent="-339725" algn="just">
              <a:spcBef>
                <a:spcPct val="40000"/>
              </a:spcBef>
              <a:buFont typeface="Wingdings" pitchFamily="2" charset="2"/>
              <a:buChar char="q"/>
            </a:pPr>
            <a:r>
              <a:rPr lang="en-US" b="1">
                <a:solidFill>
                  <a:srgbClr val="008000"/>
                </a:solidFill>
              </a:rPr>
              <a:t>Select– </a:t>
            </a:r>
            <a:r>
              <a:rPr lang="en-US"/>
              <a:t>Selects a section of the text.</a:t>
            </a:r>
          </a:p>
          <a:p>
            <a:pPr marL="339725" indent="-339725" algn="just">
              <a:spcBef>
                <a:spcPct val="40000"/>
              </a:spcBef>
              <a:buFont typeface="Wingdings" pitchFamily="2" charset="2"/>
              <a:buNone/>
            </a:pPr>
            <a:r>
              <a:rPr lang="en-US" b="1">
                <a:solidFill>
                  <a:srgbClr val="008000"/>
                </a:solidFill>
              </a:rPr>
              <a:t>		 </a:t>
            </a:r>
            <a:r>
              <a:rPr lang="en-US" b="1" i="1"/>
              <a:t>RichTextBox1.Select(start, length)</a:t>
            </a:r>
            <a:endParaRPr lang="en-US" b="1">
              <a:solidFill>
                <a:srgbClr val="008000"/>
              </a:solidFill>
            </a:endParaRPr>
          </a:p>
          <a:p>
            <a:pPr marL="339725" indent="-339725" algn="just">
              <a:spcBef>
                <a:spcPct val="40000"/>
              </a:spcBef>
              <a:buFont typeface="Wingdings" pitchFamily="2" charset="2"/>
              <a:buChar char="q"/>
            </a:pPr>
            <a:r>
              <a:rPr lang="en-US" b="1">
                <a:solidFill>
                  <a:srgbClr val="008000"/>
                </a:solidFill>
              </a:rPr>
              <a:t>SelectAll - </a:t>
            </a:r>
            <a:r>
              <a:rPr lang="en-US"/>
              <a:t> Selects the entire text.</a:t>
            </a:r>
          </a:p>
          <a:p>
            <a:pPr marL="339725" indent="-339725" algn="just">
              <a:spcBef>
                <a:spcPct val="40000"/>
              </a:spcBef>
              <a:buFont typeface="Wingdings" pitchFamily="2" charset="2"/>
              <a:buNone/>
            </a:pPr>
            <a:r>
              <a:rPr lang="en-US" b="1">
                <a:solidFill>
                  <a:srgbClr val="008000"/>
                </a:solidFill>
              </a:rPr>
              <a:t>		</a:t>
            </a:r>
            <a:r>
              <a:rPr lang="en-US" b="1" i="1"/>
              <a:t>RichTextBox1.SelectAll( )</a:t>
            </a:r>
          </a:p>
          <a:p>
            <a:pPr marL="339725" indent="-339725" algn="just">
              <a:spcBef>
                <a:spcPct val="40000"/>
              </a:spcBef>
              <a:buFont typeface="Wingdings" pitchFamily="2" charset="2"/>
              <a:buChar char="q"/>
            </a:pPr>
            <a:r>
              <a:rPr lang="en-US" b="1">
                <a:solidFill>
                  <a:srgbClr val="008000"/>
                </a:solidFill>
              </a:rPr>
              <a:t>CanUndo, CanRedo – </a:t>
            </a:r>
            <a:r>
              <a:rPr lang="en-US" b="1"/>
              <a:t>Boolean value properties</a:t>
            </a:r>
          </a:p>
          <a:p>
            <a:pPr marL="339725" indent="-339725" algn="just">
              <a:spcBef>
                <a:spcPct val="40000"/>
              </a:spcBef>
              <a:buFont typeface="Wingdings" pitchFamily="2" charset="2"/>
              <a:buChar char="q"/>
            </a:pPr>
            <a:r>
              <a:rPr lang="en-US" b="1">
                <a:solidFill>
                  <a:srgbClr val="008000"/>
                </a:solidFill>
              </a:rPr>
              <a:t>Undo, Redo</a:t>
            </a:r>
            <a:r>
              <a:rPr lang="en-US" b="1"/>
              <a:t> – To undo or redo an action.</a:t>
            </a:r>
          </a:p>
          <a:p>
            <a:pPr marL="339725" indent="-339725" algn="just">
              <a:spcBef>
                <a:spcPct val="40000"/>
              </a:spcBef>
              <a:buFont typeface="Wingdings" pitchFamily="2" charset="2"/>
              <a:buChar char="q"/>
            </a:pPr>
            <a:r>
              <a:rPr lang="en-US" b="1">
                <a:solidFill>
                  <a:srgbClr val="008000"/>
                </a:solidFill>
              </a:rPr>
              <a:t>Cut, Copy, Paste</a:t>
            </a:r>
          </a:p>
          <a:p>
            <a:pPr marL="339725" indent="-339725" algn="just">
              <a:spcBef>
                <a:spcPct val="40000"/>
              </a:spcBef>
              <a:buFont typeface="Wingdings" pitchFamily="2" charset="2"/>
              <a:buNone/>
            </a:pPr>
            <a:r>
              <a:rPr lang="en-US" b="1">
                <a:solidFill>
                  <a:srgbClr val="008000"/>
                </a:solidFill>
              </a:rPr>
              <a:t>		</a:t>
            </a:r>
            <a:r>
              <a:rPr lang="en-US" b="1" i="1"/>
              <a:t>RichTextBox1.Cut( )</a:t>
            </a:r>
          </a:p>
          <a:p>
            <a:pPr marL="339725" indent="-339725" algn="just">
              <a:spcBef>
                <a:spcPct val="40000"/>
              </a:spcBef>
              <a:buFont typeface="Wingdings" pitchFamily="2" charset="2"/>
              <a:buChar char="q"/>
            </a:pPr>
            <a:r>
              <a:rPr lang="en-US" b="1">
                <a:solidFill>
                  <a:srgbClr val="008000"/>
                </a:solidFill>
              </a:rPr>
              <a:t>Find – </a:t>
            </a:r>
            <a:r>
              <a:rPr lang="en-US" b="1"/>
              <a:t>locates a string in the control’s text. Similar to InStr( ) function</a:t>
            </a:r>
          </a:p>
          <a:p>
            <a:pPr marL="339725" indent="-339725" algn="just">
              <a:spcBef>
                <a:spcPct val="40000"/>
              </a:spcBef>
              <a:buFont typeface="Wingdings" pitchFamily="2" charset="2"/>
              <a:buNone/>
            </a:pPr>
            <a:r>
              <a:rPr lang="en-US" b="1">
                <a:solidFill>
                  <a:srgbClr val="008000"/>
                </a:solidFill>
              </a:rPr>
              <a:t>		</a:t>
            </a:r>
            <a:r>
              <a:rPr lang="en-US" b="1" i="1"/>
              <a:t>RichTextBox1.Find(string)</a:t>
            </a:r>
          </a:p>
          <a:p>
            <a:pPr marL="339725" indent="-339725" algn="just">
              <a:spcBef>
                <a:spcPct val="40000"/>
              </a:spcBef>
              <a:buFont typeface="Wingdings" pitchFamily="2" charset="2"/>
              <a:buNone/>
            </a:pPr>
            <a:r>
              <a:rPr lang="en-US" b="1" i="1"/>
              <a:t>		RichTextBox1. Find(string, searchMode)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p:cNvPicPr>
            <a:picLocks noChangeAspect="1" noChangeArrowheads="1"/>
          </p:cNvPicPr>
          <p:nvPr/>
        </p:nvPicPr>
        <p:blipFill>
          <a:blip r:embed="rId2"/>
          <a:srcRect/>
          <a:stretch>
            <a:fillRect/>
          </a:stretch>
        </p:blipFill>
        <p:spPr bwMode="auto">
          <a:xfrm>
            <a:off x="457200" y="228600"/>
            <a:ext cx="8229600" cy="64071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1295400" y="1531938"/>
            <a:ext cx="5715000" cy="454025"/>
          </a:xfrm>
          <a:prstGeom prst="rect">
            <a:avLst/>
          </a:prstGeom>
          <a:solidFill>
            <a:schemeClr val="accent1"/>
          </a:solidFill>
          <a:ln w="57150" cmpd="thickThin">
            <a:solidFill>
              <a:schemeClr val="tx1"/>
            </a:solidFill>
            <a:miter lim="800000"/>
            <a:headEnd/>
            <a:tailEnd/>
          </a:ln>
          <a:effectLst/>
        </p:spPr>
        <p:txBody>
          <a:bodyPr>
            <a:spAutoFit/>
          </a:bodyPr>
          <a:lstStyle/>
          <a:p>
            <a:pPr>
              <a:spcBef>
                <a:spcPct val="50000"/>
              </a:spcBef>
            </a:pPr>
            <a:r>
              <a:rPr lang="en-US" sz="2000" b="1"/>
              <a:t>File</a:t>
            </a:r>
            <a:r>
              <a:rPr lang="en-US"/>
              <a:t>		</a:t>
            </a:r>
            <a:r>
              <a:rPr lang="en-US" sz="2000" b="1"/>
              <a:t>Edit</a:t>
            </a:r>
            <a:r>
              <a:rPr lang="en-US"/>
              <a:t>			</a:t>
            </a:r>
            <a:r>
              <a:rPr lang="en-US" sz="2000" b="1"/>
              <a:t>Format</a:t>
            </a:r>
          </a:p>
        </p:txBody>
      </p:sp>
      <p:sp>
        <p:nvSpPr>
          <p:cNvPr id="63493" name="Text Box 5"/>
          <p:cNvSpPr txBox="1">
            <a:spLocks noChangeArrowheads="1"/>
          </p:cNvSpPr>
          <p:nvPr/>
        </p:nvSpPr>
        <p:spPr bwMode="auto">
          <a:xfrm>
            <a:off x="2057400" y="2370138"/>
            <a:ext cx="1143000" cy="2074862"/>
          </a:xfrm>
          <a:prstGeom prst="rect">
            <a:avLst/>
          </a:prstGeom>
          <a:solidFill>
            <a:srgbClr val="CCFF33"/>
          </a:solidFill>
          <a:ln w="57150" cmpd="thickThin">
            <a:solidFill>
              <a:schemeClr val="tx1"/>
            </a:solidFill>
            <a:miter lim="800000"/>
            <a:headEnd/>
            <a:tailEnd/>
          </a:ln>
          <a:effectLst/>
        </p:spPr>
        <p:txBody>
          <a:bodyPr>
            <a:spAutoFit/>
          </a:bodyPr>
          <a:lstStyle/>
          <a:p>
            <a:pPr>
              <a:spcBef>
                <a:spcPct val="50000"/>
              </a:spcBef>
            </a:pPr>
            <a:r>
              <a:rPr lang="en-US" b="1"/>
              <a:t>New</a:t>
            </a:r>
          </a:p>
          <a:p>
            <a:pPr>
              <a:spcBef>
                <a:spcPct val="50000"/>
              </a:spcBef>
            </a:pPr>
            <a:r>
              <a:rPr lang="en-US" b="1"/>
              <a:t>Open</a:t>
            </a:r>
          </a:p>
          <a:p>
            <a:pPr>
              <a:spcBef>
                <a:spcPct val="50000"/>
              </a:spcBef>
            </a:pPr>
            <a:r>
              <a:rPr lang="en-US" b="1"/>
              <a:t>Save</a:t>
            </a:r>
          </a:p>
          <a:p>
            <a:pPr>
              <a:spcBef>
                <a:spcPct val="50000"/>
              </a:spcBef>
            </a:pPr>
            <a:r>
              <a:rPr lang="en-US" b="1"/>
              <a:t>Save As</a:t>
            </a:r>
          </a:p>
          <a:p>
            <a:pPr>
              <a:spcBef>
                <a:spcPct val="50000"/>
              </a:spcBef>
            </a:pPr>
            <a:r>
              <a:rPr lang="en-US" b="1"/>
              <a:t>Exit</a:t>
            </a:r>
          </a:p>
        </p:txBody>
      </p:sp>
      <p:sp>
        <p:nvSpPr>
          <p:cNvPr id="63495" name="AutoShape 7"/>
          <p:cNvSpPr>
            <a:spLocks noChangeArrowheads="1"/>
          </p:cNvSpPr>
          <p:nvPr/>
        </p:nvSpPr>
        <p:spPr bwMode="auto">
          <a:xfrm>
            <a:off x="1600200" y="3132138"/>
            <a:ext cx="381000" cy="304800"/>
          </a:xfrm>
          <a:prstGeom prst="rightArrow">
            <a:avLst>
              <a:gd name="adj1" fmla="val 50000"/>
              <a:gd name="adj2" fmla="val 31250"/>
            </a:avLst>
          </a:prstGeom>
          <a:solidFill>
            <a:schemeClr val="tx1"/>
          </a:solidFill>
          <a:ln w="9525">
            <a:solidFill>
              <a:schemeClr val="tx1"/>
            </a:solidFill>
            <a:miter lim="800000"/>
            <a:headEnd/>
            <a:tailEnd/>
          </a:ln>
          <a:effectLst/>
        </p:spPr>
        <p:txBody>
          <a:bodyPr wrap="none" anchor="ctr"/>
          <a:lstStyle/>
          <a:p>
            <a:endParaRPr lang="en-US"/>
          </a:p>
        </p:txBody>
      </p:sp>
      <p:sp>
        <p:nvSpPr>
          <p:cNvPr id="63496" name="Rectangle 8"/>
          <p:cNvSpPr>
            <a:spLocks noChangeArrowheads="1"/>
          </p:cNvSpPr>
          <p:nvPr/>
        </p:nvSpPr>
        <p:spPr bwMode="auto">
          <a:xfrm>
            <a:off x="1524000" y="2065338"/>
            <a:ext cx="76200" cy="12954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3497" name="Text Box 9"/>
          <p:cNvSpPr txBox="1">
            <a:spLocks noChangeArrowheads="1"/>
          </p:cNvSpPr>
          <p:nvPr/>
        </p:nvSpPr>
        <p:spPr bwMode="auto">
          <a:xfrm>
            <a:off x="3962400" y="2446338"/>
            <a:ext cx="1524000" cy="3313112"/>
          </a:xfrm>
          <a:prstGeom prst="rect">
            <a:avLst/>
          </a:prstGeom>
          <a:solidFill>
            <a:srgbClr val="CCFF33"/>
          </a:solidFill>
          <a:ln w="57150" cmpd="thickThin">
            <a:solidFill>
              <a:schemeClr val="tx1"/>
            </a:solidFill>
            <a:miter lim="800000"/>
            <a:headEnd/>
            <a:tailEnd/>
          </a:ln>
          <a:effectLst/>
        </p:spPr>
        <p:txBody>
          <a:bodyPr>
            <a:spAutoFit/>
          </a:bodyPr>
          <a:lstStyle/>
          <a:p>
            <a:pPr>
              <a:spcBef>
                <a:spcPct val="50000"/>
              </a:spcBef>
            </a:pPr>
            <a:r>
              <a:rPr lang="en-US" b="1"/>
              <a:t>Undo</a:t>
            </a:r>
          </a:p>
          <a:p>
            <a:pPr>
              <a:spcBef>
                <a:spcPct val="50000"/>
              </a:spcBef>
            </a:pPr>
            <a:r>
              <a:rPr lang="en-US" b="1"/>
              <a:t>Redo</a:t>
            </a:r>
          </a:p>
          <a:p>
            <a:pPr>
              <a:spcBef>
                <a:spcPct val="50000"/>
              </a:spcBef>
            </a:pPr>
            <a:r>
              <a:rPr lang="en-US" b="1"/>
              <a:t>Cut</a:t>
            </a:r>
          </a:p>
          <a:p>
            <a:pPr>
              <a:spcBef>
                <a:spcPct val="50000"/>
              </a:spcBef>
            </a:pPr>
            <a:r>
              <a:rPr lang="en-US" b="1"/>
              <a:t>Copy</a:t>
            </a:r>
          </a:p>
          <a:p>
            <a:pPr>
              <a:spcBef>
                <a:spcPct val="50000"/>
              </a:spcBef>
            </a:pPr>
            <a:r>
              <a:rPr lang="en-US" b="1"/>
              <a:t>Paste</a:t>
            </a:r>
          </a:p>
          <a:p>
            <a:pPr>
              <a:spcBef>
                <a:spcPct val="50000"/>
              </a:spcBef>
            </a:pPr>
            <a:r>
              <a:rPr lang="en-US" b="1"/>
              <a:t>Select All</a:t>
            </a:r>
          </a:p>
          <a:p>
            <a:pPr>
              <a:spcBef>
                <a:spcPct val="50000"/>
              </a:spcBef>
            </a:pPr>
            <a:r>
              <a:rPr lang="en-US" b="1"/>
              <a:t>Find </a:t>
            </a:r>
          </a:p>
          <a:p>
            <a:pPr>
              <a:spcBef>
                <a:spcPct val="50000"/>
              </a:spcBef>
            </a:pPr>
            <a:r>
              <a:rPr lang="en-US" b="1"/>
              <a:t>Word Wrap</a:t>
            </a:r>
          </a:p>
        </p:txBody>
      </p:sp>
      <p:sp>
        <p:nvSpPr>
          <p:cNvPr id="63498" name="AutoShape 10"/>
          <p:cNvSpPr>
            <a:spLocks noChangeArrowheads="1"/>
          </p:cNvSpPr>
          <p:nvPr/>
        </p:nvSpPr>
        <p:spPr bwMode="auto">
          <a:xfrm>
            <a:off x="3505200" y="3132138"/>
            <a:ext cx="381000" cy="304800"/>
          </a:xfrm>
          <a:prstGeom prst="rightArrow">
            <a:avLst>
              <a:gd name="adj1" fmla="val 50000"/>
              <a:gd name="adj2" fmla="val 31250"/>
            </a:avLst>
          </a:prstGeom>
          <a:solidFill>
            <a:schemeClr val="tx1"/>
          </a:solidFill>
          <a:ln w="9525">
            <a:solidFill>
              <a:schemeClr val="tx1"/>
            </a:solidFill>
            <a:miter lim="800000"/>
            <a:headEnd/>
            <a:tailEnd/>
          </a:ln>
          <a:effectLst/>
        </p:spPr>
        <p:txBody>
          <a:bodyPr wrap="none" anchor="ctr"/>
          <a:lstStyle/>
          <a:p>
            <a:endParaRPr lang="en-US"/>
          </a:p>
        </p:txBody>
      </p:sp>
      <p:sp>
        <p:nvSpPr>
          <p:cNvPr id="63499" name="Rectangle 11"/>
          <p:cNvSpPr>
            <a:spLocks noChangeArrowheads="1"/>
          </p:cNvSpPr>
          <p:nvPr/>
        </p:nvSpPr>
        <p:spPr bwMode="auto">
          <a:xfrm>
            <a:off x="3429000" y="2065338"/>
            <a:ext cx="76200" cy="12954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3500" name="AutoShape 12"/>
          <p:cNvSpPr>
            <a:spLocks noChangeArrowheads="1"/>
          </p:cNvSpPr>
          <p:nvPr/>
        </p:nvSpPr>
        <p:spPr bwMode="auto">
          <a:xfrm>
            <a:off x="6172200" y="3124200"/>
            <a:ext cx="381000" cy="304800"/>
          </a:xfrm>
          <a:prstGeom prst="rightArrow">
            <a:avLst>
              <a:gd name="adj1" fmla="val 50000"/>
              <a:gd name="adj2" fmla="val 31250"/>
            </a:avLst>
          </a:prstGeom>
          <a:solidFill>
            <a:schemeClr val="tx1"/>
          </a:solidFill>
          <a:ln w="9525">
            <a:solidFill>
              <a:schemeClr val="tx1"/>
            </a:solidFill>
            <a:miter lim="800000"/>
            <a:headEnd/>
            <a:tailEnd/>
          </a:ln>
          <a:effectLst/>
        </p:spPr>
        <p:txBody>
          <a:bodyPr wrap="none" anchor="ctr"/>
          <a:lstStyle/>
          <a:p>
            <a:endParaRPr lang="en-US"/>
          </a:p>
        </p:txBody>
      </p:sp>
      <p:sp>
        <p:nvSpPr>
          <p:cNvPr id="63501" name="Rectangle 13"/>
          <p:cNvSpPr>
            <a:spLocks noChangeArrowheads="1"/>
          </p:cNvSpPr>
          <p:nvPr/>
        </p:nvSpPr>
        <p:spPr bwMode="auto">
          <a:xfrm>
            <a:off x="6096000" y="2057400"/>
            <a:ext cx="76200" cy="12954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3502" name="Text Box 14"/>
          <p:cNvSpPr txBox="1">
            <a:spLocks noChangeArrowheads="1"/>
          </p:cNvSpPr>
          <p:nvPr/>
        </p:nvSpPr>
        <p:spPr bwMode="auto">
          <a:xfrm>
            <a:off x="6629400" y="2370138"/>
            <a:ext cx="1524000" cy="3725862"/>
          </a:xfrm>
          <a:prstGeom prst="rect">
            <a:avLst/>
          </a:prstGeom>
          <a:solidFill>
            <a:srgbClr val="CCFF33"/>
          </a:solidFill>
          <a:ln w="57150" cmpd="thickThin">
            <a:solidFill>
              <a:schemeClr val="tx1"/>
            </a:solidFill>
            <a:miter lim="800000"/>
            <a:headEnd/>
            <a:tailEnd/>
          </a:ln>
          <a:effectLst/>
        </p:spPr>
        <p:txBody>
          <a:bodyPr>
            <a:spAutoFit/>
          </a:bodyPr>
          <a:lstStyle/>
          <a:p>
            <a:pPr>
              <a:spcBef>
                <a:spcPct val="50000"/>
              </a:spcBef>
            </a:pPr>
            <a:r>
              <a:rPr lang="en-US" b="1"/>
              <a:t>Bold</a:t>
            </a:r>
          </a:p>
          <a:p>
            <a:pPr>
              <a:spcBef>
                <a:spcPct val="50000"/>
              </a:spcBef>
            </a:pPr>
            <a:r>
              <a:rPr lang="en-US" b="1"/>
              <a:t>Regular</a:t>
            </a:r>
          </a:p>
          <a:p>
            <a:pPr>
              <a:spcBef>
                <a:spcPct val="50000"/>
              </a:spcBef>
            </a:pPr>
            <a:r>
              <a:rPr lang="en-US" b="1"/>
              <a:t>Italic</a:t>
            </a:r>
          </a:p>
          <a:p>
            <a:pPr>
              <a:spcBef>
                <a:spcPct val="50000"/>
              </a:spcBef>
            </a:pPr>
            <a:r>
              <a:rPr lang="en-US" b="1"/>
              <a:t>Underline</a:t>
            </a:r>
          </a:p>
          <a:p>
            <a:pPr>
              <a:spcBef>
                <a:spcPct val="50000"/>
              </a:spcBef>
            </a:pPr>
            <a:r>
              <a:rPr lang="en-US" b="1"/>
              <a:t>Upper Case</a:t>
            </a:r>
          </a:p>
          <a:p>
            <a:pPr>
              <a:spcBef>
                <a:spcPct val="50000"/>
              </a:spcBef>
            </a:pPr>
            <a:r>
              <a:rPr lang="en-US" b="1"/>
              <a:t>Lower Case</a:t>
            </a:r>
          </a:p>
          <a:p>
            <a:pPr>
              <a:spcBef>
                <a:spcPct val="50000"/>
              </a:spcBef>
            </a:pPr>
            <a:r>
              <a:rPr lang="en-US" b="1"/>
              <a:t>Font</a:t>
            </a:r>
          </a:p>
          <a:p>
            <a:pPr>
              <a:spcBef>
                <a:spcPct val="50000"/>
              </a:spcBef>
            </a:pPr>
            <a:r>
              <a:rPr lang="en-US" b="1"/>
              <a:t>Text Color</a:t>
            </a:r>
          </a:p>
          <a:p>
            <a:pPr>
              <a:spcBef>
                <a:spcPct val="50000"/>
              </a:spcBef>
            </a:pPr>
            <a:r>
              <a:rPr lang="en-US" b="1"/>
              <a:t>Page Color</a:t>
            </a:r>
          </a:p>
        </p:txBody>
      </p:sp>
      <p:sp>
        <p:nvSpPr>
          <p:cNvPr id="63503" name="Text Box 15"/>
          <p:cNvSpPr txBox="1">
            <a:spLocks noChangeArrowheads="1"/>
          </p:cNvSpPr>
          <p:nvPr/>
        </p:nvSpPr>
        <p:spPr bwMode="auto">
          <a:xfrm>
            <a:off x="381000" y="304800"/>
            <a:ext cx="8229600" cy="650875"/>
          </a:xfrm>
          <a:prstGeom prst="rect">
            <a:avLst/>
          </a:prstGeom>
          <a:solidFill>
            <a:schemeClr val="tx1"/>
          </a:solidFill>
          <a:ln w="9525">
            <a:solidFill>
              <a:schemeClr val="tx1"/>
            </a:solidFill>
            <a:miter lim="800000"/>
            <a:headEnd/>
            <a:tailEnd/>
          </a:ln>
          <a:effectLst/>
        </p:spPr>
        <p:txBody>
          <a:bodyPr>
            <a:spAutoFit/>
          </a:bodyPr>
          <a:lstStyle/>
          <a:p>
            <a:pPr algn="ctr">
              <a:spcBef>
                <a:spcPct val="50000"/>
              </a:spcBef>
            </a:pPr>
            <a:r>
              <a:rPr lang="en-US" sz="3600" b="1">
                <a:solidFill>
                  <a:srgbClr val="00FF00"/>
                </a:solidFill>
              </a:rPr>
              <a:t>Menu Options for the RTF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WordArt 5"/>
          <p:cNvSpPr>
            <a:spLocks noChangeArrowheads="1" noChangeShapeType="1" noTextEdit="1"/>
          </p:cNvSpPr>
          <p:nvPr/>
        </p:nvSpPr>
        <p:spPr bwMode="auto">
          <a:xfrm>
            <a:off x="381000" y="1676400"/>
            <a:ext cx="8305800" cy="2971800"/>
          </a:xfrm>
          <a:prstGeom prst="rect">
            <a:avLst/>
          </a:prstGeom>
        </p:spPr>
        <p:txBody>
          <a:bodyPr wrap="none" fromWordArt="1">
            <a:prstTxWarp prst="textPlain">
              <a:avLst>
                <a:gd name="adj" fmla="val 50000"/>
              </a:avLst>
            </a:prstTxWarp>
          </a:bodyPr>
          <a:lstStyle/>
          <a:p>
            <a:pPr algn="ctr"/>
            <a:r>
              <a:rPr lang="en-US" sz="36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Common Dialog</a:t>
            </a:r>
          </a:p>
          <a:p>
            <a:pPr algn="ctr"/>
            <a:r>
              <a:rPr lang="en-US" sz="3600" b="1" kern="1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Black"/>
              </a:rPr>
              <a:t>Controls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228600" y="228600"/>
            <a:ext cx="8686800" cy="6324600"/>
          </a:xfrm>
        </p:spPr>
        <p:txBody>
          <a:bodyPr/>
          <a:lstStyle/>
          <a:p>
            <a:pPr marL="392113" indent="-392113" algn="just">
              <a:lnSpc>
                <a:spcPct val="80000"/>
              </a:lnSpc>
              <a:buFont typeface="Wingdings" pitchFamily="2" charset="2"/>
              <a:buChar char="q"/>
            </a:pPr>
            <a:r>
              <a:rPr lang="en-US" sz="2200" dirty="0">
                <a:solidFill>
                  <a:schemeClr val="bg1"/>
                </a:solidFill>
                <a:latin typeface="Calibri" pitchFamily="34" charset="0"/>
                <a:cs typeface="Calibri" pitchFamily="34" charset="0"/>
              </a:rPr>
              <a:t>There are some </a:t>
            </a:r>
            <a:r>
              <a:rPr lang="en-US" sz="2200" b="1" dirty="0">
                <a:solidFill>
                  <a:srgbClr val="FFFF00"/>
                </a:solidFill>
                <a:latin typeface="Calibri" pitchFamily="34" charset="0"/>
                <a:cs typeface="Calibri" pitchFamily="34" charset="0"/>
              </a:rPr>
              <a:t>built-in dialog boxes</a:t>
            </a:r>
            <a:r>
              <a:rPr lang="en-US" sz="2200" dirty="0">
                <a:solidFill>
                  <a:srgbClr val="FFFF00"/>
                </a:solidFill>
                <a:latin typeface="Calibri" pitchFamily="34" charset="0"/>
                <a:cs typeface="Calibri" pitchFamily="34" charset="0"/>
              </a:rPr>
              <a:t> </a:t>
            </a:r>
            <a:r>
              <a:rPr lang="en-US" sz="2200" dirty="0">
                <a:solidFill>
                  <a:schemeClr val="bg1"/>
                </a:solidFill>
                <a:latin typeface="Calibri" pitchFamily="34" charset="0"/>
                <a:cs typeface="Calibri" pitchFamily="34" charset="0"/>
              </a:rPr>
              <a:t>that can be used in any application for prompting the user to choose filenames, font names and sizes, or </a:t>
            </a:r>
            <a:r>
              <a:rPr lang="en-US" sz="2200" dirty="0" err="1">
                <a:solidFill>
                  <a:schemeClr val="bg1"/>
                </a:solidFill>
                <a:latin typeface="Calibri" pitchFamily="34" charset="0"/>
                <a:cs typeface="Calibri" pitchFamily="34" charset="0"/>
              </a:rPr>
              <a:t>colours</a:t>
            </a:r>
            <a:r>
              <a:rPr lang="en-US" sz="2200" dirty="0">
                <a:solidFill>
                  <a:schemeClr val="bg1"/>
                </a:solidFill>
                <a:latin typeface="Calibri" pitchFamily="34" charset="0"/>
                <a:cs typeface="Calibri" pitchFamily="34" charset="0"/>
              </a:rPr>
              <a:t> to be used by the application.</a:t>
            </a:r>
          </a:p>
          <a:p>
            <a:pPr marL="392113" indent="-392113" algn="just">
              <a:lnSpc>
                <a:spcPct val="80000"/>
              </a:lnSpc>
              <a:buFont typeface="Wingdings" pitchFamily="2" charset="2"/>
              <a:buNone/>
            </a:pPr>
            <a:endParaRPr lang="en-US" sz="2200" dirty="0">
              <a:latin typeface="Calibri" pitchFamily="34" charset="0"/>
              <a:cs typeface="Calibri" pitchFamily="34" charset="0"/>
            </a:endParaRPr>
          </a:p>
          <a:p>
            <a:pPr marL="392113" indent="-392113" algn="just">
              <a:lnSpc>
                <a:spcPct val="80000"/>
              </a:lnSpc>
              <a:buFont typeface="Wingdings" pitchFamily="2" charset="2"/>
              <a:buChar char="q"/>
            </a:pPr>
            <a:r>
              <a:rPr lang="en-US" sz="2200" dirty="0">
                <a:solidFill>
                  <a:schemeClr val="bg1"/>
                </a:solidFill>
                <a:latin typeface="Calibri" pitchFamily="34" charset="0"/>
                <a:cs typeface="Calibri" pitchFamily="34" charset="0"/>
              </a:rPr>
              <a:t>The common dialogs are nothing more than dialog boxes, </a:t>
            </a:r>
            <a:r>
              <a:rPr lang="en-US" sz="2200" dirty="0">
                <a:solidFill>
                  <a:srgbClr val="FFFF00"/>
                </a:solidFill>
                <a:latin typeface="Calibri" pitchFamily="34" charset="0"/>
                <a:cs typeface="Calibri" pitchFamily="34" charset="0"/>
              </a:rPr>
              <a:t>and </a:t>
            </a:r>
            <a:r>
              <a:rPr lang="en-US" sz="2200" b="1" dirty="0">
                <a:solidFill>
                  <a:srgbClr val="FFFF00"/>
                </a:solidFill>
                <a:latin typeface="Calibri" pitchFamily="34" charset="0"/>
                <a:cs typeface="Calibri" pitchFamily="34" charset="0"/>
              </a:rPr>
              <a:t>they return a value</a:t>
            </a:r>
            <a:r>
              <a:rPr lang="en-US" sz="2200" dirty="0">
                <a:latin typeface="Calibri" pitchFamily="34" charset="0"/>
                <a:cs typeface="Calibri" pitchFamily="34" charset="0"/>
              </a:rPr>
              <a:t> </a:t>
            </a:r>
            <a:r>
              <a:rPr lang="en-US" sz="2200" dirty="0">
                <a:solidFill>
                  <a:schemeClr val="bg1"/>
                </a:solidFill>
                <a:latin typeface="Calibri" pitchFamily="34" charset="0"/>
                <a:cs typeface="Calibri" pitchFamily="34" charset="0"/>
              </a:rPr>
              <a:t>indicating how they were closed.</a:t>
            </a:r>
          </a:p>
          <a:p>
            <a:pPr marL="392113" indent="-392113" algn="just">
              <a:lnSpc>
                <a:spcPct val="80000"/>
              </a:lnSpc>
              <a:buFont typeface="Wingdings" pitchFamily="2" charset="2"/>
              <a:buNone/>
            </a:pPr>
            <a:endParaRPr lang="en-US" sz="2200" dirty="0">
              <a:latin typeface="Calibri" pitchFamily="34" charset="0"/>
              <a:cs typeface="Calibri" pitchFamily="34" charset="0"/>
            </a:endParaRPr>
          </a:p>
          <a:p>
            <a:pPr marL="392113" indent="-392113" algn="just">
              <a:lnSpc>
                <a:spcPct val="80000"/>
              </a:lnSpc>
              <a:buFont typeface="Wingdings" pitchFamily="2" charset="2"/>
              <a:buChar char="q"/>
            </a:pPr>
            <a:r>
              <a:rPr lang="en-US" sz="2200" dirty="0">
                <a:solidFill>
                  <a:schemeClr val="bg1"/>
                </a:solidFill>
                <a:latin typeface="Calibri" pitchFamily="34" charset="0"/>
                <a:cs typeface="Calibri" pitchFamily="34" charset="0"/>
              </a:rPr>
              <a:t>To display a common dialog box from within your application, you must first add an instance of the appropriate control to your project.</a:t>
            </a:r>
          </a:p>
          <a:p>
            <a:pPr marL="392113" indent="-392113" algn="just">
              <a:lnSpc>
                <a:spcPct val="80000"/>
              </a:lnSpc>
              <a:buFont typeface="Wingdings" pitchFamily="2" charset="2"/>
              <a:buChar char="q"/>
            </a:pPr>
            <a:endParaRPr lang="en-US" sz="2200" dirty="0">
              <a:solidFill>
                <a:schemeClr val="bg1"/>
              </a:solidFill>
              <a:latin typeface="Calibri" pitchFamily="34" charset="0"/>
              <a:cs typeface="Calibri" pitchFamily="34" charset="0"/>
            </a:endParaRPr>
          </a:p>
          <a:p>
            <a:pPr marL="392113" indent="-392113" algn="just">
              <a:lnSpc>
                <a:spcPct val="80000"/>
              </a:lnSpc>
              <a:buFont typeface="Wingdings" pitchFamily="2" charset="2"/>
              <a:buChar char="q"/>
            </a:pPr>
            <a:r>
              <a:rPr lang="en-US" sz="2200" dirty="0">
                <a:solidFill>
                  <a:schemeClr val="bg1"/>
                </a:solidFill>
                <a:latin typeface="Calibri" pitchFamily="34" charset="0"/>
                <a:cs typeface="Calibri" pitchFamily="34" charset="0"/>
              </a:rPr>
              <a:t>To display a common dialog box from within your code, you simply call the control’s </a:t>
            </a:r>
            <a:r>
              <a:rPr lang="en-US" sz="2200" b="1" dirty="0" err="1">
                <a:solidFill>
                  <a:srgbClr val="FFFF00"/>
                </a:solidFill>
                <a:latin typeface="Calibri" pitchFamily="34" charset="0"/>
                <a:cs typeface="Calibri" pitchFamily="34" charset="0"/>
              </a:rPr>
              <a:t>ShowDialog</a:t>
            </a:r>
            <a:r>
              <a:rPr lang="en-US" sz="2200" b="1" dirty="0">
                <a:solidFill>
                  <a:srgbClr val="FFFF00"/>
                </a:solidFill>
                <a:latin typeface="Calibri" pitchFamily="34" charset="0"/>
                <a:cs typeface="Calibri" pitchFamily="34" charset="0"/>
              </a:rPr>
              <a:t> method</a:t>
            </a:r>
            <a:r>
              <a:rPr lang="en-US" sz="2200" dirty="0">
                <a:solidFill>
                  <a:schemeClr val="bg1"/>
                </a:solidFill>
                <a:latin typeface="Calibri" pitchFamily="34" charset="0"/>
                <a:cs typeface="Calibri" pitchFamily="34" charset="0"/>
              </a:rPr>
              <a:t>, which is common for all dialog controls. </a:t>
            </a:r>
          </a:p>
          <a:p>
            <a:pPr marL="392113" indent="-392113" algn="just">
              <a:lnSpc>
                <a:spcPct val="80000"/>
              </a:lnSpc>
              <a:buFont typeface="Wingdings" pitchFamily="2" charset="2"/>
              <a:buChar char="q"/>
            </a:pPr>
            <a:endParaRPr lang="en-US" sz="2200" dirty="0">
              <a:solidFill>
                <a:schemeClr val="bg1"/>
              </a:solidFill>
              <a:latin typeface="Calibri" pitchFamily="34" charset="0"/>
              <a:cs typeface="Calibri" pitchFamily="34" charset="0"/>
            </a:endParaRPr>
          </a:p>
          <a:p>
            <a:pPr marL="392113" indent="-392113" algn="just">
              <a:lnSpc>
                <a:spcPct val="80000"/>
              </a:lnSpc>
              <a:buFont typeface="Wingdings" pitchFamily="2" charset="2"/>
              <a:buChar char="q"/>
            </a:pPr>
            <a:r>
              <a:rPr lang="en-US" sz="2200" dirty="0">
                <a:solidFill>
                  <a:schemeClr val="bg1"/>
                </a:solidFill>
                <a:latin typeface="Calibri" pitchFamily="34" charset="0"/>
                <a:cs typeface="Calibri" pitchFamily="34" charset="0"/>
              </a:rPr>
              <a:t>The code for invoking the Open Dialog box and retrieving the selected filename is as shown below</a:t>
            </a:r>
          </a:p>
          <a:p>
            <a:pPr marL="392113" indent="-392113" algn="just">
              <a:lnSpc>
                <a:spcPct val="80000"/>
              </a:lnSpc>
              <a:buFontTx/>
              <a:buNone/>
            </a:pPr>
            <a:r>
              <a:rPr lang="en-US" sz="2200" dirty="0">
                <a:solidFill>
                  <a:srgbClr val="0000CC"/>
                </a:solidFill>
                <a:latin typeface="Calibri" pitchFamily="34" charset="0"/>
                <a:cs typeface="Calibri" pitchFamily="34" charset="0"/>
              </a:rPr>
              <a:t>	</a:t>
            </a:r>
            <a:r>
              <a:rPr lang="en-US" sz="2200" dirty="0">
                <a:solidFill>
                  <a:srgbClr val="FFFF00"/>
                </a:solidFill>
                <a:latin typeface="Calibri" pitchFamily="34" charset="0"/>
                <a:cs typeface="Calibri" pitchFamily="34" charset="0"/>
              </a:rPr>
              <a:t>If OpenFileDlg1.ShowDialog=</a:t>
            </a:r>
            <a:r>
              <a:rPr lang="en-US" sz="2200" dirty="0" err="1">
                <a:solidFill>
                  <a:srgbClr val="FFFF00"/>
                </a:solidFill>
                <a:latin typeface="Calibri" pitchFamily="34" charset="0"/>
                <a:cs typeface="Calibri" pitchFamily="34" charset="0"/>
              </a:rPr>
              <a:t>DialogResult.Ok</a:t>
            </a:r>
            <a:r>
              <a:rPr lang="en-US" sz="2200" dirty="0">
                <a:solidFill>
                  <a:srgbClr val="FFFF00"/>
                </a:solidFill>
                <a:latin typeface="Calibri" pitchFamily="34" charset="0"/>
                <a:cs typeface="Calibri" pitchFamily="34" charset="0"/>
              </a:rPr>
              <a:t> Then</a:t>
            </a:r>
          </a:p>
          <a:p>
            <a:pPr marL="392113" indent="-392113" algn="just">
              <a:lnSpc>
                <a:spcPct val="80000"/>
              </a:lnSpc>
              <a:buFontTx/>
              <a:buNone/>
            </a:pPr>
            <a:r>
              <a:rPr lang="en-US" sz="2200" dirty="0">
                <a:solidFill>
                  <a:srgbClr val="FFFF00"/>
                </a:solidFill>
                <a:latin typeface="Calibri" pitchFamily="34" charset="0"/>
                <a:cs typeface="Calibri" pitchFamily="34" charset="0"/>
              </a:rPr>
              <a:t>		filename = OpenFileDlg1.FileName</a:t>
            </a:r>
          </a:p>
          <a:p>
            <a:pPr marL="392113" indent="-392113" algn="just">
              <a:lnSpc>
                <a:spcPct val="80000"/>
              </a:lnSpc>
              <a:buFontTx/>
              <a:buNone/>
            </a:pPr>
            <a:r>
              <a:rPr lang="en-US" sz="2200" dirty="0">
                <a:solidFill>
                  <a:srgbClr val="FFFF00"/>
                </a:solidFill>
                <a:latin typeface="Calibri" pitchFamily="34" charset="0"/>
                <a:cs typeface="Calibri" pitchFamily="34" charset="0"/>
              </a:rPr>
              <a:t>	End If</a:t>
            </a:r>
          </a:p>
          <a:p>
            <a:pPr marL="392113" indent="-392113" algn="just">
              <a:lnSpc>
                <a:spcPct val="80000"/>
              </a:lnSpc>
              <a:buFont typeface="Wingdings" pitchFamily="2" charset="2"/>
              <a:buChar char="q"/>
            </a:pP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p:cNvSpPr txBox="1">
            <a:spLocks noChangeArrowheads="1"/>
          </p:cNvSpPr>
          <p:nvPr/>
        </p:nvSpPr>
        <p:spPr bwMode="auto">
          <a:xfrm>
            <a:off x="685800" y="762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Color Dialog Box</a:t>
            </a:r>
          </a:p>
        </p:txBody>
      </p:sp>
      <p:pic>
        <p:nvPicPr>
          <p:cNvPr id="52229" name="Picture 5"/>
          <p:cNvPicPr>
            <a:picLocks noChangeAspect="1" noChangeArrowheads="1"/>
          </p:cNvPicPr>
          <p:nvPr/>
        </p:nvPicPr>
        <p:blipFill>
          <a:blip r:embed="rId2"/>
          <a:srcRect/>
          <a:stretch>
            <a:fillRect/>
          </a:stretch>
        </p:blipFill>
        <p:spPr bwMode="auto">
          <a:xfrm>
            <a:off x="2819400" y="990600"/>
            <a:ext cx="3627438" cy="5410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4"/>
          <p:cNvSpPr txBox="1">
            <a:spLocks noChangeArrowheads="1"/>
          </p:cNvSpPr>
          <p:nvPr/>
        </p:nvSpPr>
        <p:spPr bwMode="auto">
          <a:xfrm>
            <a:off x="685800" y="762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Color Dialog Box</a:t>
            </a:r>
          </a:p>
        </p:txBody>
      </p:sp>
      <p:sp>
        <p:nvSpPr>
          <p:cNvPr id="46086" name="Rectangle 6"/>
          <p:cNvSpPr>
            <a:spLocks noChangeArrowheads="1"/>
          </p:cNvSpPr>
          <p:nvPr/>
        </p:nvSpPr>
        <p:spPr bwMode="auto">
          <a:xfrm>
            <a:off x="228600" y="979488"/>
            <a:ext cx="8686800" cy="5786437"/>
          </a:xfrm>
          <a:prstGeom prst="rect">
            <a:avLst/>
          </a:prstGeom>
          <a:noFill/>
          <a:ln w="9525">
            <a:noFill/>
            <a:miter lim="800000"/>
            <a:headEnd/>
            <a:tailEnd/>
          </a:ln>
          <a:effectLst/>
        </p:spPr>
        <p:txBody>
          <a:bodyPr>
            <a:spAutoFit/>
          </a:bodyPr>
          <a:lstStyle/>
          <a:p>
            <a:pPr algn="just"/>
            <a:r>
              <a:rPr lang="en-US" sz="2200"/>
              <a:t>The code for invoking the Color Dialog box and reading the value of the selected colour is as shown below:</a:t>
            </a:r>
          </a:p>
          <a:p>
            <a:pPr algn="just"/>
            <a:r>
              <a:rPr lang="en-US" sz="2200">
                <a:solidFill>
                  <a:srgbClr val="0000CC"/>
                </a:solidFill>
              </a:rPr>
              <a:t>	</a:t>
            </a:r>
            <a:r>
              <a:rPr lang="en-US" sz="2000">
                <a:solidFill>
                  <a:srgbClr val="0000CC"/>
                </a:solidFill>
              </a:rPr>
              <a:t>If ColorDialog1.ShowDialog=DialogResult.Ok Then</a:t>
            </a:r>
          </a:p>
          <a:p>
            <a:pPr algn="just"/>
            <a:r>
              <a:rPr lang="en-US" sz="2000">
                <a:solidFill>
                  <a:srgbClr val="0000CC"/>
                </a:solidFill>
              </a:rPr>
              <a:t>		Me.BackColor = ColorDialog1.Color</a:t>
            </a:r>
          </a:p>
          <a:p>
            <a:pPr algn="just"/>
            <a:r>
              <a:rPr lang="en-US" sz="2000">
                <a:solidFill>
                  <a:srgbClr val="0000CC"/>
                </a:solidFill>
              </a:rPr>
              <a:t>	End If</a:t>
            </a:r>
          </a:p>
          <a:p>
            <a:pPr algn="just"/>
            <a:r>
              <a:rPr lang="en-US" sz="2200">
                <a:solidFill>
                  <a:srgbClr val="0000CC"/>
                </a:solidFill>
              </a:rPr>
              <a:t> 	</a:t>
            </a:r>
          </a:p>
          <a:p>
            <a:pPr algn="just">
              <a:buFont typeface="Wingdings" pitchFamily="2" charset="2"/>
              <a:buChar char="q"/>
            </a:pPr>
            <a:r>
              <a:rPr lang="en-US" sz="2200" b="1">
                <a:solidFill>
                  <a:srgbClr val="008000"/>
                </a:solidFill>
              </a:rPr>
              <a:t>  </a:t>
            </a:r>
            <a:r>
              <a:rPr lang="en-US" sz="2400" b="1">
                <a:solidFill>
                  <a:srgbClr val="008000"/>
                </a:solidFill>
              </a:rPr>
              <a:t>AllowFullOpen</a:t>
            </a:r>
            <a:r>
              <a:rPr lang="en-US" sz="2200">
                <a:solidFill>
                  <a:srgbClr val="0000CC"/>
                </a:solidFill>
              </a:rPr>
              <a:t> </a:t>
            </a:r>
            <a:r>
              <a:rPr lang="en-US" sz="2400">
                <a:solidFill>
                  <a:srgbClr val="008000"/>
                </a:solidFill>
              </a:rPr>
              <a:t>– </a:t>
            </a:r>
            <a:r>
              <a:rPr lang="en-US" sz="2200"/>
              <a:t>This property enables the </a:t>
            </a:r>
            <a:r>
              <a:rPr lang="en-US" sz="2200" b="1"/>
              <a:t>Define Custom Colors button</a:t>
            </a:r>
            <a:r>
              <a:rPr lang="en-US" sz="2200"/>
              <a:t> on the Dialog box. Otherwise, this button is disabled.</a:t>
            </a:r>
          </a:p>
          <a:p>
            <a:pPr algn="just">
              <a:buFont typeface="Wingdings" pitchFamily="2" charset="2"/>
              <a:buNone/>
            </a:pPr>
            <a:r>
              <a:rPr lang="en-US" sz="2200"/>
              <a:t>		</a:t>
            </a:r>
            <a:r>
              <a:rPr lang="en-US" sz="2000">
                <a:solidFill>
                  <a:srgbClr val="0000CC"/>
                </a:solidFill>
              </a:rPr>
              <a:t>ColorDialog1.AllowFullOpen = True</a:t>
            </a:r>
          </a:p>
          <a:p>
            <a:pPr algn="just">
              <a:buFont typeface="Wingdings" pitchFamily="2" charset="2"/>
              <a:buNone/>
            </a:pPr>
            <a:endParaRPr lang="en-US" sz="1000"/>
          </a:p>
          <a:p>
            <a:pPr algn="just">
              <a:buFont typeface="Wingdings" pitchFamily="2" charset="2"/>
              <a:buChar char="q"/>
            </a:pPr>
            <a:r>
              <a:rPr lang="en-US" sz="2200" b="1">
                <a:solidFill>
                  <a:srgbClr val="008000"/>
                </a:solidFill>
              </a:rPr>
              <a:t>  </a:t>
            </a:r>
            <a:r>
              <a:rPr lang="en-US" sz="2400" b="1">
                <a:solidFill>
                  <a:srgbClr val="008000"/>
                </a:solidFill>
              </a:rPr>
              <a:t>Color</a:t>
            </a:r>
            <a:r>
              <a:rPr lang="en-US" sz="2400"/>
              <a:t> –</a:t>
            </a:r>
            <a:r>
              <a:rPr lang="en-US" sz="2200"/>
              <a:t> If you set this property before opening the Color dialog box, the selected colour will appear on the control as the preselected colour.</a:t>
            </a:r>
          </a:p>
          <a:p>
            <a:pPr algn="just">
              <a:buFont typeface="Wingdings" pitchFamily="2" charset="2"/>
              <a:buNone/>
            </a:pPr>
            <a:r>
              <a:rPr lang="en-US" sz="2200"/>
              <a:t>		</a:t>
            </a:r>
            <a:r>
              <a:rPr lang="en-US" sz="2000">
                <a:solidFill>
                  <a:srgbClr val="0000CC"/>
                </a:solidFill>
              </a:rPr>
              <a:t>ColorDialog1.Color = Color.Azure</a:t>
            </a:r>
          </a:p>
          <a:p>
            <a:pPr algn="just">
              <a:buFont typeface="Wingdings" pitchFamily="2" charset="2"/>
              <a:buNone/>
            </a:pPr>
            <a:endParaRPr lang="en-US" sz="1000"/>
          </a:p>
          <a:p>
            <a:pPr algn="just">
              <a:buFont typeface="Wingdings" pitchFamily="2" charset="2"/>
              <a:buChar char="q"/>
            </a:pPr>
            <a:r>
              <a:rPr lang="en-US" sz="2200" b="1">
                <a:solidFill>
                  <a:srgbClr val="008000"/>
                </a:solidFill>
              </a:rPr>
              <a:t>  </a:t>
            </a:r>
            <a:r>
              <a:rPr lang="en-US" sz="2400" b="1">
                <a:solidFill>
                  <a:srgbClr val="008000"/>
                </a:solidFill>
              </a:rPr>
              <a:t>AnyColor –</a:t>
            </a:r>
            <a:r>
              <a:rPr lang="en-US" sz="2200"/>
              <a:t> This is a </a:t>
            </a:r>
            <a:r>
              <a:rPr lang="en-US" sz="2200" b="1"/>
              <a:t>Boolean value</a:t>
            </a:r>
            <a:r>
              <a:rPr lang="en-US" sz="2200"/>
              <a:t> property that determines whether the dialog box </a:t>
            </a:r>
            <a:r>
              <a:rPr lang="en-US" sz="2200" b="1"/>
              <a:t>displays all available colors</a:t>
            </a:r>
            <a:r>
              <a:rPr lang="en-US" sz="2200"/>
              <a:t> in the set of basic colours.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304800" y="676275"/>
            <a:ext cx="8458200" cy="5265738"/>
          </a:xfrm>
          <a:prstGeom prst="rect">
            <a:avLst/>
          </a:prstGeom>
          <a:noFill/>
          <a:ln w="9525">
            <a:noFill/>
            <a:miter lim="800000"/>
            <a:headEnd/>
            <a:tailEnd/>
          </a:ln>
          <a:effectLst/>
        </p:spPr>
        <p:txBody>
          <a:bodyPr>
            <a:spAutoFit/>
          </a:bodyPr>
          <a:lstStyle/>
          <a:p>
            <a:pPr marL="282575" indent="-282575">
              <a:spcBef>
                <a:spcPct val="50000"/>
              </a:spcBef>
              <a:buFont typeface="Wingdings" pitchFamily="2" charset="2"/>
              <a:buChar char="q"/>
            </a:pPr>
            <a:r>
              <a:rPr lang="en-US" sz="2400" b="1">
                <a:solidFill>
                  <a:srgbClr val="008000"/>
                </a:solidFill>
              </a:rPr>
              <a:t>Custom Colors –</a:t>
            </a:r>
            <a:r>
              <a:rPr lang="en-US" sz="2200"/>
              <a:t> This property indicates the set of custom colours that will be shown in the Color Dialog. The Color dialog box has a section called custom Colors, where you can display 16 additional custom colours. </a:t>
            </a:r>
          </a:p>
          <a:p>
            <a:pPr marL="282575" indent="-282575" algn="just">
              <a:spcBef>
                <a:spcPct val="50000"/>
              </a:spcBef>
            </a:pPr>
            <a:r>
              <a:rPr lang="en-US" sz="2200"/>
              <a:t>	The CustomColor property is an </a:t>
            </a:r>
            <a:r>
              <a:rPr lang="en-US" sz="2200" b="1">
                <a:solidFill>
                  <a:srgbClr val="0000CC"/>
                </a:solidFill>
              </a:rPr>
              <a:t>array of integers</a:t>
            </a:r>
            <a:r>
              <a:rPr lang="en-US" sz="2200"/>
              <a:t> that represent colours. To display three custom colours in the lower section of the Color Dialog box, use a statement like the following:</a:t>
            </a:r>
          </a:p>
          <a:p>
            <a:pPr marL="282575" indent="-282575" algn="just">
              <a:spcBef>
                <a:spcPct val="20000"/>
              </a:spcBef>
            </a:pPr>
            <a:r>
              <a:rPr lang="en-US" sz="2200"/>
              <a:t>		</a:t>
            </a:r>
            <a:r>
              <a:rPr lang="en-US" sz="2200" b="1">
                <a:solidFill>
                  <a:srgbClr val="0000CC"/>
                </a:solidFill>
              </a:rPr>
              <a:t>Dim colors( ) As Integer = {222663, 35453, 7888}</a:t>
            </a:r>
          </a:p>
          <a:p>
            <a:pPr marL="282575" indent="-282575" algn="just">
              <a:spcBef>
                <a:spcPct val="20000"/>
              </a:spcBef>
            </a:pPr>
            <a:r>
              <a:rPr lang="en-US" sz="2200" b="1">
                <a:solidFill>
                  <a:srgbClr val="0000CC"/>
                </a:solidFill>
              </a:rPr>
              <a:t>		ColorDialog1.CustomColors = colors</a:t>
            </a:r>
            <a:r>
              <a:rPr lang="en-US" sz="2200"/>
              <a:t> </a:t>
            </a:r>
          </a:p>
          <a:p>
            <a:pPr marL="282575" indent="-282575">
              <a:spcBef>
                <a:spcPct val="50000"/>
              </a:spcBef>
            </a:pPr>
            <a:endParaRPr lang="en-US" sz="1200"/>
          </a:p>
          <a:p>
            <a:pPr marL="282575" indent="-282575">
              <a:spcBef>
                <a:spcPct val="50000"/>
              </a:spcBef>
              <a:buFont typeface="Wingdings" pitchFamily="2" charset="2"/>
              <a:buChar char="q"/>
            </a:pPr>
            <a:r>
              <a:rPr lang="en-US" sz="2400" b="1">
                <a:solidFill>
                  <a:srgbClr val="008000"/>
                </a:solidFill>
              </a:rPr>
              <a:t>SolidColorOnly –</a:t>
            </a:r>
            <a:r>
              <a:rPr lang="en-US" sz="2200"/>
              <a:t> Indicates whether the dialog box will restrict users to </a:t>
            </a:r>
            <a:r>
              <a:rPr lang="en-US" sz="2200" b="1"/>
              <a:t>selecting solid colors only</a:t>
            </a:r>
            <a:r>
              <a:rPr lang="en-US" sz="2200"/>
              <a:t>. This setting should be used with systems that can display only 256 colours.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p:cNvPicPr>
            <a:picLocks noChangeAspect="1" noChangeArrowheads="1"/>
          </p:cNvPicPr>
          <p:nvPr/>
        </p:nvPicPr>
        <p:blipFill>
          <a:blip r:embed="rId2"/>
          <a:srcRect/>
          <a:stretch>
            <a:fillRect/>
          </a:stretch>
        </p:blipFill>
        <p:spPr bwMode="auto">
          <a:xfrm>
            <a:off x="1600200" y="1371600"/>
            <a:ext cx="6019800" cy="4835525"/>
          </a:xfrm>
          <a:prstGeom prst="rect">
            <a:avLst/>
          </a:prstGeom>
          <a:noFill/>
          <a:ln w="9525">
            <a:noFill/>
            <a:miter lim="800000"/>
            <a:headEnd/>
            <a:tailEnd/>
          </a:ln>
          <a:effectLst/>
        </p:spPr>
      </p:pic>
      <p:sp>
        <p:nvSpPr>
          <p:cNvPr id="53253" name="Text Box 5"/>
          <p:cNvSpPr txBox="1">
            <a:spLocks noChangeArrowheads="1"/>
          </p:cNvSpPr>
          <p:nvPr/>
        </p:nvSpPr>
        <p:spPr bwMode="auto">
          <a:xfrm>
            <a:off x="685800" y="263525"/>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Font Dialog Box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p:cNvSpPr txBox="1">
            <a:spLocks noChangeArrowheads="1"/>
          </p:cNvSpPr>
          <p:nvPr/>
        </p:nvSpPr>
        <p:spPr bwMode="auto">
          <a:xfrm>
            <a:off x="685800" y="76200"/>
            <a:ext cx="7543800" cy="650875"/>
          </a:xfrm>
          <a:prstGeom prst="rect">
            <a:avLst/>
          </a:prstGeom>
          <a:solidFill>
            <a:srgbClr val="003300"/>
          </a:solidFill>
          <a:ln w="9525">
            <a:solidFill>
              <a:schemeClr val="tx1"/>
            </a:solidFill>
            <a:miter lim="800000"/>
            <a:headEnd/>
            <a:tailEnd/>
          </a:ln>
          <a:effectLst/>
        </p:spPr>
        <p:txBody>
          <a:bodyPr>
            <a:spAutoFit/>
          </a:bodyPr>
          <a:lstStyle/>
          <a:p>
            <a:pPr algn="ctr"/>
            <a:r>
              <a:rPr lang="en-US" sz="3600" b="1">
                <a:solidFill>
                  <a:schemeClr val="folHlink"/>
                </a:solidFill>
              </a:rPr>
              <a:t>The Font Dialog Box</a:t>
            </a:r>
          </a:p>
        </p:txBody>
      </p:sp>
      <p:sp>
        <p:nvSpPr>
          <p:cNvPr id="48133" name="Text Box 5"/>
          <p:cNvSpPr txBox="1">
            <a:spLocks noChangeArrowheads="1"/>
          </p:cNvSpPr>
          <p:nvPr/>
        </p:nvSpPr>
        <p:spPr bwMode="auto">
          <a:xfrm>
            <a:off x="228600" y="1219200"/>
            <a:ext cx="86868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48135" name="Text Box 7"/>
          <p:cNvSpPr txBox="1">
            <a:spLocks noChangeArrowheads="1"/>
          </p:cNvSpPr>
          <p:nvPr/>
        </p:nvSpPr>
        <p:spPr bwMode="auto">
          <a:xfrm>
            <a:off x="228600" y="1014413"/>
            <a:ext cx="8610600" cy="5386387"/>
          </a:xfrm>
          <a:prstGeom prst="rect">
            <a:avLst/>
          </a:prstGeom>
          <a:noFill/>
          <a:ln w="9525">
            <a:noFill/>
            <a:miter lim="800000"/>
            <a:headEnd/>
            <a:tailEnd/>
          </a:ln>
          <a:effectLst/>
        </p:spPr>
        <p:txBody>
          <a:bodyPr>
            <a:spAutoFit/>
          </a:bodyPr>
          <a:lstStyle/>
          <a:p>
            <a:pPr marL="347663" indent="-347663" algn="just">
              <a:spcBef>
                <a:spcPct val="50000"/>
              </a:spcBef>
              <a:buFont typeface="Wingdings" pitchFamily="2" charset="2"/>
              <a:buChar char="q"/>
            </a:pPr>
            <a:r>
              <a:rPr lang="en-US" sz="2400" b="1">
                <a:solidFill>
                  <a:srgbClr val="008000"/>
                </a:solidFill>
              </a:rPr>
              <a:t>AllowSimulations – </a:t>
            </a:r>
            <a:r>
              <a:rPr lang="en-US" sz="2400"/>
              <a:t>This property is a Boolean value that indicates whether the dialog box allows the display and selection of </a:t>
            </a:r>
            <a:r>
              <a:rPr lang="en-US" sz="2400" b="1"/>
              <a:t>simulated fonts</a:t>
            </a:r>
            <a:r>
              <a:rPr lang="en-US" sz="2400"/>
              <a:t>.</a:t>
            </a:r>
            <a:endParaRPr lang="en-US" sz="2400" b="1">
              <a:solidFill>
                <a:srgbClr val="008000"/>
              </a:solidFill>
            </a:endParaRPr>
          </a:p>
          <a:p>
            <a:pPr marL="347663" indent="-347663" algn="just">
              <a:spcBef>
                <a:spcPct val="50000"/>
              </a:spcBef>
              <a:buFont typeface="Wingdings" pitchFamily="2" charset="2"/>
              <a:buChar char="q"/>
            </a:pPr>
            <a:r>
              <a:rPr lang="en-US" sz="2400" b="1">
                <a:solidFill>
                  <a:srgbClr val="008000"/>
                </a:solidFill>
              </a:rPr>
              <a:t>AllowVectorFonts – </a:t>
            </a:r>
            <a:r>
              <a:rPr lang="en-US" sz="2400"/>
              <a:t>This property is a Boolean value that indicates whether the dialog box allows the display and selection of </a:t>
            </a:r>
            <a:r>
              <a:rPr lang="en-US" sz="2400" b="1"/>
              <a:t>vector fonts</a:t>
            </a:r>
            <a:r>
              <a:rPr lang="en-US" sz="2400"/>
              <a:t>.</a:t>
            </a:r>
            <a:endParaRPr lang="en-US" sz="2400" b="1">
              <a:solidFill>
                <a:srgbClr val="008000"/>
              </a:solidFill>
            </a:endParaRPr>
          </a:p>
          <a:p>
            <a:pPr marL="347663" indent="-347663" algn="just">
              <a:spcBef>
                <a:spcPct val="50000"/>
              </a:spcBef>
              <a:buFont typeface="Wingdings" pitchFamily="2" charset="2"/>
              <a:buChar char="q"/>
            </a:pPr>
            <a:r>
              <a:rPr lang="en-US" sz="2400" b="1">
                <a:solidFill>
                  <a:srgbClr val="008000"/>
                </a:solidFill>
              </a:rPr>
              <a:t>AllowVerticalFonts – </a:t>
            </a:r>
            <a:r>
              <a:rPr lang="en-US" sz="2400"/>
              <a:t>This property is a Boolean value that indicates whether the dialog box allows the display and selection of both </a:t>
            </a:r>
            <a:r>
              <a:rPr lang="en-US" sz="2400" b="1"/>
              <a:t>horizontal and vertical fonts</a:t>
            </a:r>
            <a:r>
              <a:rPr lang="en-US" sz="2400"/>
              <a:t>. Its default value is False.</a:t>
            </a:r>
          </a:p>
          <a:p>
            <a:pPr marL="347663" indent="-347663" algn="just">
              <a:spcBef>
                <a:spcPct val="50000"/>
              </a:spcBef>
              <a:buFont typeface="Wingdings" pitchFamily="2" charset="2"/>
              <a:buChar char="q"/>
            </a:pPr>
            <a:r>
              <a:rPr lang="en-US" sz="2400" b="1">
                <a:solidFill>
                  <a:srgbClr val="008000"/>
                </a:solidFill>
              </a:rPr>
              <a:t>FixedPitchOnly – </a:t>
            </a:r>
            <a:r>
              <a:rPr lang="en-US" sz="2400"/>
              <a:t>This property is a Boolean value that indicates whether the dialog box allows only the selection of </a:t>
            </a:r>
            <a:r>
              <a:rPr lang="en-US" sz="2400" b="1"/>
              <a:t>fixed-pitch fonts</a:t>
            </a:r>
            <a:r>
              <a:rPr lang="en-US" sz="2400"/>
              <a:t>. Its default value is False.</a:t>
            </a:r>
            <a:endParaRPr lang="en-US" sz="2400" b="1">
              <a:solidFill>
                <a:srgbClr val="008000"/>
              </a:solidFill>
            </a:endParaRPr>
          </a:p>
        </p:txBody>
      </p:sp>
    </p:spTree>
  </p:cSld>
  <p:clrMapOvr>
    <a:masterClrMapping/>
  </p:clrMapOvr>
</p:sld>
</file>

<file path=ppt/theme/theme1.xml><?xml version="1.0" encoding="utf-8"?>
<a:theme xmlns:a="http://schemas.openxmlformats.org/drawingml/2006/main" name="Theme7">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Theme7</Template>
  <TotalTime>3</TotalTime>
  <Words>1311</Words>
  <Application>Microsoft Office PowerPoint</Application>
  <PresentationFormat>On-screen Show (4:3)</PresentationFormat>
  <Paragraphs>195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Theme7</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NEHU</dc:creator>
  <cp:lastModifiedBy>NEHU</cp:lastModifiedBy>
  <cp:revision>1</cp:revision>
  <dcterms:created xsi:type="dcterms:W3CDTF">2017-09-07T05:01:53Z</dcterms:created>
  <dcterms:modified xsi:type="dcterms:W3CDTF">2017-09-07T05:05:05Z</dcterms:modified>
</cp:coreProperties>
</file>