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2" r:id="rId5"/>
    <p:sldId id="273" r:id="rId6"/>
    <p:sldId id="274" r:id="rId7"/>
    <p:sldId id="281" r:id="rId8"/>
    <p:sldId id="275" r:id="rId9"/>
    <p:sldId id="276" r:id="rId10"/>
    <p:sldId id="277" r:id="rId11"/>
    <p:sldId id="278" r:id="rId12"/>
    <p:sldId id="279" r:id="rId13"/>
    <p:sldId id="280" r:id="rId14"/>
    <p:sldId id="260" r:id="rId15"/>
    <p:sldId id="261" r:id="rId16"/>
    <p:sldId id="262" r:id="rId17"/>
    <p:sldId id="264" r:id="rId18"/>
    <p:sldId id="282" r:id="rId19"/>
    <p:sldId id="283" r:id="rId20"/>
    <p:sldId id="284" r:id="rId21"/>
    <p:sldId id="285" r:id="rId22"/>
    <p:sldId id="286" r:id="rId23"/>
    <p:sldId id="266" r:id="rId24"/>
    <p:sldId id="267" r:id="rId25"/>
    <p:sldId id="268" r:id="rId26"/>
    <p:sldId id="269" r:id="rId27"/>
    <p:sldId id="27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A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fld id="{F61FD948-28B6-4F5C-9701-CB5E01909E8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A648BE-9DA9-42E5-BE1D-763D4CE22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WordArt 5"/>
          <p:cNvSpPr>
            <a:spLocks noChangeArrowheads="1" noChangeShapeType="1" noTextEdit="1"/>
          </p:cNvSpPr>
          <p:nvPr/>
        </p:nvSpPr>
        <p:spPr bwMode="auto">
          <a:xfrm>
            <a:off x="685800" y="1219200"/>
            <a:ext cx="7696200" cy="2590800"/>
          </a:xfrm>
          <a:prstGeom prst="rect">
            <a:avLst/>
          </a:prstGeom>
        </p:spPr>
        <p:txBody>
          <a:bodyPr wrap="none" fromWordArt="1">
            <a:prstTxWarp prst="textCurveDown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kern="10" normalizeH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/>
              </a:rPr>
              <a:t>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When the above code is compiled and executed, it produces the following result: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Before swap, value of a :100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Before swap, value of b :200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After swap, value of a :100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After swap, value of b :200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It shows that there is no change in the values though they had been changed inside the function.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Passing Parameters by Reference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 reference parameter is a reference to a memory location of a variable. 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When you pass parameters by reference, unlike value parameters, a new storage location is not created for these parameters. 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reference parameters represent the same memory location as the actual parameters that are supplied to the method.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VB.Net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you declare the reference parameters using the 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ByRef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keyword. 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381000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Example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9A0A67"/>
                </a:solidFill>
                <a:latin typeface="Calibri" pitchFamily="34" charset="0"/>
                <a:cs typeface="Calibri" pitchFamily="34" charset="0"/>
              </a:rPr>
              <a:t>Module </a:t>
            </a:r>
            <a:r>
              <a:rPr lang="en-US" sz="1800" b="1" dirty="0" err="1" smtClean="0">
                <a:solidFill>
                  <a:srgbClr val="9A0A67"/>
                </a:solidFill>
                <a:latin typeface="Calibri" pitchFamily="34" charset="0"/>
                <a:cs typeface="Calibri" pitchFamily="34" charset="0"/>
              </a:rPr>
              <a:t>paramByref</a:t>
            </a:r>
            <a:r>
              <a:rPr lang="en-US" sz="1800" b="1" dirty="0" smtClean="0">
                <a:solidFill>
                  <a:srgbClr val="9A0A67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Sub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swap(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ByRef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x As Integer,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ByRef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y As Integer)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Dim temp As Integer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temp = x ' save the value of x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x = y ' put y into x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y = temp 'put temp into y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End Sub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Sub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Main()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' local variable definition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Dim a As Integer = 100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Dim b As Integer = 200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("Before swap, value of a : {0}", a) 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("Before swap, value of b : {0}", b)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' calling a function to swap the values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swap(a, b)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("After swap, value of a : {0}", a)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("After swap, value of b : {0}", b)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Console.ReadLine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 Sub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9A0A67"/>
                </a:solidFill>
                <a:latin typeface="Calibri" pitchFamily="34" charset="0"/>
                <a:cs typeface="Calibri" pitchFamily="34" charset="0"/>
              </a:rPr>
              <a:t>End Module</a:t>
            </a:r>
            <a:endParaRPr lang="en-US" sz="1800" b="1" dirty="0">
              <a:solidFill>
                <a:srgbClr val="9A0A67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When the above code is compiled and executed, it produces the following result: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Before swap, value of a : 100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Before swap, value of b : 200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After swap, value of a : 200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After swap, value of b : 100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305800" cy="6019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 function is similar to a subroutine, but a function 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returns a result.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However, both functions and subroutines can 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accept arguments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The value we pass back to the calling program from a function is called the 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return value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and its type must match the type of the function.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The statements that make up a function are placed in a set of 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Function…End Function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statements.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Function Prime( ) As Integer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		…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		…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		Return (</a:t>
            </a:r>
            <a:r>
              <a:rPr lang="en-US" sz="2400" b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varNum</a:t>
            </a: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	End Function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</p:spPr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Built-In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.NET framework provides a large number of functions that implement common or complicated tasks.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There are functions for the common math operations, functions to perform calculation with dates, financial functions, and many more.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we use such built-in functions, we don’t have to know how they work internally.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Pmt( )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function, for example, calculates the monthly payment on a loan.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05800" cy="5257800"/>
          </a:xfrm>
        </p:spPr>
        <p:txBody>
          <a:bodyPr/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Procedures can accept more than one argument.</a:t>
            </a:r>
          </a:p>
          <a:p>
            <a:pPr algn="just"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buFontTx/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Function Min(</a:t>
            </a:r>
            <a:r>
              <a:rPr lang="en-US" sz="2400" b="1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ByVal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a As Single, </a:t>
            </a:r>
            <a:r>
              <a:rPr lang="en-US" sz="2400" b="1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ByVal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b As Single) As Single</a:t>
            </a:r>
          </a:p>
          <a:p>
            <a:pPr algn="just"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		result= IIF(a&lt;b, a, b)</a:t>
            </a:r>
          </a:p>
          <a:p>
            <a:pPr algn="just"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	End Function </a:t>
            </a:r>
          </a:p>
          <a:p>
            <a:pPr algn="just">
              <a:buFontTx/>
              <a:buNone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IIF( ) is a built-in function that evaluates the first argument. If it is True, the function returns second argument and if it is False, the IIF( ) function returns the third argument.</a:t>
            </a:r>
          </a:p>
          <a:p>
            <a:pPr algn="just"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>
              <a:buFontTx/>
              <a:buNone/>
            </a:pPr>
            <a:endParaRPr lang="en-US" dirty="0"/>
          </a:p>
          <a:p>
            <a:pPr algn="just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2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Named Arguments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8001000" cy="5745162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By default, VB matches the values passed to a procedure to the declared arguments by their order. That is why the arguments are called as </a:t>
            </a:r>
            <a:r>
              <a:rPr lang="en-US" sz="22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positional arguments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However, we can also use the concept of </a:t>
            </a:r>
            <a:r>
              <a:rPr lang="en-US" sz="22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named arguments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to remove the limitation of positional arguments.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Suppose a function accepts two arguments: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Function f1(</a:t>
            </a:r>
            <a:r>
              <a:rPr lang="en-US" sz="20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ByVal</a:t>
            </a: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name as String, </a:t>
            </a:r>
            <a:r>
              <a:rPr lang="en-US" sz="20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ByVal</a:t>
            </a: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color as string) As String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0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(name)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0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(color)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		Return(“Done”)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	End Function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b="1" dirty="0">
              <a:solidFill>
                <a:srgbClr val="006666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We can call the function f1 this way: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2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f1(color:=“brown”, name=“xyz</a:t>
            </a:r>
            <a:r>
              <a:rPr lang="en-US" sz="2200" b="1" dirty="0" smtClean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”)</a:t>
            </a:r>
            <a:endParaRPr lang="en-US" sz="2200" b="1" dirty="0">
              <a:solidFill>
                <a:srgbClr val="006666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The :=operator assigns values to the named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arguments.Because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the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arguments are passed by name, we can supply them in any order.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  <a:solidFill>
            <a:srgbClr val="FFFF00"/>
          </a:solidFill>
        </p:spPr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Event handlers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Events are basically a user action like key press, clicks, mouse movements, etc., or some occurrence like system generated notifications. Applications need to respond to events when they occur.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Clicking on a button, or entering some text in a text box, or clicking on a menu item, all are examples of events. An event is an action that calls a function or may cause another event.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Event handlers are functions that tell how to respond to an event.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VB.Net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is an event-driven language. There are mainly two types of events:   </a:t>
            </a:r>
            <a:r>
              <a:rPr lang="en-US" sz="2400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Mouse events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Keyboard events.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Handling Mouse Events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Mouse events occur with mouse movements in forms and controls. Following are the various mouse events related with a Control class: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MouseDown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it occurs when a mouse button is pressed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MouseEnter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it occurs when the mouse pointer enters the control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MouseHover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it occurs when the mouse pointer hovers over the control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MouseLeave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it occurs when the mouse pointer leaves the control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MouseMove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it occurs when the mouse pointer moves over the control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MouseUp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it occurs when the mouse pointer is over the control and the mouse button is released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Procedures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229600" cy="4724400"/>
          </a:xfrm>
        </p:spPr>
        <p:txBody>
          <a:bodyPr/>
          <a:lstStyle/>
          <a:p>
            <a:pPr marL="277813" indent="-277813" algn="just">
              <a:lnSpc>
                <a:spcPct val="90000"/>
              </a:lnSpc>
              <a:buFontTx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An application is made up of small, self-contained segments called </a:t>
            </a:r>
            <a:r>
              <a:rPr lang="en-US" sz="2400" b="1" dirty="0" smtClean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procedures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277813" indent="-277813" algn="just">
              <a:lnSpc>
                <a:spcPct val="90000"/>
              </a:lnSpc>
              <a:buFontTx/>
              <a:buChar char="•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77813" indent="-277813" algn="just">
              <a:lnSpc>
                <a:spcPct val="90000"/>
              </a:lnSpc>
              <a:buFontTx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Procedures can be used for implementing repeated tasks, such as frequently used calculations.</a:t>
            </a:r>
          </a:p>
          <a:p>
            <a:pPr marL="277813" indent="-277813" algn="just">
              <a:lnSpc>
                <a:spcPct val="90000"/>
              </a:lnSpc>
              <a:buFontTx/>
              <a:buChar char="•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77813" indent="-277813" algn="just">
              <a:lnSpc>
                <a:spcPct val="90000"/>
              </a:lnSpc>
              <a:buFontTx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There are two types of procedures supported by VB.NET:   </a:t>
            </a:r>
          </a:p>
          <a:p>
            <a:pPr marL="277813" indent="411163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Functions</a:t>
            </a:r>
          </a:p>
          <a:p>
            <a:pPr marL="277813" indent="411163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Sub procedures or Subs(Subroutines)</a:t>
            </a:r>
            <a:endParaRPr lang="en-US" sz="2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277813" indent="-277813" algn="just"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77813" indent="-277813" algn="just">
              <a:lnSpc>
                <a:spcPct val="90000"/>
              </a:lnSpc>
              <a:buFontTx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The difference between subroutines and functions is that </a:t>
            </a:r>
            <a:r>
              <a:rPr lang="en-US" sz="2400" b="1" dirty="0" smtClean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functions return a value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while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subroutines don’t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77813" indent="-277813" algn="just">
              <a:lnSpc>
                <a:spcPct val="9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77813" indent="-277813" algn="just">
              <a:lnSpc>
                <a:spcPct val="9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event handlers of the mouse events get an argument of type </a:t>
            </a:r>
            <a:r>
              <a:rPr lang="en-US" sz="24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MouseEventArgs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MouseEventArgs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object is used for handling mouse events. It has the following properties: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Buttons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indicates the mouse button pressed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Clicks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indicates the number of clicks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Delta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indicates the number of detents the mouse wheel rotated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indicates the x-coordinate of mouse click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indicates the y-coordinate of mouse click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Handling Keyboard Events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Following are the various keyboard events related with a Control class: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KeyDown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occurs when a key is pressed down and the control has focus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KeyPress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occurs when a key is pressed and the control has focus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KeyUp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occurs when a key is released while the control has focus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event handlers of the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KeyDown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KeyUp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events get an argument of type 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KeyEventArgs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This object has the following properties: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Alt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it indicates whether the ALT key is pressed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Control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it indicates whether the CTRL key is pressed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Handled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it indicates whether the event is handled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KeyCode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stores the keyboard code for the event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KeyData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stores the keyboard data for the event</a:t>
            </a:r>
          </a:p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KeyValue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stores the keyboard value for the event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Modifiers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it indicates which modifier keys (Ctrl, Shift, and/or Alt) are pressed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Shift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- it indicates if the Shift key is pressed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Event Handler Arguments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Event handlers 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never return a result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so they are implemented as 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subroutines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 specific, we are going to examine the two arguments that are common to all event handlers – </a:t>
            </a:r>
            <a:r>
              <a:rPr lang="en-US" sz="2400" b="1" i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sender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400" b="1" i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i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sender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 argument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conveys information about the object that initiated the event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i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argument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is an object that exposes some properties, which vary depending on the type of the event and the control that raised the event.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98425"/>
            <a:ext cx="9144000" cy="6680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noProof="1"/>
              <a:t>Public Class Form1</a:t>
            </a:r>
          </a:p>
          <a:p>
            <a:endParaRPr lang="en-US" b="1" noProof="1"/>
          </a:p>
          <a:p>
            <a:r>
              <a:rPr lang="en-US" noProof="1"/>
              <a:t>    </a:t>
            </a:r>
            <a:r>
              <a:rPr lang="en-US" b="1" noProof="1">
                <a:solidFill>
                  <a:srgbClr val="006666"/>
                </a:solidFill>
              </a:rPr>
              <a:t>Private Sub Button1_Click(ByVal sender As System.Object, ByVal e As </a:t>
            </a:r>
            <a:r>
              <a:rPr lang="en-US" b="1" dirty="0">
                <a:solidFill>
                  <a:srgbClr val="006666"/>
                </a:solidFill>
              </a:rPr>
              <a:t>_ </a:t>
            </a:r>
            <a:r>
              <a:rPr lang="en-US" b="1" noProof="1">
                <a:solidFill>
                  <a:srgbClr val="006666"/>
                </a:solidFill>
              </a:rPr>
              <a:t>System.EventArgs) Handles Button1.Click</a:t>
            </a:r>
          </a:p>
          <a:p>
            <a:r>
              <a:rPr lang="en-US" noProof="1">
                <a:solidFill>
                  <a:srgbClr val="006666"/>
                </a:solidFill>
              </a:rPr>
              <a:t>        </a:t>
            </a:r>
            <a:r>
              <a:rPr lang="en-US" sz="2000" noProof="1">
                <a:solidFill>
                  <a:srgbClr val="006666"/>
                </a:solidFill>
              </a:rPr>
              <a:t>Console.WriteLine(</a:t>
            </a:r>
            <a:r>
              <a:rPr lang="en-US" sz="2000" b="1" noProof="1">
                <a:solidFill>
                  <a:srgbClr val="006666"/>
                </a:solidFill>
              </a:rPr>
              <a:t>sender.GetType</a:t>
            </a:r>
            <a:r>
              <a:rPr lang="en-US" sz="2000" noProof="1">
                <a:solidFill>
                  <a:srgbClr val="006666"/>
                </a:solidFill>
              </a:rPr>
              <a:t>)</a:t>
            </a:r>
          </a:p>
          <a:p>
            <a:r>
              <a:rPr lang="en-US" sz="2000" noProof="1">
                <a:solidFill>
                  <a:srgbClr val="006666"/>
                </a:solidFill>
              </a:rPr>
              <a:t>        Console.WriteLine("Name of the Object = " &amp; </a:t>
            </a:r>
            <a:r>
              <a:rPr lang="en-US" sz="2000" b="1" noProof="1">
                <a:solidFill>
                  <a:srgbClr val="006666"/>
                </a:solidFill>
              </a:rPr>
              <a:t>sender.ToString</a:t>
            </a:r>
            <a:r>
              <a:rPr lang="en-US" sz="2000" noProof="1">
                <a:solidFill>
                  <a:srgbClr val="006666"/>
                </a:solidFill>
              </a:rPr>
              <a:t>)</a:t>
            </a:r>
          </a:p>
          <a:p>
            <a:r>
              <a:rPr lang="en-US" noProof="1">
                <a:solidFill>
                  <a:srgbClr val="006666"/>
                </a:solidFill>
              </a:rPr>
              <a:t>    </a:t>
            </a:r>
            <a:r>
              <a:rPr lang="en-US" b="1" noProof="1">
                <a:solidFill>
                  <a:srgbClr val="006666"/>
                </a:solidFill>
              </a:rPr>
              <a:t>End Sub</a:t>
            </a:r>
          </a:p>
          <a:p>
            <a:endParaRPr lang="en-US" b="1" noProof="1">
              <a:solidFill>
                <a:srgbClr val="006666"/>
              </a:solidFill>
            </a:endParaRPr>
          </a:p>
          <a:p>
            <a:r>
              <a:rPr lang="en-US" noProof="1"/>
              <a:t>    </a:t>
            </a:r>
            <a:r>
              <a:rPr lang="en-US" b="1" noProof="1">
                <a:solidFill>
                  <a:srgbClr val="A50021"/>
                </a:solidFill>
              </a:rPr>
              <a:t>Private Sub Button1_KeyDown(ByVal sender As Object, ByVal e As </a:t>
            </a:r>
            <a:r>
              <a:rPr lang="en-US" b="1" dirty="0">
                <a:solidFill>
                  <a:srgbClr val="A50021"/>
                </a:solidFill>
              </a:rPr>
              <a:t>_ </a:t>
            </a:r>
            <a:r>
              <a:rPr lang="en-US" b="1" noProof="1">
                <a:solidFill>
                  <a:srgbClr val="A50021"/>
                </a:solidFill>
              </a:rPr>
              <a:t>System.Windows.Forms.KeyEventArgs) Handles Button1.KeyDown</a:t>
            </a:r>
          </a:p>
          <a:p>
            <a:r>
              <a:rPr lang="en-US" noProof="1">
                <a:solidFill>
                  <a:srgbClr val="A50021"/>
                </a:solidFill>
              </a:rPr>
              <a:t>        </a:t>
            </a:r>
            <a:r>
              <a:rPr lang="en-US" sz="2000" noProof="1">
                <a:solidFill>
                  <a:srgbClr val="A50021"/>
                </a:solidFill>
              </a:rPr>
              <a:t>Console.WriteLine("Alt key was pressed ? " &amp; </a:t>
            </a:r>
            <a:r>
              <a:rPr lang="en-US" sz="2000" b="1" noProof="1">
                <a:solidFill>
                  <a:srgbClr val="D60093"/>
                </a:solidFill>
              </a:rPr>
              <a:t>e.Alt</a:t>
            </a:r>
            <a:r>
              <a:rPr lang="en-US" sz="2000" noProof="1">
                <a:solidFill>
                  <a:srgbClr val="A50021"/>
                </a:solidFill>
              </a:rPr>
              <a:t>)</a:t>
            </a:r>
          </a:p>
          <a:p>
            <a:r>
              <a:rPr lang="en-US" sz="2000" noProof="1">
                <a:solidFill>
                  <a:srgbClr val="A50021"/>
                </a:solidFill>
              </a:rPr>
              <a:t>        Console.WriteLine("Control key was pressed ? " &amp; </a:t>
            </a:r>
            <a:r>
              <a:rPr lang="en-US" sz="2000" b="1" noProof="1">
                <a:solidFill>
                  <a:srgbClr val="D60093"/>
                </a:solidFill>
              </a:rPr>
              <a:t>e.Control</a:t>
            </a:r>
            <a:r>
              <a:rPr lang="en-US" sz="2000" noProof="1">
                <a:solidFill>
                  <a:srgbClr val="A50021"/>
                </a:solidFill>
              </a:rPr>
              <a:t>)</a:t>
            </a:r>
          </a:p>
          <a:p>
            <a:r>
              <a:rPr lang="en-US" sz="2000" noProof="1">
                <a:solidFill>
                  <a:srgbClr val="A50021"/>
                </a:solidFill>
              </a:rPr>
              <a:t>        Console.WriteLine("Shift key was pressed ? " &amp;</a:t>
            </a:r>
            <a:r>
              <a:rPr lang="en-US" sz="2000" b="1" noProof="1">
                <a:solidFill>
                  <a:srgbClr val="D60093"/>
                </a:solidFill>
              </a:rPr>
              <a:t> e.Shift</a:t>
            </a:r>
            <a:r>
              <a:rPr lang="en-US" sz="2000" noProof="1">
                <a:solidFill>
                  <a:srgbClr val="A50021"/>
                </a:solidFill>
              </a:rPr>
              <a:t>)</a:t>
            </a:r>
          </a:p>
          <a:p>
            <a:r>
              <a:rPr lang="en-US" sz="2000" noProof="1">
                <a:solidFill>
                  <a:srgbClr val="A50021"/>
                </a:solidFill>
              </a:rPr>
              <a:t>        Console.WriteLine("The value of the Key pressed : " &amp; </a:t>
            </a:r>
            <a:r>
              <a:rPr lang="en-US" sz="2000" b="1" noProof="1">
                <a:solidFill>
                  <a:srgbClr val="D60093"/>
                </a:solidFill>
              </a:rPr>
              <a:t>e.KeyValue</a:t>
            </a:r>
            <a:r>
              <a:rPr lang="en-US" sz="2000" noProof="1">
                <a:solidFill>
                  <a:srgbClr val="A50021"/>
                </a:solidFill>
              </a:rPr>
              <a:t>)</a:t>
            </a:r>
          </a:p>
          <a:p>
            <a:r>
              <a:rPr lang="en-US" noProof="1">
                <a:solidFill>
                  <a:srgbClr val="A50021"/>
                </a:solidFill>
              </a:rPr>
              <a:t>    </a:t>
            </a:r>
            <a:r>
              <a:rPr lang="en-US" b="1" noProof="1">
                <a:solidFill>
                  <a:srgbClr val="A50021"/>
                </a:solidFill>
              </a:rPr>
              <a:t>End Sub</a:t>
            </a:r>
          </a:p>
          <a:p>
            <a:endParaRPr lang="en-US" noProof="1">
              <a:solidFill>
                <a:srgbClr val="A50021"/>
              </a:solidFill>
            </a:endParaRPr>
          </a:p>
          <a:p>
            <a:r>
              <a:rPr lang="en-US" noProof="1"/>
              <a:t>    </a:t>
            </a:r>
            <a:r>
              <a:rPr lang="en-US" b="1" noProof="1">
                <a:solidFill>
                  <a:schemeClr val="accent2"/>
                </a:solidFill>
              </a:rPr>
              <a:t>Private Sub Button1_MouseDown(ByVal sender As Object, ByVal e As </a:t>
            </a:r>
            <a:r>
              <a:rPr lang="en-US" b="1" dirty="0">
                <a:solidFill>
                  <a:schemeClr val="accent2"/>
                </a:solidFill>
              </a:rPr>
              <a:t>_ </a:t>
            </a:r>
            <a:r>
              <a:rPr lang="en-US" b="1" noProof="1">
                <a:solidFill>
                  <a:schemeClr val="accent2"/>
                </a:solidFill>
              </a:rPr>
              <a:t>System.Windows.Forms.MouseEventArgs) Handles Button1.MouseDown</a:t>
            </a:r>
          </a:p>
          <a:p>
            <a:r>
              <a:rPr lang="en-US" noProof="1">
                <a:solidFill>
                  <a:schemeClr val="accent2"/>
                </a:solidFill>
              </a:rPr>
              <a:t>        </a:t>
            </a:r>
            <a:r>
              <a:rPr lang="en-US" sz="2000" noProof="1">
                <a:solidFill>
                  <a:schemeClr val="accent2"/>
                </a:solidFill>
              </a:rPr>
              <a:t>Console.WriteLine("Button Pressed At : " &amp; </a:t>
            </a:r>
            <a:r>
              <a:rPr lang="en-US" sz="2000" b="1" noProof="1">
                <a:solidFill>
                  <a:srgbClr val="D60093"/>
                </a:solidFill>
              </a:rPr>
              <a:t>e.X</a:t>
            </a:r>
            <a:r>
              <a:rPr lang="en-US" sz="2000" noProof="1">
                <a:solidFill>
                  <a:schemeClr val="accent2"/>
                </a:solidFill>
              </a:rPr>
              <a:t> &amp; ", " &amp; </a:t>
            </a:r>
            <a:r>
              <a:rPr lang="en-US" sz="2000" b="1" noProof="1">
                <a:solidFill>
                  <a:srgbClr val="D60093"/>
                </a:solidFill>
              </a:rPr>
              <a:t>e.Y</a:t>
            </a:r>
            <a:r>
              <a:rPr lang="en-US" sz="2000" noProof="1">
                <a:solidFill>
                  <a:schemeClr val="accent2"/>
                </a:solidFill>
              </a:rPr>
              <a:t>)</a:t>
            </a:r>
          </a:p>
          <a:p>
            <a:r>
              <a:rPr lang="en-US" sz="2000" noProof="1">
                <a:solidFill>
                  <a:schemeClr val="accent2"/>
                </a:solidFill>
              </a:rPr>
              <a:t>        Console.WriteLine(“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noProof="1">
                <a:solidFill>
                  <a:schemeClr val="accent2"/>
                </a:solidFill>
              </a:rPr>
              <a:t>alue of the Mouse Button Pressed = " &amp; </a:t>
            </a:r>
            <a:r>
              <a:rPr lang="en-US" sz="2000" b="1" noProof="1">
                <a:solidFill>
                  <a:srgbClr val="D60093"/>
                </a:solidFill>
              </a:rPr>
              <a:t>e.Button</a:t>
            </a:r>
            <a:r>
              <a:rPr lang="en-US" sz="2000" noProof="1">
                <a:solidFill>
                  <a:schemeClr val="accent2"/>
                </a:solidFill>
              </a:rPr>
              <a:t>)</a:t>
            </a:r>
          </a:p>
          <a:p>
            <a:r>
              <a:rPr lang="en-US" sz="2000" noProof="1">
                <a:solidFill>
                  <a:schemeClr val="accent2"/>
                </a:solidFill>
              </a:rPr>
              <a:t>        Console.WriteLine("Number of Click(s) = " &amp; </a:t>
            </a:r>
            <a:r>
              <a:rPr lang="en-US" sz="2000" b="1" noProof="1">
                <a:solidFill>
                  <a:srgbClr val="D60093"/>
                </a:solidFill>
              </a:rPr>
              <a:t>e.Clicks</a:t>
            </a:r>
            <a:r>
              <a:rPr lang="en-US" sz="2000" noProof="1">
                <a:solidFill>
                  <a:schemeClr val="accent2"/>
                </a:solidFill>
              </a:rPr>
              <a:t>)</a:t>
            </a:r>
          </a:p>
          <a:p>
            <a:r>
              <a:rPr lang="en-US" b="1" noProof="1">
                <a:solidFill>
                  <a:schemeClr val="accent2"/>
                </a:solidFill>
              </a:rPr>
              <a:t>End Sub</a:t>
            </a:r>
          </a:p>
          <a:p>
            <a:r>
              <a:rPr lang="en-US" b="1" noProof="1"/>
              <a:t>End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noFill/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Overloading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05800" cy="4724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There are situations where the same function must operate on different data types, or a different number of arguments.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VB.NET introduces the concept of function overloading where we can have multiple implementations of the 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same function, each with a different set of arguments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and, possibly, a different return value.</a:t>
            </a:r>
          </a:p>
          <a:p>
            <a:pPr algn="just">
              <a:lnSpc>
                <a:spcPct val="9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  <a:noFill/>
          <a:ln/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Passing An Unknown Number of Arguments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5344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Sometimes, it may happen that we do not know the number of arguments to be passed to the procedure.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For such cases, VB supports the </a:t>
            </a:r>
            <a:r>
              <a:rPr lang="en-US" sz="24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ParamArray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keyword, which allows one to pass a variable number of arguments to a procedure.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b="1" u="sng" dirty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Sub Add(</a:t>
            </a:r>
            <a:r>
              <a:rPr lang="en-US" sz="18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ParamArray</a:t>
            </a: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ByVal</a:t>
            </a: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 Names( ) As String)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			Dim </a:t>
            </a:r>
            <a:r>
              <a:rPr lang="en-US" sz="18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varX</a:t>
            </a: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 as String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			For Each </a:t>
            </a:r>
            <a:r>
              <a:rPr lang="en-US" sz="18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varX</a:t>
            </a: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 In Names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				</a:t>
            </a:r>
            <a:r>
              <a:rPr lang="en-US" sz="18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lstName.Items.Add</a:t>
            </a: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varX</a:t>
            </a: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			Next </a:t>
            </a:r>
            <a:r>
              <a:rPr lang="en-US" sz="18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varX</a:t>
            </a:r>
            <a:endParaRPr lang="en-US" sz="1800" b="1" dirty="0">
              <a:solidFill>
                <a:srgbClr val="006666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		End Sub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rgbClr val="006666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To add items to the list, we can call the Add procedure as follows: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Add(“</a:t>
            </a:r>
            <a:r>
              <a:rPr lang="en-US" sz="24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Riya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”, ”</a:t>
            </a:r>
            <a:r>
              <a:rPr lang="en-US" sz="24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Piya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”, “</a:t>
            </a:r>
            <a:r>
              <a:rPr lang="en-US" sz="24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Diya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”, </a:t>
            </a:r>
            <a:r>
              <a:rPr lang="en-US" sz="24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Jiya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92163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Passing Objects As Arguments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3733800"/>
          </a:xfrm>
        </p:spPr>
        <p:txBody>
          <a:bodyPr/>
          <a:lstStyle/>
          <a:p>
            <a:pPr marL="347663" indent="-347663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we pass objects as arguments, they are 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passed as reference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even if we have specified the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ByVal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keyword. </a:t>
            </a:r>
          </a:p>
          <a:p>
            <a:pPr marL="347663" indent="-347663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7663" indent="-34766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procedure can access and modify the members of the object passed as argument, and the new value will be visible in the procedure that made the call.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944562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More Types of Function Return Values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Functions are not limited to returning simple data types like integers or strings.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They may return 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complex data types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such as structures and arrays.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b="1" u="sng" dirty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Function </a:t>
            </a:r>
            <a:r>
              <a:rPr lang="en-US" sz="2400" b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GetData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( ) As Customer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	{statements}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End Function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rgbClr val="006666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 the above case, Customer is a structure which is a custom data type.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</p:spPr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Subroutines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subroutine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is a block of statements that carries out a well-defined task.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The block of statements is placed within a set of </a:t>
            </a: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Sub…End Sub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statements and can be invoked by name.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The statements in a subroutine are executed, and when the End Sub statement is reached, control returns to the calling program.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It is possible to exit a subroutine prematurely, with the </a:t>
            </a: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Exit Sub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statement.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Sub Prime(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		…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		…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	End 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Defining Sub Procedures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 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Sub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statement is used to declare the name, parameter and the body of a sub procedure. The syntax for the Sub statement is: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[Modifiers] Sub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SubName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[(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ParameterList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)] [Statements]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End Sub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r>
              <a:rPr lang="en-US" sz="2400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Modifiers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specify the access level of the procedure; possible values are: Public, Private, Protected, Friend, Protected Friend and information regarding overloading, overriding, sharing, and shadowing.</a:t>
            </a:r>
          </a:p>
          <a:p>
            <a:r>
              <a:rPr lang="en-US" sz="2400" b="1" i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SubName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indicates the name of the Sub</a:t>
            </a:r>
          </a:p>
          <a:p>
            <a:r>
              <a:rPr lang="en-US" sz="2400" b="1" i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ParameterList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specifies the list of the parameters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Example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6096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The following example demonstrates a Sub procedure </a:t>
            </a:r>
            <a:r>
              <a:rPr lang="en-US" sz="2200" i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CalculatePay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 that takes two parameters </a:t>
            </a:r>
            <a:r>
              <a:rPr lang="en-US" sz="2200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hours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 and </a:t>
            </a:r>
            <a:r>
              <a:rPr lang="en-US" sz="2200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wages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 and displays the total pay of an employee: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Module </a:t>
            </a:r>
            <a:r>
              <a:rPr lang="en-US" sz="18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mysub</a:t>
            </a:r>
            <a:r>
              <a:rPr lang="en-US" sz="18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CalculatePay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ByRef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hours As Double,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ByRef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wage As Decimal)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	'local variable declaration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	Dim pay As Double pay = hours * wage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("Total Pay: {0:C}", pay) 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End Sub 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9A0A67"/>
                </a:solidFill>
                <a:latin typeface="Calibri" pitchFamily="34" charset="0"/>
                <a:cs typeface="Calibri" pitchFamily="34" charset="0"/>
              </a:rPr>
              <a:t>Sub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Main()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'calling the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CalculatePay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Sub Procedure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CalculatePay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(25, 10)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CalculatePay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(40, 20)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CalculatePay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(30, 27.5)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Console.ReadLine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()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9A0A67"/>
                </a:solidFill>
                <a:latin typeface="Calibri" pitchFamily="34" charset="0"/>
                <a:cs typeface="Calibri" pitchFamily="34" charset="0"/>
              </a:rPr>
              <a:t>End Sub 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End Module</a:t>
            </a:r>
            <a:endParaRPr lang="en-US" sz="1800" b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When the above code is compiled and executed, it produces the following result: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Total Pay: $250.00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Total Pay: $800.00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Total Pay: $825.00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868362"/>
          </a:xfrm>
          <a:noFill/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Argument Passing Mechanism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u="sng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Passing Argument By Value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an argument is passed by value, the procedure sees only a copy of the argument.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Even if the procedure changes it, the changes aren’t permanent.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To specify the arguments, the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ByVal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keyword (default option) is used in front of the argument’s name.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u="sng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Passing Argument By Reference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an argument is passed by reference, it gives the access to the actual values.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calling procedure passes the address of the variable in memory so that the procedure can change its value permanently.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To specify the arguments, the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ByRef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keyword is used in front of the argument’s name.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Passing Parameters by Value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This is the default mechanism for passing parameters to a method. 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In this mechanism, when a method is called, a new storage location is created for each value parameter. 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values of the actual parameters are copied into them. So, the changes made to the parameter inside the method have no effect on the argument.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VB.Net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you declare the reference parameters using the </a:t>
            </a:r>
            <a:r>
              <a:rPr lang="en-US" sz="2400" b="1" i="1" dirty="0" err="1" smtClean="0">
                <a:solidFill>
                  <a:srgbClr val="9A0A67"/>
                </a:solidFill>
                <a:latin typeface="Calibri" pitchFamily="34" charset="0"/>
                <a:cs typeface="Calibri" pitchFamily="34" charset="0"/>
              </a:rPr>
              <a:t>ByVal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keyword.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81000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Example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91600" cy="64008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Module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paramByval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Sub swap(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ByVal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x As Integer,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ByVal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y As Integer)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	Dim temp As Integer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	temp = x ' save the value of x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	x = y ' put y into x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	y = temp 'put temp into y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End Sub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Sub Main()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	' local variable definition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	Dim a As Integer = 100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	Dim b As Integer = 200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("Before swap, value of a : {0}", a) 		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("Before swap, value of b : {0}", b)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	' calling a function to swap the values 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	swap(a, b)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("After swap, value of a : {0}", a) 		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("After swap, value of b : {0}", b) 			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Console.ReadLine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()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	End Sub 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End Module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275</TotalTime>
  <Words>1309</Words>
  <Application>Microsoft Office PowerPoint</Application>
  <PresentationFormat>On-screen Show (4:3)</PresentationFormat>
  <Paragraphs>276</Paragraphs>
  <Slides>28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Theme5</vt:lpstr>
      <vt:lpstr>Slide 1</vt:lpstr>
      <vt:lpstr>Procedures</vt:lpstr>
      <vt:lpstr>Subroutines</vt:lpstr>
      <vt:lpstr>Defining Sub Procedures</vt:lpstr>
      <vt:lpstr>Example</vt:lpstr>
      <vt:lpstr>Slide 6</vt:lpstr>
      <vt:lpstr>Argument Passing Mechanism</vt:lpstr>
      <vt:lpstr>Passing Parameters by Value</vt:lpstr>
      <vt:lpstr>Example</vt:lpstr>
      <vt:lpstr>Slide 10</vt:lpstr>
      <vt:lpstr>Passing Parameters by Reference</vt:lpstr>
      <vt:lpstr>Example</vt:lpstr>
      <vt:lpstr>Slide 13</vt:lpstr>
      <vt:lpstr>Functions</vt:lpstr>
      <vt:lpstr>Built-In Functions</vt:lpstr>
      <vt:lpstr>Slide 16</vt:lpstr>
      <vt:lpstr>Named Arguments</vt:lpstr>
      <vt:lpstr>Event handlers</vt:lpstr>
      <vt:lpstr>Handling Mouse Events</vt:lpstr>
      <vt:lpstr>Slide 20</vt:lpstr>
      <vt:lpstr>Handling Keyboard Events</vt:lpstr>
      <vt:lpstr>Slide 22</vt:lpstr>
      <vt:lpstr>Event Handler Arguments</vt:lpstr>
      <vt:lpstr>Slide 24</vt:lpstr>
      <vt:lpstr>Overloading Functions</vt:lpstr>
      <vt:lpstr>Passing An Unknown Number of Arguments</vt:lpstr>
      <vt:lpstr>Passing Objects As Arguments</vt:lpstr>
      <vt:lpstr>More Types of Function Return Values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NEHU</dc:creator>
  <cp:lastModifiedBy>NEHU</cp:lastModifiedBy>
  <cp:revision>51</cp:revision>
  <dcterms:created xsi:type="dcterms:W3CDTF">2017-08-22T07:02:59Z</dcterms:created>
  <dcterms:modified xsi:type="dcterms:W3CDTF">2017-09-11T04:36:12Z</dcterms:modified>
</cp:coreProperties>
</file>