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texto vertical"/>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contenido"/>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smtClean="0"/>
              <a:t>Click to edit Master title style</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70176EE-6A34-48EF-9996-747A01006597}" type="datetimeFigureOut">
              <a:rPr lang="en-US" smtClean="0"/>
              <a:pPr/>
              <a:t>9/7/2017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E9368A6C-4DB3-435B-83BF-996625FEC5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a:lvl1pPr>
          </a:lstStyle>
          <a:p>
            <a:fld id="{870176EE-6A34-48EF-9996-747A01006597}" type="datetimeFigureOut">
              <a:rPr lang="en-US" smtClean="0"/>
              <a:pPr/>
              <a:t>9/7/2017</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dirty="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9368A6C-4DB3-435B-83BF-996625FEC5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WordArt 5"/>
          <p:cNvSpPr>
            <a:spLocks noChangeArrowheads="1" noChangeShapeType="1" noTextEdit="1"/>
          </p:cNvSpPr>
          <p:nvPr/>
        </p:nvSpPr>
        <p:spPr bwMode="auto">
          <a:xfrm>
            <a:off x="533400" y="2057400"/>
            <a:ext cx="8153400" cy="2819400"/>
          </a:xfrm>
          <a:prstGeom prst="rect">
            <a:avLst/>
          </a:prstGeom>
        </p:spPr>
        <p:txBody>
          <a:bodyPr wrap="none" fromWordArt="1">
            <a:prstTxWarp prst="textPlain">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Basic Windows</a:t>
            </a:r>
          </a:p>
          <a:p>
            <a:pPr algn="ctr"/>
            <a:r>
              <a:rPr lang="en-US" sz="36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Controls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diamond(in)">
                                      <p:cBhvr>
                                        <p:cTn id="7" dur="2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p:cNvPicPr>
            <a:picLocks noChangeAspect="1" noChangeArrowheads="1"/>
          </p:cNvPicPr>
          <p:nvPr/>
        </p:nvPicPr>
        <p:blipFill>
          <a:blip r:embed="rId2"/>
          <a:srcRect b="16129"/>
          <a:stretch>
            <a:fillRect/>
          </a:stretch>
        </p:blipFill>
        <p:spPr bwMode="auto">
          <a:xfrm>
            <a:off x="1981200" y="533400"/>
            <a:ext cx="4724400" cy="3962400"/>
          </a:xfrm>
          <a:prstGeom prst="rect">
            <a:avLst/>
          </a:prstGeom>
          <a:noFill/>
          <a:ln w="57150" cmpd="thickThin">
            <a:solidFill>
              <a:srgbClr val="003366"/>
            </a:solidFill>
            <a:miter lim="800000"/>
            <a:headEnd/>
            <a:tailEnd/>
          </a:ln>
          <a:effectLst/>
        </p:spPr>
      </p:pic>
      <p:sp>
        <p:nvSpPr>
          <p:cNvPr id="37893" name="Rectangle 5"/>
          <p:cNvSpPr>
            <a:spLocks noChangeArrowheads="1"/>
          </p:cNvSpPr>
          <p:nvPr/>
        </p:nvSpPr>
        <p:spPr bwMode="auto">
          <a:xfrm>
            <a:off x="381000" y="4800600"/>
            <a:ext cx="8305800" cy="830997"/>
          </a:xfrm>
          <a:prstGeom prst="rect">
            <a:avLst/>
          </a:prstGeom>
          <a:noFill/>
          <a:ln w="9525">
            <a:noFill/>
            <a:miter lim="800000"/>
            <a:headEnd/>
            <a:tailEnd/>
          </a:ln>
          <a:effectLst/>
        </p:spPr>
        <p:txBody>
          <a:bodyPr wrap="square">
            <a:spAutoFit/>
          </a:bodyPr>
          <a:lstStyle/>
          <a:p>
            <a:pPr algn="just">
              <a:spcBef>
                <a:spcPct val="50000"/>
              </a:spcBef>
              <a:buFont typeface="Wingdings" pitchFamily="2" charset="2"/>
              <a:buNone/>
            </a:pPr>
            <a:r>
              <a:rPr lang="en-US" sz="2400" dirty="0">
                <a:latin typeface="Calibri" pitchFamily="34" charset="0"/>
                <a:cs typeface="Calibri" pitchFamily="34" charset="0"/>
              </a:rPr>
              <a:t>The </a:t>
            </a:r>
            <a:r>
              <a:rPr lang="en-US" sz="2400" b="1" dirty="0" err="1">
                <a:solidFill>
                  <a:srgbClr val="660066"/>
                </a:solidFill>
                <a:latin typeface="Calibri" pitchFamily="34" charset="0"/>
                <a:cs typeface="Calibri" pitchFamily="34" charset="0"/>
              </a:rPr>
              <a:t>ListBox</a:t>
            </a:r>
            <a:r>
              <a:rPr lang="en-US" sz="2400" b="1" dirty="0">
                <a:solidFill>
                  <a:srgbClr val="660066"/>
                </a:solidFill>
                <a:latin typeface="Calibri" pitchFamily="34" charset="0"/>
                <a:cs typeface="Calibri" pitchFamily="34" charset="0"/>
              </a:rPr>
              <a:t>, </a:t>
            </a:r>
            <a:r>
              <a:rPr lang="en-US" sz="2400" b="1" dirty="0" err="1">
                <a:solidFill>
                  <a:srgbClr val="660066"/>
                </a:solidFill>
                <a:latin typeface="Calibri" pitchFamily="34" charset="0"/>
                <a:cs typeface="Calibri" pitchFamily="34" charset="0"/>
              </a:rPr>
              <a:t>CheckedListBox</a:t>
            </a:r>
            <a:r>
              <a:rPr lang="en-US" sz="2400" b="1" dirty="0">
                <a:solidFill>
                  <a:srgbClr val="660066"/>
                </a:solidFill>
                <a:latin typeface="Calibri" pitchFamily="34" charset="0"/>
                <a:cs typeface="Calibri" pitchFamily="34" charset="0"/>
              </a:rPr>
              <a:t> </a:t>
            </a:r>
            <a:r>
              <a:rPr lang="en-US" sz="2400" dirty="0">
                <a:latin typeface="Calibri" pitchFamily="34" charset="0"/>
                <a:cs typeface="Calibri" pitchFamily="34" charset="0"/>
              </a:rPr>
              <a:t>and</a:t>
            </a:r>
            <a:r>
              <a:rPr lang="en-US" sz="2400" b="1" dirty="0">
                <a:solidFill>
                  <a:srgbClr val="660066"/>
                </a:solidFill>
                <a:latin typeface="Calibri" pitchFamily="34" charset="0"/>
                <a:cs typeface="Calibri" pitchFamily="34" charset="0"/>
              </a:rPr>
              <a:t> </a:t>
            </a:r>
            <a:r>
              <a:rPr lang="en-US" sz="2400" b="1" dirty="0" err="1">
                <a:solidFill>
                  <a:srgbClr val="660066"/>
                </a:solidFill>
                <a:latin typeface="Calibri" pitchFamily="34" charset="0"/>
                <a:cs typeface="Calibri" pitchFamily="34" charset="0"/>
              </a:rPr>
              <a:t>ComboBox</a:t>
            </a:r>
            <a:r>
              <a:rPr lang="en-US" sz="2400" b="1" dirty="0">
                <a:solidFill>
                  <a:srgbClr val="660066"/>
                </a:solidFill>
                <a:latin typeface="Calibri" pitchFamily="34" charset="0"/>
                <a:cs typeface="Calibri" pitchFamily="34" charset="0"/>
              </a:rPr>
              <a:t> controls</a:t>
            </a:r>
            <a:r>
              <a:rPr lang="en-US" sz="2400" dirty="0">
                <a:latin typeface="Calibri" pitchFamily="34" charset="0"/>
                <a:cs typeface="Calibri" pitchFamily="34" charset="0"/>
              </a:rPr>
              <a:t> present list of choices from which the user can select one or more.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304800" y="838200"/>
            <a:ext cx="8382000" cy="5447645"/>
          </a:xfrm>
          <a:prstGeom prst="rect">
            <a:avLst/>
          </a:prstGeom>
          <a:noFill/>
          <a:ln w="9525">
            <a:noFill/>
            <a:miter lim="800000"/>
            <a:headEnd/>
            <a:tailEnd/>
          </a:ln>
          <a:effectLst/>
        </p:spPr>
        <p:txBody>
          <a:bodyPr wrap="square">
            <a:spAutoFit/>
          </a:bodyPr>
          <a:lstStyle/>
          <a:p>
            <a:pPr marL="392113" indent="-392113" algn="just">
              <a:spcBef>
                <a:spcPct val="50000"/>
              </a:spcBef>
              <a:buFont typeface="Wingdings" pitchFamily="2" charset="2"/>
              <a:buChar char="q"/>
            </a:pPr>
            <a:r>
              <a:rPr lang="en-US" sz="2400" dirty="0">
                <a:latin typeface="Calibri" pitchFamily="34" charset="0"/>
                <a:cs typeface="Calibri" pitchFamily="34" charset="0"/>
              </a:rPr>
              <a:t>The </a:t>
            </a:r>
            <a:r>
              <a:rPr lang="en-US" sz="2400" b="1" dirty="0" err="1">
                <a:solidFill>
                  <a:srgbClr val="660066"/>
                </a:solidFill>
                <a:latin typeface="Calibri" pitchFamily="34" charset="0"/>
                <a:cs typeface="Calibri" pitchFamily="34" charset="0"/>
              </a:rPr>
              <a:t>ListBox</a:t>
            </a:r>
            <a:r>
              <a:rPr lang="en-US" sz="2400" b="1" dirty="0">
                <a:solidFill>
                  <a:srgbClr val="660066"/>
                </a:solidFill>
                <a:latin typeface="Calibri" pitchFamily="34" charset="0"/>
                <a:cs typeface="Calibri" pitchFamily="34" charset="0"/>
              </a:rPr>
              <a:t> control</a:t>
            </a:r>
            <a:r>
              <a:rPr lang="en-US" sz="2400" dirty="0">
                <a:latin typeface="Calibri" pitchFamily="34" charset="0"/>
                <a:cs typeface="Calibri" pitchFamily="34" charset="0"/>
              </a:rPr>
              <a:t> occupies a </a:t>
            </a:r>
            <a:r>
              <a:rPr lang="en-US" sz="2400" b="1" dirty="0">
                <a:solidFill>
                  <a:srgbClr val="008000"/>
                </a:solidFill>
                <a:latin typeface="Calibri" pitchFamily="34" charset="0"/>
                <a:cs typeface="Calibri" pitchFamily="34" charset="0"/>
              </a:rPr>
              <a:t>user-specified amount of space on the form</a:t>
            </a:r>
            <a:r>
              <a:rPr lang="en-US" sz="2400" dirty="0">
                <a:latin typeface="Calibri" pitchFamily="34" charset="0"/>
                <a:cs typeface="Calibri" pitchFamily="34" charset="0"/>
              </a:rPr>
              <a:t> and is populated with a list of items. If the list of items is longer than one can fit on the control, a vertical scroll bar appears automatically.</a:t>
            </a:r>
          </a:p>
          <a:p>
            <a:pPr marL="392113" indent="-392113" algn="just">
              <a:spcBef>
                <a:spcPct val="50000"/>
              </a:spcBef>
              <a:buFont typeface="Wingdings" pitchFamily="2" charset="2"/>
              <a:buChar char="q"/>
            </a:pPr>
            <a:endParaRPr lang="en-US" sz="2400" dirty="0">
              <a:latin typeface="Calibri" pitchFamily="34" charset="0"/>
              <a:cs typeface="Calibri" pitchFamily="34" charset="0"/>
            </a:endParaRPr>
          </a:p>
          <a:p>
            <a:pPr marL="392113" indent="-392113" algn="just">
              <a:spcBef>
                <a:spcPct val="50000"/>
              </a:spcBef>
              <a:buFont typeface="Wingdings" pitchFamily="2" charset="2"/>
              <a:buChar char="q"/>
            </a:pPr>
            <a:r>
              <a:rPr lang="en-US" sz="2400" dirty="0">
                <a:latin typeface="Calibri" pitchFamily="34" charset="0"/>
                <a:cs typeface="Calibri" pitchFamily="34" charset="0"/>
              </a:rPr>
              <a:t>The </a:t>
            </a:r>
            <a:r>
              <a:rPr lang="en-US" sz="2400" b="1" dirty="0" err="1">
                <a:solidFill>
                  <a:srgbClr val="660066"/>
                </a:solidFill>
                <a:latin typeface="Calibri" pitchFamily="34" charset="0"/>
                <a:cs typeface="Calibri" pitchFamily="34" charset="0"/>
              </a:rPr>
              <a:t>CheckedListBox</a:t>
            </a:r>
            <a:r>
              <a:rPr lang="en-US" sz="2400" b="1" dirty="0">
                <a:solidFill>
                  <a:srgbClr val="660066"/>
                </a:solidFill>
                <a:latin typeface="Calibri" pitchFamily="34" charset="0"/>
                <a:cs typeface="Calibri" pitchFamily="34" charset="0"/>
              </a:rPr>
              <a:t> control</a:t>
            </a:r>
            <a:r>
              <a:rPr lang="en-US" sz="2400" dirty="0">
                <a:latin typeface="Calibri" pitchFamily="34" charset="0"/>
                <a:cs typeface="Calibri" pitchFamily="34" charset="0"/>
              </a:rPr>
              <a:t> is a variation of a </a:t>
            </a:r>
            <a:r>
              <a:rPr lang="en-US" sz="2400" dirty="0" err="1">
                <a:latin typeface="Calibri" pitchFamily="34" charset="0"/>
                <a:cs typeface="Calibri" pitchFamily="34" charset="0"/>
              </a:rPr>
              <a:t>ListBox</a:t>
            </a:r>
            <a:r>
              <a:rPr lang="en-US" sz="2400" dirty="0">
                <a:latin typeface="Calibri" pitchFamily="34" charset="0"/>
                <a:cs typeface="Calibri" pitchFamily="34" charset="0"/>
              </a:rPr>
              <a:t> control. It  displays a list of items, like the </a:t>
            </a:r>
            <a:r>
              <a:rPr lang="en-US" sz="2400" dirty="0" err="1">
                <a:latin typeface="Calibri" pitchFamily="34" charset="0"/>
                <a:cs typeface="Calibri" pitchFamily="34" charset="0"/>
              </a:rPr>
              <a:t>ListBox</a:t>
            </a:r>
            <a:r>
              <a:rPr lang="en-US" sz="2400" dirty="0">
                <a:latin typeface="Calibri" pitchFamily="34" charset="0"/>
                <a:cs typeface="Calibri" pitchFamily="34" charset="0"/>
              </a:rPr>
              <a:t> control, but also </a:t>
            </a:r>
            <a:r>
              <a:rPr lang="en-US" sz="2400" b="1" dirty="0">
                <a:solidFill>
                  <a:srgbClr val="008000"/>
                </a:solidFill>
                <a:latin typeface="Calibri" pitchFamily="34" charset="0"/>
                <a:cs typeface="Calibri" pitchFamily="34" charset="0"/>
              </a:rPr>
              <a:t>displays a check</a:t>
            </a:r>
            <a:r>
              <a:rPr lang="en-US" sz="2400" dirty="0">
                <a:solidFill>
                  <a:srgbClr val="008000"/>
                </a:solidFill>
                <a:latin typeface="Calibri" pitchFamily="34" charset="0"/>
                <a:cs typeface="Calibri" pitchFamily="34" charset="0"/>
              </a:rPr>
              <a:t> </a:t>
            </a:r>
            <a:r>
              <a:rPr lang="en-US" sz="2400" b="1" dirty="0">
                <a:solidFill>
                  <a:srgbClr val="008000"/>
                </a:solidFill>
                <a:latin typeface="Calibri" pitchFamily="34" charset="0"/>
                <a:cs typeface="Calibri" pitchFamily="34" charset="0"/>
              </a:rPr>
              <a:t>mark</a:t>
            </a:r>
            <a:r>
              <a:rPr lang="en-US" sz="2400" dirty="0">
                <a:latin typeface="Calibri" pitchFamily="34" charset="0"/>
                <a:cs typeface="Calibri" pitchFamily="34" charset="0"/>
              </a:rPr>
              <a:t> next to items in the list.</a:t>
            </a:r>
          </a:p>
          <a:p>
            <a:pPr marL="392113" indent="-392113" algn="just">
              <a:spcBef>
                <a:spcPct val="50000"/>
              </a:spcBef>
            </a:pPr>
            <a:endParaRPr lang="en-US" sz="2400" dirty="0">
              <a:latin typeface="Calibri" pitchFamily="34" charset="0"/>
              <a:cs typeface="Calibri" pitchFamily="34" charset="0"/>
            </a:endParaRPr>
          </a:p>
          <a:p>
            <a:pPr marL="392113" indent="-392113" algn="just">
              <a:buFont typeface="Wingdings" pitchFamily="2" charset="2"/>
              <a:buChar char="q"/>
            </a:pPr>
            <a:r>
              <a:rPr lang="en-US" sz="2400" dirty="0">
                <a:latin typeface="Calibri" pitchFamily="34" charset="0"/>
                <a:cs typeface="Calibri" pitchFamily="34" charset="0"/>
              </a:rPr>
              <a:t>The </a:t>
            </a:r>
            <a:r>
              <a:rPr lang="en-US" sz="2400" b="1" dirty="0" err="1">
                <a:solidFill>
                  <a:srgbClr val="660066"/>
                </a:solidFill>
                <a:latin typeface="Calibri" pitchFamily="34" charset="0"/>
                <a:cs typeface="Calibri" pitchFamily="34" charset="0"/>
              </a:rPr>
              <a:t>ComboBox</a:t>
            </a:r>
            <a:r>
              <a:rPr lang="en-US" sz="2400" b="1" dirty="0">
                <a:solidFill>
                  <a:srgbClr val="660066"/>
                </a:solidFill>
                <a:latin typeface="Calibri" pitchFamily="34" charset="0"/>
                <a:cs typeface="Calibri" pitchFamily="34" charset="0"/>
              </a:rPr>
              <a:t> control</a:t>
            </a:r>
            <a:r>
              <a:rPr lang="en-US" sz="2400" dirty="0">
                <a:latin typeface="Calibri" pitchFamily="34" charset="0"/>
                <a:cs typeface="Calibri" pitchFamily="34" charset="0"/>
              </a:rPr>
              <a:t> also contains multiple items but typically </a:t>
            </a:r>
            <a:r>
              <a:rPr lang="en-US" sz="2400" b="1" dirty="0">
                <a:solidFill>
                  <a:srgbClr val="008000"/>
                </a:solidFill>
                <a:latin typeface="Calibri" pitchFamily="34" charset="0"/>
                <a:cs typeface="Calibri" pitchFamily="34" charset="0"/>
              </a:rPr>
              <a:t>occupies less space</a:t>
            </a:r>
            <a:r>
              <a:rPr lang="en-US" sz="2400" dirty="0">
                <a:latin typeface="Calibri" pitchFamily="34" charset="0"/>
                <a:cs typeface="Calibri" pitchFamily="34" charset="0"/>
              </a:rPr>
              <a:t> on the screen. The </a:t>
            </a:r>
            <a:r>
              <a:rPr lang="en-US" sz="2400" dirty="0" err="1">
                <a:latin typeface="Calibri" pitchFamily="34" charset="0"/>
                <a:cs typeface="Calibri" pitchFamily="34" charset="0"/>
              </a:rPr>
              <a:t>ComboBox</a:t>
            </a:r>
            <a:r>
              <a:rPr lang="en-US" sz="2400" dirty="0">
                <a:latin typeface="Calibri" pitchFamily="34" charset="0"/>
                <a:cs typeface="Calibri" pitchFamily="34" charset="0"/>
              </a:rPr>
              <a:t> control is an expandable </a:t>
            </a:r>
            <a:r>
              <a:rPr lang="en-US" sz="2400" dirty="0" err="1">
                <a:latin typeface="Calibri" pitchFamily="34" charset="0"/>
                <a:cs typeface="Calibri" pitchFamily="34" charset="0"/>
              </a:rPr>
              <a:t>ListBox</a:t>
            </a:r>
            <a:r>
              <a:rPr lang="en-US" sz="2400" dirty="0">
                <a:latin typeface="Calibri" pitchFamily="34" charset="0"/>
                <a:cs typeface="Calibri" pitchFamily="34" charset="0"/>
              </a:rPr>
              <a:t> control; the user can expand is to make a selection and collapse it after the selection is made.</a:t>
            </a:r>
          </a:p>
        </p:txBody>
      </p:sp>
      <p:sp>
        <p:nvSpPr>
          <p:cNvPr id="30729" name="Rectangle 9"/>
          <p:cNvSpPr>
            <a:spLocks noChangeArrowheads="1"/>
          </p:cNvSpPr>
          <p:nvPr/>
        </p:nvSpPr>
        <p:spPr bwMode="auto">
          <a:xfrm>
            <a:off x="457200" y="152400"/>
            <a:ext cx="8077200" cy="609600"/>
          </a:xfrm>
          <a:prstGeom prst="rect">
            <a:avLst/>
          </a:prstGeom>
          <a:solidFill>
            <a:schemeClr val="accent1"/>
          </a:solidFill>
          <a:ln w="9525">
            <a:solidFill>
              <a:schemeClr val="tx1"/>
            </a:solidFill>
            <a:miter lim="800000"/>
            <a:headEnd/>
            <a:tailEnd/>
          </a:ln>
          <a:effectLst/>
        </p:spPr>
        <p:txBody>
          <a:bodyPr anchor="ctr"/>
          <a:lstStyle/>
          <a:p>
            <a:pPr algn="ctr"/>
            <a:r>
              <a:rPr lang="en-US" sz="3600" b="1" dirty="0">
                <a:solidFill>
                  <a:srgbClr val="008000"/>
                </a:solidFill>
              </a:rPr>
              <a:t>Differences Among These Controls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228600" y="3429000"/>
            <a:ext cx="8534400" cy="3276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749" name="Text Box 5"/>
          <p:cNvSpPr txBox="1">
            <a:spLocks noChangeArrowheads="1"/>
          </p:cNvSpPr>
          <p:nvPr/>
        </p:nvSpPr>
        <p:spPr bwMode="auto">
          <a:xfrm>
            <a:off x="304800" y="3429000"/>
            <a:ext cx="8458200" cy="3076575"/>
          </a:xfrm>
          <a:prstGeom prst="rect">
            <a:avLst/>
          </a:prstGeom>
          <a:noFill/>
          <a:ln w="9525">
            <a:noFill/>
            <a:miter lim="800000"/>
            <a:headEnd/>
            <a:tailEnd/>
          </a:ln>
          <a:effectLst/>
        </p:spPr>
        <p:txBody>
          <a:bodyPr>
            <a:spAutoFit/>
          </a:bodyPr>
          <a:lstStyle/>
          <a:p>
            <a:pPr algn="just">
              <a:spcBef>
                <a:spcPct val="20000"/>
              </a:spcBef>
              <a:tabLst>
                <a:tab pos="1768475" algn="l"/>
              </a:tabLst>
            </a:pPr>
            <a:r>
              <a:rPr lang="en-US" dirty="0"/>
              <a:t>  </a:t>
            </a:r>
            <a:r>
              <a:rPr lang="en-US" sz="2400" b="1" dirty="0">
                <a:solidFill>
                  <a:srgbClr val="660066"/>
                </a:solidFill>
              </a:rPr>
              <a:t>Value</a:t>
            </a:r>
            <a:r>
              <a:rPr lang="en-US" sz="2400" dirty="0"/>
              <a:t>					</a:t>
            </a:r>
            <a:r>
              <a:rPr lang="en-US" sz="2400" b="1" dirty="0">
                <a:solidFill>
                  <a:srgbClr val="660066"/>
                </a:solidFill>
              </a:rPr>
              <a:t>Effect</a:t>
            </a:r>
          </a:p>
          <a:p>
            <a:pPr algn="just">
              <a:spcBef>
                <a:spcPct val="20000"/>
              </a:spcBef>
              <a:tabLst>
                <a:tab pos="1768475" algn="l"/>
              </a:tabLst>
            </a:pPr>
            <a:r>
              <a:rPr lang="en-US" sz="2000" b="1" dirty="0" err="1">
                <a:solidFill>
                  <a:srgbClr val="660066"/>
                </a:solidFill>
              </a:rPr>
              <a:t>DropDown</a:t>
            </a:r>
            <a:r>
              <a:rPr lang="en-US" sz="2000" dirty="0"/>
              <a:t>	</a:t>
            </a:r>
            <a:r>
              <a:rPr lang="en-US" sz="2000" b="1" dirty="0">
                <a:solidFill>
                  <a:srgbClr val="008000"/>
                </a:solidFill>
              </a:rPr>
              <a:t>(Default)</a:t>
            </a:r>
            <a:r>
              <a:rPr lang="en-US" sz="2000" dirty="0"/>
              <a:t> It is a combination of a drop-down list and a 	text box. An item can be selected from the list or a new 	one </a:t>
            </a:r>
            <a:r>
              <a:rPr lang="en-US" sz="2000" b="1" dirty="0"/>
              <a:t>can be typed</a:t>
            </a:r>
            <a:r>
              <a:rPr lang="en-US" sz="2000" dirty="0"/>
              <a:t> in the text box.</a:t>
            </a:r>
          </a:p>
          <a:p>
            <a:pPr algn="just">
              <a:spcBef>
                <a:spcPct val="20000"/>
              </a:spcBef>
              <a:tabLst>
                <a:tab pos="1768475" algn="l"/>
              </a:tabLst>
            </a:pPr>
            <a:r>
              <a:rPr lang="en-US" sz="2000" b="1" dirty="0" err="1">
                <a:solidFill>
                  <a:srgbClr val="660066"/>
                </a:solidFill>
              </a:rPr>
              <a:t>DropDownList</a:t>
            </a:r>
            <a:r>
              <a:rPr lang="en-US" sz="2000" dirty="0"/>
              <a:t>	It is a drop-down list. An item can be selected from the 	list but a new one </a:t>
            </a:r>
            <a:r>
              <a:rPr lang="en-US" sz="2000" b="1" dirty="0"/>
              <a:t>cannot be typed</a:t>
            </a:r>
            <a:r>
              <a:rPr lang="en-US" sz="2000" dirty="0"/>
              <a:t> in the text box.</a:t>
            </a:r>
          </a:p>
          <a:p>
            <a:pPr algn="just">
              <a:spcBef>
                <a:spcPct val="20000"/>
              </a:spcBef>
              <a:tabLst>
                <a:tab pos="1768475" algn="l"/>
              </a:tabLst>
            </a:pPr>
            <a:r>
              <a:rPr lang="en-US" sz="2000" b="1" dirty="0">
                <a:solidFill>
                  <a:srgbClr val="660066"/>
                </a:solidFill>
              </a:rPr>
              <a:t>Simple</a:t>
            </a:r>
            <a:r>
              <a:rPr lang="en-US" sz="2000" dirty="0"/>
              <a:t>	It is a combination of a list and a text box that does not 	drop down. An item can be selected from the list or a 	new one </a:t>
            </a:r>
            <a:r>
              <a:rPr lang="en-US" sz="2000" b="1" dirty="0"/>
              <a:t>can be typed</a:t>
            </a:r>
            <a:r>
              <a:rPr lang="en-US" sz="2000" dirty="0"/>
              <a:t> in the text box.</a:t>
            </a:r>
          </a:p>
        </p:txBody>
      </p:sp>
      <p:sp>
        <p:nvSpPr>
          <p:cNvPr id="31750" name="Rectangle 6"/>
          <p:cNvSpPr>
            <a:spLocks noChangeArrowheads="1"/>
          </p:cNvSpPr>
          <p:nvPr/>
        </p:nvSpPr>
        <p:spPr bwMode="auto">
          <a:xfrm>
            <a:off x="304800" y="685800"/>
            <a:ext cx="8458200" cy="2677656"/>
          </a:xfrm>
          <a:prstGeom prst="rect">
            <a:avLst/>
          </a:prstGeom>
          <a:noFill/>
          <a:ln w="9525">
            <a:noFill/>
            <a:miter lim="800000"/>
            <a:headEnd/>
            <a:tailEnd/>
          </a:ln>
          <a:effectLst/>
        </p:spPr>
        <p:txBody>
          <a:bodyPr wrap="square">
            <a:spAutoFit/>
          </a:bodyPr>
          <a:lstStyle/>
          <a:p>
            <a:pPr>
              <a:spcBef>
                <a:spcPct val="50000"/>
              </a:spcBef>
              <a:buFont typeface="Wingdings" pitchFamily="2" charset="2"/>
              <a:buNone/>
            </a:pPr>
            <a:r>
              <a:rPr lang="en-US" sz="2100" dirty="0">
                <a:latin typeface="Calibri" pitchFamily="34" charset="0"/>
                <a:cs typeface="Calibri" pitchFamily="34" charset="0"/>
              </a:rPr>
              <a:t>There are </a:t>
            </a:r>
            <a:r>
              <a:rPr lang="en-US" sz="2100" b="1" dirty="0">
                <a:solidFill>
                  <a:srgbClr val="660066"/>
                </a:solidFill>
                <a:latin typeface="Calibri" pitchFamily="34" charset="0"/>
                <a:cs typeface="Calibri" pitchFamily="34" charset="0"/>
              </a:rPr>
              <a:t>three types</a:t>
            </a:r>
            <a:r>
              <a:rPr lang="en-US" sz="2100" dirty="0">
                <a:latin typeface="Calibri" pitchFamily="34" charset="0"/>
                <a:cs typeface="Calibri" pitchFamily="34" charset="0"/>
              </a:rPr>
              <a:t> of </a:t>
            </a:r>
            <a:r>
              <a:rPr lang="en-US" sz="2100" dirty="0" err="1">
                <a:latin typeface="Calibri" pitchFamily="34" charset="0"/>
                <a:cs typeface="Calibri" pitchFamily="34" charset="0"/>
              </a:rPr>
              <a:t>ComboBox</a:t>
            </a:r>
            <a:r>
              <a:rPr lang="en-US" sz="2100" dirty="0">
                <a:latin typeface="Calibri" pitchFamily="34" charset="0"/>
                <a:cs typeface="Calibri" pitchFamily="34" charset="0"/>
              </a:rPr>
              <a:t> control – </a:t>
            </a:r>
          </a:p>
          <a:p>
            <a:pPr>
              <a:spcBef>
                <a:spcPct val="50000"/>
              </a:spcBef>
              <a:buFont typeface="Wingdings" pitchFamily="2" charset="2"/>
              <a:buChar char="q"/>
            </a:pPr>
            <a:r>
              <a:rPr lang="en-US" sz="2100" b="1" dirty="0">
                <a:solidFill>
                  <a:srgbClr val="660066"/>
                </a:solidFill>
                <a:latin typeface="Calibri" pitchFamily="34" charset="0"/>
                <a:cs typeface="Calibri" pitchFamily="34" charset="0"/>
              </a:rPr>
              <a:t>  </a:t>
            </a:r>
            <a:r>
              <a:rPr lang="en-US" sz="2100" b="1" dirty="0" err="1">
                <a:solidFill>
                  <a:srgbClr val="660066"/>
                </a:solidFill>
                <a:latin typeface="Calibri" pitchFamily="34" charset="0"/>
                <a:cs typeface="Calibri" pitchFamily="34" charset="0"/>
              </a:rPr>
              <a:t>DropDown</a:t>
            </a:r>
            <a:endParaRPr lang="en-US" sz="2100" b="1" dirty="0">
              <a:solidFill>
                <a:srgbClr val="660066"/>
              </a:solidFill>
              <a:latin typeface="Calibri" pitchFamily="34" charset="0"/>
              <a:cs typeface="Calibri" pitchFamily="34" charset="0"/>
            </a:endParaRPr>
          </a:p>
          <a:p>
            <a:pPr>
              <a:spcBef>
                <a:spcPct val="50000"/>
              </a:spcBef>
              <a:buFont typeface="Wingdings" pitchFamily="2" charset="2"/>
              <a:buChar char="q"/>
            </a:pPr>
            <a:r>
              <a:rPr lang="en-US" sz="2100" b="1" dirty="0">
                <a:solidFill>
                  <a:srgbClr val="660066"/>
                </a:solidFill>
                <a:latin typeface="Calibri" pitchFamily="34" charset="0"/>
                <a:cs typeface="Calibri" pitchFamily="34" charset="0"/>
              </a:rPr>
              <a:t>  </a:t>
            </a:r>
            <a:r>
              <a:rPr lang="en-US" sz="2100" b="1" dirty="0" err="1">
                <a:solidFill>
                  <a:srgbClr val="660066"/>
                </a:solidFill>
                <a:latin typeface="Calibri" pitchFamily="34" charset="0"/>
                <a:cs typeface="Calibri" pitchFamily="34" charset="0"/>
              </a:rPr>
              <a:t>DropDownList</a:t>
            </a:r>
            <a:r>
              <a:rPr lang="en-US" sz="2100" b="1" dirty="0">
                <a:solidFill>
                  <a:srgbClr val="660066"/>
                </a:solidFill>
                <a:latin typeface="Calibri" pitchFamily="34" charset="0"/>
                <a:cs typeface="Calibri" pitchFamily="34" charset="0"/>
              </a:rPr>
              <a:t>, and,</a:t>
            </a:r>
          </a:p>
          <a:p>
            <a:pPr>
              <a:spcBef>
                <a:spcPct val="50000"/>
              </a:spcBef>
              <a:buFont typeface="Wingdings" pitchFamily="2" charset="2"/>
              <a:buChar char="q"/>
            </a:pPr>
            <a:r>
              <a:rPr lang="en-US" sz="2100" b="1" dirty="0">
                <a:solidFill>
                  <a:srgbClr val="660066"/>
                </a:solidFill>
                <a:latin typeface="Calibri" pitchFamily="34" charset="0"/>
                <a:cs typeface="Calibri" pitchFamily="34" charset="0"/>
              </a:rPr>
              <a:t>  Simple</a:t>
            </a:r>
          </a:p>
          <a:p>
            <a:pPr algn="just">
              <a:spcBef>
                <a:spcPct val="50000"/>
              </a:spcBef>
              <a:buFont typeface="Wingdings" pitchFamily="2" charset="2"/>
              <a:buNone/>
            </a:pPr>
            <a:r>
              <a:rPr lang="en-US" sz="2100" dirty="0">
                <a:latin typeface="Calibri" pitchFamily="34" charset="0"/>
                <a:cs typeface="Calibri" pitchFamily="34" charset="0"/>
              </a:rPr>
              <a:t>Any of these types can be chosen with the help of the </a:t>
            </a:r>
            <a:r>
              <a:rPr lang="en-US" sz="2100" b="1" dirty="0" err="1">
                <a:solidFill>
                  <a:srgbClr val="008000"/>
                </a:solidFill>
                <a:latin typeface="Calibri" pitchFamily="34" charset="0"/>
                <a:cs typeface="Calibri" pitchFamily="34" charset="0"/>
              </a:rPr>
              <a:t>DropDownStyle</a:t>
            </a:r>
            <a:r>
              <a:rPr lang="en-US" sz="2100" b="1" dirty="0">
                <a:solidFill>
                  <a:srgbClr val="008000"/>
                </a:solidFill>
                <a:latin typeface="Calibri" pitchFamily="34" charset="0"/>
                <a:cs typeface="Calibri" pitchFamily="34" charset="0"/>
              </a:rPr>
              <a:t> property</a:t>
            </a:r>
            <a:r>
              <a:rPr lang="en-US" sz="2100" dirty="0">
                <a:latin typeface="Calibri" pitchFamily="34" charset="0"/>
                <a:cs typeface="Calibri" pitchFamily="34" charset="0"/>
              </a:rPr>
              <a:t> of the </a:t>
            </a:r>
            <a:r>
              <a:rPr lang="en-US" sz="2100" dirty="0" err="1">
                <a:latin typeface="Calibri" pitchFamily="34" charset="0"/>
                <a:cs typeface="Calibri" pitchFamily="34" charset="0"/>
              </a:rPr>
              <a:t>ComBox</a:t>
            </a:r>
            <a:r>
              <a:rPr lang="en-US" sz="2100" dirty="0">
                <a:latin typeface="Calibri" pitchFamily="34" charset="0"/>
                <a:cs typeface="Calibri" pitchFamily="34" charset="0"/>
              </a:rPr>
              <a:t> control.</a:t>
            </a:r>
          </a:p>
        </p:txBody>
      </p:sp>
      <p:sp>
        <p:nvSpPr>
          <p:cNvPr id="31751" name="Line 7"/>
          <p:cNvSpPr>
            <a:spLocks noChangeShapeType="1"/>
          </p:cNvSpPr>
          <p:nvPr/>
        </p:nvSpPr>
        <p:spPr bwMode="auto">
          <a:xfrm>
            <a:off x="228600" y="3886200"/>
            <a:ext cx="8534400" cy="0"/>
          </a:xfrm>
          <a:prstGeom prst="line">
            <a:avLst/>
          </a:prstGeom>
          <a:noFill/>
          <a:ln w="9525">
            <a:solidFill>
              <a:schemeClr val="tx1"/>
            </a:solidFill>
            <a:round/>
            <a:headEnd/>
            <a:tailEnd/>
          </a:ln>
          <a:effectLst/>
        </p:spPr>
        <p:txBody>
          <a:bodyPr/>
          <a:lstStyle/>
          <a:p>
            <a:endParaRPr lang="en-US"/>
          </a:p>
        </p:txBody>
      </p:sp>
      <p:sp>
        <p:nvSpPr>
          <p:cNvPr id="31752" name="Rectangle 8"/>
          <p:cNvSpPr>
            <a:spLocks noChangeArrowheads="1"/>
          </p:cNvSpPr>
          <p:nvPr/>
        </p:nvSpPr>
        <p:spPr bwMode="auto">
          <a:xfrm>
            <a:off x="457200" y="152400"/>
            <a:ext cx="8077200" cy="457200"/>
          </a:xfrm>
          <a:prstGeom prst="rect">
            <a:avLst/>
          </a:prstGeom>
          <a:solidFill>
            <a:schemeClr val="accent1"/>
          </a:solidFill>
          <a:ln w="9525">
            <a:solidFill>
              <a:schemeClr val="tx1"/>
            </a:solidFill>
            <a:miter lim="800000"/>
            <a:headEnd/>
            <a:tailEnd/>
          </a:ln>
          <a:effectLst/>
        </p:spPr>
        <p:txBody>
          <a:bodyPr anchor="ctr"/>
          <a:lstStyle/>
          <a:p>
            <a:pPr algn="ctr"/>
            <a:r>
              <a:rPr lang="en-US" sz="3600" b="1" dirty="0">
                <a:solidFill>
                  <a:srgbClr val="008000"/>
                </a:solidFill>
              </a:rPr>
              <a:t>Types of Combo Boxes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76200"/>
            <a:ext cx="8610600" cy="533400"/>
          </a:xfrm>
          <a:solidFill>
            <a:schemeClr val="accent1"/>
          </a:solidFill>
          <a:ln>
            <a:solidFill>
              <a:schemeClr val="tx1"/>
            </a:solidFill>
          </a:ln>
        </p:spPr>
        <p:txBody>
          <a:bodyPr/>
          <a:lstStyle/>
          <a:p>
            <a:r>
              <a:rPr lang="en-US" sz="3000" b="1" dirty="0">
                <a:solidFill>
                  <a:srgbClr val="008000"/>
                </a:solidFill>
              </a:rPr>
              <a:t>Common Basic Properties of These Controls</a:t>
            </a:r>
          </a:p>
        </p:txBody>
      </p:sp>
      <p:sp>
        <p:nvSpPr>
          <p:cNvPr id="20483" name="Rectangle 3"/>
          <p:cNvSpPr>
            <a:spLocks noGrp="1" noChangeArrowheads="1"/>
          </p:cNvSpPr>
          <p:nvPr>
            <p:ph type="body" idx="4294967295"/>
          </p:nvPr>
        </p:nvSpPr>
        <p:spPr>
          <a:xfrm>
            <a:off x="76200" y="762000"/>
            <a:ext cx="8915400" cy="5867400"/>
          </a:xfrm>
          <a:solidFill>
            <a:schemeClr val="bg2">
              <a:lumMod val="20000"/>
              <a:lumOff val="80000"/>
            </a:schemeClr>
          </a:solidFill>
        </p:spPr>
        <p:txBody>
          <a:bodyPr/>
          <a:lstStyle/>
          <a:p>
            <a:pPr algn="just">
              <a:lnSpc>
                <a:spcPct val="80000"/>
              </a:lnSpc>
              <a:buFont typeface="Wingdings" pitchFamily="2" charset="2"/>
              <a:buChar char="q"/>
            </a:pPr>
            <a:r>
              <a:rPr lang="en-US" sz="2400" b="1" dirty="0" err="1">
                <a:solidFill>
                  <a:srgbClr val="660066"/>
                </a:solidFill>
                <a:latin typeface="Calibri" pitchFamily="34" charset="0"/>
                <a:cs typeface="Calibri" pitchFamily="34" charset="0"/>
              </a:rPr>
              <a:t>IntegralHeight</a:t>
            </a:r>
            <a:r>
              <a:rPr lang="en-US" sz="2400" dirty="0">
                <a:latin typeface="Calibri" pitchFamily="34" charset="0"/>
                <a:cs typeface="Calibri" pitchFamily="34" charset="0"/>
              </a:rPr>
              <a:t> – This property is a Boolean value (True/False) that indicates whether the control’s height will be adjusted to avoid the partial display of the last item</a:t>
            </a:r>
          </a:p>
          <a:p>
            <a:pPr algn="just">
              <a:lnSpc>
                <a:spcPct val="80000"/>
              </a:lnSpc>
              <a:buFont typeface="Wingdings" pitchFamily="2" charset="2"/>
              <a:buNone/>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b="1" dirty="0">
                <a:solidFill>
                  <a:srgbClr val="660066"/>
                </a:solidFill>
                <a:latin typeface="Calibri" pitchFamily="34" charset="0"/>
                <a:cs typeface="Calibri" pitchFamily="34" charset="0"/>
              </a:rPr>
              <a:t>Items</a:t>
            </a:r>
            <a:r>
              <a:rPr lang="en-US" sz="2400" dirty="0">
                <a:latin typeface="Calibri" pitchFamily="34" charset="0"/>
                <a:cs typeface="Calibri" pitchFamily="34" charset="0"/>
              </a:rPr>
              <a:t> – The Items property is a collection that holds the items on the control. We use the members of the Items collection to access the control’s items and to add or remove items. Each member of the Items collection is an </a:t>
            </a:r>
            <a:r>
              <a:rPr lang="en-US" sz="2400" b="1" dirty="0">
                <a:solidFill>
                  <a:srgbClr val="660066"/>
                </a:solidFill>
                <a:latin typeface="Calibri" pitchFamily="34" charset="0"/>
                <a:cs typeface="Calibri" pitchFamily="34" charset="0"/>
              </a:rPr>
              <a:t>object</a:t>
            </a:r>
            <a:r>
              <a:rPr lang="en-US" sz="2400" dirty="0">
                <a:latin typeface="Calibri" pitchFamily="34" charset="0"/>
                <a:cs typeface="Calibri" pitchFamily="34" charset="0"/>
              </a:rPr>
              <a:t>.</a:t>
            </a:r>
          </a:p>
          <a:p>
            <a:pPr algn="just">
              <a:lnSpc>
                <a:spcPct val="80000"/>
              </a:lnSpc>
              <a:buFont typeface="Wingdings" pitchFamily="2" charset="2"/>
              <a:buChar char="q"/>
            </a:pPr>
            <a:endParaRPr lang="en-US" sz="2400" b="1" dirty="0">
              <a:solidFill>
                <a:srgbClr val="660066"/>
              </a:solidFill>
              <a:latin typeface="Calibri" pitchFamily="34" charset="0"/>
              <a:cs typeface="Calibri" pitchFamily="34" charset="0"/>
            </a:endParaRPr>
          </a:p>
          <a:p>
            <a:pPr algn="just">
              <a:lnSpc>
                <a:spcPct val="80000"/>
              </a:lnSpc>
              <a:buFont typeface="Wingdings" pitchFamily="2" charset="2"/>
              <a:buChar char="q"/>
            </a:pPr>
            <a:r>
              <a:rPr lang="en-US" sz="2400" b="1" dirty="0" err="1">
                <a:solidFill>
                  <a:srgbClr val="660066"/>
                </a:solidFill>
                <a:latin typeface="Calibri" pitchFamily="34" charset="0"/>
                <a:cs typeface="Calibri" pitchFamily="34" charset="0"/>
              </a:rPr>
              <a:t>MultiColumn</a:t>
            </a:r>
            <a:r>
              <a:rPr lang="en-US" sz="2400" dirty="0">
                <a:latin typeface="Calibri" pitchFamily="34" charset="0"/>
                <a:cs typeface="Calibri" pitchFamily="34" charset="0"/>
              </a:rPr>
              <a:t> – A </a:t>
            </a:r>
            <a:r>
              <a:rPr lang="en-US" sz="2400" dirty="0" err="1">
                <a:latin typeface="Calibri" pitchFamily="34" charset="0"/>
                <a:cs typeface="Calibri" pitchFamily="34" charset="0"/>
              </a:rPr>
              <a:t>ListBox</a:t>
            </a:r>
            <a:r>
              <a:rPr lang="en-US" sz="2400" dirty="0">
                <a:latin typeface="Calibri" pitchFamily="34" charset="0"/>
                <a:cs typeface="Calibri" pitchFamily="34" charset="0"/>
              </a:rPr>
              <a:t> control can display its items in multiple columns, if you set its </a:t>
            </a:r>
            <a:r>
              <a:rPr lang="en-US" sz="2400" dirty="0" err="1">
                <a:latin typeface="Calibri" pitchFamily="34" charset="0"/>
                <a:cs typeface="Calibri" pitchFamily="34" charset="0"/>
              </a:rPr>
              <a:t>MultiColumn</a:t>
            </a:r>
            <a:r>
              <a:rPr lang="en-US" sz="2400" dirty="0">
                <a:latin typeface="Calibri" pitchFamily="34" charset="0"/>
                <a:cs typeface="Calibri" pitchFamily="34" charset="0"/>
              </a:rPr>
              <a:t> property to True.</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b="1" dirty="0" err="1">
                <a:solidFill>
                  <a:srgbClr val="660066"/>
                </a:solidFill>
                <a:latin typeface="Calibri" pitchFamily="34" charset="0"/>
                <a:cs typeface="Calibri" pitchFamily="34" charset="0"/>
              </a:rPr>
              <a:t>SelectionMode</a:t>
            </a:r>
            <a:r>
              <a:rPr lang="en-US" sz="2400" dirty="0">
                <a:latin typeface="Calibri" pitchFamily="34" charset="0"/>
                <a:cs typeface="Calibri" pitchFamily="34" charset="0"/>
              </a:rPr>
              <a:t> – This property determines whether the user can select multiple items and which method will be used for multiple selections.</a:t>
            </a:r>
          </a:p>
          <a:p>
            <a:pPr algn="just">
              <a:lnSpc>
                <a:spcPct val="80000"/>
              </a:lnSpc>
              <a:buFont typeface="Wingdings" pitchFamily="2" charset="2"/>
              <a:buNone/>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b="1" dirty="0">
                <a:solidFill>
                  <a:srgbClr val="660066"/>
                </a:solidFill>
                <a:latin typeface="Calibri" pitchFamily="34" charset="0"/>
                <a:cs typeface="Calibri" pitchFamily="34" charset="0"/>
              </a:rPr>
              <a:t>Sorted – </a:t>
            </a:r>
            <a:r>
              <a:rPr lang="en-US" sz="2400" dirty="0">
                <a:latin typeface="Calibri" pitchFamily="34" charset="0"/>
                <a:cs typeface="Calibri" pitchFamily="34" charset="0"/>
              </a:rPr>
              <a:t>If you want the items to be always sorted, set the control’s sorted property to True.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1219200" y="152400"/>
            <a:ext cx="6477000" cy="609600"/>
          </a:xfrm>
          <a:solidFill>
            <a:schemeClr val="accent1"/>
          </a:solidFill>
          <a:ln>
            <a:solidFill>
              <a:schemeClr val="tx1"/>
            </a:solidFill>
          </a:ln>
        </p:spPr>
        <p:txBody>
          <a:bodyPr/>
          <a:lstStyle/>
          <a:p>
            <a:r>
              <a:rPr lang="en-US" sz="4000" b="1" dirty="0">
                <a:solidFill>
                  <a:srgbClr val="008000"/>
                </a:solidFill>
              </a:rPr>
              <a:t>The Items Collection</a:t>
            </a:r>
          </a:p>
        </p:txBody>
      </p:sp>
      <p:sp>
        <p:nvSpPr>
          <p:cNvPr id="18435" name="Rectangle 3"/>
          <p:cNvSpPr>
            <a:spLocks noGrp="1" noChangeArrowheads="1"/>
          </p:cNvSpPr>
          <p:nvPr>
            <p:ph idx="1"/>
          </p:nvPr>
        </p:nvSpPr>
        <p:spPr>
          <a:xfrm>
            <a:off x="228600" y="914400"/>
            <a:ext cx="8610600" cy="5867400"/>
          </a:xfrm>
        </p:spPr>
        <p:txBody>
          <a:bodyPr/>
          <a:lstStyle/>
          <a:p>
            <a:pPr algn="just">
              <a:lnSpc>
                <a:spcPct val="80000"/>
              </a:lnSpc>
              <a:buFont typeface="Wingdings" pitchFamily="2" charset="2"/>
              <a:buChar char="q"/>
            </a:pPr>
            <a:r>
              <a:rPr lang="en-US" sz="2200" b="1" dirty="0">
                <a:solidFill>
                  <a:srgbClr val="660066"/>
                </a:solidFill>
                <a:latin typeface="Calibri" pitchFamily="34" charset="0"/>
                <a:cs typeface="Calibri" pitchFamily="34" charset="0"/>
              </a:rPr>
              <a:t>Add</a:t>
            </a:r>
            <a:r>
              <a:rPr lang="en-US" sz="2200" dirty="0">
                <a:latin typeface="Calibri" pitchFamily="34" charset="0"/>
                <a:cs typeface="Calibri" pitchFamily="34" charset="0"/>
              </a:rPr>
              <a:t> – To add items to the list, we use the </a:t>
            </a:r>
            <a:r>
              <a:rPr lang="en-US" sz="2200" dirty="0" err="1">
                <a:latin typeface="Calibri" pitchFamily="34" charset="0"/>
                <a:cs typeface="Calibri" pitchFamily="34" charset="0"/>
              </a:rPr>
              <a:t>Items.Add</a:t>
            </a:r>
            <a:r>
              <a:rPr lang="en-US" sz="2200" dirty="0">
                <a:latin typeface="Calibri" pitchFamily="34" charset="0"/>
                <a:cs typeface="Calibri" pitchFamily="34" charset="0"/>
              </a:rPr>
              <a:t> method. The syntax of the Add method is </a:t>
            </a:r>
          </a:p>
          <a:p>
            <a:pPr>
              <a:lnSpc>
                <a:spcPct val="80000"/>
              </a:lnSpc>
              <a:buFont typeface="Wingdings" pitchFamily="2" charset="2"/>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ListBox1.Items.Add(item)</a:t>
            </a:r>
          </a:p>
          <a:p>
            <a:pPr>
              <a:lnSpc>
                <a:spcPct val="80000"/>
              </a:lnSpc>
              <a:buFont typeface="Wingdings" pitchFamily="2" charset="2"/>
              <a:buNone/>
            </a:pPr>
            <a:r>
              <a:rPr lang="en-US" sz="2200" dirty="0">
                <a:latin typeface="Calibri" pitchFamily="34" charset="0"/>
                <a:cs typeface="Calibri" pitchFamily="34" charset="0"/>
              </a:rPr>
              <a:t>	The Add method appends new items to the end of the list, unless the Sorted property has been set to True.</a:t>
            </a:r>
          </a:p>
          <a:p>
            <a:pPr>
              <a:lnSpc>
                <a:spcPct val="80000"/>
              </a:lnSpc>
              <a:buFont typeface="Wingdings" pitchFamily="2" charset="2"/>
              <a:buChar char="q"/>
            </a:pPr>
            <a:endParaRPr lang="en-US" sz="2200" dirty="0">
              <a:latin typeface="Calibri" pitchFamily="34" charset="0"/>
              <a:cs typeface="Calibri" pitchFamily="34" charset="0"/>
            </a:endParaRPr>
          </a:p>
          <a:p>
            <a:pPr>
              <a:lnSpc>
                <a:spcPct val="80000"/>
              </a:lnSpc>
              <a:buFont typeface="Wingdings" pitchFamily="2" charset="2"/>
              <a:buChar char="q"/>
            </a:pPr>
            <a:r>
              <a:rPr lang="en-US" sz="2200" b="1" dirty="0">
                <a:solidFill>
                  <a:srgbClr val="660066"/>
                </a:solidFill>
                <a:latin typeface="Calibri" pitchFamily="34" charset="0"/>
                <a:cs typeface="Calibri" pitchFamily="34" charset="0"/>
              </a:rPr>
              <a:t>Insert</a:t>
            </a:r>
            <a:r>
              <a:rPr lang="en-US" sz="2200" dirty="0">
                <a:latin typeface="Calibri" pitchFamily="34" charset="0"/>
                <a:cs typeface="Calibri" pitchFamily="34" charset="0"/>
              </a:rPr>
              <a:t> – To insert an item at a specific location, we use this method, whose syntax is:</a:t>
            </a:r>
          </a:p>
          <a:p>
            <a:pPr>
              <a:lnSpc>
                <a:spcPct val="80000"/>
              </a:lnSpc>
              <a:buFont typeface="Wingdings" pitchFamily="2" charset="2"/>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ListBox1.Items.Insert(index, item)</a:t>
            </a:r>
          </a:p>
          <a:p>
            <a:pPr>
              <a:lnSpc>
                <a:spcPct val="80000"/>
              </a:lnSpc>
              <a:buFont typeface="Wingdings" pitchFamily="2" charset="2"/>
              <a:buNone/>
            </a:pPr>
            <a:r>
              <a:rPr lang="en-US" sz="2200" dirty="0">
                <a:latin typeface="Calibri" pitchFamily="34" charset="0"/>
                <a:cs typeface="Calibri" pitchFamily="34" charset="0"/>
              </a:rPr>
              <a:t>	where item is the object to be added and index is the location of the new item.</a:t>
            </a:r>
          </a:p>
          <a:p>
            <a:pPr>
              <a:lnSpc>
                <a:spcPct val="80000"/>
              </a:lnSpc>
              <a:buFont typeface="Wingdings" pitchFamily="2" charset="2"/>
              <a:buChar char="q"/>
            </a:pPr>
            <a:endParaRPr lang="en-US" sz="2200" dirty="0">
              <a:latin typeface="Calibri" pitchFamily="34" charset="0"/>
              <a:cs typeface="Calibri" pitchFamily="34" charset="0"/>
            </a:endParaRPr>
          </a:p>
          <a:p>
            <a:pPr>
              <a:lnSpc>
                <a:spcPct val="80000"/>
              </a:lnSpc>
              <a:buFont typeface="Wingdings" pitchFamily="2" charset="2"/>
              <a:buChar char="q"/>
            </a:pPr>
            <a:r>
              <a:rPr lang="en-US" sz="2200" b="1" dirty="0">
                <a:solidFill>
                  <a:srgbClr val="660066"/>
                </a:solidFill>
                <a:latin typeface="Calibri" pitchFamily="34" charset="0"/>
                <a:cs typeface="Calibri" pitchFamily="34" charset="0"/>
              </a:rPr>
              <a:t>Clear</a:t>
            </a:r>
            <a:r>
              <a:rPr lang="en-US" sz="2200" dirty="0">
                <a:latin typeface="Calibri" pitchFamily="34" charset="0"/>
                <a:cs typeface="Calibri" pitchFamily="34" charset="0"/>
              </a:rPr>
              <a:t> – The Clear method removes all the items from the control. Its syntax is:</a:t>
            </a:r>
          </a:p>
          <a:p>
            <a:pPr>
              <a:lnSpc>
                <a:spcPct val="80000"/>
              </a:lnSpc>
              <a:buFont typeface="Wingdings" pitchFamily="2" charset="2"/>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ListBox1.Items.Clear</a:t>
            </a:r>
          </a:p>
          <a:p>
            <a:pPr>
              <a:lnSpc>
                <a:spcPct val="80000"/>
              </a:lnSpc>
              <a:buFont typeface="Wingdings" pitchFamily="2" charset="2"/>
              <a:buChar char="q"/>
            </a:pPr>
            <a:endParaRPr lang="en-US" sz="2200" b="1" dirty="0">
              <a:solidFill>
                <a:srgbClr val="660066"/>
              </a:solidFill>
              <a:latin typeface="Calibri" pitchFamily="34" charset="0"/>
              <a:cs typeface="Calibri" pitchFamily="34" charset="0"/>
            </a:endParaRPr>
          </a:p>
          <a:p>
            <a:pPr>
              <a:lnSpc>
                <a:spcPct val="80000"/>
              </a:lnSpc>
              <a:buFont typeface="Wingdings" pitchFamily="2" charset="2"/>
              <a:buChar char="q"/>
            </a:pPr>
            <a:r>
              <a:rPr lang="en-US" sz="2200" b="1" dirty="0">
                <a:solidFill>
                  <a:srgbClr val="660066"/>
                </a:solidFill>
                <a:latin typeface="Calibri" pitchFamily="34" charset="0"/>
                <a:cs typeface="Calibri" pitchFamily="34" charset="0"/>
              </a:rPr>
              <a:t>Count</a:t>
            </a:r>
            <a:r>
              <a:rPr lang="en-US" sz="2200" dirty="0">
                <a:latin typeface="Calibri" pitchFamily="34" charset="0"/>
                <a:cs typeface="Calibri" pitchFamily="34" charset="0"/>
              </a:rPr>
              <a:t> – This is the number of items in the list.</a:t>
            </a:r>
          </a:p>
          <a:p>
            <a:pPr>
              <a:lnSpc>
                <a:spcPct val="80000"/>
              </a:lnSpc>
              <a:buFontTx/>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ListBox1.Items.Count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52400" y="228600"/>
            <a:ext cx="8763000" cy="6629400"/>
          </a:xfrm>
          <a:solidFill>
            <a:schemeClr val="accent3">
              <a:lumMod val="95000"/>
            </a:schemeClr>
          </a:solidFill>
        </p:spPr>
        <p:txBody>
          <a:bodyPr/>
          <a:lstStyle/>
          <a:p>
            <a:pPr algn="just">
              <a:lnSpc>
                <a:spcPct val="80000"/>
              </a:lnSpc>
              <a:buFont typeface="Wingdings" pitchFamily="2" charset="2"/>
              <a:buChar char="q"/>
            </a:pPr>
            <a:r>
              <a:rPr lang="en-US" sz="2200" b="1" dirty="0">
                <a:solidFill>
                  <a:srgbClr val="660066"/>
                </a:solidFill>
                <a:latin typeface="Calibri" pitchFamily="34" charset="0"/>
                <a:cs typeface="Calibri" pitchFamily="34" charset="0"/>
              </a:rPr>
              <a:t>Remove</a:t>
            </a:r>
            <a:r>
              <a:rPr lang="en-US" sz="2200" dirty="0">
                <a:latin typeface="Calibri" pitchFamily="34" charset="0"/>
                <a:cs typeface="Calibri" pitchFamily="34" charset="0"/>
              </a:rPr>
              <a:t> – To remove an item from the list, we can use this method, whose syntax is:</a:t>
            </a:r>
          </a:p>
          <a:p>
            <a:pPr algn="just">
              <a:lnSpc>
                <a:spcPct val="80000"/>
              </a:lnSpc>
              <a:buFontTx/>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ListBox1.Items.Remove(index)</a:t>
            </a:r>
          </a:p>
          <a:p>
            <a:pPr algn="just">
              <a:lnSpc>
                <a:spcPct val="80000"/>
              </a:lnSpc>
              <a:buFontTx/>
              <a:buNone/>
            </a:pPr>
            <a:r>
              <a:rPr lang="en-US" sz="2200" dirty="0">
                <a:latin typeface="Calibri" pitchFamily="34" charset="0"/>
                <a:cs typeface="Calibri" pitchFamily="34" charset="0"/>
              </a:rPr>
              <a:t>	or, 		</a:t>
            </a:r>
            <a:r>
              <a:rPr lang="en-US" sz="2200" b="1" dirty="0">
                <a:solidFill>
                  <a:srgbClr val="660066"/>
                </a:solidFill>
                <a:latin typeface="Calibri" pitchFamily="34" charset="0"/>
                <a:cs typeface="Calibri" pitchFamily="34" charset="0"/>
              </a:rPr>
              <a:t>ListBox1.Items.Remove(item)</a:t>
            </a:r>
          </a:p>
          <a:p>
            <a:pPr algn="just">
              <a:lnSpc>
                <a:spcPct val="80000"/>
              </a:lnSpc>
              <a:buFontTx/>
              <a:buNone/>
            </a:pPr>
            <a:endParaRPr lang="en-US" sz="2200" dirty="0">
              <a:latin typeface="Calibri" pitchFamily="34" charset="0"/>
              <a:cs typeface="Calibri" pitchFamily="34" charset="0"/>
            </a:endParaRPr>
          </a:p>
          <a:p>
            <a:pPr algn="just">
              <a:lnSpc>
                <a:spcPct val="80000"/>
              </a:lnSpc>
              <a:buFont typeface="Wingdings" pitchFamily="2" charset="2"/>
              <a:buChar char="q"/>
            </a:pPr>
            <a:r>
              <a:rPr lang="en-US" sz="2200" b="1" dirty="0" err="1">
                <a:solidFill>
                  <a:srgbClr val="660066"/>
                </a:solidFill>
                <a:latin typeface="Calibri" pitchFamily="34" charset="0"/>
                <a:cs typeface="Calibri" pitchFamily="34" charset="0"/>
              </a:rPr>
              <a:t>CopyTo</a:t>
            </a:r>
            <a:r>
              <a:rPr lang="en-US" sz="2200" dirty="0">
                <a:latin typeface="Calibri" pitchFamily="34" charset="0"/>
                <a:cs typeface="Calibri" pitchFamily="34" charset="0"/>
              </a:rPr>
              <a:t> – This method retrieves all the items from a </a:t>
            </a:r>
            <a:r>
              <a:rPr lang="en-US" sz="2200" dirty="0" err="1">
                <a:latin typeface="Calibri" pitchFamily="34" charset="0"/>
                <a:cs typeface="Calibri" pitchFamily="34" charset="0"/>
              </a:rPr>
              <a:t>ListBox</a:t>
            </a:r>
            <a:r>
              <a:rPr lang="en-US" sz="2200" dirty="0">
                <a:latin typeface="Calibri" pitchFamily="34" charset="0"/>
                <a:cs typeface="Calibri" pitchFamily="34" charset="0"/>
              </a:rPr>
              <a:t> control and stores them to the array passed to the method as argument. Its syntax is:</a:t>
            </a:r>
          </a:p>
          <a:p>
            <a:pPr algn="just">
              <a:lnSpc>
                <a:spcPct val="80000"/>
              </a:lnSpc>
              <a:buFontTx/>
              <a:buNone/>
            </a:pPr>
            <a:r>
              <a:rPr lang="en-US" sz="2200" dirty="0">
                <a:latin typeface="Calibri" pitchFamily="34" charset="0"/>
                <a:cs typeface="Calibri" pitchFamily="34" charset="0"/>
              </a:rPr>
              <a:t>			</a:t>
            </a:r>
            <a:r>
              <a:rPr lang="en-US" sz="2200" b="1" dirty="0">
                <a:solidFill>
                  <a:srgbClr val="660066"/>
                </a:solidFill>
                <a:latin typeface="Calibri" pitchFamily="34" charset="0"/>
                <a:cs typeface="Calibri" pitchFamily="34" charset="0"/>
              </a:rPr>
              <a:t>ListBox1.Items.CopyTo(</a:t>
            </a:r>
            <a:r>
              <a:rPr lang="en-US" sz="2200" b="1" dirty="0" err="1">
                <a:solidFill>
                  <a:srgbClr val="660066"/>
                </a:solidFill>
                <a:latin typeface="Calibri" pitchFamily="34" charset="0"/>
                <a:cs typeface="Calibri" pitchFamily="34" charset="0"/>
              </a:rPr>
              <a:t>arr</a:t>
            </a:r>
            <a:r>
              <a:rPr lang="en-US" sz="2200" b="1" dirty="0">
                <a:solidFill>
                  <a:srgbClr val="660066"/>
                </a:solidFill>
                <a:latin typeface="Calibri" pitchFamily="34" charset="0"/>
                <a:cs typeface="Calibri" pitchFamily="34" charset="0"/>
              </a:rPr>
              <a:t>, index)</a:t>
            </a:r>
          </a:p>
          <a:p>
            <a:pPr algn="just">
              <a:lnSpc>
                <a:spcPct val="80000"/>
              </a:lnSpc>
              <a:buFontTx/>
              <a:buNone/>
            </a:pPr>
            <a:r>
              <a:rPr lang="en-US" sz="2200" dirty="0">
                <a:latin typeface="Calibri" pitchFamily="34" charset="0"/>
                <a:cs typeface="Calibri" pitchFamily="34" charset="0"/>
              </a:rPr>
              <a:t>	where </a:t>
            </a:r>
            <a:r>
              <a:rPr lang="en-US" sz="2200" b="1" i="1" dirty="0" err="1">
                <a:solidFill>
                  <a:srgbClr val="660066"/>
                </a:solidFill>
                <a:latin typeface="Calibri" pitchFamily="34" charset="0"/>
                <a:cs typeface="Calibri" pitchFamily="34" charset="0"/>
              </a:rPr>
              <a:t>arr</a:t>
            </a:r>
            <a:r>
              <a:rPr lang="en-US" sz="2200" dirty="0">
                <a:latin typeface="Calibri" pitchFamily="34" charset="0"/>
                <a:cs typeface="Calibri" pitchFamily="34" charset="0"/>
              </a:rPr>
              <a:t> is the name of the array that will accept the items and </a:t>
            </a:r>
            <a:r>
              <a:rPr lang="en-US" sz="2200" b="1" i="1" dirty="0">
                <a:solidFill>
                  <a:srgbClr val="660066"/>
                </a:solidFill>
                <a:latin typeface="Calibri" pitchFamily="34" charset="0"/>
                <a:cs typeface="Calibri" pitchFamily="34" charset="0"/>
              </a:rPr>
              <a:t>index</a:t>
            </a:r>
            <a:r>
              <a:rPr lang="en-US" sz="2200" dirty="0">
                <a:latin typeface="Calibri" pitchFamily="34" charset="0"/>
                <a:cs typeface="Calibri" pitchFamily="34" charset="0"/>
              </a:rPr>
              <a:t> is the index of an element in the array where the first item will be stored. </a:t>
            </a:r>
          </a:p>
          <a:p>
            <a:pPr algn="just">
              <a:lnSpc>
                <a:spcPct val="80000"/>
              </a:lnSpc>
              <a:buFontTx/>
              <a:buNone/>
            </a:pPr>
            <a:endParaRPr lang="en-US" sz="2200" dirty="0">
              <a:latin typeface="Calibri" pitchFamily="34" charset="0"/>
              <a:cs typeface="Calibri" pitchFamily="34" charset="0"/>
            </a:endParaRPr>
          </a:p>
          <a:p>
            <a:pPr algn="just">
              <a:lnSpc>
                <a:spcPct val="80000"/>
              </a:lnSpc>
              <a:buFont typeface="Wingdings" pitchFamily="2" charset="2"/>
              <a:buChar char="q"/>
            </a:pPr>
            <a:r>
              <a:rPr lang="en-US" sz="2200" b="1" dirty="0">
                <a:solidFill>
                  <a:srgbClr val="660066"/>
                </a:solidFill>
                <a:latin typeface="Calibri" pitchFamily="34" charset="0"/>
                <a:cs typeface="Calibri" pitchFamily="34" charset="0"/>
              </a:rPr>
              <a:t>Contains</a:t>
            </a:r>
            <a:r>
              <a:rPr lang="en-US" sz="2200" dirty="0">
                <a:latin typeface="Calibri" pitchFamily="34" charset="0"/>
                <a:cs typeface="Calibri" pitchFamily="34" charset="0"/>
              </a:rPr>
              <a:t> – This method accepts an object as argument and returns a True/False value indicating whether the collection contains this object or not.</a:t>
            </a:r>
          </a:p>
          <a:p>
            <a:pPr algn="just">
              <a:lnSpc>
                <a:spcPct val="80000"/>
              </a:lnSpc>
              <a:buFontTx/>
              <a:buNone/>
            </a:pPr>
            <a:r>
              <a:rPr lang="en-US" sz="2200" dirty="0">
                <a:latin typeface="Calibri" pitchFamily="34" charset="0"/>
                <a:cs typeface="Calibri" pitchFamily="34" charset="0"/>
              </a:rPr>
              <a:t>		</a:t>
            </a:r>
            <a:r>
              <a:rPr lang="en-US" sz="2200" dirty="0">
                <a:solidFill>
                  <a:srgbClr val="660066"/>
                </a:solidFill>
                <a:latin typeface="Calibri" pitchFamily="34" charset="0"/>
                <a:cs typeface="Calibri" pitchFamily="34" charset="0"/>
              </a:rPr>
              <a:t>Dim </a:t>
            </a:r>
            <a:r>
              <a:rPr lang="en-US" sz="2200" dirty="0" err="1">
                <a:solidFill>
                  <a:srgbClr val="660066"/>
                </a:solidFill>
                <a:latin typeface="Calibri" pitchFamily="34" charset="0"/>
                <a:cs typeface="Calibri" pitchFamily="34" charset="0"/>
              </a:rPr>
              <a:t>varItem</a:t>
            </a:r>
            <a:r>
              <a:rPr lang="en-US" sz="2200" dirty="0">
                <a:solidFill>
                  <a:srgbClr val="660066"/>
                </a:solidFill>
                <a:latin typeface="Calibri" pitchFamily="34" charset="0"/>
                <a:cs typeface="Calibri" pitchFamily="34" charset="0"/>
              </a:rPr>
              <a:t> as String</a:t>
            </a:r>
          </a:p>
          <a:p>
            <a:pPr algn="just">
              <a:lnSpc>
                <a:spcPct val="80000"/>
              </a:lnSpc>
              <a:buFontTx/>
              <a:buNone/>
            </a:pPr>
            <a:r>
              <a:rPr lang="en-US" sz="2200" dirty="0">
                <a:solidFill>
                  <a:srgbClr val="660066"/>
                </a:solidFill>
                <a:latin typeface="Calibri" pitchFamily="34" charset="0"/>
                <a:cs typeface="Calibri" pitchFamily="34" charset="0"/>
              </a:rPr>
              <a:t>		If Not ListBox1.Items.Contains(</a:t>
            </a:r>
            <a:r>
              <a:rPr lang="en-US" sz="2200" dirty="0" err="1">
                <a:solidFill>
                  <a:srgbClr val="660066"/>
                </a:solidFill>
                <a:latin typeface="Calibri" pitchFamily="34" charset="0"/>
                <a:cs typeface="Calibri" pitchFamily="34" charset="0"/>
              </a:rPr>
              <a:t>varItem</a:t>
            </a:r>
            <a:r>
              <a:rPr lang="en-US" sz="2200" dirty="0">
                <a:solidFill>
                  <a:srgbClr val="660066"/>
                </a:solidFill>
                <a:latin typeface="Calibri" pitchFamily="34" charset="0"/>
                <a:cs typeface="Calibri" pitchFamily="34" charset="0"/>
              </a:rPr>
              <a:t>) Then</a:t>
            </a:r>
          </a:p>
          <a:p>
            <a:pPr algn="just">
              <a:lnSpc>
                <a:spcPct val="80000"/>
              </a:lnSpc>
              <a:buFontTx/>
              <a:buNone/>
            </a:pPr>
            <a:r>
              <a:rPr lang="en-US" sz="2200" dirty="0">
                <a:solidFill>
                  <a:srgbClr val="660066"/>
                </a:solidFill>
                <a:latin typeface="Calibri" pitchFamily="34" charset="0"/>
                <a:cs typeface="Calibri" pitchFamily="34" charset="0"/>
              </a:rPr>
              <a:t>			ListBox1.Items.Add(</a:t>
            </a:r>
            <a:r>
              <a:rPr lang="en-US" sz="2200" dirty="0" err="1">
                <a:solidFill>
                  <a:srgbClr val="660066"/>
                </a:solidFill>
                <a:latin typeface="Calibri" pitchFamily="34" charset="0"/>
                <a:cs typeface="Calibri" pitchFamily="34" charset="0"/>
              </a:rPr>
              <a:t>varItem</a:t>
            </a:r>
            <a:r>
              <a:rPr lang="en-US" sz="2200" dirty="0">
                <a:solidFill>
                  <a:srgbClr val="660066"/>
                </a:solidFill>
                <a:latin typeface="Calibri" pitchFamily="34" charset="0"/>
                <a:cs typeface="Calibri" pitchFamily="34" charset="0"/>
              </a:rPr>
              <a:t>)</a:t>
            </a:r>
          </a:p>
          <a:p>
            <a:pPr algn="just">
              <a:lnSpc>
                <a:spcPct val="80000"/>
              </a:lnSpc>
              <a:buFontTx/>
              <a:buNone/>
            </a:pPr>
            <a:r>
              <a:rPr lang="en-US" sz="2200" dirty="0">
                <a:solidFill>
                  <a:srgbClr val="660066"/>
                </a:solidFill>
                <a:latin typeface="Calibri" pitchFamily="34" charset="0"/>
                <a:cs typeface="Calibri" pitchFamily="34" charset="0"/>
              </a:rPr>
              <a:t>		End If</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p:cNvPicPr>
            <a:picLocks noChangeAspect="1" noChangeArrowheads="1"/>
          </p:cNvPicPr>
          <p:nvPr/>
        </p:nvPicPr>
        <p:blipFill>
          <a:blip r:embed="rId2"/>
          <a:srcRect/>
          <a:stretch>
            <a:fillRect/>
          </a:stretch>
        </p:blipFill>
        <p:spPr bwMode="auto">
          <a:xfrm>
            <a:off x="609600" y="304800"/>
            <a:ext cx="7467600" cy="6364288"/>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609600" y="609600"/>
            <a:ext cx="8077200" cy="5181600"/>
          </a:xfrm>
          <a:prstGeom prst="rect">
            <a:avLst/>
          </a:prstGeom>
          <a:noFill/>
          <a:ln w="9525">
            <a:noFill/>
            <a:miter lim="800000"/>
            <a:headEnd/>
            <a:tailEnd/>
          </a:ln>
          <a:effectLst/>
        </p:spPr>
        <p:txBody>
          <a:bodyPr>
            <a:spAutoFit/>
          </a:bodyPr>
          <a:lstStyle/>
          <a:p>
            <a:pPr algn="just">
              <a:spcBef>
                <a:spcPct val="50000"/>
              </a:spcBef>
            </a:pPr>
            <a:r>
              <a:rPr lang="en-US" sz="2400" b="1" u="sng" dirty="0">
                <a:solidFill>
                  <a:srgbClr val="008000"/>
                </a:solidFill>
                <a:latin typeface="Calibri" pitchFamily="34" charset="0"/>
                <a:cs typeface="Calibri" pitchFamily="34" charset="0"/>
              </a:rPr>
              <a:t>Program</a:t>
            </a:r>
            <a:r>
              <a:rPr lang="en-US" sz="2000" dirty="0">
                <a:latin typeface="Calibri" pitchFamily="34" charset="0"/>
                <a:cs typeface="Calibri" pitchFamily="34" charset="0"/>
              </a:rPr>
              <a:t>:</a:t>
            </a:r>
          </a:p>
          <a:p>
            <a:pPr algn="just">
              <a:spcBef>
                <a:spcPct val="50000"/>
              </a:spcBef>
            </a:pPr>
            <a:r>
              <a:rPr lang="en-US" sz="2000" dirty="0">
                <a:latin typeface="Calibri" pitchFamily="34" charset="0"/>
                <a:cs typeface="Calibri" pitchFamily="34" charset="0"/>
              </a:rPr>
              <a:t>In the </a:t>
            </a:r>
            <a:r>
              <a:rPr lang="en-US" sz="2000" dirty="0" err="1">
                <a:latin typeface="Calibri" pitchFamily="34" charset="0"/>
                <a:cs typeface="Calibri" pitchFamily="34" charset="0"/>
              </a:rPr>
              <a:t>colour</a:t>
            </a:r>
            <a:r>
              <a:rPr lang="en-US" sz="2000" dirty="0">
                <a:latin typeface="Calibri" pitchFamily="34" charset="0"/>
                <a:cs typeface="Calibri" pitchFamily="34" charset="0"/>
              </a:rPr>
              <a:t> code that is used in resistors, the different </a:t>
            </a:r>
            <a:r>
              <a:rPr lang="en-US" sz="2000" dirty="0" err="1">
                <a:latin typeface="Calibri" pitchFamily="34" charset="0"/>
                <a:cs typeface="Calibri" pitchFamily="34" charset="0"/>
              </a:rPr>
              <a:t>colours</a:t>
            </a:r>
            <a:r>
              <a:rPr lang="en-US" sz="2000" dirty="0">
                <a:latin typeface="Calibri" pitchFamily="34" charset="0"/>
                <a:cs typeface="Calibri" pitchFamily="34" charset="0"/>
              </a:rPr>
              <a:t> have values as follows:</a:t>
            </a:r>
          </a:p>
          <a:p>
            <a:pPr algn="just">
              <a:spcBef>
                <a:spcPct val="50000"/>
              </a:spcBef>
            </a:pPr>
            <a:r>
              <a:rPr lang="en-US" sz="2000" dirty="0">
                <a:latin typeface="Calibri" pitchFamily="34" charset="0"/>
                <a:cs typeface="Calibri" pitchFamily="34" charset="0"/>
              </a:rPr>
              <a:t>Black=0, Brown=1, Red=2, Orange=3, Yellow=4, Green=5, Blue=6, Violet=7, Gray=8 and White=9.</a:t>
            </a:r>
          </a:p>
          <a:p>
            <a:pPr algn="just">
              <a:spcBef>
                <a:spcPct val="50000"/>
              </a:spcBef>
            </a:pPr>
            <a:r>
              <a:rPr lang="en-US" sz="2000" dirty="0">
                <a:latin typeface="Calibri" pitchFamily="34" charset="0"/>
                <a:cs typeface="Calibri" pitchFamily="34" charset="0"/>
              </a:rPr>
              <a:t>The value of the resistor is indicated by drawing three </a:t>
            </a:r>
            <a:r>
              <a:rPr lang="en-US" sz="2000" dirty="0" err="1">
                <a:latin typeface="Calibri" pitchFamily="34" charset="0"/>
                <a:cs typeface="Calibri" pitchFamily="34" charset="0"/>
              </a:rPr>
              <a:t>coloured</a:t>
            </a:r>
            <a:r>
              <a:rPr lang="en-US" sz="2000" dirty="0">
                <a:latin typeface="Calibri" pitchFamily="34" charset="0"/>
                <a:cs typeface="Calibri" pitchFamily="34" charset="0"/>
              </a:rPr>
              <a:t> bands round it. The first two bands indicate the first two digits in the numerical value of the resistance, while the third band is the decimal multiplier, i.e., it gives the number of zeroes after the two digits. </a:t>
            </a:r>
          </a:p>
          <a:p>
            <a:pPr algn="just">
              <a:spcBef>
                <a:spcPct val="50000"/>
              </a:spcBef>
            </a:pPr>
            <a:r>
              <a:rPr lang="en-US" sz="2000" dirty="0">
                <a:latin typeface="Calibri" pitchFamily="34" charset="0"/>
                <a:cs typeface="Calibri" pitchFamily="34" charset="0"/>
              </a:rPr>
              <a:t>For example, if the bands have </a:t>
            </a:r>
            <a:r>
              <a:rPr lang="en-US" sz="2000" dirty="0" err="1">
                <a:latin typeface="Calibri" pitchFamily="34" charset="0"/>
                <a:cs typeface="Calibri" pitchFamily="34" charset="0"/>
              </a:rPr>
              <a:t>colours</a:t>
            </a:r>
            <a:r>
              <a:rPr lang="en-US" sz="2000" dirty="0">
                <a:latin typeface="Calibri" pitchFamily="34" charset="0"/>
                <a:cs typeface="Calibri" pitchFamily="34" charset="0"/>
              </a:rPr>
              <a:t> Green-Blue-Orange successively, then the numerical value is 56000. </a:t>
            </a:r>
          </a:p>
          <a:p>
            <a:pPr algn="just">
              <a:spcBef>
                <a:spcPct val="50000"/>
              </a:spcBef>
            </a:pPr>
            <a:r>
              <a:rPr lang="en-US" sz="2000" dirty="0">
                <a:latin typeface="Calibri" pitchFamily="34" charset="0"/>
                <a:cs typeface="Calibri" pitchFamily="34" charset="0"/>
              </a:rPr>
              <a:t>Design a form with suitable controls and write appropriate event handlers to accept the </a:t>
            </a:r>
            <a:r>
              <a:rPr lang="en-US" sz="2000" dirty="0" err="1">
                <a:latin typeface="Calibri" pitchFamily="34" charset="0"/>
                <a:cs typeface="Calibri" pitchFamily="34" charset="0"/>
              </a:rPr>
              <a:t>colours</a:t>
            </a:r>
            <a:r>
              <a:rPr lang="en-US" sz="2000" dirty="0">
                <a:latin typeface="Calibri" pitchFamily="34" charset="0"/>
                <a:cs typeface="Calibri" pitchFamily="34" charset="0"/>
              </a:rPr>
              <a:t> from the user and print the equivalent numerical. Use combo boxes for choosing the various </a:t>
            </a:r>
            <a:r>
              <a:rPr lang="en-US" sz="2000" dirty="0" err="1">
                <a:latin typeface="Calibri" pitchFamily="34" charset="0"/>
                <a:cs typeface="Calibri" pitchFamily="34" charset="0"/>
              </a:rPr>
              <a:t>colour</a:t>
            </a:r>
            <a:r>
              <a:rPr lang="en-US" sz="2000" dirty="0">
                <a:latin typeface="Calibri" pitchFamily="34" charset="0"/>
                <a:cs typeface="Calibri" pitchFamily="34" charset="0"/>
              </a:rPr>
              <a:t> options.</a:t>
            </a:r>
          </a:p>
        </p:txBody>
      </p:sp>
      <p:sp>
        <p:nvSpPr>
          <p:cNvPr id="41989" name="Rectangle 5"/>
          <p:cNvSpPr>
            <a:spLocks noChangeArrowheads="1"/>
          </p:cNvSpPr>
          <p:nvPr/>
        </p:nvSpPr>
        <p:spPr bwMode="auto">
          <a:xfrm>
            <a:off x="381000" y="609600"/>
            <a:ext cx="8305800" cy="5410200"/>
          </a:xfrm>
          <a:prstGeom prst="rect">
            <a:avLst/>
          </a:prstGeom>
          <a:noFill/>
          <a:ln w="76200" cmpd="tri">
            <a:solidFill>
              <a:srgbClr val="FF99FF"/>
            </a:solidFill>
            <a:prstDash val="sysDot"/>
            <a:miter lim="800000"/>
            <a:headEnd/>
            <a:tailEnd/>
          </a:ln>
          <a:effectLst/>
        </p:spPr>
        <p:txBody>
          <a:bodyPr wrap="none" anchor="ct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noTextEdit="1"/>
          </p:cNvSpPr>
          <p:nvPr/>
        </p:nvSpPr>
        <p:spPr bwMode="auto">
          <a:xfrm>
            <a:off x="304800" y="838200"/>
            <a:ext cx="8534400" cy="5029200"/>
          </a:xfrm>
          <a:prstGeom prst="rect">
            <a:avLst/>
          </a:prstGeom>
        </p:spPr>
        <p:txBody>
          <a:bodyPr wrap="none" fromWordArt="1">
            <a:prstTxWarp prst="textPlain">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The </a:t>
            </a:r>
            <a:r>
              <a:rPr lang="en-US" sz="4400" b="1" kern="1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ScrollBar</a:t>
            </a:r>
            <a:endPar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endParaRPr>
          </a:p>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and</a:t>
            </a:r>
          </a:p>
          <a:p>
            <a:pPr algn="ctr"/>
            <a:r>
              <a:rPr lang="en-US" sz="4400" b="1" kern="1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TrackBar</a:t>
            </a:r>
            <a:endPar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endParaRPr>
          </a:p>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Controls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381000" y="897553"/>
            <a:ext cx="8305800" cy="4893647"/>
          </a:xfrm>
          <a:prstGeom prst="rect">
            <a:avLst/>
          </a:prstGeom>
          <a:noFill/>
          <a:ln w="9525">
            <a:noFill/>
            <a:miter lim="800000"/>
            <a:headEnd/>
            <a:tailEnd/>
          </a:ln>
          <a:effectLst/>
        </p:spPr>
        <p:txBody>
          <a:bodyPr wrap="square">
            <a:spAutoFit/>
          </a:bodyPr>
          <a:lstStyle/>
          <a:p>
            <a:pPr marL="338138" indent="-338138" algn="just">
              <a:spcBef>
                <a:spcPct val="50000"/>
              </a:spcBef>
              <a:buFont typeface="Wingdings" pitchFamily="2" charset="2"/>
              <a:buChar char="Ø"/>
            </a:pPr>
            <a:r>
              <a:rPr lang="en-US" sz="2400" dirty="0">
                <a:solidFill>
                  <a:schemeClr val="tx2"/>
                </a:solidFill>
                <a:latin typeface="Calibri" pitchFamily="34" charset="0"/>
                <a:cs typeface="Calibri" pitchFamily="34" charset="0"/>
              </a:rPr>
              <a:t>Both these controls let the user specify a magnitude by scrolling a selector between its </a:t>
            </a:r>
            <a:r>
              <a:rPr lang="en-US" sz="2400" b="1" dirty="0">
                <a:solidFill>
                  <a:srgbClr val="660066"/>
                </a:solidFill>
                <a:latin typeface="Calibri" pitchFamily="34" charset="0"/>
                <a:cs typeface="Calibri" pitchFamily="34" charset="0"/>
              </a:rPr>
              <a:t>minimum and maximum values. </a:t>
            </a:r>
            <a:endParaRPr lang="en-US" sz="2400" b="1" dirty="0" smtClean="0">
              <a:solidFill>
                <a:srgbClr val="660066"/>
              </a:solidFill>
              <a:latin typeface="Calibri" pitchFamily="34" charset="0"/>
              <a:cs typeface="Calibri" pitchFamily="34" charset="0"/>
            </a:endParaRPr>
          </a:p>
          <a:p>
            <a:pPr marL="338138" indent="-338138" algn="just">
              <a:spcBef>
                <a:spcPct val="50000"/>
              </a:spcBef>
              <a:buFont typeface="Wingdings" pitchFamily="2" charset="2"/>
              <a:buChar char="Ø"/>
            </a:pPr>
            <a:endParaRPr lang="en-US" sz="2400" b="1" dirty="0">
              <a:solidFill>
                <a:srgbClr val="660066"/>
              </a:solidFill>
              <a:latin typeface="Calibri" pitchFamily="34" charset="0"/>
              <a:cs typeface="Calibri" pitchFamily="34" charset="0"/>
            </a:endParaRPr>
          </a:p>
          <a:p>
            <a:pPr marL="338138" indent="-338138" algn="just">
              <a:spcBef>
                <a:spcPct val="50000"/>
              </a:spcBef>
              <a:buFont typeface="Wingdings" pitchFamily="2" charset="2"/>
              <a:buChar char="Ø"/>
            </a:pPr>
            <a:r>
              <a:rPr lang="en-US" sz="2400" dirty="0">
                <a:solidFill>
                  <a:schemeClr val="tx2"/>
                </a:solidFill>
                <a:latin typeface="Calibri" pitchFamily="34" charset="0"/>
                <a:cs typeface="Calibri" pitchFamily="34" charset="0"/>
              </a:rPr>
              <a:t>The </a:t>
            </a:r>
            <a:r>
              <a:rPr lang="en-US" sz="2400" b="1" dirty="0" err="1">
                <a:solidFill>
                  <a:srgbClr val="008000"/>
                </a:solidFill>
                <a:latin typeface="Calibri" pitchFamily="34" charset="0"/>
                <a:cs typeface="Calibri" pitchFamily="34" charset="0"/>
              </a:rPr>
              <a:t>ScrollBar</a:t>
            </a:r>
            <a:r>
              <a:rPr lang="en-US" sz="2400" b="1" dirty="0">
                <a:solidFill>
                  <a:srgbClr val="008000"/>
                </a:solidFill>
                <a:latin typeface="Calibri" pitchFamily="34" charset="0"/>
                <a:cs typeface="Calibri" pitchFamily="34" charset="0"/>
              </a:rPr>
              <a:t> control</a:t>
            </a:r>
            <a:r>
              <a:rPr lang="en-US" sz="2400" dirty="0">
                <a:solidFill>
                  <a:schemeClr val="tx2"/>
                </a:solidFill>
                <a:latin typeface="Calibri" pitchFamily="34" charset="0"/>
                <a:cs typeface="Calibri" pitchFamily="34" charset="0"/>
              </a:rPr>
              <a:t> should be used when the exact value is not as important as the value’s effect on another object or data element</a:t>
            </a:r>
            <a:r>
              <a:rPr lang="en-US" sz="2400" dirty="0" smtClean="0">
                <a:solidFill>
                  <a:schemeClr val="tx2"/>
                </a:solidFill>
                <a:latin typeface="Calibri" pitchFamily="34" charset="0"/>
                <a:cs typeface="Calibri" pitchFamily="34" charset="0"/>
              </a:rPr>
              <a:t>.</a:t>
            </a:r>
          </a:p>
          <a:p>
            <a:pPr marL="338138" indent="-338138" algn="just">
              <a:spcBef>
                <a:spcPct val="50000"/>
              </a:spcBef>
              <a:buFont typeface="Wingdings" pitchFamily="2" charset="2"/>
              <a:buChar char="Ø"/>
            </a:pPr>
            <a:endParaRPr lang="en-US" sz="2400" dirty="0">
              <a:solidFill>
                <a:schemeClr val="tx2"/>
              </a:solidFill>
              <a:latin typeface="Calibri" pitchFamily="34" charset="0"/>
              <a:cs typeface="Calibri" pitchFamily="34" charset="0"/>
            </a:endParaRPr>
          </a:p>
          <a:p>
            <a:pPr marL="338138" indent="-338138" algn="just">
              <a:spcBef>
                <a:spcPct val="50000"/>
              </a:spcBef>
              <a:buFont typeface="Wingdings" pitchFamily="2" charset="2"/>
              <a:buChar char="Ø"/>
            </a:pPr>
            <a:r>
              <a:rPr lang="en-US" sz="2400" dirty="0">
                <a:solidFill>
                  <a:schemeClr val="tx2"/>
                </a:solidFill>
                <a:latin typeface="Calibri" pitchFamily="34" charset="0"/>
                <a:cs typeface="Calibri" pitchFamily="34" charset="0"/>
              </a:rPr>
              <a:t>The </a:t>
            </a:r>
            <a:r>
              <a:rPr lang="en-US" sz="2400" b="1" dirty="0" err="1">
                <a:solidFill>
                  <a:srgbClr val="008000"/>
                </a:solidFill>
                <a:latin typeface="Calibri" pitchFamily="34" charset="0"/>
                <a:cs typeface="Calibri" pitchFamily="34" charset="0"/>
              </a:rPr>
              <a:t>Trackbar</a:t>
            </a:r>
            <a:r>
              <a:rPr lang="en-US" sz="2400" b="1" dirty="0">
                <a:solidFill>
                  <a:srgbClr val="008000"/>
                </a:solidFill>
                <a:latin typeface="Calibri" pitchFamily="34" charset="0"/>
                <a:cs typeface="Calibri" pitchFamily="34" charset="0"/>
              </a:rPr>
              <a:t> control</a:t>
            </a:r>
            <a:r>
              <a:rPr lang="en-US" sz="2400" dirty="0">
                <a:solidFill>
                  <a:schemeClr val="tx2"/>
                </a:solidFill>
                <a:latin typeface="Calibri" pitchFamily="34" charset="0"/>
                <a:cs typeface="Calibri" pitchFamily="34" charset="0"/>
              </a:rPr>
              <a:t> has a fixed number of Tick marks, which the developer can label. The user can place the slider’s indicator to the desired value.</a:t>
            </a:r>
          </a:p>
        </p:txBody>
      </p:sp>
      <p:sp>
        <p:nvSpPr>
          <p:cNvPr id="10245" name="Rectangle 5"/>
          <p:cNvSpPr>
            <a:spLocks noGrp="1" noChangeArrowheads="1"/>
          </p:cNvSpPr>
          <p:nvPr>
            <p:ph type="title"/>
          </p:nvPr>
        </p:nvSpPr>
        <p:spPr>
          <a:xfrm>
            <a:off x="457200" y="76200"/>
            <a:ext cx="8229600" cy="487362"/>
          </a:xfrm>
          <a:solidFill>
            <a:schemeClr val="accent1"/>
          </a:solidFill>
          <a:ln>
            <a:solidFill>
              <a:schemeClr val="tx1"/>
            </a:solidFill>
          </a:ln>
        </p:spPr>
        <p:txBody>
          <a:bodyPr/>
          <a:lstStyle/>
          <a:p>
            <a:r>
              <a:rPr lang="en-US" sz="3600" b="1" dirty="0">
                <a:solidFill>
                  <a:srgbClr val="008000"/>
                </a:solidFill>
              </a:rPr>
              <a:t>The </a:t>
            </a:r>
            <a:r>
              <a:rPr lang="en-US" sz="3600" b="1" dirty="0" err="1">
                <a:solidFill>
                  <a:srgbClr val="008000"/>
                </a:solidFill>
              </a:rPr>
              <a:t>ScrollBar</a:t>
            </a:r>
            <a:r>
              <a:rPr lang="en-US" sz="3600" b="1" dirty="0">
                <a:solidFill>
                  <a:srgbClr val="008000"/>
                </a:solidFill>
              </a:rPr>
              <a:t> &amp; </a:t>
            </a:r>
            <a:r>
              <a:rPr lang="en-US" sz="3600" b="1" dirty="0" err="1">
                <a:solidFill>
                  <a:srgbClr val="008000"/>
                </a:solidFill>
              </a:rPr>
              <a:t>TrackBar</a:t>
            </a:r>
            <a:r>
              <a:rPr lang="en-US" sz="3600" b="1" dirty="0">
                <a:solidFill>
                  <a:srgbClr val="008000"/>
                </a:solidFill>
              </a:rPr>
              <a:t> Controls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381000" y="762000"/>
            <a:ext cx="8382000" cy="4708981"/>
          </a:xfrm>
          <a:prstGeom prst="rect">
            <a:avLst/>
          </a:prstGeom>
          <a:noFill/>
          <a:ln w="9525">
            <a:noFill/>
            <a:miter lim="800000"/>
            <a:headEnd/>
            <a:tailEnd/>
          </a:ln>
          <a:effectLst/>
        </p:spPr>
        <p:txBody>
          <a:bodyPr wrap="square">
            <a:spAutoFit/>
          </a:bodyPr>
          <a:lstStyle/>
          <a:p>
            <a:pPr marL="398463" indent="-398463" algn="just">
              <a:spcBef>
                <a:spcPct val="50000"/>
              </a:spcBef>
              <a:buFont typeface="Wingdings" pitchFamily="2" charset="2"/>
              <a:buChar char="q"/>
            </a:pPr>
            <a:r>
              <a:rPr lang="en-US" sz="2400" dirty="0">
                <a:latin typeface="Calibri" pitchFamily="34" charset="0"/>
                <a:cs typeface="Calibri" pitchFamily="34" charset="0"/>
              </a:rPr>
              <a:t>The </a:t>
            </a:r>
            <a:r>
              <a:rPr lang="en-US" sz="2400" b="1" dirty="0" err="1" smtClean="0">
                <a:solidFill>
                  <a:srgbClr val="C00000"/>
                </a:solidFill>
                <a:latin typeface="Calibri" pitchFamily="34" charset="0"/>
                <a:cs typeface="Calibri" pitchFamily="34" charset="0"/>
              </a:rPr>
              <a:t>TextBox</a:t>
            </a:r>
            <a:r>
              <a:rPr lang="en-US" sz="2400" b="1" dirty="0" smtClean="0">
                <a:solidFill>
                  <a:srgbClr val="C00000"/>
                </a:solidFill>
                <a:latin typeface="Calibri" pitchFamily="34" charset="0"/>
                <a:cs typeface="Calibri" pitchFamily="34" charset="0"/>
              </a:rPr>
              <a:t> control </a:t>
            </a:r>
            <a:r>
              <a:rPr lang="en-US" sz="2400" dirty="0" smtClean="0">
                <a:latin typeface="Calibri" pitchFamily="34" charset="0"/>
                <a:cs typeface="Calibri" pitchFamily="34" charset="0"/>
              </a:rPr>
              <a:t>is </a:t>
            </a:r>
            <a:r>
              <a:rPr lang="en-US" sz="2400" dirty="0">
                <a:latin typeface="Calibri" pitchFamily="34" charset="0"/>
                <a:cs typeface="Calibri" pitchFamily="34" charset="0"/>
              </a:rPr>
              <a:t>the primary mechanism for displaying and entering </a:t>
            </a:r>
            <a:r>
              <a:rPr lang="en-US" sz="2400" dirty="0" smtClean="0">
                <a:latin typeface="Calibri" pitchFamily="34" charset="0"/>
                <a:cs typeface="Calibri" pitchFamily="34" charset="0"/>
              </a:rPr>
              <a:t>text </a:t>
            </a:r>
            <a:r>
              <a:rPr lang="en-US" sz="2400" dirty="0">
                <a:latin typeface="Calibri" pitchFamily="34" charset="0"/>
                <a:cs typeface="Calibri" pitchFamily="34" charset="0"/>
              </a:rPr>
              <a:t>and is one of the most common elements of the Windows user interface.</a:t>
            </a:r>
          </a:p>
          <a:p>
            <a:pPr marL="398463" indent="-398463" algn="just">
              <a:spcBef>
                <a:spcPct val="50000"/>
              </a:spcBef>
              <a:buFont typeface="Wingdings" pitchFamily="2" charset="2"/>
              <a:buNone/>
            </a:pPr>
            <a:endParaRPr lang="en-US" sz="2400" dirty="0">
              <a:latin typeface="Calibri" pitchFamily="34" charset="0"/>
              <a:cs typeface="Calibri" pitchFamily="34" charset="0"/>
            </a:endParaRPr>
          </a:p>
          <a:p>
            <a:pPr marL="398463" indent="-398463" algn="just">
              <a:spcBef>
                <a:spcPct val="50000"/>
              </a:spcBef>
              <a:buFont typeface="Wingdings" pitchFamily="2" charset="2"/>
              <a:buChar char="q"/>
            </a:pPr>
            <a:r>
              <a:rPr lang="en-US" sz="2400" dirty="0">
                <a:latin typeface="Calibri" pitchFamily="34" charset="0"/>
                <a:cs typeface="Calibri" pitchFamily="34" charset="0"/>
              </a:rPr>
              <a:t>With the exception of graphics applications, the textbox control is the </a:t>
            </a:r>
            <a:r>
              <a:rPr lang="en-US" sz="2400" b="1" dirty="0">
                <a:solidFill>
                  <a:srgbClr val="C00000"/>
                </a:solidFill>
                <a:latin typeface="Calibri" pitchFamily="34" charset="0"/>
                <a:cs typeface="Calibri" pitchFamily="34" charset="0"/>
              </a:rPr>
              <a:t>bread and butter </a:t>
            </a:r>
            <a:r>
              <a:rPr lang="en-US" sz="2400" dirty="0">
                <a:latin typeface="Calibri" pitchFamily="34" charset="0"/>
                <a:cs typeface="Calibri" pitchFamily="34" charset="0"/>
              </a:rPr>
              <a:t>of any Windows application.</a:t>
            </a:r>
          </a:p>
          <a:p>
            <a:pPr marL="398463" indent="-398463" algn="just">
              <a:spcBef>
                <a:spcPct val="50000"/>
              </a:spcBef>
              <a:buFont typeface="Wingdings" pitchFamily="2" charset="2"/>
              <a:buNone/>
            </a:pPr>
            <a:endParaRPr lang="en-US" sz="2400" dirty="0">
              <a:latin typeface="Calibri" pitchFamily="34" charset="0"/>
              <a:cs typeface="Calibri" pitchFamily="34" charset="0"/>
            </a:endParaRPr>
          </a:p>
          <a:p>
            <a:pPr marL="398463" indent="-398463" algn="just">
              <a:spcBef>
                <a:spcPct val="50000"/>
              </a:spcBef>
              <a:buFont typeface="Wingdings" pitchFamily="2" charset="2"/>
              <a:buChar char="q"/>
            </a:pPr>
            <a:r>
              <a:rPr lang="en-US" sz="2400" dirty="0">
                <a:latin typeface="Calibri" pitchFamily="34" charset="0"/>
                <a:cs typeface="Calibri" pitchFamily="34" charset="0"/>
              </a:rPr>
              <a:t>The Textbox control can hold </a:t>
            </a:r>
            <a:r>
              <a:rPr lang="en-US" sz="2400" b="1" dirty="0">
                <a:solidFill>
                  <a:srgbClr val="C00000"/>
                </a:solidFill>
                <a:latin typeface="Calibri" pitchFamily="34" charset="0"/>
                <a:cs typeface="Calibri" pitchFamily="34" charset="0"/>
              </a:rPr>
              <a:t>more than 2 billion characters, </a:t>
            </a:r>
            <a:r>
              <a:rPr lang="en-US" sz="2400" dirty="0">
                <a:latin typeface="Calibri" pitchFamily="34" charset="0"/>
                <a:cs typeface="Calibri" pitchFamily="34" charset="0"/>
              </a:rPr>
              <a:t>which is more than you care to read in a single session. </a:t>
            </a:r>
          </a:p>
          <a:p>
            <a:pPr marL="398463" indent="-398463" algn="just">
              <a:spcBef>
                <a:spcPct val="50000"/>
              </a:spcBef>
              <a:buFont typeface="Wingdings" pitchFamily="2" charset="2"/>
              <a:buChar char="q"/>
            </a:pPr>
            <a:endParaRPr lang="en-US" sz="2400" b="1" dirty="0"/>
          </a:p>
        </p:txBody>
      </p:sp>
      <p:sp>
        <p:nvSpPr>
          <p:cNvPr id="12294" name="Text Box 6"/>
          <p:cNvSpPr txBox="1">
            <a:spLocks noChangeArrowheads="1"/>
          </p:cNvSpPr>
          <p:nvPr/>
        </p:nvSpPr>
        <p:spPr bwMode="auto">
          <a:xfrm>
            <a:off x="-1006475" y="3465513"/>
            <a:ext cx="184150" cy="366712"/>
          </a:xfrm>
          <a:prstGeom prst="rect">
            <a:avLst/>
          </a:prstGeom>
          <a:noFill/>
          <a:ln w="9525">
            <a:noFill/>
            <a:miter lim="800000"/>
            <a:headEnd/>
            <a:tailEnd/>
          </a:ln>
          <a:effectLst/>
        </p:spPr>
        <p:txBody>
          <a:bodyPr wrap="none">
            <a:spAutoFit/>
          </a:bodyPr>
          <a:lstStyle/>
          <a:p>
            <a:endParaRPr lang="en-US"/>
          </a:p>
        </p:txBody>
      </p:sp>
      <p:sp>
        <p:nvSpPr>
          <p:cNvPr id="12295" name="Rectangle 7"/>
          <p:cNvSpPr>
            <a:spLocks noGrp="1" noChangeArrowheads="1"/>
          </p:cNvSpPr>
          <p:nvPr>
            <p:ph type="title"/>
          </p:nvPr>
        </p:nvSpPr>
        <p:spPr>
          <a:xfrm>
            <a:off x="381000" y="76200"/>
            <a:ext cx="8229600" cy="533400"/>
          </a:xfrm>
          <a:solidFill>
            <a:schemeClr val="accent1">
              <a:lumMod val="90000"/>
            </a:schemeClr>
          </a:solidFill>
          <a:ln>
            <a:solidFill>
              <a:schemeClr val="tx1"/>
            </a:solidFill>
          </a:ln>
        </p:spPr>
        <p:txBody>
          <a:bodyPr>
            <a:normAutofit fontScale="90000"/>
          </a:bodyPr>
          <a:lstStyle/>
          <a:p>
            <a:r>
              <a:rPr lang="en-US" sz="4000" b="1" dirty="0">
                <a:solidFill>
                  <a:srgbClr val="008000"/>
                </a:solidFill>
              </a:rPr>
              <a:t>The Text Box Control</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Grp="1" noChangeAspect="1" noChangeArrowheads="1"/>
          </p:cNvPicPr>
          <p:nvPr>
            <p:ph idx="1"/>
          </p:nvPr>
        </p:nvPicPr>
        <p:blipFill>
          <a:blip r:embed="rId2"/>
          <a:srcRect/>
          <a:stretch>
            <a:fillRect/>
          </a:stretch>
        </p:blipFill>
        <p:spPr>
          <a:xfrm>
            <a:off x="304800" y="152400"/>
            <a:ext cx="5486400" cy="3657600"/>
          </a:xfrm>
        </p:spPr>
      </p:pic>
      <p:sp>
        <p:nvSpPr>
          <p:cNvPr id="24580" name="Line 4"/>
          <p:cNvSpPr>
            <a:spLocks noChangeShapeType="1"/>
          </p:cNvSpPr>
          <p:nvPr/>
        </p:nvSpPr>
        <p:spPr bwMode="auto">
          <a:xfrm>
            <a:off x="1143000" y="1676400"/>
            <a:ext cx="1588" cy="609600"/>
          </a:xfrm>
          <a:prstGeom prst="line">
            <a:avLst/>
          </a:prstGeom>
          <a:noFill/>
          <a:ln w="9525">
            <a:solidFill>
              <a:schemeClr val="tx1"/>
            </a:solidFill>
            <a:round/>
            <a:headEnd/>
            <a:tailEnd type="triangle" w="med" len="med"/>
          </a:ln>
          <a:effectLst/>
        </p:spPr>
        <p:txBody>
          <a:bodyPr/>
          <a:lstStyle/>
          <a:p>
            <a:endParaRPr lang="en-US"/>
          </a:p>
        </p:txBody>
      </p:sp>
      <p:sp>
        <p:nvSpPr>
          <p:cNvPr id="24581" name="Line 5"/>
          <p:cNvSpPr>
            <a:spLocks noChangeShapeType="1"/>
          </p:cNvSpPr>
          <p:nvPr/>
        </p:nvSpPr>
        <p:spPr bwMode="auto">
          <a:xfrm>
            <a:off x="5105400" y="1600200"/>
            <a:ext cx="1588" cy="609600"/>
          </a:xfrm>
          <a:prstGeom prst="line">
            <a:avLst/>
          </a:prstGeom>
          <a:noFill/>
          <a:ln w="9525">
            <a:solidFill>
              <a:schemeClr val="tx1"/>
            </a:solidFill>
            <a:round/>
            <a:headEnd/>
            <a:tailEnd type="triangle" w="med" len="med"/>
          </a:ln>
          <a:effectLst/>
        </p:spPr>
        <p:txBody>
          <a:bodyPr/>
          <a:lstStyle/>
          <a:p>
            <a:endParaRPr lang="en-US"/>
          </a:p>
        </p:txBody>
      </p:sp>
      <p:sp>
        <p:nvSpPr>
          <p:cNvPr id="24582" name="Line 6"/>
          <p:cNvSpPr>
            <a:spLocks noChangeShapeType="1"/>
          </p:cNvSpPr>
          <p:nvPr/>
        </p:nvSpPr>
        <p:spPr bwMode="auto">
          <a:xfrm>
            <a:off x="2895600" y="1600200"/>
            <a:ext cx="1588" cy="609600"/>
          </a:xfrm>
          <a:prstGeom prst="line">
            <a:avLst/>
          </a:prstGeom>
          <a:noFill/>
          <a:ln w="9525">
            <a:solidFill>
              <a:schemeClr val="tx1"/>
            </a:solidFill>
            <a:round/>
            <a:headEnd/>
            <a:tailEnd type="triangle" w="med" len="med"/>
          </a:ln>
          <a:effectLst/>
        </p:spPr>
        <p:txBody>
          <a:bodyPr/>
          <a:lstStyle/>
          <a:p>
            <a:endParaRPr lang="en-US"/>
          </a:p>
        </p:txBody>
      </p:sp>
      <p:sp>
        <p:nvSpPr>
          <p:cNvPr id="24583" name="Line 7"/>
          <p:cNvSpPr>
            <a:spLocks noChangeShapeType="1"/>
          </p:cNvSpPr>
          <p:nvPr/>
        </p:nvSpPr>
        <p:spPr bwMode="auto">
          <a:xfrm>
            <a:off x="3962400" y="1608138"/>
            <a:ext cx="0" cy="1363662"/>
          </a:xfrm>
          <a:prstGeom prst="line">
            <a:avLst/>
          </a:prstGeom>
          <a:noFill/>
          <a:ln w="9525">
            <a:solidFill>
              <a:schemeClr val="tx1"/>
            </a:solidFill>
            <a:round/>
            <a:headEnd/>
            <a:tailEnd type="triangle" w="med" len="med"/>
          </a:ln>
          <a:effectLst/>
        </p:spPr>
        <p:txBody>
          <a:bodyPr/>
          <a:lstStyle/>
          <a:p>
            <a:endParaRPr lang="en-US"/>
          </a:p>
        </p:txBody>
      </p:sp>
      <p:sp>
        <p:nvSpPr>
          <p:cNvPr id="24584" name="Text Box 8"/>
          <p:cNvSpPr txBox="1">
            <a:spLocks noChangeArrowheads="1"/>
          </p:cNvSpPr>
          <p:nvPr/>
        </p:nvSpPr>
        <p:spPr bwMode="auto">
          <a:xfrm>
            <a:off x="304800" y="2286000"/>
            <a:ext cx="1668463" cy="366713"/>
          </a:xfrm>
          <a:prstGeom prst="rect">
            <a:avLst/>
          </a:prstGeom>
          <a:noFill/>
          <a:ln w="9525">
            <a:noFill/>
            <a:miter lim="800000"/>
            <a:headEnd/>
            <a:tailEnd/>
          </a:ln>
          <a:effectLst/>
        </p:spPr>
        <p:txBody>
          <a:bodyPr>
            <a:spAutoFit/>
          </a:bodyPr>
          <a:lstStyle/>
          <a:p>
            <a:pPr>
              <a:spcBef>
                <a:spcPct val="50000"/>
              </a:spcBef>
            </a:pPr>
            <a:r>
              <a:rPr lang="en-US" b="1">
                <a:solidFill>
                  <a:srgbClr val="660066"/>
                </a:solidFill>
              </a:rPr>
              <a:t>SmallChange</a:t>
            </a:r>
          </a:p>
        </p:txBody>
      </p:sp>
      <p:sp>
        <p:nvSpPr>
          <p:cNvPr id="24585" name="Text Box 9"/>
          <p:cNvSpPr txBox="1">
            <a:spLocks noChangeArrowheads="1"/>
          </p:cNvSpPr>
          <p:nvPr/>
        </p:nvSpPr>
        <p:spPr bwMode="auto">
          <a:xfrm>
            <a:off x="4114800" y="2209800"/>
            <a:ext cx="1689100" cy="366713"/>
          </a:xfrm>
          <a:prstGeom prst="rect">
            <a:avLst/>
          </a:prstGeom>
          <a:noFill/>
          <a:ln w="9525">
            <a:noFill/>
            <a:miter lim="800000"/>
            <a:headEnd/>
            <a:tailEnd/>
          </a:ln>
          <a:effectLst/>
        </p:spPr>
        <p:txBody>
          <a:bodyPr>
            <a:spAutoFit/>
          </a:bodyPr>
          <a:lstStyle/>
          <a:p>
            <a:pPr>
              <a:spcBef>
                <a:spcPct val="50000"/>
              </a:spcBef>
            </a:pPr>
            <a:r>
              <a:rPr lang="en-US" b="1">
                <a:solidFill>
                  <a:srgbClr val="660066"/>
                </a:solidFill>
              </a:rPr>
              <a:t>SmallChange</a:t>
            </a:r>
          </a:p>
        </p:txBody>
      </p:sp>
      <p:sp>
        <p:nvSpPr>
          <p:cNvPr id="24586" name="Text Box 10"/>
          <p:cNvSpPr txBox="1">
            <a:spLocks noChangeArrowheads="1"/>
          </p:cNvSpPr>
          <p:nvPr/>
        </p:nvSpPr>
        <p:spPr bwMode="auto">
          <a:xfrm>
            <a:off x="2438400" y="2286000"/>
            <a:ext cx="914400" cy="366713"/>
          </a:xfrm>
          <a:prstGeom prst="rect">
            <a:avLst/>
          </a:prstGeom>
          <a:noFill/>
          <a:ln w="9525">
            <a:noFill/>
            <a:miter lim="800000"/>
            <a:headEnd/>
            <a:tailEnd/>
          </a:ln>
          <a:effectLst/>
        </p:spPr>
        <p:txBody>
          <a:bodyPr>
            <a:spAutoFit/>
          </a:bodyPr>
          <a:lstStyle/>
          <a:p>
            <a:pPr>
              <a:spcBef>
                <a:spcPct val="50000"/>
              </a:spcBef>
            </a:pPr>
            <a:r>
              <a:rPr lang="en-US" b="1">
                <a:solidFill>
                  <a:srgbClr val="660066"/>
                </a:solidFill>
              </a:rPr>
              <a:t>Value</a:t>
            </a:r>
          </a:p>
        </p:txBody>
      </p:sp>
      <p:sp>
        <p:nvSpPr>
          <p:cNvPr id="24588" name="Text Box 12"/>
          <p:cNvSpPr txBox="1">
            <a:spLocks noChangeArrowheads="1"/>
          </p:cNvSpPr>
          <p:nvPr/>
        </p:nvSpPr>
        <p:spPr bwMode="auto">
          <a:xfrm>
            <a:off x="3124200" y="3048000"/>
            <a:ext cx="1838325" cy="366713"/>
          </a:xfrm>
          <a:prstGeom prst="rect">
            <a:avLst/>
          </a:prstGeom>
          <a:noFill/>
          <a:ln w="9525">
            <a:noFill/>
            <a:miter lim="800000"/>
            <a:headEnd/>
            <a:tailEnd/>
          </a:ln>
          <a:effectLst/>
        </p:spPr>
        <p:txBody>
          <a:bodyPr>
            <a:spAutoFit/>
          </a:bodyPr>
          <a:lstStyle/>
          <a:p>
            <a:pPr>
              <a:spcBef>
                <a:spcPct val="50000"/>
              </a:spcBef>
            </a:pPr>
            <a:r>
              <a:rPr lang="en-US" b="1">
                <a:solidFill>
                  <a:srgbClr val="660066"/>
                </a:solidFill>
              </a:rPr>
              <a:t>LargeChange</a:t>
            </a:r>
          </a:p>
        </p:txBody>
      </p:sp>
      <p:sp>
        <p:nvSpPr>
          <p:cNvPr id="24589" name="Text Box 13"/>
          <p:cNvSpPr txBox="1">
            <a:spLocks noChangeArrowheads="1"/>
          </p:cNvSpPr>
          <p:nvPr/>
        </p:nvSpPr>
        <p:spPr bwMode="auto">
          <a:xfrm>
            <a:off x="152400" y="3886200"/>
            <a:ext cx="8763000" cy="2979738"/>
          </a:xfrm>
          <a:prstGeom prst="rect">
            <a:avLst/>
          </a:prstGeom>
          <a:solidFill>
            <a:schemeClr val="accent3">
              <a:lumMod val="95000"/>
            </a:schemeClr>
          </a:solidFill>
          <a:ln w="9525">
            <a:noFill/>
            <a:miter lim="800000"/>
            <a:headEnd/>
            <a:tailEnd/>
          </a:ln>
          <a:effectLst/>
        </p:spPr>
        <p:txBody>
          <a:bodyPr>
            <a:spAutoFit/>
          </a:bodyPr>
          <a:lstStyle/>
          <a:p>
            <a:pPr algn="just">
              <a:spcBef>
                <a:spcPct val="50000"/>
              </a:spcBef>
            </a:pPr>
            <a:r>
              <a:rPr lang="en-US" dirty="0"/>
              <a:t>The </a:t>
            </a:r>
            <a:r>
              <a:rPr lang="en-US" b="1" dirty="0">
                <a:solidFill>
                  <a:srgbClr val="660066"/>
                </a:solidFill>
              </a:rPr>
              <a:t>Basic Properties of a </a:t>
            </a:r>
            <a:r>
              <a:rPr lang="en-US" b="1" dirty="0" err="1">
                <a:solidFill>
                  <a:srgbClr val="660066"/>
                </a:solidFill>
              </a:rPr>
              <a:t>ScrollBar</a:t>
            </a:r>
            <a:r>
              <a:rPr lang="en-US" b="1" dirty="0">
                <a:solidFill>
                  <a:srgbClr val="660066"/>
                </a:solidFill>
              </a:rPr>
              <a:t> control </a:t>
            </a:r>
            <a:r>
              <a:rPr lang="en-US" dirty="0"/>
              <a:t>are:</a:t>
            </a:r>
          </a:p>
          <a:p>
            <a:pPr algn="just">
              <a:spcBef>
                <a:spcPct val="50000"/>
              </a:spcBef>
            </a:pPr>
            <a:r>
              <a:rPr lang="en-US" b="1" dirty="0">
                <a:solidFill>
                  <a:srgbClr val="660066"/>
                </a:solidFill>
              </a:rPr>
              <a:t>Minimum</a:t>
            </a:r>
            <a:r>
              <a:rPr lang="en-US" dirty="0"/>
              <a:t> – The control’s minimum value (Default value is 0)</a:t>
            </a:r>
          </a:p>
          <a:p>
            <a:pPr algn="just">
              <a:spcBef>
                <a:spcPct val="50000"/>
              </a:spcBef>
            </a:pPr>
            <a:r>
              <a:rPr lang="en-US" b="1" dirty="0">
                <a:solidFill>
                  <a:srgbClr val="660066"/>
                </a:solidFill>
              </a:rPr>
              <a:t>Maximum</a:t>
            </a:r>
            <a:r>
              <a:rPr lang="en-US" dirty="0"/>
              <a:t> - The control’s maximum value (Default value is 100)</a:t>
            </a:r>
          </a:p>
          <a:p>
            <a:pPr algn="just">
              <a:spcBef>
                <a:spcPct val="50000"/>
              </a:spcBef>
            </a:pPr>
            <a:r>
              <a:rPr lang="en-US" b="1" dirty="0">
                <a:solidFill>
                  <a:srgbClr val="660066"/>
                </a:solidFill>
              </a:rPr>
              <a:t>Value</a:t>
            </a:r>
            <a:r>
              <a:rPr lang="en-US" dirty="0"/>
              <a:t> - The control’s current value, specified by the indicator’s position.</a:t>
            </a:r>
          </a:p>
          <a:p>
            <a:pPr algn="just">
              <a:spcBef>
                <a:spcPct val="50000"/>
              </a:spcBef>
            </a:pPr>
            <a:r>
              <a:rPr lang="en-US" b="1" dirty="0" err="1">
                <a:solidFill>
                  <a:srgbClr val="660066"/>
                </a:solidFill>
              </a:rPr>
              <a:t>SmallChange</a:t>
            </a:r>
            <a:r>
              <a:rPr lang="en-US" b="1" dirty="0">
                <a:solidFill>
                  <a:srgbClr val="660066"/>
                </a:solidFill>
              </a:rPr>
              <a:t> –</a:t>
            </a:r>
            <a:r>
              <a:rPr lang="en-US" dirty="0"/>
              <a:t> The amount by which the scroll box position changes when the user clicks a scroll arrow or presses an arrow key. </a:t>
            </a:r>
          </a:p>
          <a:p>
            <a:pPr algn="just">
              <a:spcBef>
                <a:spcPct val="50000"/>
              </a:spcBef>
            </a:pPr>
            <a:r>
              <a:rPr lang="en-US" b="1" dirty="0" err="1">
                <a:solidFill>
                  <a:srgbClr val="660066"/>
                </a:solidFill>
              </a:rPr>
              <a:t>LargeChange</a:t>
            </a:r>
            <a:r>
              <a:rPr lang="en-US" b="1" dirty="0">
                <a:solidFill>
                  <a:srgbClr val="660066"/>
                </a:solidFill>
              </a:rPr>
              <a:t> –</a:t>
            </a:r>
            <a:r>
              <a:rPr lang="en-US" dirty="0"/>
              <a:t> The amount by which the scroll box position changes when the user clicks in the scroll bar or presses the Page Up or Page Down key.</a:t>
            </a:r>
          </a:p>
        </p:txBody>
      </p:sp>
      <p:sp>
        <p:nvSpPr>
          <p:cNvPr id="24590" name="Rectangle 14"/>
          <p:cNvSpPr>
            <a:spLocks noChangeArrowheads="1"/>
          </p:cNvSpPr>
          <p:nvPr/>
        </p:nvSpPr>
        <p:spPr bwMode="auto">
          <a:xfrm>
            <a:off x="6172200" y="908050"/>
            <a:ext cx="2743200" cy="2292350"/>
          </a:xfrm>
          <a:prstGeom prst="rect">
            <a:avLst/>
          </a:prstGeom>
          <a:solidFill>
            <a:schemeClr val="accent3">
              <a:lumMod val="95000"/>
            </a:schemeClr>
          </a:solidFill>
          <a:ln w="9525">
            <a:noFill/>
            <a:miter lim="800000"/>
            <a:headEnd/>
            <a:tailEnd/>
          </a:ln>
          <a:effectLst/>
        </p:spPr>
        <p:txBody>
          <a:bodyPr>
            <a:spAutoFit/>
          </a:bodyPr>
          <a:lstStyle/>
          <a:p>
            <a:pPr algn="just">
              <a:spcBef>
                <a:spcPct val="50000"/>
              </a:spcBef>
            </a:pPr>
            <a:r>
              <a:rPr lang="en-US" sz="1600" b="1" dirty="0">
                <a:solidFill>
                  <a:srgbClr val="008000"/>
                </a:solidFill>
              </a:rPr>
              <a:t>Note:</a:t>
            </a:r>
            <a:r>
              <a:rPr lang="en-US" sz="1600" dirty="0"/>
              <a:t> The Minimum and Maximum properties are positive Integer values. If the range we need is 2.5 to 8.5, we can set the Minimum property to 25 and the Maximum property to 85, and then divide the control’s value by 10.</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381000" y="685800"/>
            <a:ext cx="8305800" cy="5678478"/>
          </a:xfrm>
          <a:prstGeom prst="rect">
            <a:avLst/>
          </a:prstGeom>
          <a:noFill/>
          <a:ln w="9525">
            <a:noFill/>
            <a:miter lim="800000"/>
            <a:headEnd/>
            <a:tailEnd/>
          </a:ln>
          <a:effectLst/>
        </p:spPr>
        <p:txBody>
          <a:bodyPr wrap="square">
            <a:spAutoFit/>
          </a:bodyPr>
          <a:lstStyle/>
          <a:p>
            <a:pPr marL="236538" indent="-236538" algn="just">
              <a:spcBef>
                <a:spcPct val="50000"/>
              </a:spcBef>
            </a:pPr>
            <a:r>
              <a:rPr lang="en-US" sz="2200" dirty="0">
                <a:latin typeface="Calibri" pitchFamily="34" charset="0"/>
                <a:cs typeface="Calibri" pitchFamily="34" charset="0"/>
              </a:rPr>
              <a:t>The user can change the </a:t>
            </a:r>
            <a:r>
              <a:rPr lang="en-US" sz="2200" dirty="0" err="1">
                <a:latin typeface="Calibri" pitchFamily="34" charset="0"/>
                <a:cs typeface="Calibri" pitchFamily="34" charset="0"/>
              </a:rPr>
              <a:t>ScrollBar</a:t>
            </a:r>
            <a:r>
              <a:rPr lang="en-US" sz="2200" dirty="0">
                <a:latin typeface="Calibri" pitchFamily="34" charset="0"/>
                <a:cs typeface="Calibri" pitchFamily="34" charset="0"/>
              </a:rPr>
              <a:t> control’s value in three ways:</a:t>
            </a:r>
          </a:p>
          <a:p>
            <a:pPr marL="236538" indent="-236538">
              <a:spcBef>
                <a:spcPct val="50000"/>
              </a:spcBef>
              <a:buFont typeface="Wingdings" pitchFamily="2" charset="2"/>
              <a:buChar char="q"/>
            </a:pPr>
            <a:r>
              <a:rPr lang="en-US" sz="2200" dirty="0">
                <a:solidFill>
                  <a:srgbClr val="008000"/>
                </a:solidFill>
                <a:latin typeface="Calibri" pitchFamily="34" charset="0"/>
                <a:cs typeface="Calibri" pitchFamily="34" charset="0"/>
              </a:rPr>
              <a:t>  </a:t>
            </a:r>
            <a:r>
              <a:rPr lang="en-US" sz="2200" b="1" dirty="0">
                <a:solidFill>
                  <a:srgbClr val="008000"/>
                </a:solidFill>
                <a:latin typeface="Calibri" pitchFamily="34" charset="0"/>
                <a:cs typeface="Calibri" pitchFamily="34" charset="0"/>
              </a:rPr>
              <a:t>By clicking the two arrows at its ends</a:t>
            </a:r>
          </a:p>
          <a:p>
            <a:pPr marL="236538" indent="-236538">
              <a:spcBef>
                <a:spcPct val="50000"/>
              </a:spcBef>
              <a:buFont typeface="Wingdings" pitchFamily="2" charset="2"/>
              <a:buChar char="q"/>
            </a:pPr>
            <a:r>
              <a:rPr lang="en-US" sz="2200" b="1" dirty="0">
                <a:solidFill>
                  <a:srgbClr val="008000"/>
                </a:solidFill>
                <a:latin typeface="Calibri" pitchFamily="34" charset="0"/>
                <a:cs typeface="Calibri" pitchFamily="34" charset="0"/>
              </a:rPr>
              <a:t>  By clicking the area between the indicator and the arrows</a:t>
            </a:r>
          </a:p>
          <a:p>
            <a:pPr marL="236538" indent="-236538">
              <a:spcBef>
                <a:spcPct val="50000"/>
              </a:spcBef>
              <a:buFont typeface="Wingdings" pitchFamily="2" charset="2"/>
              <a:buChar char="q"/>
            </a:pPr>
            <a:r>
              <a:rPr lang="en-US" sz="2200" b="1" dirty="0">
                <a:solidFill>
                  <a:srgbClr val="008000"/>
                </a:solidFill>
                <a:latin typeface="Calibri" pitchFamily="34" charset="0"/>
                <a:cs typeface="Calibri" pitchFamily="34" charset="0"/>
              </a:rPr>
              <a:t>  By dragging the indicator with the mouse</a:t>
            </a:r>
            <a:r>
              <a:rPr lang="en-US" sz="2200" dirty="0">
                <a:latin typeface="Calibri" pitchFamily="34" charset="0"/>
                <a:cs typeface="Calibri" pitchFamily="34" charset="0"/>
              </a:rPr>
              <a:t> </a:t>
            </a:r>
          </a:p>
          <a:p>
            <a:pPr marL="236538" indent="-236538">
              <a:spcBef>
                <a:spcPct val="50000"/>
              </a:spcBef>
              <a:buFont typeface="Wingdings" pitchFamily="2" charset="2"/>
              <a:buNone/>
            </a:pPr>
            <a:endParaRPr lang="en-US" sz="2200" dirty="0">
              <a:latin typeface="Calibri" pitchFamily="34" charset="0"/>
              <a:cs typeface="Calibri" pitchFamily="34" charset="0"/>
            </a:endParaRPr>
          </a:p>
          <a:p>
            <a:pPr marL="236538" indent="-236538" algn="just">
              <a:spcBef>
                <a:spcPct val="50000"/>
              </a:spcBef>
              <a:buFont typeface="Wingdings" pitchFamily="2" charset="2"/>
              <a:buChar char="ü"/>
            </a:pPr>
            <a:r>
              <a:rPr lang="en-US" sz="2200" dirty="0">
                <a:latin typeface="Calibri" pitchFamily="34" charset="0"/>
                <a:cs typeface="Calibri" pitchFamily="34" charset="0"/>
              </a:rPr>
              <a:t>You can monitor the changes on the </a:t>
            </a:r>
            <a:r>
              <a:rPr lang="en-US" sz="2200" dirty="0" err="1">
                <a:latin typeface="Calibri" pitchFamily="34" charset="0"/>
                <a:cs typeface="Calibri" pitchFamily="34" charset="0"/>
              </a:rPr>
              <a:t>scrollBar’s</a:t>
            </a:r>
            <a:r>
              <a:rPr lang="en-US" sz="2200" dirty="0">
                <a:latin typeface="Calibri" pitchFamily="34" charset="0"/>
                <a:cs typeface="Calibri" pitchFamily="34" charset="0"/>
              </a:rPr>
              <a:t> value from within your code with two events: </a:t>
            </a:r>
            <a:r>
              <a:rPr lang="en-US" sz="2200" b="1" dirty="0" err="1">
                <a:solidFill>
                  <a:srgbClr val="003366"/>
                </a:solidFill>
                <a:latin typeface="Calibri" pitchFamily="34" charset="0"/>
                <a:cs typeface="Calibri" pitchFamily="34" charset="0"/>
              </a:rPr>
              <a:t>ValueChanged</a:t>
            </a:r>
            <a:r>
              <a:rPr lang="en-US" sz="2200" dirty="0">
                <a:latin typeface="Calibri" pitchFamily="34" charset="0"/>
                <a:cs typeface="Calibri" pitchFamily="34" charset="0"/>
              </a:rPr>
              <a:t> and </a:t>
            </a:r>
            <a:r>
              <a:rPr lang="en-US" sz="2200" b="1" dirty="0">
                <a:solidFill>
                  <a:srgbClr val="003366"/>
                </a:solidFill>
                <a:latin typeface="Calibri" pitchFamily="34" charset="0"/>
                <a:cs typeface="Calibri" pitchFamily="34" charset="0"/>
              </a:rPr>
              <a:t>Scroll</a:t>
            </a:r>
            <a:r>
              <a:rPr lang="en-US" sz="2200" dirty="0">
                <a:latin typeface="Calibri" pitchFamily="34" charset="0"/>
                <a:cs typeface="Calibri" pitchFamily="34" charset="0"/>
              </a:rPr>
              <a:t>. Both the events are fired every time the indicator’s position is changed. </a:t>
            </a:r>
          </a:p>
          <a:p>
            <a:pPr marL="236538" indent="-236538" algn="just">
              <a:spcBef>
                <a:spcPct val="50000"/>
              </a:spcBef>
              <a:buFont typeface="Wingdings" pitchFamily="2" charset="2"/>
              <a:buChar char="ü"/>
            </a:pPr>
            <a:r>
              <a:rPr lang="en-US" sz="2200" dirty="0">
                <a:latin typeface="Calibri" pitchFamily="34" charset="0"/>
                <a:cs typeface="Calibri" pitchFamily="34" charset="0"/>
              </a:rPr>
              <a:t>If you change the control’s value from within your code, then only the </a:t>
            </a:r>
            <a:r>
              <a:rPr lang="en-US" sz="2200" b="1" dirty="0" err="1">
                <a:solidFill>
                  <a:srgbClr val="660066"/>
                </a:solidFill>
                <a:latin typeface="Calibri" pitchFamily="34" charset="0"/>
                <a:cs typeface="Calibri" pitchFamily="34" charset="0"/>
              </a:rPr>
              <a:t>ValueChanged</a:t>
            </a:r>
            <a:r>
              <a:rPr lang="en-US" sz="2200" b="1" dirty="0">
                <a:solidFill>
                  <a:srgbClr val="660066"/>
                </a:solidFill>
                <a:latin typeface="Calibri" pitchFamily="34" charset="0"/>
                <a:cs typeface="Calibri" pitchFamily="34" charset="0"/>
              </a:rPr>
              <a:t> event</a:t>
            </a:r>
            <a:r>
              <a:rPr lang="en-US" sz="2200" dirty="0">
                <a:latin typeface="Calibri" pitchFamily="34" charset="0"/>
                <a:cs typeface="Calibri" pitchFamily="34" charset="0"/>
              </a:rPr>
              <a:t> will be fired.</a:t>
            </a:r>
          </a:p>
          <a:p>
            <a:pPr marL="236538" indent="-236538" algn="just">
              <a:spcBef>
                <a:spcPct val="50000"/>
              </a:spcBef>
              <a:buFont typeface="Wingdings" pitchFamily="2" charset="2"/>
              <a:buChar char="ü"/>
            </a:pPr>
            <a:r>
              <a:rPr lang="en-US" sz="2200" dirty="0">
                <a:latin typeface="Calibri" pitchFamily="34" charset="0"/>
                <a:cs typeface="Calibri" pitchFamily="34" charset="0"/>
              </a:rPr>
              <a:t>The </a:t>
            </a:r>
            <a:r>
              <a:rPr lang="en-US" sz="2200" b="1" dirty="0">
                <a:solidFill>
                  <a:srgbClr val="660066"/>
                </a:solidFill>
                <a:latin typeface="Calibri" pitchFamily="34" charset="0"/>
                <a:cs typeface="Calibri" pitchFamily="34" charset="0"/>
              </a:rPr>
              <a:t>Scroll event</a:t>
            </a:r>
            <a:r>
              <a:rPr lang="en-US" sz="2200" dirty="0">
                <a:latin typeface="Calibri" pitchFamily="34" charset="0"/>
                <a:cs typeface="Calibri" pitchFamily="34" charset="0"/>
              </a:rPr>
              <a:t> can be fired in response to many different actions, such as scrolling of the indicator with the mouse or a click on one of the two buttons at the ends of the scrollbars. </a:t>
            </a:r>
          </a:p>
        </p:txBody>
      </p:sp>
      <p:sp>
        <p:nvSpPr>
          <p:cNvPr id="38917" name="Rectangle 5"/>
          <p:cNvSpPr>
            <a:spLocks noChangeArrowheads="1"/>
          </p:cNvSpPr>
          <p:nvPr/>
        </p:nvSpPr>
        <p:spPr bwMode="auto">
          <a:xfrm>
            <a:off x="457200" y="76200"/>
            <a:ext cx="8229600" cy="533400"/>
          </a:xfrm>
          <a:prstGeom prst="rect">
            <a:avLst/>
          </a:prstGeom>
          <a:solidFill>
            <a:schemeClr val="accent1"/>
          </a:solidFill>
          <a:ln w="9525">
            <a:solidFill>
              <a:schemeClr val="tx1"/>
            </a:solidFill>
            <a:miter lim="800000"/>
            <a:headEnd/>
            <a:tailEnd/>
          </a:ln>
          <a:effectLst/>
        </p:spPr>
        <p:txBody>
          <a:bodyPr anchor="ctr"/>
          <a:lstStyle/>
          <a:p>
            <a:pPr algn="ctr"/>
            <a:r>
              <a:rPr lang="en-US" sz="3000" b="1">
                <a:solidFill>
                  <a:srgbClr val="008000"/>
                </a:solidFill>
              </a:rPr>
              <a:t>Changing the Value of a ScrollBar Control</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p:cNvPicPr>
            <a:picLocks noChangeAspect="1" noChangeArrowheads="1"/>
          </p:cNvPicPr>
          <p:nvPr/>
        </p:nvPicPr>
        <p:blipFill>
          <a:blip r:embed="rId2"/>
          <a:srcRect/>
          <a:stretch>
            <a:fillRect/>
          </a:stretch>
        </p:blipFill>
        <p:spPr bwMode="auto">
          <a:xfrm>
            <a:off x="457200" y="914400"/>
            <a:ext cx="8001000" cy="4575175"/>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228600" y="838200"/>
            <a:ext cx="8610600" cy="5105400"/>
          </a:xfrm>
          <a:prstGeom prst="rect">
            <a:avLst/>
          </a:prstGeom>
          <a:noFill/>
          <a:ln w="76200" cmpd="tri">
            <a:solidFill>
              <a:schemeClr val="tx1"/>
            </a:solidFill>
            <a:miter lim="800000"/>
            <a:headEnd/>
            <a:tailEnd/>
          </a:ln>
          <a:effectLst/>
        </p:spPr>
        <p:txBody>
          <a:bodyPr wrap="none" anchor="ctr"/>
          <a:lstStyle/>
          <a:p>
            <a:endParaRPr lang="en-US"/>
          </a:p>
        </p:txBody>
      </p:sp>
      <p:sp>
        <p:nvSpPr>
          <p:cNvPr id="44037" name="Text Box 5"/>
          <p:cNvSpPr txBox="1">
            <a:spLocks noChangeArrowheads="1"/>
          </p:cNvSpPr>
          <p:nvPr/>
        </p:nvSpPr>
        <p:spPr bwMode="auto">
          <a:xfrm>
            <a:off x="457200" y="1371600"/>
            <a:ext cx="8077200" cy="4084638"/>
          </a:xfrm>
          <a:prstGeom prst="rect">
            <a:avLst/>
          </a:prstGeom>
          <a:noFill/>
          <a:ln w="9525">
            <a:noFill/>
            <a:miter lim="800000"/>
            <a:headEnd/>
            <a:tailEnd/>
          </a:ln>
          <a:effectLst/>
        </p:spPr>
        <p:txBody>
          <a:bodyPr>
            <a:spAutoFit/>
          </a:bodyPr>
          <a:lstStyle/>
          <a:p>
            <a:pPr algn="just">
              <a:spcBef>
                <a:spcPct val="50000"/>
              </a:spcBef>
            </a:pPr>
            <a:r>
              <a:rPr lang="en-US" sz="2000" b="1" u="sng" dirty="0">
                <a:solidFill>
                  <a:srgbClr val="008000"/>
                </a:solidFill>
                <a:latin typeface="Calibri" pitchFamily="34" charset="0"/>
                <a:cs typeface="Calibri" pitchFamily="34" charset="0"/>
              </a:rPr>
              <a:t>Program</a:t>
            </a:r>
            <a:r>
              <a:rPr lang="en-US" sz="2000" dirty="0">
                <a:latin typeface="Calibri" pitchFamily="34" charset="0"/>
                <a:cs typeface="Calibri" pitchFamily="34" charset="0"/>
              </a:rPr>
              <a:t>:</a:t>
            </a:r>
          </a:p>
          <a:p>
            <a:pPr algn="just">
              <a:spcBef>
                <a:spcPct val="50000"/>
              </a:spcBef>
            </a:pPr>
            <a:r>
              <a:rPr lang="en-US" sz="2000" dirty="0">
                <a:latin typeface="Calibri" pitchFamily="34" charset="0"/>
                <a:cs typeface="Calibri" pitchFamily="34" charset="0"/>
              </a:rPr>
              <a:t>Using functions, write a program to calculate the simple interest </a:t>
            </a:r>
            <a:r>
              <a:rPr lang="en-US" sz="2000" dirty="0" err="1">
                <a:latin typeface="Calibri" pitchFamily="34" charset="0"/>
                <a:cs typeface="Calibri" pitchFamily="34" charset="0"/>
              </a:rPr>
              <a:t>accured</a:t>
            </a:r>
            <a:r>
              <a:rPr lang="en-US" sz="2000" dirty="0">
                <a:latin typeface="Calibri" pitchFamily="34" charset="0"/>
                <a:cs typeface="Calibri" pitchFamily="34" charset="0"/>
              </a:rPr>
              <a:t> on a given principal using the formula:</a:t>
            </a:r>
          </a:p>
          <a:p>
            <a:pPr algn="ctr">
              <a:spcBef>
                <a:spcPct val="50000"/>
              </a:spcBef>
            </a:pPr>
            <a:r>
              <a:rPr lang="en-US" sz="2000" dirty="0">
                <a:latin typeface="Calibri" pitchFamily="34" charset="0"/>
                <a:cs typeface="Calibri" pitchFamily="34" charset="0"/>
              </a:rPr>
              <a:t>SI = (Principal x rate x Time) / 100</a:t>
            </a:r>
          </a:p>
          <a:p>
            <a:pPr algn="just">
              <a:spcBef>
                <a:spcPct val="50000"/>
              </a:spcBef>
            </a:pPr>
            <a:r>
              <a:rPr lang="en-US" sz="2000" dirty="0">
                <a:latin typeface="Calibri" pitchFamily="34" charset="0"/>
                <a:cs typeface="Calibri" pitchFamily="34" charset="0"/>
              </a:rPr>
              <a:t>The user input and output thereof must be on different forms. The input form must have a textbox where the principal must be entered by the user, a scroll bar for the rate of interest, and a </a:t>
            </a:r>
            <a:r>
              <a:rPr lang="en-US" sz="2000" dirty="0" err="1">
                <a:latin typeface="Calibri" pitchFamily="34" charset="0"/>
                <a:cs typeface="Calibri" pitchFamily="34" charset="0"/>
              </a:rPr>
              <a:t>listbox</a:t>
            </a:r>
            <a:r>
              <a:rPr lang="en-US" sz="2000" dirty="0">
                <a:latin typeface="Calibri" pitchFamily="34" charset="0"/>
                <a:cs typeface="Calibri" pitchFamily="34" charset="0"/>
              </a:rPr>
              <a:t> from where the user can select the time (in years). Provision must also be kept for adding and removing items to and from the </a:t>
            </a:r>
            <a:r>
              <a:rPr lang="en-US" sz="2000" dirty="0" err="1">
                <a:latin typeface="Calibri" pitchFamily="34" charset="0"/>
                <a:cs typeface="Calibri" pitchFamily="34" charset="0"/>
              </a:rPr>
              <a:t>listbox</a:t>
            </a:r>
            <a:r>
              <a:rPr lang="en-US" sz="2000" dirty="0">
                <a:latin typeface="Calibri" pitchFamily="34" charset="0"/>
                <a:cs typeface="Calibri" pitchFamily="34" charset="0"/>
              </a:rPr>
              <a:t>.</a:t>
            </a:r>
          </a:p>
          <a:p>
            <a:pPr algn="just">
              <a:spcBef>
                <a:spcPct val="50000"/>
              </a:spcBef>
            </a:pPr>
            <a:r>
              <a:rPr lang="en-US" sz="2000" dirty="0">
                <a:latin typeface="Calibri" pitchFamily="34" charset="0"/>
                <a:cs typeface="Calibri" pitchFamily="34" charset="0"/>
              </a:rPr>
              <a:t>On clicking a button, the function must calculate the SI and the result should be shown in the second form.</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457200" y="152400"/>
            <a:ext cx="8229600" cy="533400"/>
          </a:xfrm>
          <a:prstGeom prst="rect">
            <a:avLst/>
          </a:prstGeom>
          <a:solidFill>
            <a:schemeClr val="accent1"/>
          </a:solidFill>
          <a:ln w="9525">
            <a:solidFill>
              <a:schemeClr val="tx1"/>
            </a:solidFill>
            <a:miter lim="800000"/>
            <a:headEnd/>
            <a:tailEnd/>
          </a:ln>
          <a:effectLst/>
        </p:spPr>
        <p:txBody>
          <a:bodyPr anchor="ctr"/>
          <a:lstStyle/>
          <a:p>
            <a:pPr algn="ctr"/>
            <a:r>
              <a:rPr lang="en-US" sz="3600" b="1" dirty="0">
                <a:solidFill>
                  <a:srgbClr val="008000"/>
                </a:solidFill>
              </a:rPr>
              <a:t>The </a:t>
            </a:r>
            <a:r>
              <a:rPr lang="en-US" sz="3600" b="1" dirty="0" err="1">
                <a:solidFill>
                  <a:srgbClr val="008000"/>
                </a:solidFill>
              </a:rPr>
              <a:t>TrackBar</a:t>
            </a:r>
            <a:r>
              <a:rPr lang="en-US" sz="3600" b="1" dirty="0">
                <a:solidFill>
                  <a:srgbClr val="008000"/>
                </a:solidFill>
              </a:rPr>
              <a:t> Control</a:t>
            </a:r>
          </a:p>
        </p:txBody>
      </p:sp>
      <p:sp>
        <p:nvSpPr>
          <p:cNvPr id="39941" name="Text Box 5"/>
          <p:cNvSpPr txBox="1">
            <a:spLocks noChangeArrowheads="1"/>
          </p:cNvSpPr>
          <p:nvPr/>
        </p:nvSpPr>
        <p:spPr bwMode="auto">
          <a:xfrm>
            <a:off x="228600" y="2955925"/>
            <a:ext cx="8763000" cy="3749675"/>
          </a:xfrm>
          <a:prstGeom prst="rect">
            <a:avLst/>
          </a:prstGeom>
          <a:solidFill>
            <a:schemeClr val="accent3">
              <a:lumMod val="95000"/>
            </a:schemeClr>
          </a:solidFill>
          <a:ln w="9525">
            <a:noFill/>
            <a:miter lim="800000"/>
            <a:headEnd/>
            <a:tailEnd/>
          </a:ln>
          <a:effectLst/>
        </p:spPr>
        <p:txBody>
          <a:bodyPr>
            <a:spAutoFit/>
          </a:bodyPr>
          <a:lstStyle/>
          <a:p>
            <a:pPr marL="280988" indent="-280988">
              <a:spcBef>
                <a:spcPct val="50000"/>
              </a:spcBef>
            </a:pPr>
            <a:r>
              <a:rPr lang="en-US" sz="2000" dirty="0"/>
              <a:t>The </a:t>
            </a:r>
            <a:r>
              <a:rPr lang="en-US" sz="2000" b="1" dirty="0">
                <a:solidFill>
                  <a:srgbClr val="660066"/>
                </a:solidFill>
              </a:rPr>
              <a:t>Basic Properties of a </a:t>
            </a:r>
            <a:r>
              <a:rPr lang="en-US" sz="2000" b="1" dirty="0" err="1">
                <a:solidFill>
                  <a:srgbClr val="660066"/>
                </a:solidFill>
              </a:rPr>
              <a:t>TrackBar</a:t>
            </a:r>
            <a:r>
              <a:rPr lang="en-US" sz="2000" b="1" dirty="0">
                <a:solidFill>
                  <a:srgbClr val="660066"/>
                </a:solidFill>
              </a:rPr>
              <a:t> control </a:t>
            </a:r>
            <a:r>
              <a:rPr lang="en-US" sz="2000" dirty="0"/>
              <a:t>are:</a:t>
            </a:r>
          </a:p>
          <a:p>
            <a:pPr marL="280988" indent="-280988">
              <a:spcBef>
                <a:spcPct val="50000"/>
              </a:spcBef>
              <a:buFont typeface="Wingdings" pitchFamily="2" charset="2"/>
              <a:buChar char="q"/>
            </a:pPr>
            <a:r>
              <a:rPr lang="en-US" sz="2000" b="1" dirty="0">
                <a:solidFill>
                  <a:srgbClr val="660066"/>
                </a:solidFill>
              </a:rPr>
              <a:t>Minimum</a:t>
            </a:r>
            <a:r>
              <a:rPr lang="en-US" sz="2000" dirty="0"/>
              <a:t> – The control’s minimum value (Default value is 0)</a:t>
            </a:r>
          </a:p>
          <a:p>
            <a:pPr marL="280988" indent="-280988">
              <a:spcBef>
                <a:spcPct val="50000"/>
              </a:spcBef>
              <a:buFont typeface="Wingdings" pitchFamily="2" charset="2"/>
              <a:buChar char="q"/>
            </a:pPr>
            <a:r>
              <a:rPr lang="en-US" sz="2000" b="1" dirty="0">
                <a:solidFill>
                  <a:srgbClr val="660066"/>
                </a:solidFill>
              </a:rPr>
              <a:t>Maximum</a:t>
            </a:r>
            <a:r>
              <a:rPr lang="en-US" sz="2000" dirty="0"/>
              <a:t> – The control’s maximum value (Default value is 100)</a:t>
            </a:r>
          </a:p>
          <a:p>
            <a:pPr marL="280988" indent="-280988">
              <a:spcBef>
                <a:spcPct val="50000"/>
              </a:spcBef>
              <a:buFont typeface="Wingdings" pitchFamily="2" charset="2"/>
              <a:buChar char="q"/>
            </a:pPr>
            <a:r>
              <a:rPr lang="en-US" sz="2000" b="1" dirty="0">
                <a:solidFill>
                  <a:srgbClr val="660066"/>
                </a:solidFill>
              </a:rPr>
              <a:t>Value</a:t>
            </a:r>
            <a:r>
              <a:rPr lang="en-US" sz="2000" dirty="0"/>
              <a:t> – The control’s current value, specified by the indicator’s position.</a:t>
            </a:r>
          </a:p>
          <a:p>
            <a:pPr marL="280988" indent="-280988" algn="just">
              <a:spcBef>
                <a:spcPct val="50000"/>
              </a:spcBef>
              <a:buFont typeface="Wingdings" pitchFamily="2" charset="2"/>
              <a:buChar char="q"/>
            </a:pPr>
            <a:r>
              <a:rPr lang="en-US" sz="2000" b="1" dirty="0" err="1">
                <a:solidFill>
                  <a:srgbClr val="660066"/>
                </a:solidFill>
              </a:rPr>
              <a:t>SmallChange</a:t>
            </a:r>
            <a:r>
              <a:rPr lang="en-US" sz="2000" dirty="0"/>
              <a:t> – The number of positions the slider moves in response to keyboard input.</a:t>
            </a:r>
          </a:p>
          <a:p>
            <a:pPr marL="280988" indent="-280988" algn="just">
              <a:spcBef>
                <a:spcPct val="50000"/>
              </a:spcBef>
              <a:buFont typeface="Wingdings" pitchFamily="2" charset="2"/>
              <a:buChar char="q"/>
            </a:pPr>
            <a:r>
              <a:rPr lang="en-US" sz="2000" b="1" dirty="0" err="1">
                <a:solidFill>
                  <a:srgbClr val="660066"/>
                </a:solidFill>
              </a:rPr>
              <a:t>LargeChange</a:t>
            </a:r>
            <a:r>
              <a:rPr lang="en-US" sz="2000" dirty="0"/>
              <a:t> - The number of positions the slider moves in response to mouse clicks or the PAGE UP and PAGE DOWN keys.</a:t>
            </a:r>
          </a:p>
          <a:p>
            <a:pPr marL="280988" indent="-280988" algn="just">
              <a:spcBef>
                <a:spcPct val="50000"/>
              </a:spcBef>
              <a:buFont typeface="Wingdings" pitchFamily="2" charset="2"/>
              <a:buChar char="q"/>
            </a:pPr>
            <a:r>
              <a:rPr lang="en-US" sz="2000" b="1" dirty="0" err="1">
                <a:solidFill>
                  <a:srgbClr val="660066"/>
                </a:solidFill>
              </a:rPr>
              <a:t>TickFrequency</a:t>
            </a:r>
            <a:r>
              <a:rPr lang="en-US" sz="2000" dirty="0"/>
              <a:t> –The number of positions between the tick marks.</a:t>
            </a:r>
          </a:p>
        </p:txBody>
      </p:sp>
      <p:pic>
        <p:nvPicPr>
          <p:cNvPr id="39942" name="Picture 6"/>
          <p:cNvPicPr>
            <a:picLocks noChangeAspect="1" noChangeArrowheads="1"/>
          </p:cNvPicPr>
          <p:nvPr/>
        </p:nvPicPr>
        <p:blipFill>
          <a:blip r:embed="rId2"/>
          <a:srcRect/>
          <a:stretch>
            <a:fillRect/>
          </a:stretch>
        </p:blipFill>
        <p:spPr bwMode="auto">
          <a:xfrm>
            <a:off x="1524000" y="838200"/>
            <a:ext cx="5867400" cy="1943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381000" y="152400"/>
            <a:ext cx="8229600" cy="533400"/>
          </a:xfrm>
          <a:solidFill>
            <a:schemeClr val="accent1">
              <a:lumMod val="90000"/>
            </a:schemeClr>
          </a:solidFill>
          <a:ln>
            <a:solidFill>
              <a:schemeClr val="tx1"/>
            </a:solidFill>
          </a:ln>
        </p:spPr>
        <p:txBody>
          <a:bodyPr>
            <a:normAutofit fontScale="90000"/>
          </a:bodyPr>
          <a:lstStyle/>
          <a:p>
            <a:r>
              <a:rPr lang="en-US" sz="3200" b="1" dirty="0">
                <a:solidFill>
                  <a:srgbClr val="008000"/>
                </a:solidFill>
              </a:rPr>
              <a:t>Basic Properties of the Text Box Control</a:t>
            </a:r>
          </a:p>
        </p:txBody>
      </p:sp>
      <p:sp>
        <p:nvSpPr>
          <p:cNvPr id="13315" name="Rectangle 3"/>
          <p:cNvSpPr>
            <a:spLocks noGrp="1" noChangeArrowheads="1"/>
          </p:cNvSpPr>
          <p:nvPr>
            <p:ph idx="1"/>
          </p:nvPr>
        </p:nvSpPr>
        <p:spPr>
          <a:xfrm>
            <a:off x="76200" y="762000"/>
            <a:ext cx="8915400" cy="5867400"/>
          </a:xfrm>
          <a:solidFill>
            <a:schemeClr val="bg2">
              <a:lumMod val="20000"/>
              <a:lumOff val="80000"/>
            </a:schemeClr>
          </a:solidFill>
        </p:spPr>
        <p:txBody>
          <a:bodyPr/>
          <a:lstStyle/>
          <a:p>
            <a:pPr algn="just">
              <a:spcBef>
                <a:spcPct val="50000"/>
              </a:spcBef>
              <a:buFont typeface="Wingdings" pitchFamily="2" charset="2"/>
              <a:buChar char="q"/>
            </a:pPr>
            <a:r>
              <a:rPr lang="en-US" sz="2200" b="1" dirty="0">
                <a:solidFill>
                  <a:srgbClr val="006666"/>
                </a:solidFill>
                <a:latin typeface="Calibri" pitchFamily="34" charset="0"/>
                <a:cs typeface="Calibri" pitchFamily="34" charset="0"/>
              </a:rPr>
              <a:t>Multiline</a:t>
            </a:r>
            <a:r>
              <a:rPr lang="en-US" sz="2200" dirty="0">
                <a:solidFill>
                  <a:srgbClr val="006666"/>
                </a:solidFill>
                <a:latin typeface="Calibri" pitchFamily="34" charset="0"/>
                <a:cs typeface="Calibri" pitchFamily="34" charset="0"/>
              </a:rPr>
              <a:t>, </a:t>
            </a:r>
            <a:r>
              <a:rPr lang="en-US" sz="2200" b="1" dirty="0" err="1">
                <a:solidFill>
                  <a:srgbClr val="006666"/>
                </a:solidFill>
                <a:latin typeface="Calibri" pitchFamily="34" charset="0"/>
                <a:cs typeface="Calibri" pitchFamily="34" charset="0"/>
              </a:rPr>
              <a:t>ScrollBars</a:t>
            </a:r>
            <a:r>
              <a:rPr lang="en-US" sz="2200" dirty="0">
                <a:solidFill>
                  <a:srgbClr val="006666"/>
                </a:solidFill>
                <a:latin typeface="Calibri" pitchFamily="34" charset="0"/>
                <a:cs typeface="Calibri" pitchFamily="34" charset="0"/>
              </a:rPr>
              <a:t> and </a:t>
            </a:r>
            <a:r>
              <a:rPr lang="en-US" sz="2200" b="1" dirty="0" err="1">
                <a:solidFill>
                  <a:srgbClr val="006666"/>
                </a:solidFill>
                <a:latin typeface="Calibri" pitchFamily="34" charset="0"/>
                <a:cs typeface="Calibri" pitchFamily="34" charset="0"/>
              </a:rPr>
              <a:t>WordWrap</a:t>
            </a:r>
            <a:r>
              <a:rPr lang="en-US" sz="2200" dirty="0">
                <a:latin typeface="Calibri" pitchFamily="34" charset="0"/>
                <a:cs typeface="Calibri" pitchFamily="34" charset="0"/>
              </a:rPr>
              <a:t> - By default, the Windows Forms </a:t>
            </a:r>
            <a:r>
              <a:rPr lang="en-US" sz="2200" dirty="0" err="1">
                <a:latin typeface="Calibri" pitchFamily="34" charset="0"/>
                <a:cs typeface="Calibri" pitchFamily="34" charset="0"/>
              </a:rPr>
              <a:t>TextBox</a:t>
            </a:r>
            <a:r>
              <a:rPr lang="en-US" sz="2200" dirty="0">
                <a:latin typeface="Calibri" pitchFamily="34" charset="0"/>
                <a:cs typeface="Calibri" pitchFamily="34" charset="0"/>
              </a:rPr>
              <a:t> control displays a single line of text and does not display scroll bars. If the text is longer than the available space, only part of the text is visible. You can change this default behavior by setting the Multiline, </a:t>
            </a:r>
            <a:r>
              <a:rPr lang="en-US" sz="2200" dirty="0" err="1">
                <a:latin typeface="Calibri" pitchFamily="34" charset="0"/>
                <a:cs typeface="Calibri" pitchFamily="34" charset="0"/>
              </a:rPr>
              <a:t>WordWrap</a:t>
            </a:r>
            <a:r>
              <a:rPr lang="en-US" sz="2200" dirty="0">
                <a:latin typeface="Calibri" pitchFamily="34" charset="0"/>
                <a:cs typeface="Calibri" pitchFamily="34" charset="0"/>
              </a:rPr>
              <a:t>, and </a:t>
            </a:r>
            <a:r>
              <a:rPr lang="en-US" sz="2200" dirty="0" err="1">
                <a:latin typeface="Calibri" pitchFamily="34" charset="0"/>
                <a:cs typeface="Calibri" pitchFamily="34" charset="0"/>
              </a:rPr>
              <a:t>ScrollBars</a:t>
            </a:r>
            <a:r>
              <a:rPr lang="en-US" sz="2200" dirty="0">
                <a:latin typeface="Calibri" pitchFamily="34" charset="0"/>
                <a:cs typeface="Calibri" pitchFamily="34" charset="0"/>
              </a:rPr>
              <a:t> properties to appropriate values.</a:t>
            </a:r>
          </a:p>
          <a:p>
            <a:pPr algn="just">
              <a:lnSpc>
                <a:spcPct val="80000"/>
              </a:lnSpc>
              <a:buFont typeface="Wingdings" pitchFamily="2" charset="2"/>
              <a:buChar char="q"/>
            </a:pPr>
            <a:endParaRPr lang="en-US" sz="2200" b="1" dirty="0">
              <a:solidFill>
                <a:schemeClr val="accent2"/>
              </a:solidFill>
              <a:latin typeface="Calibri" pitchFamily="34" charset="0"/>
              <a:cs typeface="Calibri" pitchFamily="34" charset="0"/>
            </a:endParaRPr>
          </a:p>
          <a:p>
            <a:pPr algn="just">
              <a:lnSpc>
                <a:spcPct val="80000"/>
              </a:lnSpc>
              <a:buFont typeface="Wingdings" pitchFamily="2" charset="2"/>
              <a:buChar char="q"/>
            </a:pPr>
            <a:r>
              <a:rPr lang="en-US" sz="2200" b="1" dirty="0" err="1">
                <a:solidFill>
                  <a:srgbClr val="006666"/>
                </a:solidFill>
                <a:latin typeface="Calibri" pitchFamily="34" charset="0"/>
                <a:cs typeface="Calibri" pitchFamily="34" charset="0"/>
              </a:rPr>
              <a:t>MaxLength</a:t>
            </a:r>
            <a:r>
              <a:rPr lang="en-US" sz="2200" dirty="0">
                <a:latin typeface="Calibri" pitchFamily="34" charset="0"/>
                <a:cs typeface="Calibri" pitchFamily="34" charset="0"/>
              </a:rPr>
              <a:t> - Determines the maximum number of characters allowed in the text box. Its default value is 32,767 and its maximum capacity is 2 GB (For this, set this property to zero. </a:t>
            </a:r>
          </a:p>
          <a:p>
            <a:pPr algn="just">
              <a:lnSpc>
                <a:spcPct val="80000"/>
              </a:lnSpc>
              <a:buFont typeface="Wingdings" pitchFamily="2" charset="2"/>
              <a:buChar char="q"/>
            </a:pPr>
            <a:endParaRPr lang="en-US" sz="2200" dirty="0">
              <a:latin typeface="Calibri" pitchFamily="34" charset="0"/>
              <a:cs typeface="Calibri" pitchFamily="34" charset="0"/>
            </a:endParaRPr>
          </a:p>
          <a:p>
            <a:pPr algn="just">
              <a:lnSpc>
                <a:spcPct val="80000"/>
              </a:lnSpc>
              <a:buFont typeface="Wingdings" pitchFamily="2" charset="2"/>
              <a:buChar char="q"/>
            </a:pPr>
            <a:r>
              <a:rPr lang="en-US" sz="2200" b="1" dirty="0" err="1">
                <a:solidFill>
                  <a:srgbClr val="006666"/>
                </a:solidFill>
                <a:latin typeface="Calibri" pitchFamily="34" charset="0"/>
                <a:cs typeface="Calibri" pitchFamily="34" charset="0"/>
              </a:rPr>
              <a:t>AcceptReturn</a:t>
            </a:r>
            <a:r>
              <a:rPr lang="en-US" sz="2200" b="1" dirty="0">
                <a:solidFill>
                  <a:srgbClr val="006666"/>
                </a:solidFill>
                <a:latin typeface="Calibri" pitchFamily="34" charset="0"/>
                <a:cs typeface="Calibri" pitchFamily="34" charset="0"/>
              </a:rPr>
              <a:t> </a:t>
            </a:r>
            <a:r>
              <a:rPr lang="en-US" sz="2200" dirty="0">
                <a:latin typeface="Calibri" pitchFamily="34" charset="0"/>
                <a:cs typeface="Calibri" pitchFamily="34" charset="0"/>
              </a:rPr>
              <a:t>– (Values: True / False) Determines how the control reacts to the Return (Enter) key. If its value is set to True, pressing </a:t>
            </a:r>
            <a:r>
              <a:rPr lang="en-US" sz="2200" b="1" dirty="0" err="1">
                <a:solidFill>
                  <a:srgbClr val="C00000"/>
                </a:solidFill>
                <a:latin typeface="Calibri" pitchFamily="34" charset="0"/>
                <a:cs typeface="Calibri" pitchFamily="34" charset="0"/>
              </a:rPr>
              <a:t>Ctrl+ENTER</a:t>
            </a:r>
            <a:r>
              <a:rPr lang="en-US" sz="2200" dirty="0">
                <a:latin typeface="Calibri" pitchFamily="34" charset="0"/>
                <a:cs typeface="Calibri" pitchFamily="34" charset="0"/>
              </a:rPr>
              <a:t> keys in a multiline </a:t>
            </a:r>
            <a:r>
              <a:rPr lang="en-US" sz="2200" dirty="0" err="1">
                <a:latin typeface="Calibri" pitchFamily="34" charset="0"/>
                <a:cs typeface="Calibri" pitchFamily="34" charset="0"/>
              </a:rPr>
              <a:t>TextBox</a:t>
            </a:r>
            <a:r>
              <a:rPr lang="en-US" sz="2200" dirty="0">
                <a:latin typeface="Calibri" pitchFamily="34" charset="0"/>
                <a:cs typeface="Calibri" pitchFamily="34" charset="0"/>
              </a:rPr>
              <a:t> control</a:t>
            </a:r>
            <a:r>
              <a:rPr lang="en-US" sz="2200" dirty="0">
                <a:solidFill>
                  <a:schemeClr val="accent2"/>
                </a:solidFill>
                <a:latin typeface="Calibri" pitchFamily="34" charset="0"/>
                <a:cs typeface="Calibri" pitchFamily="34" charset="0"/>
              </a:rPr>
              <a:t>, </a:t>
            </a:r>
            <a:r>
              <a:rPr lang="en-US" sz="2200" dirty="0">
                <a:latin typeface="Calibri" pitchFamily="34" charset="0"/>
                <a:cs typeface="Calibri" pitchFamily="34" charset="0"/>
              </a:rPr>
              <a:t> will activate the default button for the form. </a:t>
            </a:r>
          </a:p>
          <a:p>
            <a:pPr algn="just">
              <a:lnSpc>
                <a:spcPct val="80000"/>
              </a:lnSpc>
              <a:buFont typeface="Wingdings" pitchFamily="2" charset="2"/>
              <a:buChar char="q"/>
            </a:pPr>
            <a:endParaRPr lang="en-US" sz="2200" dirty="0">
              <a:latin typeface="Calibri" pitchFamily="34" charset="0"/>
              <a:cs typeface="Calibri" pitchFamily="34" charset="0"/>
            </a:endParaRPr>
          </a:p>
          <a:p>
            <a:pPr algn="just">
              <a:lnSpc>
                <a:spcPct val="80000"/>
              </a:lnSpc>
              <a:buFont typeface="Wingdings" pitchFamily="2" charset="2"/>
              <a:buChar char="q"/>
            </a:pPr>
            <a:r>
              <a:rPr lang="en-US" sz="2200" b="1" dirty="0" err="1">
                <a:solidFill>
                  <a:srgbClr val="006666"/>
                </a:solidFill>
                <a:latin typeface="Calibri" pitchFamily="34" charset="0"/>
                <a:cs typeface="Calibri" pitchFamily="34" charset="0"/>
              </a:rPr>
              <a:t>AcceptTab</a:t>
            </a:r>
            <a:r>
              <a:rPr lang="en-US" sz="2200" dirty="0">
                <a:solidFill>
                  <a:srgbClr val="006666"/>
                </a:solidFill>
                <a:latin typeface="Calibri" pitchFamily="34" charset="0"/>
                <a:cs typeface="Calibri" pitchFamily="34" charset="0"/>
              </a:rPr>
              <a:t> </a:t>
            </a:r>
            <a:r>
              <a:rPr lang="en-US" sz="2200" dirty="0">
                <a:latin typeface="Calibri" pitchFamily="34" charset="0"/>
                <a:cs typeface="Calibri" pitchFamily="34" charset="0"/>
              </a:rPr>
              <a:t>- (Values: True / False) Determines how the control reacts to the Tab key. If its value is set to True, pressing </a:t>
            </a:r>
            <a:r>
              <a:rPr lang="en-US" sz="2200" b="1" dirty="0" err="1">
                <a:solidFill>
                  <a:srgbClr val="C00000"/>
                </a:solidFill>
                <a:latin typeface="Calibri" pitchFamily="34" charset="0"/>
                <a:cs typeface="Calibri" pitchFamily="34" charset="0"/>
              </a:rPr>
              <a:t>Ctrl+Tab</a:t>
            </a:r>
            <a:r>
              <a:rPr lang="en-US" sz="2200" dirty="0">
                <a:latin typeface="Calibri" pitchFamily="34" charset="0"/>
                <a:cs typeface="Calibri" pitchFamily="34" charset="0"/>
              </a:rPr>
              <a:t> in a multiline </a:t>
            </a:r>
            <a:r>
              <a:rPr lang="en-US" sz="2200" dirty="0" err="1">
                <a:latin typeface="Calibri" pitchFamily="34" charset="0"/>
                <a:cs typeface="Calibri" pitchFamily="34" charset="0"/>
              </a:rPr>
              <a:t>TextBox</a:t>
            </a:r>
            <a:r>
              <a:rPr lang="en-US" sz="2200" dirty="0">
                <a:latin typeface="Calibri" pitchFamily="34" charset="0"/>
                <a:cs typeface="Calibri" pitchFamily="34" charset="0"/>
              </a:rPr>
              <a:t> control,  will move to the next control in the form.</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76200"/>
            <a:ext cx="8229600" cy="533400"/>
          </a:xfrm>
          <a:solidFill>
            <a:schemeClr val="accent1">
              <a:lumMod val="90000"/>
            </a:schemeClr>
          </a:solidFill>
          <a:ln>
            <a:solidFill>
              <a:schemeClr val="tx1"/>
            </a:solidFill>
          </a:ln>
        </p:spPr>
        <p:txBody>
          <a:bodyPr>
            <a:normAutofit fontScale="90000"/>
          </a:bodyPr>
          <a:lstStyle/>
          <a:p>
            <a:r>
              <a:rPr lang="en-US" sz="4000" b="1" dirty="0">
                <a:solidFill>
                  <a:srgbClr val="008000"/>
                </a:solidFill>
              </a:rPr>
              <a:t>Text-Manipulation Properties</a:t>
            </a:r>
          </a:p>
        </p:txBody>
      </p:sp>
      <p:sp>
        <p:nvSpPr>
          <p:cNvPr id="14339" name="Rectangle 3"/>
          <p:cNvSpPr>
            <a:spLocks noGrp="1" noChangeArrowheads="1"/>
          </p:cNvSpPr>
          <p:nvPr>
            <p:ph idx="1"/>
          </p:nvPr>
        </p:nvSpPr>
        <p:spPr>
          <a:xfrm>
            <a:off x="381000" y="838200"/>
            <a:ext cx="8305800" cy="4495800"/>
          </a:xfrm>
        </p:spPr>
        <p:txBody>
          <a:bodyPr/>
          <a:lstStyle/>
          <a:p>
            <a:pPr algn="just">
              <a:lnSpc>
                <a:spcPct val="90000"/>
              </a:lnSpc>
              <a:buFont typeface="Wingdings" pitchFamily="2" charset="2"/>
              <a:buChar char="q"/>
            </a:pPr>
            <a:r>
              <a:rPr lang="en-US" sz="2200" b="1" dirty="0">
                <a:solidFill>
                  <a:srgbClr val="006666"/>
                </a:solidFill>
                <a:latin typeface="Calibri" pitchFamily="34" charset="0"/>
                <a:cs typeface="Calibri" pitchFamily="34" charset="0"/>
              </a:rPr>
              <a:t>Text</a:t>
            </a:r>
            <a:r>
              <a:rPr lang="en-US" sz="2200" dirty="0">
                <a:latin typeface="Calibri" pitchFamily="34" charset="0"/>
                <a:cs typeface="Calibri" pitchFamily="34" charset="0"/>
              </a:rPr>
              <a:t> – The most important property of the </a:t>
            </a:r>
            <a:r>
              <a:rPr lang="en-US" sz="2200" dirty="0" err="1">
                <a:latin typeface="Calibri" pitchFamily="34" charset="0"/>
                <a:cs typeface="Calibri" pitchFamily="34" charset="0"/>
              </a:rPr>
              <a:t>TextBox</a:t>
            </a:r>
            <a:r>
              <a:rPr lang="en-US" sz="2200" dirty="0">
                <a:latin typeface="Calibri" pitchFamily="34" charset="0"/>
                <a:cs typeface="Calibri" pitchFamily="34" charset="0"/>
              </a:rPr>
              <a:t> control, which holds the control’s text.</a:t>
            </a:r>
          </a:p>
          <a:p>
            <a:pPr algn="just">
              <a:lnSpc>
                <a:spcPct val="90000"/>
              </a:lnSpc>
              <a:buFont typeface="Wingdings" pitchFamily="2" charset="2"/>
              <a:buChar char="q"/>
            </a:pPr>
            <a:endParaRPr lang="en-US" sz="2200" dirty="0">
              <a:latin typeface="Calibri" pitchFamily="34" charset="0"/>
              <a:cs typeface="Calibri" pitchFamily="34" charset="0"/>
            </a:endParaRPr>
          </a:p>
          <a:p>
            <a:pPr algn="just">
              <a:lnSpc>
                <a:spcPct val="90000"/>
              </a:lnSpc>
              <a:buFont typeface="Wingdings" pitchFamily="2" charset="2"/>
              <a:buChar char="q"/>
            </a:pPr>
            <a:r>
              <a:rPr lang="en-US" sz="2200" b="1" dirty="0" err="1">
                <a:solidFill>
                  <a:srgbClr val="006666"/>
                </a:solidFill>
                <a:latin typeface="Calibri" pitchFamily="34" charset="0"/>
                <a:cs typeface="Calibri" pitchFamily="34" charset="0"/>
              </a:rPr>
              <a:t>ReadOnly</a:t>
            </a:r>
            <a:r>
              <a:rPr lang="en-US" sz="2200" dirty="0">
                <a:latin typeface="Calibri" pitchFamily="34" charset="0"/>
                <a:cs typeface="Calibri" pitchFamily="34" charset="0"/>
              </a:rPr>
              <a:t> – (value: True / False) Indicates whether the contents of the </a:t>
            </a:r>
            <a:r>
              <a:rPr lang="en-US" sz="2200" dirty="0" err="1">
                <a:latin typeface="Calibri" pitchFamily="34" charset="0"/>
                <a:cs typeface="Calibri" pitchFamily="34" charset="0"/>
              </a:rPr>
              <a:t>TextBox</a:t>
            </a:r>
            <a:r>
              <a:rPr lang="en-US" sz="2200" dirty="0">
                <a:latin typeface="Calibri" pitchFamily="34" charset="0"/>
                <a:cs typeface="Calibri" pitchFamily="34" charset="0"/>
              </a:rPr>
              <a:t> control can be changed.</a:t>
            </a:r>
          </a:p>
          <a:p>
            <a:pPr algn="just">
              <a:lnSpc>
                <a:spcPct val="90000"/>
              </a:lnSpc>
              <a:buFont typeface="Wingdings" pitchFamily="2" charset="2"/>
              <a:buChar char="q"/>
            </a:pPr>
            <a:endParaRPr lang="en-US" sz="2200" dirty="0">
              <a:latin typeface="Calibri" pitchFamily="34" charset="0"/>
              <a:cs typeface="Calibri" pitchFamily="34" charset="0"/>
            </a:endParaRPr>
          </a:p>
          <a:p>
            <a:pPr algn="just">
              <a:lnSpc>
                <a:spcPct val="90000"/>
              </a:lnSpc>
              <a:buFont typeface="Wingdings" pitchFamily="2" charset="2"/>
              <a:buChar char="q"/>
            </a:pPr>
            <a:r>
              <a:rPr lang="en-US" sz="2200" b="1" dirty="0">
                <a:solidFill>
                  <a:srgbClr val="006666"/>
                </a:solidFill>
                <a:latin typeface="Calibri" pitchFamily="34" charset="0"/>
                <a:cs typeface="Calibri" pitchFamily="34" charset="0"/>
              </a:rPr>
              <a:t>Locked</a:t>
            </a:r>
            <a:r>
              <a:rPr lang="en-US" sz="2200" dirty="0">
                <a:solidFill>
                  <a:srgbClr val="006666"/>
                </a:solidFill>
                <a:latin typeface="Calibri" pitchFamily="34" charset="0"/>
                <a:cs typeface="Calibri" pitchFamily="34" charset="0"/>
              </a:rPr>
              <a:t> </a:t>
            </a:r>
            <a:r>
              <a:rPr lang="en-US" sz="2200" dirty="0">
                <a:latin typeface="Calibri" pitchFamily="34" charset="0"/>
                <a:cs typeface="Calibri" pitchFamily="34" charset="0"/>
              </a:rPr>
              <a:t>- (value: True / False) Locks the control at design time so that we cannot move or change its properties by mistake.</a:t>
            </a:r>
          </a:p>
          <a:p>
            <a:pPr algn="just">
              <a:lnSpc>
                <a:spcPct val="90000"/>
              </a:lnSpc>
              <a:buFont typeface="Wingdings" pitchFamily="2" charset="2"/>
              <a:buChar char="q"/>
            </a:pPr>
            <a:endParaRPr lang="en-US" sz="2200" dirty="0">
              <a:latin typeface="Calibri" pitchFamily="34" charset="0"/>
              <a:cs typeface="Calibri" pitchFamily="34" charset="0"/>
            </a:endParaRPr>
          </a:p>
          <a:p>
            <a:pPr algn="just">
              <a:lnSpc>
                <a:spcPct val="90000"/>
              </a:lnSpc>
              <a:buFont typeface="Wingdings" pitchFamily="2" charset="2"/>
              <a:buChar char="q"/>
            </a:pPr>
            <a:r>
              <a:rPr lang="en-US" sz="2200" b="1" dirty="0">
                <a:solidFill>
                  <a:srgbClr val="006666"/>
                </a:solidFill>
                <a:latin typeface="Calibri" pitchFamily="34" charset="0"/>
                <a:cs typeface="Calibri" pitchFamily="34" charset="0"/>
              </a:rPr>
              <a:t>Lines</a:t>
            </a:r>
            <a:r>
              <a:rPr lang="en-US" sz="2200" dirty="0">
                <a:latin typeface="Calibri" pitchFamily="34" charset="0"/>
                <a:cs typeface="Calibri" pitchFamily="34" charset="0"/>
              </a:rPr>
              <a:t> – Lines is a string array where each element holds a line of text. The first line of the text is stored in the element Lines(0).</a:t>
            </a:r>
          </a:p>
          <a:p>
            <a:pPr algn="just">
              <a:lnSpc>
                <a:spcPct val="90000"/>
              </a:lnSpc>
              <a:buFont typeface="Wingdings" pitchFamily="2" charset="2"/>
              <a:buChar char="q"/>
            </a:pPr>
            <a:endParaRPr lang="en-US" sz="2200" dirty="0">
              <a:latin typeface="Calibri" pitchFamily="34" charset="0"/>
              <a:cs typeface="Calibri" pitchFamily="34" charset="0"/>
            </a:endParaRPr>
          </a:p>
          <a:p>
            <a:pPr algn="just">
              <a:lnSpc>
                <a:spcPct val="90000"/>
              </a:lnSpc>
              <a:buFont typeface="Wingdings" pitchFamily="2" charset="2"/>
              <a:buChar char="q"/>
            </a:pPr>
            <a:r>
              <a:rPr lang="en-US" sz="2200" b="1" dirty="0" err="1">
                <a:solidFill>
                  <a:srgbClr val="006666"/>
                </a:solidFill>
                <a:latin typeface="Calibri" pitchFamily="34" charset="0"/>
                <a:cs typeface="Calibri" pitchFamily="34" charset="0"/>
              </a:rPr>
              <a:t>PasswordChar</a:t>
            </a:r>
            <a:r>
              <a:rPr lang="en-US" sz="2200" dirty="0">
                <a:latin typeface="Calibri" pitchFamily="34" charset="0"/>
                <a:cs typeface="Calibri" pitchFamily="34" charset="0"/>
              </a:rPr>
              <a:t> - Sets the character for masking characters of a password in a single-line </a:t>
            </a:r>
            <a:r>
              <a:rPr lang="en-US" sz="2200" dirty="0" err="1">
                <a:latin typeface="Calibri" pitchFamily="34" charset="0"/>
                <a:cs typeface="Calibri" pitchFamily="34" charset="0"/>
              </a:rPr>
              <a:t>TextBox</a:t>
            </a:r>
            <a:r>
              <a:rPr lang="en-US" sz="2200" dirty="0">
                <a:latin typeface="Calibri" pitchFamily="34" charset="0"/>
                <a:cs typeface="Calibri" pitchFamily="34" charset="0"/>
              </a:rPr>
              <a:t> control. Can set this value to asterisk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52400" y="838200"/>
            <a:ext cx="8839200" cy="3429000"/>
          </a:xfrm>
          <a:solidFill>
            <a:schemeClr val="bg2">
              <a:lumMod val="20000"/>
              <a:lumOff val="80000"/>
            </a:schemeClr>
          </a:solidFill>
        </p:spPr>
        <p:txBody>
          <a:bodyPr/>
          <a:lstStyle/>
          <a:p>
            <a:pPr algn="just">
              <a:lnSpc>
                <a:spcPct val="90000"/>
              </a:lnSpc>
              <a:buFont typeface="Wingdings" pitchFamily="2" charset="2"/>
              <a:buChar char="q"/>
            </a:pPr>
            <a:r>
              <a:rPr lang="en-US" sz="2200" b="1" dirty="0" err="1">
                <a:solidFill>
                  <a:srgbClr val="339933"/>
                </a:solidFill>
                <a:latin typeface="Calibri" pitchFamily="34" charset="0"/>
                <a:cs typeface="Calibri" pitchFamily="34" charset="0"/>
              </a:rPr>
              <a:t>SelectedText</a:t>
            </a:r>
            <a:r>
              <a:rPr lang="en-US" sz="2200" dirty="0">
                <a:latin typeface="Calibri" pitchFamily="34" charset="0"/>
                <a:cs typeface="Calibri" pitchFamily="34" charset="0"/>
              </a:rPr>
              <a:t> – Returns the selected text, enabling one to manipulate the current selection from within the code</a:t>
            </a:r>
            <a:r>
              <a:rPr lang="en-US" sz="2400" dirty="0">
                <a:latin typeface="Calibri" pitchFamily="34" charset="0"/>
                <a:cs typeface="Calibri" pitchFamily="34" charset="0"/>
              </a:rPr>
              <a:t>.</a:t>
            </a:r>
          </a:p>
          <a:p>
            <a:pPr algn="just">
              <a:lnSpc>
                <a:spcPct val="90000"/>
              </a:lnSpc>
              <a:buFont typeface="Wingdings" pitchFamily="2" charset="2"/>
              <a:buChar char="q"/>
            </a:pPr>
            <a:endParaRPr lang="en-US" sz="1200" dirty="0">
              <a:latin typeface="Calibri" pitchFamily="34" charset="0"/>
              <a:cs typeface="Calibri" pitchFamily="34" charset="0"/>
            </a:endParaRPr>
          </a:p>
          <a:p>
            <a:pPr algn="just">
              <a:lnSpc>
                <a:spcPct val="90000"/>
              </a:lnSpc>
              <a:buFont typeface="Wingdings" pitchFamily="2" charset="2"/>
              <a:buChar char="q"/>
            </a:pPr>
            <a:r>
              <a:rPr lang="en-US" sz="2200" b="1" dirty="0" err="1">
                <a:solidFill>
                  <a:srgbClr val="339933"/>
                </a:solidFill>
                <a:latin typeface="Calibri" pitchFamily="34" charset="0"/>
                <a:cs typeface="Calibri" pitchFamily="34" charset="0"/>
              </a:rPr>
              <a:t>SelectionStart</a:t>
            </a:r>
            <a:r>
              <a:rPr lang="en-US" sz="2200" dirty="0">
                <a:latin typeface="Calibri" pitchFamily="34" charset="0"/>
                <a:cs typeface="Calibri" pitchFamily="34" charset="0"/>
              </a:rPr>
              <a:t> – Returns or sets the position of the first character of the selected text</a:t>
            </a:r>
            <a:r>
              <a:rPr lang="en-US" sz="2400" dirty="0">
                <a:latin typeface="Calibri" pitchFamily="34" charset="0"/>
                <a:cs typeface="Calibri" pitchFamily="34" charset="0"/>
              </a:rPr>
              <a:t>.</a:t>
            </a:r>
          </a:p>
          <a:p>
            <a:pPr algn="just">
              <a:lnSpc>
                <a:spcPct val="90000"/>
              </a:lnSpc>
              <a:buFont typeface="Wingdings" pitchFamily="2" charset="2"/>
              <a:buChar char="q"/>
            </a:pPr>
            <a:endParaRPr lang="en-US" sz="1200" dirty="0">
              <a:latin typeface="Calibri" pitchFamily="34" charset="0"/>
              <a:cs typeface="Calibri" pitchFamily="34" charset="0"/>
            </a:endParaRPr>
          </a:p>
          <a:p>
            <a:pPr algn="just">
              <a:lnSpc>
                <a:spcPct val="90000"/>
              </a:lnSpc>
              <a:buFont typeface="Wingdings" pitchFamily="2" charset="2"/>
              <a:buChar char="q"/>
            </a:pPr>
            <a:r>
              <a:rPr lang="en-US" sz="2200" b="1" dirty="0" err="1">
                <a:solidFill>
                  <a:srgbClr val="339933"/>
                </a:solidFill>
                <a:latin typeface="Calibri" pitchFamily="34" charset="0"/>
                <a:cs typeface="Calibri" pitchFamily="34" charset="0"/>
              </a:rPr>
              <a:t>SelectionLength</a:t>
            </a:r>
            <a:r>
              <a:rPr lang="en-US" sz="2200" dirty="0">
                <a:latin typeface="Calibri" pitchFamily="34" charset="0"/>
                <a:cs typeface="Calibri" pitchFamily="34" charset="0"/>
              </a:rPr>
              <a:t> – Returns or sets the length of the selected text.</a:t>
            </a:r>
          </a:p>
          <a:p>
            <a:pPr algn="just">
              <a:lnSpc>
                <a:spcPct val="90000"/>
              </a:lnSpc>
              <a:buFont typeface="Wingdings" pitchFamily="2" charset="2"/>
              <a:buChar char="q"/>
            </a:pPr>
            <a:endParaRPr lang="en-US" sz="1200" dirty="0">
              <a:latin typeface="Calibri" pitchFamily="34" charset="0"/>
              <a:cs typeface="Calibri" pitchFamily="34" charset="0"/>
            </a:endParaRPr>
          </a:p>
          <a:p>
            <a:pPr algn="just">
              <a:lnSpc>
                <a:spcPct val="90000"/>
              </a:lnSpc>
              <a:buFont typeface="Wingdings" pitchFamily="2" charset="2"/>
              <a:buChar char="q"/>
            </a:pPr>
            <a:r>
              <a:rPr lang="en-US" sz="2200" b="1" dirty="0" err="1">
                <a:solidFill>
                  <a:srgbClr val="339933"/>
                </a:solidFill>
                <a:latin typeface="Calibri" pitchFamily="34" charset="0"/>
                <a:cs typeface="Calibri" pitchFamily="34" charset="0"/>
              </a:rPr>
              <a:t>HideSelection</a:t>
            </a:r>
            <a:r>
              <a:rPr lang="en-US" sz="2200" dirty="0">
                <a:latin typeface="Calibri" pitchFamily="34" charset="0"/>
                <a:cs typeface="Calibri" pitchFamily="34" charset="0"/>
              </a:rPr>
              <a:t> – Used to keep text highlighted in a </a:t>
            </a:r>
            <a:r>
              <a:rPr lang="en-US" sz="2200" dirty="0" err="1">
                <a:latin typeface="Calibri" pitchFamily="34" charset="0"/>
                <a:cs typeface="Calibri" pitchFamily="34" charset="0"/>
              </a:rPr>
              <a:t>TextBox</a:t>
            </a:r>
            <a:r>
              <a:rPr lang="en-US" sz="2200" dirty="0">
                <a:latin typeface="Calibri" pitchFamily="34" charset="0"/>
                <a:cs typeface="Calibri" pitchFamily="34" charset="0"/>
              </a:rPr>
              <a:t> control while another form or a dialog box has the focus, such as a Find and Replace dialog box.</a:t>
            </a:r>
          </a:p>
        </p:txBody>
      </p:sp>
      <p:sp>
        <p:nvSpPr>
          <p:cNvPr id="15364" name="Rectangle 4"/>
          <p:cNvSpPr>
            <a:spLocks noChangeArrowheads="1"/>
          </p:cNvSpPr>
          <p:nvPr/>
        </p:nvSpPr>
        <p:spPr bwMode="auto">
          <a:xfrm>
            <a:off x="762000" y="152400"/>
            <a:ext cx="7467600" cy="609600"/>
          </a:xfrm>
          <a:prstGeom prst="rect">
            <a:avLst/>
          </a:prstGeom>
          <a:solidFill>
            <a:schemeClr val="accent1">
              <a:lumMod val="90000"/>
            </a:schemeClr>
          </a:solidFill>
          <a:ln w="9525">
            <a:solidFill>
              <a:schemeClr val="tx1"/>
            </a:solidFill>
            <a:miter lim="800000"/>
            <a:headEnd/>
            <a:tailEnd/>
          </a:ln>
          <a:effectLst/>
        </p:spPr>
        <p:txBody>
          <a:bodyPr anchor="ctr"/>
          <a:lstStyle/>
          <a:p>
            <a:pPr algn="ctr"/>
            <a:r>
              <a:rPr lang="en-US" sz="4000" b="1" dirty="0">
                <a:solidFill>
                  <a:srgbClr val="008000"/>
                </a:solidFill>
              </a:rPr>
              <a:t>Text-Selection Properties</a:t>
            </a:r>
          </a:p>
        </p:txBody>
      </p:sp>
      <p:sp>
        <p:nvSpPr>
          <p:cNvPr id="15365" name="Rectangle 5"/>
          <p:cNvSpPr>
            <a:spLocks noChangeArrowheads="1"/>
          </p:cNvSpPr>
          <p:nvPr/>
        </p:nvSpPr>
        <p:spPr bwMode="auto">
          <a:xfrm>
            <a:off x="838200" y="4267200"/>
            <a:ext cx="7467600" cy="457200"/>
          </a:xfrm>
          <a:prstGeom prst="rect">
            <a:avLst/>
          </a:prstGeom>
          <a:solidFill>
            <a:schemeClr val="accent1">
              <a:lumMod val="90000"/>
            </a:schemeClr>
          </a:solidFill>
          <a:ln w="9525">
            <a:solidFill>
              <a:schemeClr val="tx1"/>
            </a:solidFill>
            <a:miter lim="800000"/>
            <a:headEnd/>
            <a:tailEnd/>
          </a:ln>
          <a:effectLst/>
        </p:spPr>
        <p:txBody>
          <a:bodyPr anchor="ctr"/>
          <a:lstStyle/>
          <a:p>
            <a:pPr algn="ctr"/>
            <a:r>
              <a:rPr lang="en-US" sz="3600" b="1" dirty="0">
                <a:solidFill>
                  <a:srgbClr val="008000"/>
                </a:solidFill>
              </a:rPr>
              <a:t>Text-Selection Methods</a:t>
            </a:r>
          </a:p>
        </p:txBody>
      </p:sp>
      <p:sp>
        <p:nvSpPr>
          <p:cNvPr id="15366" name="Rectangle 6"/>
          <p:cNvSpPr>
            <a:spLocks noChangeArrowheads="1"/>
          </p:cNvSpPr>
          <p:nvPr/>
        </p:nvSpPr>
        <p:spPr bwMode="auto">
          <a:xfrm>
            <a:off x="152400" y="4800600"/>
            <a:ext cx="8915400" cy="1752600"/>
          </a:xfrm>
          <a:prstGeom prst="rect">
            <a:avLst/>
          </a:prstGeom>
          <a:solidFill>
            <a:schemeClr val="bg2">
              <a:lumMod val="20000"/>
              <a:lumOff val="80000"/>
            </a:schemeClr>
          </a:solidFill>
          <a:ln w="9525">
            <a:noFill/>
            <a:miter lim="800000"/>
            <a:headEnd/>
            <a:tailEnd/>
          </a:ln>
          <a:effectLst/>
        </p:spPr>
        <p:txBody>
          <a:bodyPr/>
          <a:lstStyle/>
          <a:p>
            <a:pPr marL="342900" indent="-342900">
              <a:spcBef>
                <a:spcPct val="20000"/>
              </a:spcBef>
              <a:buFont typeface="Wingdings" pitchFamily="2" charset="2"/>
              <a:buChar char="q"/>
            </a:pPr>
            <a:r>
              <a:rPr lang="en-US" sz="2200" dirty="0">
                <a:latin typeface="Calibri" pitchFamily="34" charset="0"/>
                <a:cs typeface="Calibri" pitchFamily="34" charset="0"/>
              </a:rPr>
              <a:t>The </a:t>
            </a:r>
            <a:r>
              <a:rPr lang="en-US" sz="2200" dirty="0" err="1">
                <a:latin typeface="Calibri" pitchFamily="34" charset="0"/>
                <a:cs typeface="Calibri" pitchFamily="34" charset="0"/>
              </a:rPr>
              <a:t>TextBox</a:t>
            </a:r>
            <a:r>
              <a:rPr lang="en-US" sz="2200" dirty="0">
                <a:latin typeface="Calibri" pitchFamily="34" charset="0"/>
                <a:cs typeface="Calibri" pitchFamily="34" charset="0"/>
              </a:rPr>
              <a:t> control has </a:t>
            </a:r>
            <a:r>
              <a:rPr lang="en-US" sz="2200" b="1" dirty="0">
                <a:latin typeface="Calibri" pitchFamily="34" charset="0"/>
                <a:cs typeface="Calibri" pitchFamily="34" charset="0"/>
              </a:rPr>
              <a:t>two methods</a:t>
            </a:r>
            <a:r>
              <a:rPr lang="en-US" sz="2200" dirty="0">
                <a:latin typeface="Calibri" pitchFamily="34" charset="0"/>
                <a:cs typeface="Calibri" pitchFamily="34" charset="0"/>
              </a:rPr>
              <a:t> for selecting text – </a:t>
            </a:r>
            <a:r>
              <a:rPr lang="en-US" sz="2200" b="1" dirty="0">
                <a:solidFill>
                  <a:srgbClr val="339933"/>
                </a:solidFill>
                <a:latin typeface="Calibri" pitchFamily="34" charset="0"/>
                <a:cs typeface="Calibri" pitchFamily="34" charset="0"/>
              </a:rPr>
              <a:t>Select</a:t>
            </a:r>
            <a:r>
              <a:rPr lang="en-US" sz="2200" dirty="0">
                <a:latin typeface="Calibri" pitchFamily="34" charset="0"/>
                <a:cs typeface="Calibri" pitchFamily="34" charset="0"/>
              </a:rPr>
              <a:t> and </a:t>
            </a:r>
            <a:r>
              <a:rPr lang="en-US" sz="2200" b="1" dirty="0" err="1">
                <a:solidFill>
                  <a:srgbClr val="339933"/>
                </a:solidFill>
                <a:latin typeface="Calibri" pitchFamily="34" charset="0"/>
                <a:cs typeface="Calibri" pitchFamily="34" charset="0"/>
              </a:rPr>
              <a:t>SelectAll</a:t>
            </a:r>
            <a:endParaRPr lang="en-US" sz="2200" b="1" dirty="0">
              <a:solidFill>
                <a:srgbClr val="339933"/>
              </a:solidFill>
              <a:latin typeface="Calibri" pitchFamily="34" charset="0"/>
              <a:cs typeface="Calibri" pitchFamily="34" charset="0"/>
            </a:endParaRPr>
          </a:p>
          <a:p>
            <a:pPr marL="342900" indent="-342900">
              <a:spcBef>
                <a:spcPct val="20000"/>
              </a:spcBef>
              <a:buFont typeface="Wingdings" pitchFamily="2" charset="2"/>
              <a:buChar char="q"/>
            </a:pPr>
            <a:endParaRPr lang="en-US" sz="2200" b="1" dirty="0">
              <a:solidFill>
                <a:schemeClr val="accent2"/>
              </a:solidFill>
              <a:latin typeface="Calibri" pitchFamily="34" charset="0"/>
              <a:cs typeface="Calibri" pitchFamily="34" charset="0"/>
            </a:endParaRPr>
          </a:p>
          <a:p>
            <a:pPr marL="342900" indent="-342900">
              <a:spcBef>
                <a:spcPct val="20000"/>
              </a:spcBef>
              <a:buFont typeface="Wingdings" pitchFamily="2" charset="2"/>
              <a:buChar char="q"/>
            </a:pPr>
            <a:r>
              <a:rPr lang="en-US" sz="2200" b="1" dirty="0">
                <a:solidFill>
                  <a:srgbClr val="339933"/>
                </a:solidFill>
                <a:latin typeface="Calibri" pitchFamily="34" charset="0"/>
                <a:cs typeface="Calibri" pitchFamily="34" charset="0"/>
              </a:rPr>
              <a:t>Syntax</a:t>
            </a:r>
            <a:r>
              <a:rPr lang="en-US" sz="2200" dirty="0">
                <a:latin typeface="Calibri" pitchFamily="34" charset="0"/>
                <a:cs typeface="Calibri" pitchFamily="34" charset="0"/>
              </a:rPr>
              <a:t>: </a:t>
            </a:r>
            <a:r>
              <a:rPr lang="en-US" sz="2200" b="1" i="1" dirty="0">
                <a:latin typeface="Calibri" pitchFamily="34" charset="0"/>
                <a:cs typeface="Calibri" pitchFamily="34" charset="0"/>
              </a:rPr>
              <a:t>TextBox1.Select(start, length)</a:t>
            </a:r>
          </a:p>
          <a:p>
            <a:pPr marL="342900" indent="-342900">
              <a:spcBef>
                <a:spcPct val="20000"/>
              </a:spcBef>
              <a:buFont typeface="Wingdings" pitchFamily="2" charset="2"/>
              <a:buNone/>
            </a:pPr>
            <a:r>
              <a:rPr lang="en-US" sz="2200" b="1" i="1" dirty="0">
                <a:latin typeface="Calibri" pitchFamily="34" charset="0"/>
                <a:cs typeface="Calibri" pitchFamily="34" charset="0"/>
              </a:rPr>
              <a:t>			TextBox1.SelectAll(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304800" y="914400"/>
            <a:ext cx="8534400" cy="5663089"/>
          </a:xfrm>
          <a:prstGeom prst="rect">
            <a:avLst/>
          </a:prstGeom>
          <a:solidFill>
            <a:schemeClr val="bg2">
              <a:lumMod val="20000"/>
              <a:lumOff val="80000"/>
            </a:schemeClr>
          </a:solidFill>
          <a:ln w="9525">
            <a:noFill/>
            <a:miter lim="800000"/>
            <a:headEnd/>
            <a:tailEnd/>
          </a:ln>
          <a:effectLst/>
        </p:spPr>
        <p:txBody>
          <a:bodyPr lIns="0" tIns="0" rIns="0" bIns="0" anchor="ctr">
            <a:spAutoFit/>
          </a:bodyPr>
          <a:lstStyle/>
          <a:p>
            <a:pPr algn="just">
              <a:buFont typeface="Wingdings" pitchFamily="2" charset="2"/>
              <a:buNone/>
            </a:pPr>
            <a:r>
              <a:rPr lang="en-US" sz="2300" dirty="0">
                <a:latin typeface="Calibri" pitchFamily="34" charset="0"/>
                <a:cs typeface="Calibri" pitchFamily="34" charset="0"/>
              </a:rPr>
              <a:t>The </a:t>
            </a:r>
            <a:r>
              <a:rPr lang="en-US" sz="2300" b="1" dirty="0">
                <a:solidFill>
                  <a:srgbClr val="660066"/>
                </a:solidFill>
                <a:latin typeface="Calibri" pitchFamily="34" charset="0"/>
                <a:cs typeface="Calibri" pitchFamily="34" charset="0"/>
              </a:rPr>
              <a:t>Clipboard</a:t>
            </a:r>
            <a:r>
              <a:rPr lang="en-US" sz="2300" dirty="0">
                <a:latin typeface="Calibri" pitchFamily="34" charset="0"/>
                <a:cs typeface="Calibri" pitchFamily="34" charset="0"/>
              </a:rPr>
              <a:t> can be used to store data, such as text and images. Because the Clipboard is shared by all active processes, it can be used to transfer data between them. Items moved or copied to the Clipboard persist even after the application is shut down. </a:t>
            </a:r>
          </a:p>
          <a:p>
            <a:pPr algn="just">
              <a:buFont typeface="Wingdings" pitchFamily="2" charset="2"/>
              <a:buNone/>
            </a:pPr>
            <a:endParaRPr lang="en-US" sz="2300" dirty="0">
              <a:latin typeface="Calibri" pitchFamily="34" charset="0"/>
              <a:cs typeface="Calibri" pitchFamily="34" charset="0"/>
            </a:endParaRPr>
          </a:p>
          <a:p>
            <a:pPr algn="just">
              <a:buFont typeface="Wingdings" pitchFamily="2" charset="2"/>
              <a:buNone/>
            </a:pPr>
            <a:r>
              <a:rPr lang="en-US" sz="2300" dirty="0">
                <a:latin typeface="Calibri" pitchFamily="34" charset="0"/>
                <a:cs typeface="Calibri" pitchFamily="34" charset="0"/>
              </a:rPr>
              <a:t>Data on the Clipboard can be in any data format, also called a   </a:t>
            </a:r>
            <a:r>
              <a:rPr lang="en-US" sz="2300" b="1" dirty="0">
                <a:solidFill>
                  <a:srgbClr val="660066"/>
                </a:solidFill>
                <a:latin typeface="Calibri" pitchFamily="34" charset="0"/>
                <a:cs typeface="Calibri" pitchFamily="34" charset="0"/>
              </a:rPr>
              <a:t>Clipboard format</a:t>
            </a:r>
            <a:r>
              <a:rPr lang="en-US" sz="2300" dirty="0">
                <a:solidFill>
                  <a:srgbClr val="660066"/>
                </a:solidFill>
                <a:latin typeface="Calibri" pitchFamily="34" charset="0"/>
                <a:cs typeface="Calibri" pitchFamily="34" charset="0"/>
              </a:rPr>
              <a:t>. </a:t>
            </a:r>
          </a:p>
          <a:p>
            <a:pPr algn="just">
              <a:buFont typeface="Wingdings" pitchFamily="2" charset="2"/>
              <a:buNone/>
            </a:pPr>
            <a:endParaRPr lang="en-US" sz="2300" dirty="0">
              <a:solidFill>
                <a:srgbClr val="660066"/>
              </a:solidFill>
              <a:latin typeface="Calibri" pitchFamily="34" charset="0"/>
              <a:cs typeface="Calibri" pitchFamily="34" charset="0"/>
            </a:endParaRPr>
          </a:p>
          <a:p>
            <a:pPr algn="just">
              <a:buFont typeface="Wingdings" pitchFamily="2" charset="2"/>
              <a:buNone/>
            </a:pPr>
            <a:r>
              <a:rPr lang="en-US" sz="2300" dirty="0">
                <a:latin typeface="Calibri" pitchFamily="34" charset="0"/>
                <a:cs typeface="Calibri" pitchFamily="34" charset="0"/>
              </a:rPr>
              <a:t>The </a:t>
            </a:r>
            <a:r>
              <a:rPr lang="en-US" sz="2300" b="1" dirty="0" err="1">
                <a:solidFill>
                  <a:srgbClr val="660066"/>
                </a:solidFill>
                <a:latin typeface="Calibri" pitchFamily="34" charset="0"/>
                <a:cs typeface="Calibri" pitchFamily="34" charset="0"/>
              </a:rPr>
              <a:t>My.Computer.Clipboard</a:t>
            </a:r>
            <a:r>
              <a:rPr lang="en-US" sz="2300" dirty="0">
                <a:solidFill>
                  <a:srgbClr val="660066"/>
                </a:solidFill>
                <a:latin typeface="Calibri" pitchFamily="34" charset="0"/>
                <a:cs typeface="Calibri" pitchFamily="34" charset="0"/>
              </a:rPr>
              <a:t> </a:t>
            </a:r>
            <a:r>
              <a:rPr lang="en-US" sz="2300" dirty="0">
                <a:latin typeface="Calibri" pitchFamily="34" charset="0"/>
                <a:cs typeface="Calibri" pitchFamily="34" charset="0"/>
              </a:rPr>
              <a:t>object provides methods and properties that can be used to interact with the Clipboard, allowing the user to write data to or get data from the Clipboard, as well as to check whether data of a specified format exists on the Clipboard. </a:t>
            </a:r>
          </a:p>
          <a:p>
            <a:pPr algn="just">
              <a:buFont typeface="Wingdings" pitchFamily="2" charset="2"/>
              <a:buNone/>
            </a:pPr>
            <a:endParaRPr lang="en-US" sz="2300" dirty="0">
              <a:latin typeface="Calibri" pitchFamily="34" charset="0"/>
              <a:cs typeface="Calibri" pitchFamily="34" charset="0"/>
            </a:endParaRPr>
          </a:p>
          <a:p>
            <a:pPr algn="just">
              <a:buFont typeface="Wingdings" pitchFamily="2" charset="2"/>
              <a:buNone/>
            </a:pPr>
            <a:r>
              <a:rPr lang="en-US" sz="2300" dirty="0">
                <a:latin typeface="Calibri" pitchFamily="34" charset="0"/>
                <a:cs typeface="Calibri" pitchFamily="34" charset="0"/>
              </a:rPr>
              <a:t>The Clipboard is a set of functions and messages that enable applications to transfer data. Because all applications have access to the Clipboard, data can be transferred easily between them. </a:t>
            </a:r>
          </a:p>
        </p:txBody>
      </p:sp>
      <p:sp>
        <p:nvSpPr>
          <p:cNvPr id="34838" name="Rectangle 22"/>
          <p:cNvSpPr>
            <a:spLocks noChangeArrowheads="1"/>
          </p:cNvSpPr>
          <p:nvPr/>
        </p:nvSpPr>
        <p:spPr bwMode="auto">
          <a:xfrm>
            <a:off x="-4570413" y="3832225"/>
            <a:ext cx="285750" cy="568325"/>
          </a:xfrm>
          <a:prstGeom prst="rect">
            <a:avLst/>
          </a:prstGeom>
          <a:noFill/>
          <a:ln w="9525">
            <a:noFill/>
            <a:miter lim="800000"/>
            <a:headEnd/>
            <a:tailEnd/>
          </a:ln>
          <a:effectLst/>
        </p:spPr>
        <p:txBody>
          <a:bodyPr wrap="none" lIns="193614" tIns="34914" bIns="46023" anchor="ctr">
            <a:spAutoFit/>
          </a:bodyPr>
          <a:lstStyle/>
          <a:p>
            <a:endParaRPr lang="en-US" sz="1400"/>
          </a:p>
          <a:p>
            <a:pPr eaLnBrk="0" hangingPunct="0"/>
            <a:endParaRPr lang="en-US"/>
          </a:p>
        </p:txBody>
      </p:sp>
      <p:sp>
        <p:nvSpPr>
          <p:cNvPr id="34841" name="Rectangle 25"/>
          <p:cNvSpPr>
            <a:spLocks noChangeArrowheads="1"/>
          </p:cNvSpPr>
          <p:nvPr/>
        </p:nvSpPr>
        <p:spPr bwMode="auto">
          <a:xfrm>
            <a:off x="304800" y="152400"/>
            <a:ext cx="8458200" cy="533400"/>
          </a:xfrm>
          <a:prstGeom prst="rect">
            <a:avLst/>
          </a:prstGeom>
          <a:solidFill>
            <a:schemeClr val="accent1"/>
          </a:solidFill>
          <a:ln w="9525">
            <a:solidFill>
              <a:schemeClr val="tx1"/>
            </a:solidFill>
            <a:miter lim="800000"/>
            <a:headEnd/>
            <a:tailEnd/>
          </a:ln>
          <a:effectLst/>
        </p:spPr>
        <p:txBody>
          <a:bodyPr anchor="ctr"/>
          <a:lstStyle/>
          <a:p>
            <a:pPr algn="ctr"/>
            <a:r>
              <a:rPr lang="en-US" sz="3200" b="1" dirty="0" err="1">
                <a:solidFill>
                  <a:srgbClr val="008000"/>
                </a:solidFill>
              </a:rPr>
              <a:t>My.Computer.Clipboard</a:t>
            </a:r>
            <a:r>
              <a:rPr lang="en-US" sz="3200" b="1" dirty="0">
                <a:solidFill>
                  <a:srgbClr val="008000"/>
                </a:solidFill>
              </a:rPr>
              <a:t> Object</a:t>
            </a:r>
            <a:r>
              <a:rPr lang="en-US" sz="4400" b="1" dirty="0"/>
              <a: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ChangeArrowheads="1"/>
          </p:cNvSpPr>
          <p:nvPr/>
        </p:nvSpPr>
        <p:spPr bwMode="auto">
          <a:xfrm>
            <a:off x="457200" y="274638"/>
            <a:ext cx="8153400" cy="2215991"/>
          </a:xfrm>
          <a:prstGeom prst="rect">
            <a:avLst/>
          </a:prstGeom>
          <a:noFill/>
          <a:ln w="9525">
            <a:noFill/>
            <a:miter lim="800000"/>
            <a:headEnd/>
            <a:tailEnd/>
          </a:ln>
          <a:effectLst/>
        </p:spPr>
        <p:txBody>
          <a:bodyPr wrap="square" lIns="0" tIns="0" rIns="0" bIns="0" anchor="ctr">
            <a:spAutoFit/>
          </a:bodyPr>
          <a:lstStyle/>
          <a:p>
            <a:pPr algn="just"/>
            <a:r>
              <a:rPr lang="en-US" sz="2400" b="1" u="sng" dirty="0">
                <a:solidFill>
                  <a:srgbClr val="660066"/>
                </a:solidFill>
              </a:rPr>
              <a:t>To read text from the Clipboard and display it</a:t>
            </a:r>
          </a:p>
          <a:p>
            <a:pPr algn="just"/>
            <a:endParaRPr lang="en-US" sz="2400" b="1" u="sng" dirty="0">
              <a:solidFill>
                <a:srgbClr val="660066"/>
              </a:solidFill>
            </a:endParaRPr>
          </a:p>
          <a:p>
            <a:pPr algn="just"/>
            <a:r>
              <a:rPr lang="en-US" sz="2400" dirty="0">
                <a:latin typeface="Calibri" pitchFamily="34" charset="0"/>
                <a:cs typeface="Calibri" pitchFamily="34" charset="0"/>
              </a:rPr>
              <a:t>The following code reads the text and displays it in a message box. There must be text stored on the Clipboard for the example to run correctly. </a:t>
            </a:r>
          </a:p>
          <a:p>
            <a:pPr algn="just"/>
            <a:r>
              <a:rPr lang="en-US" sz="2400" dirty="0">
                <a:latin typeface="Calibri" pitchFamily="34" charset="0"/>
                <a:cs typeface="Calibri" pitchFamily="34" charset="0"/>
              </a:rPr>
              <a:t>	</a:t>
            </a:r>
            <a:r>
              <a:rPr lang="en-US" sz="2400" b="1" dirty="0" err="1">
                <a:solidFill>
                  <a:srgbClr val="006666"/>
                </a:solidFill>
                <a:latin typeface="Calibri" pitchFamily="34" charset="0"/>
                <a:cs typeface="Calibri" pitchFamily="34" charset="0"/>
              </a:rPr>
              <a:t>MsgBox</a:t>
            </a:r>
            <a:r>
              <a:rPr lang="en-US" sz="2400" b="1" dirty="0">
                <a:solidFill>
                  <a:srgbClr val="006666"/>
                </a:solidFill>
                <a:latin typeface="Calibri" pitchFamily="34" charset="0"/>
                <a:cs typeface="Calibri" pitchFamily="34" charset="0"/>
              </a:rPr>
              <a:t>(</a:t>
            </a:r>
            <a:r>
              <a:rPr lang="en-US" sz="2400" b="1" dirty="0" err="1">
                <a:solidFill>
                  <a:srgbClr val="006666"/>
                </a:solidFill>
                <a:latin typeface="Calibri" pitchFamily="34" charset="0"/>
                <a:cs typeface="Calibri" pitchFamily="34" charset="0"/>
              </a:rPr>
              <a:t>My.Computer.Clipboard.GetText</a:t>
            </a:r>
            <a:r>
              <a:rPr lang="en-US" sz="2400" b="1" dirty="0">
                <a:solidFill>
                  <a:srgbClr val="006666"/>
                </a:solidFill>
                <a:latin typeface="Calibri" pitchFamily="34" charset="0"/>
                <a:cs typeface="Calibri" pitchFamily="34" charset="0"/>
              </a:rPr>
              <a:t>()) </a:t>
            </a:r>
          </a:p>
        </p:txBody>
      </p:sp>
      <p:sp>
        <p:nvSpPr>
          <p:cNvPr id="36869" name="Rectangle 5"/>
          <p:cNvSpPr>
            <a:spLocks noChangeArrowheads="1"/>
          </p:cNvSpPr>
          <p:nvPr/>
        </p:nvSpPr>
        <p:spPr bwMode="auto">
          <a:xfrm>
            <a:off x="457200" y="2971800"/>
            <a:ext cx="8229600" cy="1846659"/>
          </a:xfrm>
          <a:prstGeom prst="rect">
            <a:avLst/>
          </a:prstGeom>
          <a:noFill/>
          <a:ln w="9525">
            <a:noFill/>
            <a:miter lim="800000"/>
            <a:headEnd/>
            <a:tailEnd/>
          </a:ln>
          <a:effectLst/>
        </p:spPr>
        <p:txBody>
          <a:bodyPr wrap="square" lIns="0" tIns="0" rIns="0" bIns="0" anchor="ctr">
            <a:spAutoFit/>
          </a:bodyPr>
          <a:lstStyle/>
          <a:p>
            <a:pPr algn="just"/>
            <a:r>
              <a:rPr lang="en-US" sz="2400" b="1" u="sng" dirty="0">
                <a:solidFill>
                  <a:srgbClr val="660066"/>
                </a:solidFill>
              </a:rPr>
              <a:t>To write text to the Clipboard</a:t>
            </a:r>
          </a:p>
          <a:p>
            <a:pPr algn="just"/>
            <a:endParaRPr lang="en-US" sz="2400" b="1" u="sng" dirty="0">
              <a:solidFill>
                <a:srgbClr val="660066"/>
              </a:solidFill>
            </a:endParaRPr>
          </a:p>
          <a:p>
            <a:pPr algn="just" eaLnBrk="0" hangingPunct="0"/>
            <a:r>
              <a:rPr lang="en-US" sz="2400" dirty="0">
                <a:latin typeface="Calibri" pitchFamily="34" charset="0"/>
                <a:cs typeface="Calibri" pitchFamily="34" charset="0"/>
              </a:rPr>
              <a:t>The following code writes the string "This is a test string" to the Clipboard.</a:t>
            </a:r>
          </a:p>
          <a:p>
            <a:pPr fontAlgn="t"/>
            <a:r>
              <a:rPr lang="en-US" sz="2400" dirty="0">
                <a:solidFill>
                  <a:srgbClr val="000066"/>
                </a:solidFill>
                <a:latin typeface="Calibri" pitchFamily="34" charset="0"/>
                <a:cs typeface="Calibri" pitchFamily="34" charset="0"/>
              </a:rPr>
              <a:t>	</a:t>
            </a:r>
            <a:r>
              <a:rPr lang="en-US" sz="2400" b="1" dirty="0" err="1">
                <a:solidFill>
                  <a:srgbClr val="006666"/>
                </a:solidFill>
                <a:latin typeface="Calibri" pitchFamily="34" charset="0"/>
                <a:cs typeface="Calibri" pitchFamily="34" charset="0"/>
              </a:rPr>
              <a:t>My.Computer.Clipboard.SetText</a:t>
            </a:r>
            <a:r>
              <a:rPr lang="en-US" sz="2400" dirty="0">
                <a:solidFill>
                  <a:srgbClr val="006666"/>
                </a:solidFill>
                <a:latin typeface="Calibri" pitchFamily="34" charset="0"/>
                <a:cs typeface="Calibri" pitchFamily="34" charset="0"/>
              </a:rPr>
              <a:t>("This is a test string.")</a:t>
            </a:r>
            <a:r>
              <a:rPr lang="en-US" sz="2400" b="1" dirty="0">
                <a:solidFill>
                  <a:srgbClr val="006666"/>
                </a:solidFill>
                <a:latin typeface="Calibri" pitchFamily="34" charset="0"/>
                <a:cs typeface="Calibri" pitchFamily="34" charset="0"/>
              </a:rPr>
              <a:t> </a:t>
            </a:r>
          </a:p>
        </p:txBody>
      </p:sp>
      <p:sp>
        <p:nvSpPr>
          <p:cNvPr id="36886" name="Rectangle 22"/>
          <p:cNvSpPr>
            <a:spLocks noChangeArrowheads="1"/>
          </p:cNvSpPr>
          <p:nvPr/>
        </p:nvSpPr>
        <p:spPr bwMode="auto">
          <a:xfrm>
            <a:off x="-3178175" y="3694113"/>
            <a:ext cx="285750" cy="568325"/>
          </a:xfrm>
          <a:prstGeom prst="rect">
            <a:avLst/>
          </a:prstGeom>
          <a:noFill/>
          <a:ln w="9525">
            <a:noFill/>
            <a:miter lim="800000"/>
            <a:headEnd/>
            <a:tailEnd/>
          </a:ln>
          <a:effectLst/>
        </p:spPr>
        <p:txBody>
          <a:bodyPr wrap="none" lIns="193614" tIns="34914" bIns="46023" anchor="ctr">
            <a:spAutoFit/>
          </a:bodyPr>
          <a:lstStyle/>
          <a:p>
            <a:endParaRPr lang="en-US" sz="1400"/>
          </a:p>
          <a:p>
            <a:pPr eaLnBrk="0" hangingPunct="0"/>
            <a:endParaRPr lang="en-US"/>
          </a:p>
        </p:txBody>
      </p:sp>
      <p:sp>
        <p:nvSpPr>
          <p:cNvPr id="36903" name="Rectangle 39"/>
          <p:cNvSpPr>
            <a:spLocks noChangeArrowheads="1"/>
          </p:cNvSpPr>
          <p:nvPr/>
        </p:nvSpPr>
        <p:spPr bwMode="auto">
          <a:xfrm>
            <a:off x="381000" y="5257800"/>
            <a:ext cx="8305800" cy="1107996"/>
          </a:xfrm>
          <a:prstGeom prst="rect">
            <a:avLst/>
          </a:prstGeom>
          <a:noFill/>
          <a:ln w="9525">
            <a:noFill/>
            <a:miter lim="800000"/>
            <a:headEnd/>
            <a:tailEnd/>
          </a:ln>
          <a:effectLst/>
        </p:spPr>
        <p:txBody>
          <a:bodyPr wrap="square" lIns="0" tIns="0" rIns="0" bIns="0" anchor="ctr">
            <a:spAutoFit/>
          </a:bodyPr>
          <a:lstStyle/>
          <a:p>
            <a:r>
              <a:rPr lang="en-US" sz="2400" b="1" u="sng" dirty="0">
                <a:solidFill>
                  <a:srgbClr val="660066"/>
                </a:solidFill>
                <a:latin typeface="Calibri" pitchFamily="34" charset="0"/>
                <a:cs typeface="Calibri" pitchFamily="34" charset="0"/>
              </a:rPr>
              <a:t>To clear the Clipboard</a:t>
            </a:r>
          </a:p>
          <a:p>
            <a:pPr eaLnBrk="0" hangingPunct="0"/>
            <a:r>
              <a:rPr lang="en-US" sz="2400" dirty="0">
                <a:latin typeface="Calibri" pitchFamily="34" charset="0"/>
                <a:cs typeface="Calibri" pitchFamily="34" charset="0"/>
              </a:rPr>
              <a:t>Use the </a:t>
            </a:r>
            <a:r>
              <a:rPr lang="en-US" sz="2400" b="1" dirty="0">
                <a:latin typeface="Calibri" pitchFamily="34" charset="0"/>
                <a:cs typeface="Calibri" pitchFamily="34" charset="0"/>
              </a:rPr>
              <a:t>Clear</a:t>
            </a:r>
            <a:r>
              <a:rPr lang="en-US" sz="2400" dirty="0">
                <a:latin typeface="Calibri" pitchFamily="34" charset="0"/>
                <a:cs typeface="Calibri" pitchFamily="34" charset="0"/>
              </a:rPr>
              <a:t> method, as follows:</a:t>
            </a:r>
          </a:p>
          <a:p>
            <a:pPr eaLnBrk="0" hangingPunct="0"/>
            <a:r>
              <a:rPr lang="en-US" sz="2400" dirty="0">
                <a:latin typeface="Calibri" pitchFamily="34" charset="0"/>
                <a:cs typeface="Calibri" pitchFamily="34" charset="0"/>
              </a:rPr>
              <a:t>	 </a:t>
            </a:r>
            <a:r>
              <a:rPr lang="en-US" sz="2400" b="1" dirty="0" err="1">
                <a:solidFill>
                  <a:srgbClr val="006666"/>
                </a:solidFill>
                <a:latin typeface="Calibri" pitchFamily="34" charset="0"/>
                <a:cs typeface="Calibri" pitchFamily="34" charset="0"/>
              </a:rPr>
              <a:t>My.Computer.Clipboard.Clear</a:t>
            </a:r>
            <a:r>
              <a:rPr lang="en-US" sz="2400" b="1" dirty="0">
                <a:solidFill>
                  <a:srgbClr val="006666"/>
                </a:solidFill>
                <a:latin typeface="Calibri" pitchFamily="34" charset="0"/>
                <a:cs typeface="Calibri" pitchFamily="34" charset="0"/>
              </a:rPr>
              <a: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381000" y="1676400"/>
            <a:ext cx="8305800" cy="4708981"/>
          </a:xfrm>
          <a:prstGeom prst="rect">
            <a:avLst/>
          </a:prstGeom>
          <a:noFill/>
          <a:ln w="9525">
            <a:noFill/>
            <a:miter lim="800000"/>
            <a:headEnd/>
            <a:tailEnd/>
          </a:ln>
          <a:effectLst/>
        </p:spPr>
        <p:txBody>
          <a:bodyPr>
            <a:spAutoFit/>
          </a:bodyPr>
          <a:lstStyle/>
          <a:p>
            <a:pPr algn="just"/>
            <a:r>
              <a:rPr lang="en-US" sz="2000" b="1" noProof="1">
                <a:solidFill>
                  <a:schemeClr val="accent2"/>
                </a:solidFill>
                <a:latin typeface="Calibri" pitchFamily="34" charset="0"/>
                <a:cs typeface="Calibri" pitchFamily="34" charset="0"/>
              </a:rPr>
              <a:t>Private Sub</a:t>
            </a:r>
            <a:r>
              <a:rPr lang="en-US" sz="2000" b="1" noProof="1">
                <a:solidFill>
                  <a:srgbClr val="660066"/>
                </a:solidFill>
                <a:latin typeface="Calibri" pitchFamily="34" charset="0"/>
                <a:cs typeface="Calibri" pitchFamily="34" charset="0"/>
              </a:rPr>
              <a:t> EditCopy_Click</a:t>
            </a:r>
            <a:r>
              <a:rPr lang="en-US" sz="2000" b="1" noProof="1">
                <a:solidFill>
                  <a:schemeClr val="accent2"/>
                </a:solidFill>
                <a:latin typeface="Calibri" pitchFamily="34" charset="0"/>
                <a:cs typeface="Calibri" pitchFamily="34" charset="0"/>
              </a:rPr>
              <a:t>(ByVal sender As System.Object, ByVal e As System.EventArgs) Handles EditCopy.Click</a:t>
            </a:r>
          </a:p>
          <a:p>
            <a:r>
              <a:rPr lang="en-US" sz="2000" noProof="1">
                <a:latin typeface="Calibri" pitchFamily="34" charset="0"/>
                <a:cs typeface="Calibri" pitchFamily="34" charset="0"/>
              </a:rPr>
              <a:t>        My.Computer.Clipboard.SetText(txtMain.SelectedText)</a:t>
            </a:r>
            <a:endParaRPr lang="en-US" sz="2000" dirty="0">
              <a:latin typeface="Calibri" pitchFamily="34" charset="0"/>
              <a:cs typeface="Calibri" pitchFamily="34" charset="0"/>
            </a:endParaRPr>
          </a:p>
          <a:p>
            <a:r>
              <a:rPr lang="en-US" sz="2000" b="1" noProof="1">
                <a:solidFill>
                  <a:schemeClr val="accent2"/>
                </a:solidFill>
                <a:latin typeface="Calibri" pitchFamily="34" charset="0"/>
                <a:cs typeface="Calibri" pitchFamily="34" charset="0"/>
              </a:rPr>
              <a:t>End Sub</a:t>
            </a:r>
          </a:p>
          <a:p>
            <a:endParaRPr lang="en-US" sz="2000" dirty="0">
              <a:latin typeface="Calibri" pitchFamily="34" charset="0"/>
              <a:cs typeface="Calibri" pitchFamily="34" charset="0"/>
            </a:endParaRPr>
          </a:p>
          <a:p>
            <a:pPr algn="just"/>
            <a:r>
              <a:rPr lang="en-US" sz="2000" b="1" noProof="1">
                <a:solidFill>
                  <a:schemeClr val="accent2"/>
                </a:solidFill>
                <a:latin typeface="Calibri" pitchFamily="34" charset="0"/>
                <a:cs typeface="Calibri" pitchFamily="34" charset="0"/>
              </a:rPr>
              <a:t>Private Sub </a:t>
            </a:r>
            <a:r>
              <a:rPr lang="en-US" sz="2000" b="1" noProof="1">
                <a:solidFill>
                  <a:srgbClr val="660066"/>
                </a:solidFill>
                <a:latin typeface="Calibri" pitchFamily="34" charset="0"/>
                <a:cs typeface="Calibri" pitchFamily="34" charset="0"/>
              </a:rPr>
              <a:t>EditCut_Click</a:t>
            </a:r>
            <a:r>
              <a:rPr lang="en-US" sz="2000" b="1" noProof="1">
                <a:solidFill>
                  <a:schemeClr val="accent2"/>
                </a:solidFill>
                <a:latin typeface="Calibri" pitchFamily="34" charset="0"/>
                <a:cs typeface="Calibri" pitchFamily="34" charset="0"/>
              </a:rPr>
              <a:t>(ByVal sender As System.Object, ByVal e As System.EventArgs) Handles EditCut.Click</a:t>
            </a:r>
          </a:p>
          <a:p>
            <a:r>
              <a:rPr lang="en-US" sz="2000" noProof="1">
                <a:latin typeface="Calibri" pitchFamily="34" charset="0"/>
                <a:cs typeface="Calibri" pitchFamily="34" charset="0"/>
              </a:rPr>
              <a:t>        My.Computer.Clipboard.SetText(txtMain.SelectedText)</a:t>
            </a:r>
          </a:p>
          <a:p>
            <a:r>
              <a:rPr lang="en-US" sz="2000" noProof="1">
                <a:latin typeface="Calibri" pitchFamily="34" charset="0"/>
                <a:cs typeface="Calibri" pitchFamily="34" charset="0"/>
              </a:rPr>
              <a:t>        txtMain.SelectedText = "“</a:t>
            </a:r>
            <a:endParaRPr lang="en-US" sz="2000" dirty="0">
              <a:latin typeface="Calibri" pitchFamily="34" charset="0"/>
              <a:cs typeface="Calibri" pitchFamily="34" charset="0"/>
            </a:endParaRPr>
          </a:p>
          <a:p>
            <a:r>
              <a:rPr lang="en-US" sz="2000" b="1" noProof="1">
                <a:solidFill>
                  <a:schemeClr val="accent2"/>
                </a:solidFill>
                <a:latin typeface="Calibri" pitchFamily="34" charset="0"/>
                <a:cs typeface="Calibri" pitchFamily="34" charset="0"/>
              </a:rPr>
              <a:t>End Sub</a:t>
            </a:r>
          </a:p>
          <a:p>
            <a:endParaRPr lang="en-US" sz="2000" dirty="0">
              <a:latin typeface="Calibri" pitchFamily="34" charset="0"/>
              <a:cs typeface="Calibri" pitchFamily="34" charset="0"/>
            </a:endParaRPr>
          </a:p>
          <a:p>
            <a:pPr algn="just"/>
            <a:r>
              <a:rPr lang="en-US" sz="2000" b="1" noProof="1">
                <a:solidFill>
                  <a:schemeClr val="accent2"/>
                </a:solidFill>
                <a:latin typeface="Calibri" pitchFamily="34" charset="0"/>
                <a:cs typeface="Calibri" pitchFamily="34" charset="0"/>
              </a:rPr>
              <a:t>Private Sub </a:t>
            </a:r>
            <a:r>
              <a:rPr lang="en-US" sz="2000" b="1" noProof="1">
                <a:solidFill>
                  <a:srgbClr val="660066"/>
                </a:solidFill>
                <a:latin typeface="Calibri" pitchFamily="34" charset="0"/>
                <a:cs typeface="Calibri" pitchFamily="34" charset="0"/>
              </a:rPr>
              <a:t>EditPaste_Click</a:t>
            </a:r>
            <a:r>
              <a:rPr lang="en-US" sz="2000" b="1" noProof="1">
                <a:solidFill>
                  <a:schemeClr val="accent2"/>
                </a:solidFill>
                <a:latin typeface="Calibri" pitchFamily="34" charset="0"/>
                <a:cs typeface="Calibri" pitchFamily="34" charset="0"/>
              </a:rPr>
              <a:t>(ByVal sender As System.Object, ByVal e As System.EventArgs) Handles EditPaste.Click</a:t>
            </a:r>
          </a:p>
          <a:p>
            <a:r>
              <a:rPr lang="en-US" sz="2000" noProof="1">
                <a:latin typeface="Calibri" pitchFamily="34" charset="0"/>
                <a:cs typeface="Calibri" pitchFamily="34" charset="0"/>
              </a:rPr>
              <a:t>        txtMain.SelectedText = My.Computer.Clipboard.GetText()</a:t>
            </a:r>
          </a:p>
          <a:p>
            <a:r>
              <a:rPr lang="en-US" sz="2000" b="1" noProof="1">
                <a:solidFill>
                  <a:schemeClr val="accent2"/>
                </a:solidFill>
                <a:latin typeface="Calibri" pitchFamily="34" charset="0"/>
                <a:cs typeface="Calibri" pitchFamily="34" charset="0"/>
              </a:rPr>
              <a:t>End Sub</a:t>
            </a:r>
            <a:endParaRPr lang="en-US" sz="2000" b="1" dirty="0">
              <a:solidFill>
                <a:schemeClr val="accent2"/>
              </a:solidFill>
              <a:latin typeface="Calibri" pitchFamily="34" charset="0"/>
              <a:cs typeface="Calibri" pitchFamily="34" charset="0"/>
            </a:endParaRPr>
          </a:p>
        </p:txBody>
      </p:sp>
      <p:sp>
        <p:nvSpPr>
          <p:cNvPr id="35845" name="Rectangle 5"/>
          <p:cNvSpPr>
            <a:spLocks noChangeArrowheads="1"/>
          </p:cNvSpPr>
          <p:nvPr/>
        </p:nvSpPr>
        <p:spPr bwMode="auto">
          <a:xfrm>
            <a:off x="381000" y="152400"/>
            <a:ext cx="8229600" cy="533400"/>
          </a:xfrm>
          <a:prstGeom prst="rect">
            <a:avLst/>
          </a:prstGeom>
          <a:solidFill>
            <a:schemeClr val="accent1"/>
          </a:solidFill>
          <a:ln w="9525">
            <a:solidFill>
              <a:schemeClr val="tx1"/>
            </a:solidFill>
            <a:miter lim="800000"/>
            <a:headEnd/>
            <a:tailEnd/>
          </a:ln>
          <a:effectLst/>
        </p:spPr>
        <p:txBody>
          <a:bodyPr anchor="ctr"/>
          <a:lstStyle/>
          <a:p>
            <a:pPr algn="ctr"/>
            <a:r>
              <a:rPr lang="en-US" sz="3200" b="1" dirty="0">
                <a:solidFill>
                  <a:srgbClr val="008000"/>
                </a:solidFill>
              </a:rPr>
              <a:t>Operations Available in the Edit Menu</a:t>
            </a:r>
          </a:p>
        </p:txBody>
      </p:sp>
      <p:sp>
        <p:nvSpPr>
          <p:cNvPr id="35846" name="Text Box 6"/>
          <p:cNvSpPr txBox="1">
            <a:spLocks noChangeArrowheads="1"/>
          </p:cNvSpPr>
          <p:nvPr/>
        </p:nvSpPr>
        <p:spPr bwMode="auto">
          <a:xfrm>
            <a:off x="304800" y="990600"/>
            <a:ext cx="6858000" cy="457200"/>
          </a:xfrm>
          <a:prstGeom prst="rect">
            <a:avLst/>
          </a:prstGeom>
          <a:noFill/>
          <a:ln w="9525">
            <a:noFill/>
            <a:miter lim="800000"/>
            <a:headEnd/>
            <a:tailEnd/>
          </a:ln>
          <a:effectLst/>
        </p:spPr>
        <p:txBody>
          <a:bodyPr>
            <a:spAutoFit/>
          </a:bodyPr>
          <a:lstStyle/>
          <a:p>
            <a:pPr>
              <a:spcBef>
                <a:spcPct val="50000"/>
              </a:spcBef>
            </a:pPr>
            <a:r>
              <a:rPr lang="en-US" sz="2400" b="1" u="sng">
                <a:solidFill>
                  <a:srgbClr val="660066"/>
                </a:solidFill>
              </a:rPr>
              <a:t>The Cut, Copy and Paste Operations</a:t>
            </a:r>
            <a:r>
              <a:rPr lang="en-US" sz="2400" b="1">
                <a:solidFill>
                  <a:srgbClr val="660066"/>
                </a:solidFill>
              </a:rPr>
              <a: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WordArt 2"/>
          <p:cNvSpPr>
            <a:spLocks noChangeArrowheads="1" noChangeShapeType="1" noTextEdit="1"/>
          </p:cNvSpPr>
          <p:nvPr/>
        </p:nvSpPr>
        <p:spPr bwMode="auto">
          <a:xfrm>
            <a:off x="152400" y="762000"/>
            <a:ext cx="8534400" cy="5029200"/>
          </a:xfrm>
          <a:prstGeom prst="rect">
            <a:avLst/>
          </a:prstGeom>
        </p:spPr>
        <p:txBody>
          <a:bodyPr wrap="none" fromWordArt="1">
            <a:prstTxWarp prst="textPlain">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The List Box,</a:t>
            </a:r>
          </a:p>
          <a:p>
            <a:pPr algn="ctr"/>
            <a:r>
              <a:rPr lang="en-US" sz="4400" b="1" kern="1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CheckedListBox</a:t>
            </a:r>
            <a:endPar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endParaRPr>
          </a:p>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and</a:t>
            </a:r>
          </a:p>
          <a:p>
            <a:pPr algn="ctr"/>
            <a:r>
              <a:rPr lang="en-US" sz="4400" b="1" kern="1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ComboBox</a:t>
            </a:r>
            <a:endPar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endParaRPr>
          </a:p>
          <a:p>
            <a:pPr algn="ctr"/>
            <a:r>
              <a:rPr lang="en-US" sz="44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Controls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5">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Theme5</Template>
  <TotalTime>32</TotalTime>
  <Words>1926</Words>
  <Application>Microsoft Office PowerPoint</Application>
  <PresentationFormat>On-screen Show (4:3)</PresentationFormat>
  <Paragraphs>180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Theme5</vt:lpstr>
      <vt:lpstr>Slide 1</vt:lpstr>
      <vt:lpstr>The Text Box Control</vt:lpstr>
      <vt:lpstr>Basic Properties of the Text Box Control</vt:lpstr>
      <vt:lpstr>Text-Manipulation Properties</vt:lpstr>
      <vt:lpstr>Slide 5</vt:lpstr>
      <vt:lpstr>Slide 6</vt:lpstr>
      <vt:lpstr>Slide 7</vt:lpstr>
      <vt:lpstr>Slide 8</vt:lpstr>
      <vt:lpstr>Slide 9</vt:lpstr>
      <vt:lpstr>Slide 10</vt:lpstr>
      <vt:lpstr>Slide 11</vt:lpstr>
      <vt:lpstr>Slide 12</vt:lpstr>
      <vt:lpstr>Common Basic Properties of These Controls</vt:lpstr>
      <vt:lpstr>The Items Collection</vt:lpstr>
      <vt:lpstr>Slide 15</vt:lpstr>
      <vt:lpstr>Slide 16</vt:lpstr>
      <vt:lpstr>Slide 17</vt:lpstr>
      <vt:lpstr>Slide 18</vt:lpstr>
      <vt:lpstr>The ScrollBar &amp; TrackBar Controls</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NEHU</dc:creator>
  <cp:lastModifiedBy>NEHU</cp:lastModifiedBy>
  <cp:revision>15</cp:revision>
  <dcterms:created xsi:type="dcterms:W3CDTF">2017-09-06T08:16:26Z</dcterms:created>
  <dcterms:modified xsi:type="dcterms:W3CDTF">2017-09-07T05:00:58Z</dcterms:modified>
</cp:coreProperties>
</file>