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84A43A-02EE-4F5F-A14C-D5410F835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9ACAE02-B6F8-4772-A148-D860FC088C8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E22B64-24A2-4D5E-9127-364E3E2F1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438400"/>
            <a:ext cx="8263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WORKING WITH FORMS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458200" cy="5334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typical application has more than a single form. When an application starts, the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main form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loaded.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can control which form is initially loaded by setting the startup object in the Project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Properties window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open this, right-click the project’s name in the solution explorer and select properties.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 default, VB uses the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first form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 the startup form.</a:t>
            </a:r>
          </a:p>
        </p:txBody>
      </p:sp>
      <p:sp>
        <p:nvSpPr>
          <p:cNvPr id="12292" name="Rectangle 4" descr="White marble"/>
          <p:cNvSpPr>
            <a:spLocks noChangeArrowheads="1"/>
          </p:cNvSpPr>
          <p:nvPr/>
        </p:nvSpPr>
        <p:spPr bwMode="auto">
          <a:xfrm>
            <a:off x="457200" y="-76200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The Startup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57200"/>
            <a:ext cx="8534400" cy="57150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Sometimes, we need to control one form within another’s code. Controlling the form means accessing its controls and setting or reading values from within another form’s code.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simplest method for two forms of a project to communicate with each other is via </a:t>
            </a:r>
            <a:r>
              <a:rPr lang="en-US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public variables.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2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These variables are declared in the form’s declaration section, outside any procedure, with the keywords </a:t>
            </a:r>
            <a:r>
              <a:rPr lang="en-US" sz="2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Public Shared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200" b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Public Shared </a:t>
            </a:r>
            <a:r>
              <a:rPr lang="en-US" sz="22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varNum</a:t>
            </a:r>
            <a:r>
              <a:rPr lang="en-US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Integer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2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access a public variable declared in Form1 from within another form’s code, we must prefix the variable’s name by the name of the form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200" b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orm1.varNum=100</a:t>
            </a:r>
            <a:endParaRPr lang="en-US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2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the form contains the textbox1 control, we can read its text, by writing: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Form1.TextBox1.Text</a:t>
            </a:r>
            <a:endParaRPr lang="en-US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6" name="Rectangle 4" descr="White marble"/>
          <p:cNvSpPr>
            <a:spLocks noChangeArrowheads="1"/>
          </p:cNvSpPr>
          <p:nvPr/>
        </p:nvSpPr>
        <p:spPr bwMode="auto">
          <a:xfrm>
            <a:off x="457200" y="-76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Controlling One Form Within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White marble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6397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Anchoring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8458200" cy="43434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Anchor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Dock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properties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the various controls allow us to specify how they will be arranged with respect to the edges of the form when the user resizes it.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any control on the form, its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Anchor property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will display a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little square within a larger square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four pegs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connect the small control to the sides of the larger box.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large box is the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the small one is the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The four pegs are the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anchors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which can be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either white or gray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gray anchors denote a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fixed distance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between the control and the form.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When the form is resized, the control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retains its size and its distance from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the top-left corner of the form.</a:t>
            </a:r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953000"/>
            <a:ext cx="2286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 descr="White marble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39763"/>
          </a:xfrm>
          <a:noFill/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Docking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229600" cy="4114800"/>
          </a:xfrm>
        </p:spPr>
        <p:txBody>
          <a:bodyPr/>
          <a:lstStyle/>
          <a:p>
            <a:pPr marL="468313" indent="-468313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addition to the Anchor property, most controls provide the Dock property, which determines how a control will dock on the form.</a:t>
            </a:r>
          </a:p>
          <a:p>
            <a:pPr marL="468313" indent="-468313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default value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this property is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None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68313" indent="-468313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various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rectangular shapes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are the settings of the property.</a:t>
            </a:r>
          </a:p>
          <a:p>
            <a:pPr marL="468313" indent="-468313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we click the middle rectangle, the control will be docked over the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entire form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 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962400"/>
            <a:ext cx="2895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Dialog boxes are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special types of forms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with rather limited functionality, which we use to prompt the user for data.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Open and Save dialog boxes are the two most commonly used dialog boxes and are also known as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common dialog boxes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difference between forms and dialog boxes is artificial. Typically, a dialog box is a good old Form with its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BorderStyle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property set to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FixedDialog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the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ControlBox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MinimizeBox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MaximizeBox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Properties set to False.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However, like forms, dialog boxes may contain a few simple controls, such as Labels,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TextBoxes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Buttons.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One characteristic of dialog boxes is that they usually contain an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Cancel button.</a:t>
            </a:r>
          </a:p>
        </p:txBody>
      </p:sp>
      <p:sp>
        <p:nvSpPr>
          <p:cNvPr id="14340" name="Rectangle 4" descr="White marble"/>
          <p:cNvSpPr>
            <a:spLocks noChangeArrowheads="1"/>
          </p:cNvSpPr>
          <p:nvPr/>
        </p:nvSpPr>
        <p:spPr bwMode="auto">
          <a:xfrm>
            <a:off x="457200" y="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Forms vs. Dialog Boxes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610600" cy="41910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 is possible to design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dynamic forms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which would allow to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add or remove controls at run-time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understand how to create controls at run-time and place them on a form, we must know about the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Controls collection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All the controls on a form are members of the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Controls property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which is a collection.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Controls collection exposes several members for accessing and manipulating the controls at run-time, and these members are:</a:t>
            </a:r>
          </a:p>
        </p:txBody>
      </p:sp>
      <p:sp>
        <p:nvSpPr>
          <p:cNvPr id="15364" name="Rectangle 4" descr="White marble"/>
          <p:cNvSpPr>
            <a:spLocks noChangeArrowheads="1"/>
          </p:cNvSpPr>
          <p:nvPr/>
        </p:nvSpPr>
        <p:spPr bwMode="auto">
          <a:xfrm>
            <a:off x="457200" y="-76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Building Dynamic Forms At Runtime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43000" y="4343400"/>
            <a:ext cx="533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4675" indent="-234950">
              <a:buFont typeface="Wingdings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</a:rPr>
              <a:t>Add method			</a:t>
            </a:r>
          </a:p>
          <a:p>
            <a:pPr marL="574675" indent="-234950">
              <a:buFont typeface="Wingdings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</a:rPr>
              <a:t>Remove method		</a:t>
            </a:r>
          </a:p>
          <a:p>
            <a:pPr marL="574675" indent="-234950">
              <a:buFont typeface="Wingdings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</a:rPr>
              <a:t>All method</a:t>
            </a:r>
          </a:p>
          <a:p>
            <a:pPr marL="574675" indent="-234950">
              <a:buFont typeface="Wingdings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</a:rPr>
              <a:t>Count property</a:t>
            </a:r>
          </a:p>
          <a:p>
            <a:pPr marL="574675" indent="-234950">
              <a:buFont typeface="Wingdings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</a:rPr>
              <a:t>Clear method</a:t>
            </a:r>
            <a:endParaRPr lang="en-US" sz="2200" b="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8610600" cy="57150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Add method 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Adds a new element to the Controls collection.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400" b="1" u="sng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Me.Controls.Add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controlObj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Remove method 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Removes an element from the Controls collection.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24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Me.Controls.Remove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controlObj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Count property 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Returns the number of elements in the Controls collection.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Me.Controls.Count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All method 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Returns all the controls on a form as an array.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Clear method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Removes all the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elements of the Controls array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8" name="Rectangle 4" descr="White marble"/>
          <p:cNvSpPr>
            <a:spLocks noChangeArrowheads="1"/>
          </p:cNvSpPr>
          <p:nvPr/>
        </p:nvSpPr>
        <p:spPr bwMode="auto">
          <a:xfrm>
            <a:off x="381000" y="-76200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Members of the Controls Collection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152400"/>
            <a:ext cx="9144000" cy="66833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663300"/>
                </a:solidFill>
              </a:rPr>
              <a:t>Public Class frmruntm</a:t>
            </a:r>
          </a:p>
          <a:p>
            <a:r>
              <a:rPr lang="en-US" noProof="1"/>
              <a:t>    Dim btnOk As New System.Windows.Forms.Button</a:t>
            </a:r>
          </a:p>
          <a:p>
            <a:r>
              <a:rPr lang="en-US" noProof="1"/>
              <a:t>    Dim txtNew As New System.Windows.Forms.TextBox</a:t>
            </a:r>
          </a:p>
          <a:p>
            <a:r>
              <a:rPr lang="en-US" noProof="1"/>
              <a:t>    Dim lblnew As New System.Windows.Forms.Label</a:t>
            </a:r>
          </a:p>
          <a:p>
            <a:endParaRPr lang="en-US" dirty="0">
              <a:solidFill>
                <a:srgbClr val="006600"/>
              </a:solidFill>
            </a:endParaRPr>
          </a:p>
          <a:p>
            <a:r>
              <a:rPr lang="en-US" noProof="1">
                <a:solidFill>
                  <a:srgbClr val="006600"/>
                </a:solidFill>
              </a:rPr>
              <a:t>Private Sub frmruntm_Load(ByVal sender As System.Object, ByVal e </a:t>
            </a:r>
            <a:r>
              <a:rPr lang="en-US" noProof="1" smtClean="0">
                <a:solidFill>
                  <a:srgbClr val="006600"/>
                </a:solidFill>
              </a:rPr>
              <a:t>As System.EventArgs</a:t>
            </a:r>
            <a:r>
              <a:rPr lang="en-US" noProof="1">
                <a:solidFill>
                  <a:srgbClr val="006600"/>
                </a:solidFill>
              </a:rPr>
              <a:t>) Handles MyBase.Load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rgbClr val="0000FF"/>
                </a:solidFill>
              </a:rPr>
              <a:t>lblnew.Text = "Enter a number : "</a:t>
            </a:r>
          </a:p>
          <a:p>
            <a:r>
              <a:rPr lang="en-US" noProof="1">
                <a:solidFill>
                  <a:srgbClr val="0000FF"/>
                </a:solidFill>
              </a:rPr>
              <a:t>        lblnew.Left = 20</a:t>
            </a:r>
          </a:p>
          <a:p>
            <a:r>
              <a:rPr lang="en-US" noProof="1">
                <a:solidFill>
                  <a:srgbClr val="0000FF"/>
                </a:solidFill>
              </a:rPr>
              <a:t>        lblnew.Top = 20</a:t>
            </a:r>
          </a:p>
          <a:p>
            <a:r>
              <a:rPr lang="en-US" noProof="1">
                <a:solidFill>
                  <a:srgbClr val="0000FF"/>
                </a:solidFill>
              </a:rPr>
              <a:t>        Me.Controls.Add(lblnew)</a:t>
            </a:r>
          </a:p>
          <a:p>
            <a:endParaRPr lang="en-US" noProof="1">
              <a:solidFill>
                <a:srgbClr val="0000FF"/>
              </a:solidFill>
            </a:endParaRPr>
          </a:p>
          <a:p>
            <a:r>
              <a:rPr lang="en-US" noProof="1"/>
              <a:t>        </a:t>
            </a:r>
            <a:r>
              <a:rPr lang="en-US" noProof="1">
                <a:solidFill>
                  <a:srgbClr val="800080"/>
                </a:solidFill>
              </a:rPr>
              <a:t>txtNew.Text = ""</a:t>
            </a:r>
          </a:p>
          <a:p>
            <a:r>
              <a:rPr lang="en-US" noProof="1">
                <a:solidFill>
                  <a:srgbClr val="800080"/>
                </a:solidFill>
              </a:rPr>
              <a:t>        txtNew.Left = 120</a:t>
            </a:r>
          </a:p>
          <a:p>
            <a:r>
              <a:rPr lang="en-US" noProof="1">
                <a:solidFill>
                  <a:srgbClr val="800080"/>
                </a:solidFill>
              </a:rPr>
              <a:t>        txtNew.Top = 20</a:t>
            </a:r>
          </a:p>
          <a:p>
            <a:r>
              <a:rPr lang="en-US" noProof="1">
                <a:solidFill>
                  <a:srgbClr val="800080"/>
                </a:solidFill>
              </a:rPr>
              <a:t>        Me.Controls.Add(txtNew)</a:t>
            </a:r>
          </a:p>
          <a:p>
            <a:r>
              <a:rPr lang="en-US" noProof="1">
                <a:solidFill>
                  <a:srgbClr val="800080"/>
                </a:solidFill>
              </a:rPr>
              <a:t>        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rgbClr val="A50021"/>
                </a:solidFill>
              </a:rPr>
              <a:t>btnOk.Text = "&amp;Click"</a:t>
            </a:r>
          </a:p>
          <a:p>
            <a:r>
              <a:rPr lang="en-US" noProof="1">
                <a:solidFill>
                  <a:srgbClr val="A50021"/>
                </a:solidFill>
              </a:rPr>
              <a:t>        btnOk.Left = 100</a:t>
            </a:r>
          </a:p>
          <a:p>
            <a:r>
              <a:rPr lang="en-US" noProof="1">
                <a:solidFill>
                  <a:srgbClr val="A50021"/>
                </a:solidFill>
              </a:rPr>
              <a:t>        btnOk.Top = 60</a:t>
            </a:r>
          </a:p>
          <a:p>
            <a:r>
              <a:rPr lang="en-US" noProof="1">
                <a:solidFill>
                  <a:srgbClr val="A50021"/>
                </a:solidFill>
              </a:rPr>
              <a:t>        btnOk.Width = 80</a:t>
            </a:r>
          </a:p>
          <a:p>
            <a:r>
              <a:rPr lang="en-US" noProof="1">
                <a:solidFill>
                  <a:srgbClr val="A50021"/>
                </a:solidFill>
              </a:rPr>
              <a:t>        Me.Controls.Add(btnOk)</a:t>
            </a:r>
          </a:p>
          <a:p>
            <a:r>
              <a:rPr lang="en-US" noProof="1">
                <a:solidFill>
                  <a:srgbClr val="006600"/>
                </a:solidFill>
              </a:rPr>
              <a:t>End Sub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b="1" dirty="0">
                <a:solidFill>
                  <a:srgbClr val="663300"/>
                </a:solidFill>
              </a:rPr>
              <a:t>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 descr="White marble"/>
          <p:cNvSpPr>
            <a:spLocks noChangeArrowheads="1"/>
          </p:cNvSpPr>
          <p:nvPr/>
        </p:nvSpPr>
        <p:spPr bwMode="auto">
          <a:xfrm>
            <a:off x="381000" y="1524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 u="sng" dirty="0">
                <a:solidFill>
                  <a:srgbClr val="FFFF00"/>
                </a:solidFill>
              </a:rPr>
              <a:t>Creating Event Handlers For </a:t>
            </a:r>
            <a:r>
              <a:rPr lang="en-US" sz="2800" b="1" u="sng" dirty="0" smtClean="0">
                <a:solidFill>
                  <a:srgbClr val="FFFF00"/>
                </a:solidFill>
              </a:rPr>
              <a:t>Dynamic </a:t>
            </a:r>
            <a:r>
              <a:rPr lang="en-US" sz="2800" b="1" u="sng" dirty="0">
                <a:solidFill>
                  <a:srgbClr val="FFFF00"/>
                </a:solidFill>
              </a:rPr>
              <a:t>Controls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4937125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noProof="1">
                <a:solidFill>
                  <a:srgbClr val="FFC000"/>
                </a:solidFill>
              </a:rPr>
              <a:t>Private Sub </a:t>
            </a:r>
            <a:r>
              <a:rPr lang="en-US" sz="2000" b="1" noProof="1">
                <a:solidFill>
                  <a:srgbClr val="FFC000"/>
                </a:solidFill>
              </a:rPr>
              <a:t>BtnClick</a:t>
            </a:r>
            <a:r>
              <a:rPr lang="en-US" sz="2000" noProof="1">
                <a:solidFill>
                  <a:srgbClr val="FFC000"/>
                </a:solidFill>
              </a:rPr>
              <a:t>(ByVal</a:t>
            </a:r>
            <a:r>
              <a:rPr lang="en-US" noProof="1">
                <a:solidFill>
                  <a:srgbClr val="FFC000"/>
                </a:solidFill>
              </a:rPr>
              <a:t> sender As Object, ByVal e As System.EventArgs)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… ….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… …</a:t>
            </a:r>
          </a:p>
          <a:p>
            <a:r>
              <a:rPr lang="en-US" sz="2000" noProof="1">
                <a:solidFill>
                  <a:srgbClr val="FFC000"/>
                </a:solidFill>
              </a:rPr>
              <a:t>End Sub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" y="1828800"/>
            <a:ext cx="8991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btnOk.Text = "&amp;Click“</a:t>
            </a:r>
            <a:endParaRPr 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btnOk.Left = 100</a:t>
            </a:r>
            <a:endParaRPr 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btnOk.Top = 60</a:t>
            </a:r>
            <a:endParaRPr 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btnOk.Width = 80</a:t>
            </a:r>
          </a:p>
          <a:p>
            <a:r>
              <a:rPr lang="en-US" sz="20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Me.Controls.Add(btnOk)</a:t>
            </a:r>
          </a:p>
          <a:p>
            <a:r>
              <a:rPr lang="en-US" sz="2000" noProof="1">
                <a:solidFill>
                  <a:srgbClr val="FFFF00"/>
                </a:solidFill>
              </a:rPr>
              <a:t>AddHandler btnOk.Click, New </a:t>
            </a:r>
            <a:r>
              <a:rPr lang="en-US" noProof="1">
                <a:solidFill>
                  <a:srgbClr val="FFFF00"/>
                </a:solidFill>
              </a:rPr>
              <a:t>System.EventHandler(AddressOf</a:t>
            </a:r>
            <a:r>
              <a:rPr lang="en-US" noProof="1">
                <a:solidFill>
                  <a:srgbClr val="006600"/>
                </a:solidFill>
              </a:rPr>
              <a:t>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BtnClick</a:t>
            </a:r>
            <a:r>
              <a:rPr lang="en-US" sz="2000" noProof="1">
                <a:solidFill>
                  <a:srgbClr val="FFFF00"/>
                </a:solidFill>
              </a:rPr>
              <a:t>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7200" y="1219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72000"/>
          </a:xfrm>
        </p:spPr>
        <p:txBody>
          <a:bodyPr/>
          <a:lstStyle/>
          <a:p>
            <a:pPr marL="404813" indent="-404813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form is the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container for all the controls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make up the user interface.</a:t>
            </a:r>
          </a:p>
          <a:p>
            <a:pPr marL="404813" indent="-404813"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Forms have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built-in functionality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is always available without any programming effort on our part.</a:t>
            </a:r>
          </a:p>
          <a:p>
            <a:pPr marL="404813" indent="-404813"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forms that constitute the visible interface of our application are called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Windows forms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which include both the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regular forms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dialog boxes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3556" name="Rectangle 4" descr="White marble"/>
          <p:cNvSpPr>
            <a:spLocks noChangeArrowheads="1"/>
          </p:cNvSpPr>
          <p:nvPr/>
        </p:nvSpPr>
        <p:spPr bwMode="auto">
          <a:xfrm>
            <a:off x="533400" y="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Working With Forms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White marble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The Form’s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839200" cy="7620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Form object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has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several properties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the most important of them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being:</a:t>
            </a:r>
            <a:endParaRPr 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323" name="Group 227"/>
          <p:cNvGraphicFramePr>
            <a:graphicFrameLocks noGrp="1"/>
          </p:cNvGraphicFramePr>
          <p:nvPr>
            <p:ph sz="half" idx="2"/>
          </p:nvPr>
        </p:nvGraphicFramePr>
        <p:xfrm>
          <a:off x="76200" y="1600198"/>
          <a:ext cx="8991600" cy="5257802"/>
        </p:xfrm>
        <a:graphic>
          <a:graphicData uri="http://schemas.openxmlformats.org/drawingml/2006/table">
            <a:tbl>
              <a:tblPr/>
              <a:tblGrid>
                <a:gridCol w="3933825"/>
                <a:gridCol w="2435225"/>
                <a:gridCol w="2622550"/>
              </a:tblGrid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Name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</a:t>
                      </a: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frmSum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AcceptButton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btnOk)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CancelButton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btnExit)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84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Size (Width, Height)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200, 120)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Top, Left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Me.Top = 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Me.Left=110)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ControlBox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MinimizeBox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MaximizeBox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WindowState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Minimized)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MinimumSize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200, 120)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MaximumSize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300, 320)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Icon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StartPosition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WindowsDefaultLocation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CenterScreen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 etc)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BackColor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BackgroundImage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 descr="White marble"/>
          <p:cNvSpPr>
            <a:spLocks noChangeArrowheads="1"/>
          </p:cNvSpPr>
          <p:nvPr/>
        </p:nvSpPr>
        <p:spPr bwMode="auto">
          <a:xfrm>
            <a:off x="457200" y="76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The Form’s Properties</a:t>
            </a:r>
          </a:p>
        </p:txBody>
      </p:sp>
      <p:graphicFrame>
        <p:nvGraphicFramePr>
          <p:cNvPr id="20572" name="Group 92"/>
          <p:cNvGraphicFramePr>
            <a:graphicFrameLocks noGrp="1"/>
          </p:cNvGraphicFramePr>
          <p:nvPr/>
        </p:nvGraphicFramePr>
        <p:xfrm>
          <a:off x="762000" y="1524000"/>
          <a:ext cx="7543800" cy="4145280"/>
        </p:xfrm>
        <a:graphic>
          <a:graphicData uri="http://schemas.openxmlformats.org/drawingml/2006/table">
            <a:tbl>
              <a:tblPr/>
              <a:tblGrid>
                <a:gridCol w="3657600"/>
                <a:gridCol w="38862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AutoScale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AutoScroll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AutoScrollMargin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10, 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AutoScrollMinSize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((e.g. 180, 150)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KeyPreview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AutoScrollPosition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(e.g. 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SizeGripStyle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(Auto, Hide, Show)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BorderStyle </a:t>
                      </a:r>
                    </a:p>
                    <a:p>
                      <a:pPr marL="347663" marR="0" lvl="0" indent="-3476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(FixedSingle, etc)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</a:rPr>
                        <a:t>TopMost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(True / False)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 descr="White marble"/>
          <p:cNvSpPr>
            <a:spLocks noChangeArrowheads="1"/>
          </p:cNvSpPr>
          <p:nvPr/>
        </p:nvSpPr>
        <p:spPr bwMode="auto">
          <a:xfrm>
            <a:off x="1143000" y="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Setting The Tab Order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61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8313" indent="-46831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Each control has its own Tab Order setting. The Tab Order of the various controls on the form need not be consecutive.</a:t>
            </a:r>
          </a:p>
          <a:p>
            <a:pPr marL="468313" indent="-46831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You can select the 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Tab Order command</a:t>
            </a:r>
            <a:r>
              <a:rPr lang="en-US" sz="2400" b="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from the 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View Menu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68313" indent="-46831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set the Tab Order of the controls, click each control in the order in which you want them to receive the focus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2534" name="Rectangle 6" descr="White marble"/>
          <p:cNvSpPr>
            <a:spLocks noChangeArrowheads="1"/>
          </p:cNvSpPr>
          <p:nvPr/>
        </p:nvSpPr>
        <p:spPr bwMode="auto">
          <a:xfrm>
            <a:off x="1066800" y="32004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Locking The Controls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04800" y="3886200"/>
            <a:ext cx="8534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4813" indent="-40481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After the controls are placed in their exact positions, it is better to lock the controls, so that we won’t move them around by mistake. </a:t>
            </a:r>
          </a:p>
          <a:p>
            <a:pPr marL="404813" indent="-40481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can lock the controls in their places either by setting their 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Locked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property to 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or by locking all the controls on the form with the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Format &gt; Lock Controls </a:t>
            </a:r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command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 descr="White marble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5334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The Form’s Events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2400" y="304800"/>
            <a:ext cx="86868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6875" indent="-396875" algn="just">
              <a:spcBef>
                <a:spcPct val="50000"/>
              </a:spcBef>
              <a:tabLst>
                <a:tab pos="396875" algn="l"/>
              </a:tabLst>
            </a:pPr>
            <a:r>
              <a:rPr lang="en-US" sz="2400" b="0" dirty="0"/>
              <a:t>	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Form object triggers several events, the </a:t>
            </a:r>
            <a:r>
              <a:rPr lang="en-US" sz="24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most important of them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being:</a:t>
            </a:r>
          </a:p>
          <a:p>
            <a:pPr marL="396875" indent="-396875" algn="just">
              <a:spcBef>
                <a:spcPct val="50000"/>
              </a:spcBef>
              <a:buFont typeface="Wingdings" pitchFamily="2" charset="2"/>
              <a:buChar char="q"/>
              <a:tabLst>
                <a:tab pos="396875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Activate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Each time a form is activated, the Activate event takes place.</a:t>
            </a:r>
          </a:p>
          <a:p>
            <a:pPr marL="396875" indent="-396875" algn="just">
              <a:spcBef>
                <a:spcPct val="50000"/>
              </a:spcBef>
              <a:buFont typeface="Wingdings" pitchFamily="2" charset="2"/>
              <a:buChar char="q"/>
              <a:tabLst>
                <a:tab pos="396875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Deactivate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Likewise, when a form is activated, the previously active form receives the Deactivate event.</a:t>
            </a:r>
          </a:p>
          <a:p>
            <a:pPr marL="396875" indent="-396875" algn="just">
              <a:spcBef>
                <a:spcPct val="50000"/>
              </a:spcBef>
              <a:buFont typeface="Wingdings" pitchFamily="2" charset="2"/>
              <a:buChar char="q"/>
              <a:tabLst>
                <a:tab pos="396875" algn="l"/>
              </a:tabLst>
            </a:pP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FormClosing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This event is fired when the user closes the form by clicking its close button.</a:t>
            </a:r>
          </a:p>
          <a:p>
            <a:pPr marL="396875" indent="-396875" algn="just">
              <a:spcBef>
                <a:spcPct val="50000"/>
              </a:spcBef>
              <a:buFont typeface="Wingdings" pitchFamily="2" charset="2"/>
              <a:buChar char="q"/>
              <a:tabLst>
                <a:tab pos="396875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Resize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This event is fired every time the user resizes the form with the mouse.</a:t>
            </a:r>
          </a:p>
          <a:p>
            <a:pPr marL="396875" indent="-396875" algn="just">
              <a:spcBef>
                <a:spcPct val="50000"/>
              </a:spcBef>
              <a:buFont typeface="Wingdings" pitchFamily="2" charset="2"/>
              <a:buChar char="q"/>
              <a:tabLst>
                <a:tab pos="396875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Paint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This event takes place every time the form must be refreshed. For example, if the form has a background image and its layout is stretched, every time the form is resized, the image gets adjusted.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 descr="White marble"/>
          <p:cNvSpPr>
            <a:spLocks noChangeArrowheads="1"/>
          </p:cNvSpPr>
          <p:nvPr/>
        </p:nvSpPr>
        <p:spPr bwMode="auto">
          <a:xfrm>
            <a:off x="381000" y="152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The Form’s Events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2400" y="914400"/>
            <a:ext cx="8839200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Private Form1_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Resize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ByVal</a:t>
            </a:r>
            <a:r>
              <a:rPr lang="en-US" dirty="0">
                <a:solidFill>
                  <a:schemeClr val="bg1"/>
                </a:solidFill>
              </a:rPr>
              <a:t> sender as Object, </a:t>
            </a:r>
            <a:r>
              <a:rPr lang="en-US" dirty="0" err="1">
                <a:solidFill>
                  <a:schemeClr val="bg1"/>
                </a:solidFill>
              </a:rPr>
              <a:t>ByVal</a:t>
            </a:r>
            <a:r>
              <a:rPr lang="en-US" dirty="0">
                <a:solidFill>
                  <a:schemeClr val="bg1"/>
                </a:solidFill>
              </a:rPr>
              <a:t> e as </a:t>
            </a:r>
            <a:r>
              <a:rPr lang="en-US" dirty="0" err="1">
                <a:solidFill>
                  <a:schemeClr val="bg1"/>
                </a:solidFill>
              </a:rPr>
              <a:t>System.eventArgs</a:t>
            </a:r>
            <a:r>
              <a:rPr lang="en-US" dirty="0">
                <a:solidFill>
                  <a:schemeClr val="bg1"/>
                </a:solidFill>
              </a:rPr>
              <a:t>) _ Handles Form1_Resize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sz="2000" dirty="0">
                <a:solidFill>
                  <a:srgbClr val="FFC000"/>
                </a:solidFill>
              </a:rPr>
              <a:t>If </a:t>
            </a:r>
            <a:r>
              <a:rPr lang="en-US" sz="2000" dirty="0" err="1">
                <a:solidFill>
                  <a:srgbClr val="FFC000"/>
                </a:solidFill>
              </a:rPr>
              <a:t>me.width</a:t>
            </a:r>
            <a:r>
              <a:rPr lang="en-US" sz="2000" dirty="0">
                <a:solidFill>
                  <a:srgbClr val="FFC000"/>
                </a:solidFill>
              </a:rPr>
              <a:t> &lt; 120 Then </a:t>
            </a:r>
            <a:r>
              <a:rPr lang="en-US" sz="2000" dirty="0" err="1">
                <a:solidFill>
                  <a:srgbClr val="FFC000"/>
                </a:solidFill>
              </a:rPr>
              <a:t>me.width</a:t>
            </a:r>
            <a:r>
              <a:rPr lang="en-US" sz="2000" dirty="0">
                <a:solidFill>
                  <a:srgbClr val="FFC000"/>
                </a:solidFill>
              </a:rPr>
              <a:t> = 200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000"/>
                </a:solidFill>
              </a:rPr>
              <a:t>	 If </a:t>
            </a:r>
            <a:r>
              <a:rPr lang="en-US" sz="2000" dirty="0" err="1">
                <a:solidFill>
                  <a:srgbClr val="FFC000"/>
                </a:solidFill>
              </a:rPr>
              <a:t>me.heigth</a:t>
            </a:r>
            <a:r>
              <a:rPr lang="en-US" sz="2000" dirty="0">
                <a:solidFill>
                  <a:srgbClr val="FFC000"/>
                </a:solidFill>
              </a:rPr>
              <a:t> &lt; 200 Then </a:t>
            </a:r>
            <a:r>
              <a:rPr lang="en-US" sz="2000" dirty="0" err="1">
                <a:solidFill>
                  <a:srgbClr val="FFC000"/>
                </a:solidFill>
              </a:rPr>
              <a:t>me.height</a:t>
            </a:r>
            <a:r>
              <a:rPr lang="en-US" sz="2000" dirty="0">
                <a:solidFill>
                  <a:srgbClr val="FFC000"/>
                </a:solidFill>
              </a:rPr>
              <a:t> = 200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End Sub</a:t>
            </a:r>
          </a:p>
          <a:p>
            <a:pPr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noProof="1">
                <a:solidFill>
                  <a:schemeClr val="bg1"/>
                </a:solidFill>
              </a:rPr>
              <a:t>Private Sub frmruntm_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FormClosing</a:t>
            </a:r>
            <a:r>
              <a:rPr lang="en-US" noProof="1">
                <a:solidFill>
                  <a:schemeClr val="bg1"/>
                </a:solidFill>
              </a:rPr>
              <a:t>(ByVal sender As Object, ByVal e As </a:t>
            </a:r>
            <a:r>
              <a:rPr lang="en-US" dirty="0">
                <a:solidFill>
                  <a:schemeClr val="bg1"/>
                </a:solidFill>
              </a:rPr>
              <a:t>_ </a:t>
            </a:r>
            <a:r>
              <a:rPr lang="en-US" noProof="1">
                <a:solidFill>
                  <a:schemeClr val="bg1"/>
                </a:solidFill>
              </a:rPr>
              <a:t>System.Windows.Forms.FormClosingEventArgs) Handles Me.FormClosing</a:t>
            </a:r>
          </a:p>
          <a:p>
            <a:r>
              <a:rPr lang="en-US" noProof="1"/>
              <a:t>        </a:t>
            </a:r>
            <a:r>
              <a:rPr lang="en-US" sz="2000" noProof="1">
                <a:solidFill>
                  <a:srgbClr val="FFC000"/>
                </a:solidFill>
              </a:rPr>
              <a:t>Dim reply As MsgBoxResult</a:t>
            </a:r>
          </a:p>
          <a:p>
            <a:r>
              <a:rPr lang="en-US" sz="2000" noProof="1">
                <a:solidFill>
                  <a:srgbClr val="FFC000"/>
                </a:solidFill>
              </a:rPr>
              <a:t>        reply = MsgBox("Click ok to terminate or cancel to return to your </a:t>
            </a: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noProof="1">
                <a:solidFill>
                  <a:srgbClr val="FFC000"/>
                </a:solidFill>
              </a:rPr>
              <a:t>document", MsgBoxStyle.OkCancel)</a:t>
            </a:r>
          </a:p>
          <a:p>
            <a:r>
              <a:rPr lang="en-US" sz="2000" noProof="1">
                <a:solidFill>
                  <a:srgbClr val="FFC000"/>
                </a:solidFill>
              </a:rPr>
              <a:t>        If reply = MsgBoxResult.Cancel Then</a:t>
            </a:r>
          </a:p>
          <a:p>
            <a:r>
              <a:rPr lang="en-US" sz="2000" noProof="1">
                <a:solidFill>
                  <a:srgbClr val="FFC000"/>
                </a:solidFill>
              </a:rPr>
              <a:t>            e.Cancel = True</a:t>
            </a:r>
          </a:p>
          <a:p>
            <a:r>
              <a:rPr lang="en-US" sz="2000" noProof="1">
                <a:solidFill>
                  <a:srgbClr val="FFC000"/>
                </a:solidFill>
              </a:rPr>
              <a:t>        End If</a:t>
            </a:r>
          </a:p>
          <a:p>
            <a:r>
              <a:rPr lang="en-US" noProof="1">
                <a:solidFill>
                  <a:schemeClr val="bg1"/>
                </a:solidFill>
              </a:rPr>
              <a:t>    End Sub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457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6019800"/>
          </a:xfrm>
        </p:spPr>
        <p:txBody>
          <a:bodyPr/>
          <a:lstStyle/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an application has two forms, named Form1 and Form2, and that Form1 is the project’s startup form. To show Form2 when an action takes place on Form1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we must execute the following statement.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Form2.Show()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 descr="White marble"/>
          <p:cNvSpPr>
            <a:spLocks noChangeArrowheads="1"/>
          </p:cNvSpPr>
          <p:nvPr/>
        </p:nvSpPr>
        <p:spPr bwMode="auto">
          <a:xfrm>
            <a:off x="457200" y="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Loading And Showing Forms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 descr="White marble"/>
          <p:cNvSpPr>
            <a:spLocks noChangeArrowheads="1"/>
          </p:cNvSpPr>
          <p:nvPr/>
        </p:nvSpPr>
        <p:spPr bwMode="auto">
          <a:xfrm>
            <a:off x="457200" y="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Modal Form Vs Modeless Forms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800" y="1298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solidFill>
                <a:srgbClr val="800080"/>
              </a:solidFill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838200"/>
            <a:ext cx="8382000" cy="6019800"/>
          </a:xfrm>
        </p:spPr>
        <p:txBody>
          <a:bodyPr/>
          <a:lstStyle/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Show method opens Form2 in a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modeless manner.</a:t>
            </a: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two forms are equal in stature on the desktop, and the user can switch between them.</a:t>
            </a: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can also display the second form in a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modal manner.</a:t>
            </a: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While a modal form is open,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can’t move the focus to any other form of the same application.</a:t>
            </a: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open a modal form, we use the statement</a:t>
            </a:r>
          </a:p>
          <a:p>
            <a:pPr marL="404813" indent="-404813" algn="just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Form2.ShowDialog()</a:t>
            </a:r>
            <a:endParaRPr lang="en-US" sz="2400" b="1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</a:pPr>
            <a:endParaRPr lang="en-US" sz="2400" b="1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marL="404813" indent="-4048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dialog box is simply a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modal form</a:t>
            </a:r>
            <a:r>
              <a:rPr lang="en-US" sz="24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217</TotalTime>
  <Words>1208</Words>
  <Application>Microsoft Office PowerPoint</Application>
  <PresentationFormat>On-screen Show (4:3)</PresentationFormat>
  <Paragraphs>212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Theme7</vt:lpstr>
      <vt:lpstr>Slide 1</vt:lpstr>
      <vt:lpstr>Slide 2</vt:lpstr>
      <vt:lpstr>The Form’s Properties</vt:lpstr>
      <vt:lpstr>Slide 4</vt:lpstr>
      <vt:lpstr>Slide 5</vt:lpstr>
      <vt:lpstr>The Form’s Events</vt:lpstr>
      <vt:lpstr>Slide 7</vt:lpstr>
      <vt:lpstr>Slide 8</vt:lpstr>
      <vt:lpstr>Slide 9</vt:lpstr>
      <vt:lpstr>Slide 10</vt:lpstr>
      <vt:lpstr>Slide 11</vt:lpstr>
      <vt:lpstr>Anchoring</vt:lpstr>
      <vt:lpstr>Docking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NEHU</cp:lastModifiedBy>
  <cp:revision>26</cp:revision>
  <dcterms:created xsi:type="dcterms:W3CDTF">2017-08-25T05:10:17Z</dcterms:created>
  <dcterms:modified xsi:type="dcterms:W3CDTF">2017-09-06T08:03:41Z</dcterms:modified>
</cp:coreProperties>
</file>