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757" autoAdjust="0"/>
    <p:restoredTop sz="94660"/>
  </p:normalViewPr>
  <p:slideViewPr>
    <p:cSldViewPr>
      <p:cViewPr varScale="1">
        <p:scale>
          <a:sx n="105" d="100"/>
          <a:sy n="105" d="100"/>
        </p:scale>
        <p:origin x="-1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B3FE2A-EFDA-42C2-ACB0-C78256CF92E9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271E1-6AC1-4BA5-9555-351E38F630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B3FE2A-EFDA-42C2-ACB0-C78256CF92E9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271E1-6AC1-4BA5-9555-351E38F630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B3FE2A-EFDA-42C2-ACB0-C78256CF92E9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271E1-6AC1-4BA5-9555-351E38F630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B3FE2A-EFDA-42C2-ACB0-C78256CF92E9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271E1-6AC1-4BA5-9555-351E38F630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B3FE2A-EFDA-42C2-ACB0-C78256CF92E9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271E1-6AC1-4BA5-9555-351E38F630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B3FE2A-EFDA-42C2-ACB0-C78256CF92E9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271E1-6AC1-4BA5-9555-351E38F630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B3FE2A-EFDA-42C2-ACB0-C78256CF92E9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271E1-6AC1-4BA5-9555-351E38F630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B3FE2A-EFDA-42C2-ACB0-C78256CF92E9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271E1-6AC1-4BA5-9555-351E38F630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B3FE2A-EFDA-42C2-ACB0-C78256CF92E9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271E1-6AC1-4BA5-9555-351E38F630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B3FE2A-EFDA-42C2-ACB0-C78256CF92E9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271E1-6AC1-4BA5-9555-351E38F630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B3FE2A-EFDA-42C2-ACB0-C78256CF92E9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271E1-6AC1-4BA5-9555-351E38F630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EEB3FE2A-EFDA-42C2-ACB0-C78256CF92E9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43271E1-6AC1-4BA5-9555-351E38F630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WordArt 4"/>
          <p:cNvSpPr>
            <a:spLocks noChangeArrowheads="1" noChangeShapeType="1" noTextEdit="1"/>
          </p:cNvSpPr>
          <p:nvPr/>
        </p:nvSpPr>
        <p:spPr bwMode="auto">
          <a:xfrm>
            <a:off x="304800" y="1981200"/>
            <a:ext cx="8534400" cy="2590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kern="10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 Black"/>
              </a:rPr>
              <a:t>Building</a:t>
            </a:r>
          </a:p>
          <a:p>
            <a:pPr algn="ctr"/>
            <a:r>
              <a:rPr lang="en-US" sz="3600" b="1" kern="10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 Black"/>
              </a:rPr>
              <a:t>Custom Window Controls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81000" y="173038"/>
            <a:ext cx="830580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FFFF00"/>
                </a:solidFill>
                <a:latin typeface="Arial" charset="0"/>
              </a:rPr>
              <a:t>Steps For Building User Drawn Control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52400" y="838200"/>
            <a:ext cx="8991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US" sz="2200" b="1" dirty="0" err="1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UserControl</a:t>
            </a:r>
            <a:r>
              <a:rPr lang="en-US" sz="2200" b="1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class</a:t>
            </a:r>
            <a:r>
              <a:rPr lang="en-US" sz="22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provides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b="1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an empty control</a:t>
            </a:r>
            <a:r>
              <a:rPr lang="en-US" sz="22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that can be used to create other controls. It is an indirect child of the Control class.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5638800" y="2209800"/>
            <a:ext cx="3505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92D050"/>
                </a:solidFill>
                <a:latin typeface="Arial" charset="0"/>
              </a:rPr>
              <a:t>Building The </a:t>
            </a:r>
          </a:p>
          <a:p>
            <a:pPr algn="ctr" eaLnBrk="0" hangingPunct="0"/>
            <a:r>
              <a:rPr lang="en-US" b="1" dirty="0" err="1">
                <a:solidFill>
                  <a:srgbClr val="92D050"/>
                </a:solidFill>
                <a:latin typeface="Arial" charset="0"/>
              </a:rPr>
              <a:t>RoundButton</a:t>
            </a:r>
            <a:r>
              <a:rPr lang="en-US" b="1" dirty="0">
                <a:solidFill>
                  <a:srgbClr val="92D050"/>
                </a:solidFill>
                <a:latin typeface="Arial" charset="0"/>
              </a:rPr>
              <a:t> Control</a:t>
            </a:r>
            <a:endParaRPr lang="en-US" dirty="0">
              <a:solidFill>
                <a:srgbClr val="92D050"/>
              </a:solidFill>
              <a:latin typeface="Arial" charset="0"/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152400" y="1676400"/>
            <a:ext cx="5181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One important thing when developing a custom control is </a:t>
            </a:r>
            <a:r>
              <a:rPr lang="en-US" sz="2200" b="1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how we draw the user interface.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Whatever shape our custom control has, we need to be aware that the control is repainted occasionally. Therefore, the user interface must be redrawn whenever your custom control is repainted. </a:t>
            </a:r>
          </a:p>
          <a:p>
            <a:pPr algn="just" eaLnBrk="0" hangingPunct="0"/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Considering that the Control class' </a:t>
            </a:r>
            <a:r>
              <a:rPr lang="en-US" sz="2200" b="1" dirty="0" err="1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OnPaint</a:t>
            </a:r>
            <a:r>
              <a:rPr lang="en-US" sz="2200" b="1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method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is called every time the control is repainted, overriding this method with a new </a:t>
            </a:r>
            <a:r>
              <a:rPr lang="en-US" sz="22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OnPaint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method that draws your custom control's user interface will ensure that your custom control has a permanent look.</a:t>
            </a:r>
          </a:p>
        </p:txBody>
      </p:sp>
      <p:pic>
        <p:nvPicPr>
          <p:cNvPr id="11272" name="Picture 8" descr="vbdotnetFigure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35613" y="3124200"/>
            <a:ext cx="3455987" cy="2392363"/>
          </a:xfrm>
          <a:prstGeom prst="rect">
            <a:avLst/>
          </a:prstGeom>
          <a:noFill/>
          <a:ln w="57150" cmpd="thickThin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5438775" y="5715000"/>
            <a:ext cx="3629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1" dirty="0">
                <a:solidFill>
                  <a:srgbClr val="FFC000"/>
                </a:solidFill>
                <a:latin typeface="Arial" charset="0"/>
              </a:rPr>
              <a:t>Figure 1: </a:t>
            </a:r>
            <a:r>
              <a:rPr lang="en-US" sz="1600" b="1" dirty="0">
                <a:solidFill>
                  <a:srgbClr val="92D050"/>
                </a:solidFill>
                <a:latin typeface="Arial" charset="0"/>
              </a:rPr>
              <a:t>The </a:t>
            </a:r>
            <a:r>
              <a:rPr lang="en-US" sz="1600" b="1" dirty="0" err="1">
                <a:solidFill>
                  <a:srgbClr val="92D050"/>
                </a:solidFill>
                <a:latin typeface="Arial" charset="0"/>
              </a:rPr>
              <a:t>RoundButton</a:t>
            </a:r>
            <a:r>
              <a:rPr lang="en-US" sz="1600" b="1" dirty="0">
                <a:solidFill>
                  <a:srgbClr val="92D050"/>
                </a:solidFill>
                <a:latin typeface="Arial" charset="0"/>
              </a:rPr>
              <a:t> control</a:t>
            </a:r>
          </a:p>
          <a:p>
            <a:pPr algn="ctr" eaLnBrk="0" hangingPunct="0"/>
            <a:r>
              <a:rPr lang="en-US" sz="1600" b="1" dirty="0">
                <a:solidFill>
                  <a:srgbClr val="92D050"/>
                </a:solidFill>
                <a:latin typeface="Arial" charset="0"/>
              </a:rPr>
              <a:t>                 embedded in a form.</a:t>
            </a:r>
            <a:r>
              <a:rPr lang="en-US" sz="1600" dirty="0">
                <a:solidFill>
                  <a:srgbClr val="92D050"/>
                </a:solidFill>
                <a:latin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28600" y="629245"/>
            <a:ext cx="8686800" cy="5847755"/>
          </a:xfrm>
          <a:prstGeom prst="rect">
            <a:avLst/>
          </a:prstGeom>
          <a:noFill/>
          <a:ln w="76200" cmpd="tri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200" b="1" noProof="1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Public Class NewCtrl</a:t>
            </a:r>
          </a:p>
          <a:p>
            <a:r>
              <a:rPr lang="en-US" sz="2200" noProof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 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Inherits </a:t>
            </a:r>
            <a:r>
              <a:rPr lang="en-US" sz="22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UserControl</a:t>
            </a:r>
            <a:endParaRPr lang="en-US" sz="22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200" noProof="1">
              <a:latin typeface="Calibri" pitchFamily="34" charset="0"/>
              <a:cs typeface="Calibri" pitchFamily="34" charset="0"/>
            </a:endParaRPr>
          </a:p>
          <a:p>
            <a:r>
              <a:rPr lang="en-US" sz="2200" noProof="1">
                <a:latin typeface="Calibri" pitchFamily="34" charset="0"/>
                <a:cs typeface="Calibri" pitchFamily="34" charset="0"/>
              </a:rPr>
              <a:t>    </a:t>
            </a:r>
            <a:r>
              <a:rPr lang="en-US" sz="2200" b="1" noProof="1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Protected Overrides Sub OnPaint(ByVal e As PaintEventArgs)</a:t>
            </a:r>
          </a:p>
          <a:p>
            <a:r>
              <a:rPr lang="en-US" sz="2200" noProof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     Dim graphics As Graphics = e.Graphics</a:t>
            </a:r>
          </a:p>
          <a:p>
            <a:r>
              <a:rPr lang="en-US" sz="2200" noProof="1">
                <a:latin typeface="Calibri" pitchFamily="34" charset="0"/>
                <a:cs typeface="Calibri" pitchFamily="34" charset="0"/>
              </a:rPr>
              <a:t>       </a:t>
            </a:r>
          </a:p>
          <a:p>
            <a:r>
              <a:rPr lang="en-US" sz="2200" noProof="1">
                <a:latin typeface="Calibri" pitchFamily="34" charset="0"/>
                <a:cs typeface="Calibri" pitchFamily="34" charset="0"/>
              </a:rPr>
              <a:t>        </a:t>
            </a:r>
            <a:r>
              <a:rPr lang="en-US" sz="2200" b="1" noProof="1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'create pen for drawing the border of the rectangle</a:t>
            </a:r>
          </a:p>
          <a:p>
            <a:r>
              <a:rPr lang="en-US" sz="2200" noProof="1">
                <a:latin typeface="Calibri" pitchFamily="34" charset="0"/>
                <a:cs typeface="Calibri" pitchFamily="34" charset="0"/>
              </a:rPr>
              <a:t>        </a:t>
            </a:r>
            <a:r>
              <a:rPr lang="en-US" sz="2200" noProof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Dim blackPen As New Pen(Color.Black, 4)</a:t>
            </a:r>
          </a:p>
          <a:p>
            <a:r>
              <a:rPr lang="en-US" sz="2200" noProof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     graphics.</a:t>
            </a:r>
            <a:r>
              <a:rPr lang="en-US" sz="2200" b="1" noProof="1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DrawRectangle</a:t>
            </a:r>
            <a:r>
              <a:rPr lang="en-US" sz="2200" noProof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(blackPen, 5, 5, 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width-4</a:t>
            </a:r>
            <a:r>
              <a:rPr lang="en-US" sz="2200" noProof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height-4</a:t>
            </a:r>
            <a:r>
              <a:rPr lang="en-US" sz="2200" noProof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endParaRPr lang="en-US" sz="2200" noProof="1">
              <a:latin typeface="Calibri" pitchFamily="34" charset="0"/>
              <a:cs typeface="Calibri" pitchFamily="34" charset="0"/>
            </a:endParaRPr>
          </a:p>
          <a:p>
            <a:r>
              <a:rPr lang="en-US" sz="2200" noProof="1">
                <a:latin typeface="Calibri" pitchFamily="34" charset="0"/>
                <a:cs typeface="Calibri" pitchFamily="34" charset="0"/>
              </a:rPr>
              <a:t>        </a:t>
            </a:r>
            <a:r>
              <a:rPr lang="en-US" sz="2200" b="1" noProof="1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'for filling up the interior of a rectangle with a colour</a:t>
            </a:r>
          </a:p>
          <a:p>
            <a:r>
              <a:rPr lang="en-US" sz="2200" noProof="1">
                <a:latin typeface="Calibri" pitchFamily="34" charset="0"/>
                <a:cs typeface="Calibri" pitchFamily="34" charset="0"/>
              </a:rPr>
              <a:t>        </a:t>
            </a:r>
            <a:r>
              <a:rPr lang="en-US" sz="2200" noProof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Dim myBrush As New SolidBrush(Color.Blue)</a:t>
            </a:r>
          </a:p>
          <a:p>
            <a:r>
              <a:rPr lang="en-US" sz="2200" noProof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     graphics.</a:t>
            </a:r>
            <a:r>
              <a:rPr lang="en-US" sz="2200" b="1" noProof="1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FillRectangle</a:t>
            </a:r>
            <a:r>
              <a:rPr lang="en-US" sz="2200" noProof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(myBrush, 7, 7,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width-8,</a:t>
            </a:r>
            <a:r>
              <a:rPr lang="en-US" sz="2200" noProof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height-8</a:t>
            </a:r>
            <a:r>
              <a:rPr lang="en-US" sz="2200" noProof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endParaRPr lang="en-US" sz="2200" noProof="1">
              <a:latin typeface="Calibri" pitchFamily="34" charset="0"/>
              <a:cs typeface="Calibri" pitchFamily="34" charset="0"/>
            </a:endParaRPr>
          </a:p>
          <a:p>
            <a:r>
              <a:rPr lang="en-US" sz="2200" noProof="1">
                <a:latin typeface="Calibri" pitchFamily="34" charset="0"/>
                <a:cs typeface="Calibri" pitchFamily="34" charset="0"/>
              </a:rPr>
              <a:t>    </a:t>
            </a:r>
            <a:r>
              <a:rPr lang="en-US" sz="2200" b="1" noProof="1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End Sub</a:t>
            </a:r>
          </a:p>
          <a:p>
            <a:endParaRPr lang="en-US" sz="2200" b="1" noProof="1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200" b="1" noProof="1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End Class</a:t>
            </a:r>
            <a:endParaRPr lang="en-US" sz="22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/>
          <a:srcRect l="11172" t="45122" r="38551" b="32927"/>
          <a:stretch>
            <a:fillRect/>
          </a:stretch>
        </p:blipFill>
        <p:spPr bwMode="auto">
          <a:xfrm>
            <a:off x="6172200" y="381000"/>
            <a:ext cx="2743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381000" y="-76200"/>
            <a:ext cx="8153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FFFF00"/>
                </a:solidFill>
                <a:latin typeface="Arial Black" pitchFamily="34" charset="0"/>
              </a:rPr>
              <a:t>To Create A Rectangular Shaped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95400"/>
            <a:ext cx="5181600" cy="49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905000" y="304800"/>
            <a:ext cx="5029200" cy="4667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CCFF33"/>
                </a:solidFill>
                <a:latin typeface="Arial Black" pitchFamily="34" charset="0"/>
              </a:rPr>
              <a:t>Designing The Form</a:t>
            </a:r>
          </a:p>
        </p:txBody>
      </p:sp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4495800"/>
            <a:ext cx="2590800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52400" y="228600"/>
            <a:ext cx="8839200" cy="6292850"/>
          </a:xfrm>
          <a:prstGeom prst="rect">
            <a:avLst/>
          </a:prstGeom>
          <a:noFill/>
          <a:ln w="76200" cmpd="tri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noProof="1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Public Class frmCtrl</a:t>
            </a:r>
          </a:p>
          <a:p>
            <a:endParaRPr lang="en-US" sz="1400" b="1" noProof="1">
              <a:solidFill>
                <a:srgbClr val="660066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00" noProof="1">
                <a:latin typeface="Calibri" pitchFamily="34" charset="0"/>
                <a:cs typeface="Calibri" pitchFamily="34" charset="0"/>
              </a:rPr>
              <a:t>    </a:t>
            </a:r>
            <a:r>
              <a:rPr lang="en-US" sz="2000" b="1" noProof="1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Private Sub NewCtrl1_Click(ByVal sender As Object, ByVal e As </a:t>
            </a:r>
            <a:r>
              <a:rPr lang="en-US" sz="2000" b="1" dirty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b="1" noProof="1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System.EventArgs) Handles NewCtrl1.Click</a:t>
            </a:r>
          </a:p>
          <a:p>
            <a:r>
              <a:rPr lang="en-US" sz="2000" noProof="1">
                <a:latin typeface="Calibri" pitchFamily="34" charset="0"/>
                <a:cs typeface="Calibri" pitchFamily="34" charset="0"/>
              </a:rPr>
              <a:t>        </a:t>
            </a:r>
            <a:r>
              <a:rPr lang="en-US" sz="2000" noProof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Static Dim ch As Boolean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1400" noProof="1">
              <a:latin typeface="Calibri" pitchFamily="34" charset="0"/>
              <a:cs typeface="Calibri" pitchFamily="34" charset="0"/>
            </a:endParaRPr>
          </a:p>
          <a:p>
            <a:r>
              <a:rPr lang="en-US" sz="2000" noProof="1">
                <a:solidFill>
                  <a:srgbClr val="FFCCFF"/>
                </a:solidFill>
                <a:latin typeface="Calibri" pitchFamily="34" charset="0"/>
                <a:cs typeface="Calibri" pitchFamily="34" charset="0"/>
              </a:rPr>
              <a:t>        </a:t>
            </a:r>
            <a:r>
              <a:rPr lang="en-US" sz="2000" b="1" noProof="1">
                <a:solidFill>
                  <a:srgbClr val="FFCCFF"/>
                </a:solidFill>
                <a:latin typeface="Calibri" pitchFamily="34" charset="0"/>
                <a:cs typeface="Calibri" pitchFamily="34" charset="0"/>
              </a:rPr>
              <a:t>If ch = False Then</a:t>
            </a:r>
          </a:p>
          <a:p>
            <a:r>
              <a:rPr lang="en-US" sz="2000" noProof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         NewCtrl1.Width = 100</a:t>
            </a:r>
          </a:p>
          <a:p>
            <a:r>
              <a:rPr lang="en-US" sz="2000" noProof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         NewCtrl1.Height = 50</a:t>
            </a:r>
          </a:p>
          <a:p>
            <a:r>
              <a:rPr lang="en-US" sz="2000" noProof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         NewCtrl1.Refresh()</a:t>
            </a:r>
          </a:p>
          <a:p>
            <a:r>
              <a:rPr lang="en-US" sz="2000" noProof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         MsgBox("Thank You", MsgBoxStyle.OkOnly, "Information")</a:t>
            </a:r>
          </a:p>
          <a:p>
            <a:r>
              <a:rPr lang="en-US" sz="2000" noProof="1">
                <a:latin typeface="Calibri" pitchFamily="34" charset="0"/>
                <a:cs typeface="Calibri" pitchFamily="34" charset="0"/>
              </a:rPr>
              <a:t>        </a:t>
            </a:r>
            <a:r>
              <a:rPr lang="en-US" sz="2000" b="1" noProof="1">
                <a:solidFill>
                  <a:srgbClr val="FFCCFF"/>
                </a:solidFill>
                <a:latin typeface="Calibri" pitchFamily="34" charset="0"/>
                <a:cs typeface="Calibri" pitchFamily="34" charset="0"/>
              </a:rPr>
              <a:t>Else</a:t>
            </a:r>
          </a:p>
          <a:p>
            <a:r>
              <a:rPr lang="en-US" sz="2000" noProof="1">
                <a:latin typeface="Calibri" pitchFamily="34" charset="0"/>
                <a:cs typeface="Calibri" pitchFamily="34" charset="0"/>
              </a:rPr>
              <a:t>            </a:t>
            </a:r>
            <a:r>
              <a:rPr lang="en-US" sz="2000" noProof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NewCtrl1.Width = 200</a:t>
            </a:r>
          </a:p>
          <a:p>
            <a:r>
              <a:rPr lang="en-US" sz="2000" noProof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         NewCtrl1.Height = 100</a:t>
            </a:r>
          </a:p>
          <a:p>
            <a:r>
              <a:rPr lang="en-US" sz="2000" noProof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         NewCtrl1.Refresh()</a:t>
            </a:r>
          </a:p>
          <a:p>
            <a:r>
              <a:rPr lang="en-US" sz="2000" noProof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         MsgBox("</a:t>
            </a:r>
            <a:r>
              <a:rPr lang="en-US" sz="1800" noProof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Thank You Once Again", MsgBoxStyle.OkOnly, "Information</a:t>
            </a:r>
            <a:r>
              <a:rPr lang="en-US" sz="2000" noProof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")</a:t>
            </a:r>
          </a:p>
          <a:p>
            <a:r>
              <a:rPr lang="en-US" sz="2000" noProof="1">
                <a:latin typeface="Calibri" pitchFamily="34" charset="0"/>
                <a:cs typeface="Calibri" pitchFamily="34" charset="0"/>
              </a:rPr>
              <a:t>        </a:t>
            </a:r>
            <a:r>
              <a:rPr lang="en-US" sz="2000" b="1" noProof="1">
                <a:solidFill>
                  <a:srgbClr val="FFCCFF"/>
                </a:solidFill>
                <a:latin typeface="Calibri" pitchFamily="34" charset="0"/>
                <a:cs typeface="Calibri" pitchFamily="34" charset="0"/>
              </a:rPr>
              <a:t>End If</a:t>
            </a:r>
          </a:p>
          <a:p>
            <a:r>
              <a:rPr lang="en-US" sz="2000" noProof="1">
                <a:latin typeface="Calibri" pitchFamily="34" charset="0"/>
                <a:cs typeface="Calibri" pitchFamily="34" charset="0"/>
              </a:rPr>
              <a:t>        </a:t>
            </a:r>
            <a:r>
              <a:rPr lang="en-US" sz="2000" noProof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ch = Not ch</a:t>
            </a:r>
          </a:p>
          <a:p>
            <a:r>
              <a:rPr lang="en-US" sz="2000" noProof="1">
                <a:latin typeface="Calibri" pitchFamily="34" charset="0"/>
                <a:cs typeface="Calibri" pitchFamily="34" charset="0"/>
              </a:rPr>
              <a:t>    </a:t>
            </a:r>
            <a:r>
              <a:rPr lang="en-US" sz="2000" b="1" noProof="1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End Sub</a:t>
            </a:r>
            <a:endParaRPr lang="en-US" sz="2000" b="1" dirty="0">
              <a:solidFill>
                <a:srgbClr val="92D050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1400" b="1" noProof="1">
              <a:solidFill>
                <a:srgbClr val="008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00" b="1" noProof="1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End Class</a:t>
            </a:r>
            <a:endParaRPr lang="en-US" sz="20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295400" y="76200"/>
            <a:ext cx="632460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FFFF00"/>
                </a:solidFill>
                <a:latin typeface="Arial" charset="0"/>
              </a:rPr>
              <a:t>Using ActiveX Controls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76200" y="762000"/>
            <a:ext cx="90678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7663" indent="-347663" algn="just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ActiveX controls were the </a:t>
            </a:r>
            <a:r>
              <a:rPr lang="en-US" sz="2200" b="1" dirty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old Windows controls</a:t>
            </a:r>
            <a:r>
              <a:rPr lang="en-US" sz="2200" dirty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used with previous versions of VB. You can continue using ActiveX controls with the .NET projects as well.</a:t>
            </a:r>
          </a:p>
          <a:p>
            <a:pPr marL="347663" indent="-347663" algn="just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To add an ActiveX control to the toolbox, we need to </a:t>
            </a:r>
            <a:r>
              <a:rPr lang="en-US" sz="2200" dirty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right-click the </a:t>
            </a:r>
            <a:r>
              <a:rPr lang="en-US" sz="2200" dirty="0" err="1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ToolBox</a:t>
            </a:r>
            <a:r>
              <a:rPr lang="en-US" sz="2200" dirty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and select </a:t>
            </a:r>
            <a:r>
              <a:rPr lang="en-US" sz="2200" dirty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‘Choose Items…’ 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option. In the </a:t>
            </a:r>
            <a:r>
              <a:rPr lang="en-US" sz="2200" dirty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COM components tab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we can locate the ActiveX controls we want to add. Once selected, it appears in the list of controls that are available in the </a:t>
            </a:r>
            <a:r>
              <a:rPr lang="en-US" sz="22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ToolBox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marL="347663" indent="-347663" algn="just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By default, .NET does not know how to handle ActiveX controls. To use an ActiveX control in a .NET application, we must create a </a:t>
            </a:r>
            <a:r>
              <a:rPr lang="en-US" sz="22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“wrapper”</a:t>
            </a:r>
            <a:r>
              <a:rPr lang="en-US" sz="22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around the ActiveX control. The wrapper is a </a:t>
            </a:r>
            <a:r>
              <a:rPr lang="en-US" sz="2200" b="1" dirty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layer of code</a:t>
            </a:r>
            <a:r>
              <a:rPr lang="en-US" sz="2200" dirty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that allows .NET to communicate with the ActiveX control. .NET thinks it is talking to a .NET control, an the ActiveX control thinks its talking to a COM component. Hence, the wrapper acts as a translator that allows the two parties to communicate with one another, even though they don’t understand each other’s language. This is called a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b="1" dirty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Runtime Callable Wrapper (RCW).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28600" y="914400"/>
            <a:ext cx="86106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 addition to a host of controls that come with VB.NET, you can also easily create your own custom controls.</a:t>
            </a:r>
          </a:p>
          <a:p>
            <a:pPr marL="457200" indent="-457200" algn="just">
              <a:spcBef>
                <a:spcPct val="50000"/>
              </a:spcBef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 algn="just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There are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three ways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 which a custom control can be created:</a:t>
            </a:r>
          </a:p>
          <a:p>
            <a:pPr marL="457200" indent="-457200" algn="just">
              <a:spcBef>
                <a:spcPct val="50000"/>
              </a:spcBef>
              <a:buFontTx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Designing a new control that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inherits an existing control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and adds some extra functionality. </a:t>
            </a:r>
          </a:p>
          <a:p>
            <a:pPr marL="457200" indent="-457200" algn="just">
              <a:spcBef>
                <a:spcPct val="50000"/>
              </a:spcBef>
              <a:buFontTx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Designing a new control that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combine multiple .NET controls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Such controls are called as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compound controls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457200" indent="-457200" algn="just">
              <a:spcBef>
                <a:spcPct val="50000"/>
              </a:spcBef>
              <a:buFontTx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Designing a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user-drawn control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which is an empty surface where the control’s interface is needed to be drawn.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295400" y="228600"/>
            <a:ext cx="632460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FFFF00"/>
                </a:solidFill>
                <a:latin typeface="Arial" charset="0"/>
              </a:rPr>
              <a:t>Custom Window Controls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76200" y="838200"/>
            <a:ext cx="88392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39725" indent="-339725" algn="just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.NET Windows controls are quite functional, and you’ll be hard-pressed to come up with ideas to make them better. </a:t>
            </a:r>
          </a:p>
          <a:p>
            <a:pPr marL="339725" indent="-339725" algn="just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However, its very likely that you may have to add some functionality that’s specific to an application.</a:t>
            </a:r>
          </a:p>
          <a:p>
            <a:pPr marL="339725" indent="-339725" algn="just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For example, to add a functionality to a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TextBox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we can change its background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colour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as soon as it loses focus.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295400" y="152400"/>
            <a:ext cx="632460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FFFF00"/>
                </a:solidFill>
                <a:latin typeface="Arial" charset="0"/>
              </a:rPr>
              <a:t>Enhancing Existing Controls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1600200" y="3733800"/>
            <a:ext cx="632460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FFFF00"/>
                </a:solidFill>
                <a:latin typeface="Arial" charset="0"/>
              </a:rPr>
              <a:t>Building Compound Controls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76200" y="4343400"/>
            <a:ext cx="88392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39725" indent="-339725" algn="just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compound control provides a visible interface that combines multiple Windows controls. </a:t>
            </a:r>
          </a:p>
          <a:p>
            <a:pPr marL="339725" indent="-339725" algn="just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For example, if we need to combine two or more text boxes along with their corresponding labels, and treat it as one control, it will be considered as a compound control.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81000" y="228600"/>
            <a:ext cx="830580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FFFF00"/>
                </a:solidFill>
                <a:latin typeface="Arial" charset="0"/>
              </a:rPr>
              <a:t>Steps For Building Compound Controls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28600" y="914400"/>
            <a:ext cx="86106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7663" indent="-347663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 with a new Windows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Form Control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Library project.</a:t>
            </a:r>
          </a:p>
          <a:p>
            <a:pPr marL="347663" indent="-347663" algn="just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Place the appropriate controls required to use on the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UserControl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object to make it behave as a </a:t>
            </a:r>
            <a:r>
              <a:rPr lang="en-US" sz="24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Custom Compound Control.</a:t>
            </a:r>
          </a:p>
          <a:p>
            <a:pPr marL="347663" indent="-347663" algn="just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Get the coding written for the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UserControl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object.</a:t>
            </a:r>
          </a:p>
          <a:p>
            <a:pPr marL="347663" indent="-347663" algn="just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Once done,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build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control to </a:t>
            </a:r>
            <a:r>
              <a:rPr lang="en-US" sz="24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create a DLL file</a:t>
            </a:r>
            <a:r>
              <a:rPr lang="en-US" sz="2400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marL="347663" indent="-347663" algn="just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Now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 with a new Windows Application Project. Add, in the toolbox, choose the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UserControl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tool from the toolbox.</a:t>
            </a:r>
          </a:p>
          <a:p>
            <a:pPr marL="347663" indent="-347663" algn="just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Add the tool in the form and carry out further steps to complete the program.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4343400" cy="310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4114800" y="1600200"/>
            <a:ext cx="11430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4876800" y="762000"/>
            <a:ext cx="3733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A Compound Control</a:t>
            </a:r>
          </a:p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Involving </a:t>
            </a:r>
          </a:p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Several Existing Controls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685800" y="3429000"/>
            <a:ext cx="8077200" cy="2677656"/>
          </a:xfrm>
          <a:prstGeom prst="rect">
            <a:avLst/>
          </a:prstGeom>
          <a:noFill/>
          <a:ln w="76200" cmpd="tri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noProof="1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Public Class Form1</a:t>
            </a:r>
          </a:p>
          <a:p>
            <a:r>
              <a:rPr lang="en-US" sz="2400" noProof="1">
                <a:latin typeface="Calibri" pitchFamily="34" charset="0"/>
                <a:cs typeface="Calibri" pitchFamily="34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Dim ans As Integer</a:t>
            </a:r>
          </a:p>
          <a:p>
            <a:r>
              <a:rPr lang="en-US" sz="2400" noProof="1">
                <a:latin typeface="Calibri" pitchFamily="34" charset="0"/>
                <a:cs typeface="Calibri" pitchFamily="34" charset="0"/>
              </a:rPr>
              <a:t>    </a:t>
            </a:r>
            <a:r>
              <a:rPr lang="en-US" sz="2400" b="1" noProof="1">
                <a:solidFill>
                  <a:srgbClr val="FFCCFF"/>
                </a:solidFill>
                <a:latin typeface="Calibri" pitchFamily="34" charset="0"/>
                <a:cs typeface="Calibri" pitchFamily="34" charset="0"/>
              </a:rPr>
              <a:t>Private Sub Button1_Click(</a:t>
            </a:r>
            <a:r>
              <a:rPr lang="en-US" sz="2400" b="1" dirty="0">
                <a:solidFill>
                  <a:srgbClr val="FFCCFF"/>
                </a:solidFill>
                <a:latin typeface="Calibri" pitchFamily="34" charset="0"/>
                <a:cs typeface="Calibri" pitchFamily="34" charset="0"/>
              </a:rPr>
              <a:t>… …</a:t>
            </a:r>
            <a:r>
              <a:rPr lang="en-US" sz="2400" b="1" noProof="1">
                <a:solidFill>
                  <a:srgbClr val="FFCCFF"/>
                </a:solidFill>
                <a:latin typeface="Calibri" pitchFamily="34" charset="0"/>
                <a:cs typeface="Calibri" pitchFamily="34" charset="0"/>
              </a:rPr>
              <a:t>) Handles Button1.Click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     ans = ctrl.number1 + ctrl.number2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     MsgBox(ans)</a:t>
            </a:r>
          </a:p>
          <a:p>
            <a:r>
              <a:rPr lang="en-US" sz="2400" b="1" noProof="1">
                <a:solidFill>
                  <a:srgbClr val="660066"/>
                </a:solidFill>
                <a:latin typeface="Calibri" pitchFamily="34" charset="0"/>
                <a:cs typeface="Calibri" pitchFamily="34" charset="0"/>
              </a:rPr>
              <a:t>    </a:t>
            </a:r>
            <a:r>
              <a:rPr lang="en-US" sz="2400" b="1" noProof="1">
                <a:solidFill>
                  <a:srgbClr val="FFCCFF"/>
                </a:solidFill>
                <a:latin typeface="Calibri" pitchFamily="34" charset="0"/>
                <a:cs typeface="Calibri" pitchFamily="34" charset="0"/>
              </a:rPr>
              <a:t>End Sub</a:t>
            </a:r>
          </a:p>
          <a:p>
            <a:r>
              <a:rPr lang="en-US" sz="2400" b="1" noProof="1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End Class</a:t>
            </a:r>
            <a:endParaRPr lang="en-US" sz="2400" b="1" dirty="0">
              <a:solidFill>
                <a:srgbClr val="92D05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/>
          <a:srcRect l="4347" b="40244"/>
          <a:stretch>
            <a:fillRect/>
          </a:stretch>
        </p:blipFill>
        <p:spPr bwMode="auto">
          <a:xfrm>
            <a:off x="0" y="1143000"/>
            <a:ext cx="9067800" cy="525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752600" y="228600"/>
            <a:ext cx="6096000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FFFF00"/>
                </a:solidFill>
              </a:rPr>
              <a:t>Designing The Compound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6994222"/>
          </a:xfrm>
          <a:prstGeom prst="rect">
            <a:avLst/>
          </a:prstGeom>
          <a:solidFill>
            <a:srgbClr val="002060"/>
          </a:solidFill>
          <a:ln w="76200" cmpd="tri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950" b="1" noProof="1">
                <a:solidFill>
                  <a:srgbClr val="FFCCFF"/>
                </a:solidFill>
                <a:latin typeface="Calibri" pitchFamily="34" charset="0"/>
                <a:cs typeface="Calibri" pitchFamily="34" charset="0"/>
              </a:rPr>
              <a:t>Public Class </a:t>
            </a:r>
            <a:r>
              <a:rPr lang="en-US" sz="1950" b="1" dirty="0">
                <a:solidFill>
                  <a:srgbClr val="FFCCFF"/>
                </a:solidFill>
                <a:latin typeface="Calibri" pitchFamily="34" charset="0"/>
                <a:cs typeface="Calibri" pitchFamily="34" charset="0"/>
              </a:rPr>
              <a:t>ctrl</a:t>
            </a:r>
            <a:endParaRPr lang="en-US" sz="1950" b="1" noProof="1">
              <a:solidFill>
                <a:srgbClr val="FFCCFF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1950" noProof="1">
                <a:latin typeface="Calibri" pitchFamily="34" charset="0"/>
                <a:cs typeface="Calibri" pitchFamily="34" charset="0"/>
              </a:rPr>
              <a:t>    </a:t>
            </a:r>
          </a:p>
          <a:p>
            <a:r>
              <a:rPr lang="en-US" sz="1950" noProof="1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    </a:t>
            </a:r>
            <a:r>
              <a:rPr lang="en-US" sz="1950" b="1" noProof="1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Property number1() As Integer</a:t>
            </a:r>
          </a:p>
          <a:p>
            <a:r>
              <a:rPr lang="en-US" sz="1950" b="1" noProof="1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       Get</a:t>
            </a:r>
          </a:p>
          <a:p>
            <a:r>
              <a:rPr lang="en-US" sz="1950" b="1" noProof="1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           number1 = TextBox1.Text</a:t>
            </a:r>
          </a:p>
          <a:p>
            <a:r>
              <a:rPr lang="en-US" sz="1950" b="1" noProof="1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       End Get</a:t>
            </a:r>
            <a:endParaRPr lang="en-US" sz="195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1950" b="1" noProof="1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1950" b="1" noProof="1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       Set(ByVal value As Integer)</a:t>
            </a:r>
          </a:p>
          <a:p>
            <a:r>
              <a:rPr lang="en-US" sz="1950" b="1" noProof="1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           TextBox1.Text = value</a:t>
            </a:r>
          </a:p>
          <a:p>
            <a:r>
              <a:rPr lang="en-US" sz="1950" b="1" noProof="1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       End Set</a:t>
            </a:r>
          </a:p>
          <a:p>
            <a:r>
              <a:rPr lang="en-US" sz="1950" b="1" noProof="1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   </a:t>
            </a:r>
            <a:r>
              <a:rPr lang="en-US" sz="1950" b="1" noProof="1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End Property</a:t>
            </a:r>
            <a:endParaRPr lang="en-US" sz="1950" b="1" dirty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1950" b="1" noProof="1">
              <a:solidFill>
                <a:srgbClr val="008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1950" noProof="1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    </a:t>
            </a:r>
            <a:r>
              <a:rPr lang="en-US" sz="1950" b="1" noProof="1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Property number2() As Integer</a:t>
            </a:r>
          </a:p>
          <a:p>
            <a:r>
              <a:rPr lang="en-US" sz="1950" b="1" noProof="1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       Get</a:t>
            </a:r>
          </a:p>
          <a:p>
            <a:r>
              <a:rPr lang="en-US" sz="1950" b="1" noProof="1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           number2 = TextBox2.Text</a:t>
            </a:r>
          </a:p>
          <a:p>
            <a:r>
              <a:rPr lang="en-US" sz="1950" b="1" noProof="1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       End Get</a:t>
            </a:r>
            <a:endParaRPr lang="en-US" sz="195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1950" b="1" noProof="1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1950" b="1" noProof="1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       Set(ByVal value As Integer)</a:t>
            </a:r>
          </a:p>
          <a:p>
            <a:r>
              <a:rPr lang="en-US" sz="1950" b="1" noProof="1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           TextBox2.Text = value</a:t>
            </a:r>
          </a:p>
          <a:p>
            <a:r>
              <a:rPr lang="en-US" sz="1950" b="1" noProof="1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       End Set</a:t>
            </a:r>
          </a:p>
          <a:p>
            <a:r>
              <a:rPr lang="en-US" sz="1950" b="1" noProof="1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    </a:t>
            </a:r>
            <a:r>
              <a:rPr lang="en-US" sz="1950" b="1" noProof="1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End Property</a:t>
            </a:r>
            <a:endParaRPr lang="en-US" sz="1950" b="1" dirty="0">
              <a:solidFill>
                <a:srgbClr val="92D050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1950" b="1" noProof="1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1950" b="1" noProof="1">
                <a:solidFill>
                  <a:srgbClr val="FFCCFF"/>
                </a:solidFill>
                <a:latin typeface="Calibri" pitchFamily="34" charset="0"/>
                <a:cs typeface="Calibri" pitchFamily="34" charset="0"/>
              </a:rPr>
              <a:t>End Class</a:t>
            </a:r>
            <a:endParaRPr lang="en-US" sz="1950" b="1" dirty="0">
              <a:solidFill>
                <a:srgbClr val="FFCCFF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81000" y="0"/>
            <a:ext cx="8305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FFFF00"/>
                </a:solidFill>
                <a:latin typeface="Arial" charset="0"/>
              </a:rPr>
              <a:t>Steps For Building An Existing Control With Further Capabilities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04800" y="1066800"/>
            <a:ext cx="8610600" cy="5262979"/>
          </a:xfrm>
          <a:prstGeom prst="rect">
            <a:avLst/>
          </a:prstGeom>
          <a:noFill/>
          <a:ln w="76200" cmpd="tri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noProof="1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Public Class MyTextBox</a:t>
            </a:r>
          </a:p>
          <a:p>
            <a:r>
              <a:rPr lang="en-US" sz="2400" b="1" noProof="1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   Inherits TextBox</a:t>
            </a:r>
          </a:p>
          <a:p>
            <a:endParaRPr lang="en-US" sz="2400" b="1" noProof="1">
              <a:latin typeface="Calibri" pitchFamily="34" charset="0"/>
              <a:cs typeface="Calibri" pitchFamily="34" charset="0"/>
            </a:endParaRPr>
          </a:p>
          <a:p>
            <a:r>
              <a:rPr lang="en-US" sz="2400" noProof="1">
                <a:latin typeface="Calibri" pitchFamily="34" charset="0"/>
                <a:cs typeface="Calibri" pitchFamily="34" charset="0"/>
              </a:rPr>
              <a:t>    </a:t>
            </a:r>
            <a:r>
              <a:rPr lang="en-US" sz="2400" b="1" noProof="1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Private Sub MyTBox_Enter(ByVal sender As Object, ByVal e </a:t>
            </a:r>
            <a:r>
              <a:rPr lang="en-US" sz="2400" b="1" dirty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b="1" noProof="1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As System.EventArgs) Handles Me.Enter</a:t>
            </a:r>
          </a:p>
          <a:p>
            <a:r>
              <a:rPr lang="en-US" sz="2400" b="1" noProof="1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       Me.BackColor = Color.Crimson</a:t>
            </a:r>
          </a:p>
          <a:p>
            <a:r>
              <a:rPr lang="en-US" sz="2400" b="1" noProof="1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   </a:t>
            </a:r>
            <a:r>
              <a:rPr lang="en-US" sz="2400" b="1" noProof="1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End Sub</a:t>
            </a:r>
          </a:p>
          <a:p>
            <a:endParaRPr lang="en-US" sz="2400" b="1" noProof="1">
              <a:solidFill>
                <a:srgbClr val="008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400" b="1" noProof="1">
                <a:solidFill>
                  <a:srgbClr val="FFCCFF"/>
                </a:solidFill>
                <a:latin typeface="Calibri" pitchFamily="34" charset="0"/>
                <a:cs typeface="Calibri" pitchFamily="34" charset="0"/>
              </a:rPr>
              <a:t>    Private Sub MyTBox_Leave(ByVal sender As Object, ByVal e </a:t>
            </a:r>
            <a:r>
              <a:rPr lang="en-US" sz="2400" b="1" dirty="0">
                <a:solidFill>
                  <a:srgbClr val="FFCCFF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b="1" noProof="1">
                <a:solidFill>
                  <a:srgbClr val="FFCCFF"/>
                </a:solidFill>
                <a:latin typeface="Calibri" pitchFamily="34" charset="0"/>
                <a:cs typeface="Calibri" pitchFamily="34" charset="0"/>
              </a:rPr>
              <a:t>As</a:t>
            </a:r>
            <a:r>
              <a:rPr lang="en-US" sz="2400" b="1" dirty="0">
                <a:solidFill>
                  <a:srgbClr val="FFCC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noProof="1">
                <a:solidFill>
                  <a:srgbClr val="FFCCFF"/>
                </a:solidFill>
                <a:latin typeface="Calibri" pitchFamily="34" charset="0"/>
                <a:cs typeface="Calibri" pitchFamily="34" charset="0"/>
              </a:rPr>
              <a:t>System.EventArgs) Handles Me.Leave</a:t>
            </a:r>
          </a:p>
          <a:p>
            <a:r>
              <a:rPr lang="en-US" sz="2400" b="1" noProof="1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        </a:t>
            </a:r>
            <a:r>
              <a:rPr lang="en-US" sz="2400" b="1" noProof="1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Me.BackColor = Color.LightSkyBlue</a:t>
            </a:r>
          </a:p>
          <a:p>
            <a:r>
              <a:rPr lang="en-US" sz="2400" b="1" noProof="1">
                <a:solidFill>
                  <a:srgbClr val="FFCCFF"/>
                </a:solidFill>
                <a:latin typeface="Calibri" pitchFamily="34" charset="0"/>
                <a:cs typeface="Calibri" pitchFamily="34" charset="0"/>
              </a:rPr>
              <a:t>    End Sub</a:t>
            </a:r>
            <a:endParaRPr lang="en-US" sz="2400" b="1" dirty="0">
              <a:solidFill>
                <a:srgbClr val="FFCCFF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400" noProof="1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400" b="1" noProof="1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End Class</a:t>
            </a:r>
            <a:endParaRPr lang="en-US" sz="24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0"/>
            <a:ext cx="4267200" cy="31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630" name="AutoShape 6"/>
          <p:cNvSpPr>
            <a:spLocks/>
          </p:cNvSpPr>
          <p:nvPr/>
        </p:nvSpPr>
        <p:spPr bwMode="auto">
          <a:xfrm>
            <a:off x="4572000" y="1066800"/>
            <a:ext cx="1524000" cy="685800"/>
          </a:xfrm>
          <a:prstGeom prst="rightBrace">
            <a:avLst>
              <a:gd name="adj1" fmla="val 8333"/>
              <a:gd name="adj2" fmla="val 50000"/>
            </a:avLst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6248400" y="16764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6019800" y="414338"/>
            <a:ext cx="274320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FFC000"/>
                </a:solidFill>
                <a:latin typeface="Arial" charset="0"/>
              </a:rPr>
              <a:t>Using A </a:t>
            </a:r>
          </a:p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FFC000"/>
                </a:solidFill>
                <a:latin typeface="Arial" charset="0"/>
              </a:rPr>
              <a:t>Custom Control </a:t>
            </a:r>
          </a:p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FFC000"/>
                </a:solidFill>
                <a:latin typeface="Arial" charset="0"/>
              </a:rPr>
              <a:t>That Is Inherited</a:t>
            </a:r>
          </a:p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FFC000"/>
                </a:solidFill>
                <a:latin typeface="Arial" charset="0"/>
              </a:rPr>
              <a:t>From A </a:t>
            </a:r>
            <a:r>
              <a:rPr lang="en-US" b="1" dirty="0" err="1">
                <a:solidFill>
                  <a:srgbClr val="FFC000"/>
                </a:solidFill>
                <a:latin typeface="Arial" charset="0"/>
              </a:rPr>
              <a:t>TextBox</a:t>
            </a:r>
            <a:endParaRPr lang="en-US" b="1" dirty="0">
              <a:solidFill>
                <a:srgbClr val="FFC000"/>
              </a:solidFill>
              <a:latin typeface="Arial" charset="0"/>
            </a:endParaRPr>
          </a:p>
        </p:txBody>
      </p:sp>
      <p:pic>
        <p:nvPicPr>
          <p:cNvPr id="2663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2286000"/>
            <a:ext cx="19050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381000" y="4038600"/>
            <a:ext cx="8305800" cy="203132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noProof="1">
                <a:solidFill>
                  <a:srgbClr val="FFC000"/>
                </a:solidFill>
              </a:rPr>
              <a:t>Public Class Form1</a:t>
            </a:r>
            <a:endParaRPr lang="en-US" sz="1400" b="1" noProof="1">
              <a:solidFill>
                <a:srgbClr val="FFC000"/>
              </a:solidFill>
            </a:endParaRPr>
          </a:p>
          <a:p>
            <a:r>
              <a:rPr lang="en-US" noProof="1">
                <a:solidFill>
                  <a:srgbClr val="FFCCFF"/>
                </a:solidFill>
              </a:rPr>
              <a:t>    </a:t>
            </a:r>
            <a:r>
              <a:rPr lang="en-US" b="1" noProof="1">
                <a:solidFill>
                  <a:srgbClr val="FFCCFF"/>
                </a:solidFill>
              </a:rPr>
              <a:t>Private Sub Button1_Click(</a:t>
            </a:r>
            <a:r>
              <a:rPr lang="en-US" b="1" dirty="0">
                <a:solidFill>
                  <a:srgbClr val="FFCCFF"/>
                </a:solidFill>
              </a:rPr>
              <a:t>… …</a:t>
            </a:r>
            <a:r>
              <a:rPr lang="en-US" b="1" noProof="1">
                <a:solidFill>
                  <a:srgbClr val="FFCCFF"/>
                </a:solidFill>
              </a:rPr>
              <a:t>) Handles Button1.Click</a:t>
            </a:r>
          </a:p>
          <a:p>
            <a:r>
              <a:rPr lang="en-US" noProof="1">
                <a:solidFill>
                  <a:schemeClr val="bg1"/>
                </a:solidFill>
              </a:rPr>
              <a:t>        </a:t>
            </a:r>
            <a:r>
              <a:rPr lang="en-US" b="1" noProof="1">
                <a:solidFill>
                  <a:schemeClr val="bg1"/>
                </a:solidFill>
              </a:rPr>
              <a:t>Dim n As Integer</a:t>
            </a:r>
          </a:p>
          <a:p>
            <a:r>
              <a:rPr lang="en-US" b="1" noProof="1">
                <a:solidFill>
                  <a:schemeClr val="bg1"/>
                </a:solidFill>
              </a:rPr>
              <a:t>        n = Val(MyTextBox1.Text) + Val(MyTextBox2.Text)</a:t>
            </a:r>
          </a:p>
          <a:p>
            <a:r>
              <a:rPr lang="en-US" b="1" noProof="1">
                <a:solidFill>
                  <a:schemeClr val="bg1"/>
                </a:solidFill>
              </a:rPr>
              <a:t>        MsgBox(n)</a:t>
            </a:r>
          </a:p>
          <a:p>
            <a:r>
              <a:rPr lang="en-US" noProof="1">
                <a:solidFill>
                  <a:srgbClr val="FFCCFF"/>
                </a:solidFill>
              </a:rPr>
              <a:t>    </a:t>
            </a:r>
            <a:r>
              <a:rPr lang="en-US" b="1" noProof="1">
                <a:solidFill>
                  <a:srgbClr val="FFCCFF"/>
                </a:solidFill>
              </a:rPr>
              <a:t>End Sub</a:t>
            </a:r>
          </a:p>
          <a:p>
            <a:r>
              <a:rPr lang="en-US" b="1" noProof="1">
                <a:solidFill>
                  <a:srgbClr val="FFC000"/>
                </a:solidFill>
              </a:rPr>
              <a:t>End Class</a:t>
            </a:r>
            <a:endParaRPr lang="en-US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7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Theme7</Template>
  <TotalTime>127</TotalTime>
  <Words>944</Words>
  <Application>Microsoft Office PowerPoint</Application>
  <PresentationFormat>On-screen Show (4:3)</PresentationFormat>
  <Paragraphs>132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Theme7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NEHU</dc:creator>
  <cp:lastModifiedBy>MCA</cp:lastModifiedBy>
  <cp:revision>22</cp:revision>
  <dcterms:created xsi:type="dcterms:W3CDTF">2017-10-06T07:34:41Z</dcterms:created>
  <dcterms:modified xsi:type="dcterms:W3CDTF">2017-10-17T05:39:50Z</dcterms:modified>
</cp:coreProperties>
</file>