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6AD27C-2724-48BF-BFDD-42D7DC483FA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C673C-A2CC-474F-A3FB-98A2B01E2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6AD27C-2724-48BF-BFDD-42D7DC483FA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C673C-A2CC-474F-A3FB-98A2B01E2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6AD27C-2724-48BF-BFDD-42D7DC483FA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C673C-A2CC-474F-A3FB-98A2B01E2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6AD27C-2724-48BF-BFDD-42D7DC483FA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C673C-A2CC-474F-A3FB-98A2B01E2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6AD27C-2724-48BF-BFDD-42D7DC483FA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C673C-A2CC-474F-A3FB-98A2B01E2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6AD27C-2724-48BF-BFDD-42D7DC483FA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C673C-A2CC-474F-A3FB-98A2B01E2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6AD27C-2724-48BF-BFDD-42D7DC483FA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C673C-A2CC-474F-A3FB-98A2B01E2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6AD27C-2724-48BF-BFDD-42D7DC483FA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C673C-A2CC-474F-A3FB-98A2B01E2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6AD27C-2724-48BF-BFDD-42D7DC483FA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C673C-A2CC-474F-A3FB-98A2B01E2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6AD27C-2724-48BF-BFDD-42D7DC483FA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C673C-A2CC-474F-A3FB-98A2B01E2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6AD27C-2724-48BF-BFDD-42D7DC483FA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C673C-A2CC-474F-A3FB-98A2B01E2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76AD27C-2724-48BF-BFDD-42D7DC483FA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4C673C-A2CC-474F-A3FB-98A2B01E2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2"/>
          <p:cNvSpPr>
            <a:spLocks noChangeArrowheads="1" noChangeShapeType="1" noTextEdit="1"/>
          </p:cNvSpPr>
          <p:nvPr/>
        </p:nvSpPr>
        <p:spPr bwMode="auto">
          <a:xfrm>
            <a:off x="990600" y="1524000"/>
            <a:ext cx="7086600" cy="3429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4000" b="1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Black"/>
              </a:rPr>
              <a:t>Getting Started</a:t>
            </a:r>
          </a:p>
          <a:p>
            <a:pPr algn="ctr"/>
            <a:r>
              <a:rPr lang="en-US" sz="4000" b="1" kern="1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Black"/>
              </a:rPr>
              <a:t>With VB.NET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8736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solidFill>
                  <a:srgbClr val="FFFF00"/>
                </a:solidFill>
              </a:rPr>
              <a:t>A Few Common Events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106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Click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Fired when a control is clicked.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Double-Click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 Fired when a control is double-clicked.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Enter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 Fired when a control receives the focus.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Leave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 Fired when a control loses its focus.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dirty="0" err="1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MouseEnter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 Fired when a mouse pointer enters the area of the control.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dirty="0" err="1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MouseLeave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 Fired when a mouse pointer moves out of the area of the control.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6356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solidFill>
                  <a:srgbClr val="FFFF00"/>
                </a:solidFill>
              </a:rPr>
              <a:t>A Few Common Methods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10600" cy="4800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Focus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 Moves the focus to the control.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Clear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To clear the contents of a control.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Hide / Show</a:t>
            </a:r>
            <a:r>
              <a:rPr lang="en-US" sz="2400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To reveal or conceal the control.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Scale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Scales the control by a value specified as argument.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	e.g. :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txtName.Scale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(0.75)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This will scale the textbox control down to 75% of its current size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39763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rgbClr val="FFFF00"/>
                </a:solidFill>
              </a:rPr>
              <a:t>IntelliSense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8534400" cy="55626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IntelliSense is a feature of the editor that </a:t>
            </a:r>
            <a:r>
              <a:rPr lang="en-US" sz="2200" b="1" i="1" dirty="0" smtClean="0">
                <a:solidFill>
                  <a:schemeClr val="bg1"/>
                </a:solidFill>
              </a:rPr>
              <a:t>displays as much information as possible</a:t>
            </a:r>
            <a:r>
              <a:rPr lang="en-US" sz="2200" dirty="0" smtClean="0">
                <a:solidFill>
                  <a:schemeClr val="bg1"/>
                </a:solidFill>
              </a:rPr>
              <a:t>, whenever possible. The IntelliSense option includes the following sub-options:</a:t>
            </a:r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b="1" dirty="0" smtClean="0">
                <a:solidFill>
                  <a:srgbClr val="990099"/>
                </a:solidFill>
              </a:rPr>
              <a:t> </a:t>
            </a:r>
            <a:r>
              <a:rPr lang="en-US" sz="2200" b="1" u="sng" dirty="0" smtClean="0">
                <a:hlinkClick r:id="rId2" action="ppaction://hlinksldjump"/>
              </a:rPr>
              <a:t>List Members</a:t>
            </a:r>
            <a:r>
              <a:rPr lang="en-US" sz="2200" b="1" dirty="0" smtClean="0">
                <a:solidFill>
                  <a:srgbClr val="990099"/>
                </a:solidFill>
              </a:rPr>
              <a:t>: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This option allows the editor to </a:t>
            </a:r>
            <a:r>
              <a:rPr lang="en-US" sz="2200" b="1" dirty="0" smtClean="0">
                <a:solidFill>
                  <a:schemeClr val="bg1"/>
                </a:solidFill>
              </a:rPr>
              <a:t>list all the members</a:t>
            </a:r>
            <a:r>
              <a:rPr lang="en-US" sz="2200" dirty="0" smtClean="0">
                <a:solidFill>
                  <a:schemeClr val="bg1"/>
                </a:solidFill>
              </a:rPr>
              <a:t> (</a:t>
            </a:r>
            <a:r>
              <a:rPr lang="en-US" sz="2200" b="1" dirty="0" smtClean="0">
                <a:solidFill>
                  <a:schemeClr val="bg1"/>
                </a:solidFill>
              </a:rPr>
              <a:t>properties, methods, events, ad argument list</a:t>
            </a:r>
            <a:r>
              <a:rPr lang="en-US" sz="2200" dirty="0" smtClean="0">
                <a:solidFill>
                  <a:schemeClr val="bg1"/>
                </a:solidFill>
              </a:rPr>
              <a:t>) in a drop-down list</a:t>
            </a:r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b="1" dirty="0" smtClean="0">
                <a:solidFill>
                  <a:srgbClr val="990099"/>
                </a:solidFill>
              </a:rPr>
              <a:t> </a:t>
            </a:r>
            <a:r>
              <a:rPr lang="en-US" sz="2200" b="1" u="sng" dirty="0" smtClean="0">
                <a:solidFill>
                  <a:srgbClr val="990099"/>
                </a:solidFill>
                <a:hlinkClick r:id="rId3" action="ppaction://hlinksldjump"/>
              </a:rPr>
              <a:t>Parameter Info</a:t>
            </a:r>
            <a:r>
              <a:rPr lang="en-US" sz="2200" b="1" dirty="0" smtClean="0">
                <a:solidFill>
                  <a:schemeClr val="bg1"/>
                </a:solidFill>
              </a:rPr>
              <a:t>:</a:t>
            </a:r>
            <a:r>
              <a:rPr lang="en-US" sz="2200" dirty="0" smtClean="0">
                <a:solidFill>
                  <a:schemeClr val="bg1"/>
                </a:solidFill>
              </a:rPr>
              <a:t> When the pointer is moved over a variable, method or property, we can see its declaration in a </a:t>
            </a:r>
            <a:r>
              <a:rPr lang="en-US" sz="2200" b="1" dirty="0" smtClean="0">
                <a:solidFill>
                  <a:schemeClr val="bg1"/>
                </a:solidFill>
              </a:rPr>
              <a:t>yellow tooltip </a:t>
            </a:r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b="1" dirty="0" smtClean="0">
                <a:solidFill>
                  <a:srgbClr val="990099"/>
                </a:solidFill>
              </a:rPr>
              <a:t> </a:t>
            </a:r>
            <a:r>
              <a:rPr lang="en-US" sz="2200" b="1" u="sng" dirty="0" smtClean="0">
                <a:solidFill>
                  <a:srgbClr val="990099"/>
                </a:solidFill>
                <a:hlinkClick r:id="rId4" action="ppaction://hlinksldjump"/>
              </a:rPr>
              <a:t>Quick Info</a:t>
            </a:r>
            <a:r>
              <a:rPr lang="en-US" sz="2200" b="1" dirty="0" smtClean="0">
                <a:solidFill>
                  <a:srgbClr val="990099"/>
                </a:solidFill>
              </a:rPr>
              <a:t>: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It displays </a:t>
            </a:r>
            <a:r>
              <a:rPr lang="en-US" sz="2200" b="1" dirty="0" smtClean="0">
                <a:solidFill>
                  <a:schemeClr val="bg1"/>
                </a:solidFill>
              </a:rPr>
              <a:t>information about commands </a:t>
            </a:r>
            <a:r>
              <a:rPr lang="en-US" sz="2200" b="1" dirty="0" err="1" smtClean="0">
                <a:solidFill>
                  <a:schemeClr val="bg1"/>
                </a:solidFill>
              </a:rPr>
              <a:t>abd</a:t>
            </a:r>
            <a:r>
              <a:rPr lang="en-US" sz="2200" b="1" dirty="0" smtClean="0">
                <a:solidFill>
                  <a:schemeClr val="bg1"/>
                </a:solidFill>
              </a:rPr>
              <a:t> functions</a:t>
            </a:r>
            <a:r>
              <a:rPr lang="en-US" sz="2200" dirty="0" smtClean="0">
                <a:solidFill>
                  <a:schemeClr val="bg1"/>
                </a:solidFill>
              </a:rPr>
              <a:t>. For example, when we type the </a:t>
            </a:r>
            <a:r>
              <a:rPr lang="en-US" sz="2200" b="1" dirty="0" smtClean="0">
                <a:solidFill>
                  <a:schemeClr val="bg1"/>
                </a:solidFill>
              </a:rPr>
              <a:t>opening parenthesis following the name of a function</a:t>
            </a:r>
            <a:r>
              <a:rPr lang="en-US" sz="2200" dirty="0" smtClean="0">
                <a:solidFill>
                  <a:schemeClr val="bg1"/>
                </a:solidFill>
              </a:rPr>
              <a:t>, its arguments will be displayed in a tooltip. </a:t>
            </a:r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b="1" dirty="0" smtClean="0">
                <a:solidFill>
                  <a:srgbClr val="A50021"/>
                </a:solidFill>
              </a:rPr>
              <a:t> </a:t>
            </a:r>
            <a:r>
              <a:rPr lang="en-US" sz="2200" b="1" u="sng" dirty="0" smtClean="0">
                <a:solidFill>
                  <a:srgbClr val="990099"/>
                </a:solidFill>
                <a:hlinkClick r:id="rId5" action="ppaction://hlinksldjump"/>
              </a:rPr>
              <a:t>Complete Word</a:t>
            </a:r>
            <a:r>
              <a:rPr lang="en-US" sz="2200" b="1" dirty="0" smtClean="0">
                <a:solidFill>
                  <a:schemeClr val="bg1"/>
                </a:solidFill>
              </a:rPr>
              <a:t>:</a:t>
            </a:r>
            <a:r>
              <a:rPr lang="en-US" sz="2200" dirty="0" smtClean="0">
                <a:solidFill>
                  <a:schemeClr val="bg1"/>
                </a:solidFill>
              </a:rPr>
              <a:t> It enables one to complete the current word by pressing Ctrl + Spacebar. For example, if we type “txt” and press Ctrl + Spacebar, we will see a list of words that match.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 r="53564" b="37863"/>
          <a:stretch>
            <a:fillRect/>
          </a:stretch>
        </p:blipFill>
        <p:spPr bwMode="auto">
          <a:xfrm>
            <a:off x="0" y="0"/>
            <a:ext cx="9144000" cy="68818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6629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019800"/>
            <a:ext cx="533400" cy="4572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 r="40390" b="16667"/>
          <a:stretch>
            <a:fillRect/>
          </a:stretch>
        </p:blipFill>
        <p:spPr bwMode="auto">
          <a:xfrm>
            <a:off x="228600" y="0"/>
            <a:ext cx="8763000" cy="68897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7653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5334000"/>
            <a:ext cx="533400" cy="4572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/>
          <a:srcRect l="2499" r="24374" b="26666"/>
          <a:stretch>
            <a:fillRect/>
          </a:stretch>
        </p:blipFill>
        <p:spPr bwMode="auto">
          <a:xfrm>
            <a:off x="0" y="304800"/>
            <a:ext cx="9144000" cy="6172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 r="57500" b="4334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5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01000" y="5943600"/>
            <a:ext cx="533400" cy="4572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990099"/>
                </a:solidFill>
              </a:rPr>
              <a:t>Environment Options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534400" cy="1676400"/>
          </a:xfrm>
        </p:spPr>
        <p:txBody>
          <a:bodyPr/>
          <a:lstStyle/>
          <a:p>
            <a:pPr algn="just" eaLnBrk="1" hangingPunct="1"/>
            <a:r>
              <a:rPr lang="en-US" sz="2400" dirty="0" smtClean="0"/>
              <a:t>The Visual Studio IDE is highly customizable, i.e., we can </a:t>
            </a:r>
            <a:r>
              <a:rPr lang="en-US" sz="2400" b="1" dirty="0" smtClean="0">
                <a:solidFill>
                  <a:srgbClr val="002060"/>
                </a:solidFill>
              </a:rPr>
              <a:t>change the default settings of the IDE.</a:t>
            </a:r>
          </a:p>
          <a:p>
            <a:pPr algn="just" eaLnBrk="1" hangingPunct="1"/>
            <a:r>
              <a:rPr lang="en-US" sz="2400" dirty="0" smtClean="0"/>
              <a:t>To do so, we open the </a:t>
            </a:r>
            <a:r>
              <a:rPr lang="en-US" sz="2400" b="1" dirty="0" smtClean="0">
                <a:solidFill>
                  <a:srgbClr val="990099"/>
                </a:solidFill>
              </a:rPr>
              <a:t>Tools</a:t>
            </a:r>
            <a:r>
              <a:rPr lang="en-US" sz="2400" dirty="0" smtClean="0">
                <a:solidFill>
                  <a:srgbClr val="990099"/>
                </a:solidFill>
              </a:rPr>
              <a:t> </a:t>
            </a:r>
            <a:r>
              <a:rPr lang="en-US" sz="2400" b="1" dirty="0" smtClean="0">
                <a:solidFill>
                  <a:srgbClr val="990099"/>
                </a:solidFill>
              </a:rPr>
              <a:t>menu</a:t>
            </a:r>
            <a:r>
              <a:rPr lang="en-US" sz="2400" dirty="0" smtClean="0"/>
              <a:t> and select </a:t>
            </a:r>
            <a:r>
              <a:rPr lang="en-US" sz="2400" b="1" dirty="0" smtClean="0">
                <a:solidFill>
                  <a:srgbClr val="990099"/>
                </a:solidFill>
              </a:rPr>
              <a:t>Options</a:t>
            </a:r>
            <a:r>
              <a:rPr lang="en-US" sz="2400" dirty="0" smtClean="0"/>
              <a:t> (the last item in the menu).</a:t>
            </a:r>
          </a:p>
          <a:p>
            <a:pPr eaLnBrk="1" hangingPunct="1"/>
            <a:endParaRPr lang="en-US" sz="2400" dirty="0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90800"/>
            <a:ext cx="7086600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Slide Summary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Visual Basic.NET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The IDE Components of VB.NET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Visual Studio Project Types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The Members of a Control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A Few Common Properties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A Few Common Events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A Few Common Methods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i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Environment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28600" y="762000"/>
            <a:ext cx="8686800" cy="564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8138" indent="-338138" algn="just">
              <a:buClr>
                <a:srgbClr val="FFFF00"/>
              </a:buClr>
              <a:buFont typeface="Wingdings" pitchFamily="2" charset="2"/>
              <a:buChar char="v"/>
            </a:pPr>
            <a:r>
              <a:rPr lang="en-US" sz="2000" b="1" dirty="0">
                <a:solidFill>
                  <a:srgbClr val="FFFF00"/>
                </a:solidFill>
              </a:rPr>
              <a:t>Visual Basic.NET</a:t>
            </a:r>
            <a:r>
              <a:rPr lang="en-US" sz="2000" dirty="0">
                <a:solidFill>
                  <a:srgbClr val="FFFF00"/>
                </a:solidFill>
              </a:rPr>
              <a:t> (</a:t>
            </a:r>
            <a:r>
              <a:rPr lang="en-US" sz="2000" b="1" dirty="0">
                <a:solidFill>
                  <a:srgbClr val="FFFF00"/>
                </a:solidFill>
              </a:rPr>
              <a:t>VB.NET</a:t>
            </a:r>
            <a:r>
              <a:rPr lang="en-US" sz="2000" dirty="0">
                <a:solidFill>
                  <a:srgbClr val="FFFF00"/>
                </a:solidFill>
              </a:rPr>
              <a:t>) </a:t>
            </a:r>
            <a:r>
              <a:rPr lang="en-US" sz="2000" dirty="0">
                <a:solidFill>
                  <a:schemeClr val="bg1"/>
                </a:solidFill>
              </a:rPr>
              <a:t>is an </a:t>
            </a:r>
            <a:r>
              <a:rPr lang="en-US" sz="2000" b="1" u="sng" dirty="0">
                <a:solidFill>
                  <a:schemeClr val="bg1"/>
                </a:solidFill>
              </a:rPr>
              <a:t>object-oriented computer language</a:t>
            </a:r>
            <a:r>
              <a:rPr lang="en-US" sz="2000" dirty="0">
                <a:solidFill>
                  <a:schemeClr val="bg1"/>
                </a:solidFill>
              </a:rPr>
              <a:t> that can be viewed as an evolution of Microsoft's Visual Basic (VB) implemented on the Microsoft .NET framework. </a:t>
            </a:r>
          </a:p>
          <a:p>
            <a:pPr marL="338138" indent="-338138" algn="just">
              <a:buClr>
                <a:srgbClr val="FFFF00"/>
              </a:buClr>
              <a:buFont typeface="Wingdings" pitchFamily="2" charset="2"/>
              <a:buChar char="v"/>
            </a:pPr>
            <a:endParaRPr lang="en-US" sz="1600" dirty="0"/>
          </a:p>
          <a:p>
            <a:pPr marL="338138" indent="-338138" algn="just">
              <a:buClr>
                <a:srgbClr val="FFFF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It can be used to develop </a:t>
            </a:r>
            <a:r>
              <a:rPr lang="en-US" sz="2000" b="1" dirty="0">
                <a:solidFill>
                  <a:srgbClr val="FFFF00"/>
                </a:solidFill>
              </a:rPr>
              <a:t>console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and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FF00"/>
                </a:solidFill>
              </a:rPr>
              <a:t>graphical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user interface applications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along with Windows Forms applications, web sites, web applications, and web services </a:t>
            </a:r>
          </a:p>
          <a:p>
            <a:pPr marL="338138" indent="-338138" algn="just">
              <a:buClr>
                <a:srgbClr val="FFFF00"/>
              </a:buClr>
              <a:buFont typeface="Wingdings" pitchFamily="2" charset="2"/>
              <a:buChar char="v"/>
            </a:pPr>
            <a:endParaRPr lang="en-US" sz="1600" dirty="0"/>
          </a:p>
          <a:p>
            <a:pPr marL="338138" indent="-338138" algn="just">
              <a:buClr>
                <a:srgbClr val="FFFF00"/>
              </a:buClr>
              <a:buFont typeface="Wingdings" pitchFamily="2" charset="2"/>
              <a:buChar char="v"/>
            </a:pPr>
            <a:r>
              <a:rPr lang="en-US" sz="2000" b="1" dirty="0">
                <a:solidFill>
                  <a:srgbClr val="FFFF00"/>
                </a:solidFill>
              </a:rPr>
              <a:t>Visual Studio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b="1" i="1" dirty="0">
                <a:solidFill>
                  <a:schemeClr val="bg1"/>
                </a:solidFill>
              </a:rPr>
              <a:t>supports various languages</a:t>
            </a:r>
            <a:r>
              <a:rPr lang="en-US" sz="2000" dirty="0">
                <a:solidFill>
                  <a:schemeClr val="bg1"/>
                </a:solidFill>
              </a:rPr>
              <a:t> by means of language services, which allow any programming language to be supported (to varying degrees) by the code editor and debugger. </a:t>
            </a:r>
          </a:p>
          <a:p>
            <a:pPr marL="338138" indent="-338138" algn="just">
              <a:buClr>
                <a:srgbClr val="FFFF00"/>
              </a:buClr>
              <a:buFont typeface="Wingdings" pitchFamily="2" charset="2"/>
              <a:buChar char="v"/>
            </a:pPr>
            <a:endParaRPr lang="en-US" sz="1600" dirty="0"/>
          </a:p>
          <a:p>
            <a:pPr marL="338138" indent="-338138" algn="just">
              <a:buClr>
                <a:srgbClr val="FFFF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Built-in languages include </a:t>
            </a:r>
            <a:r>
              <a:rPr lang="en-US" sz="2000" b="1" dirty="0">
                <a:solidFill>
                  <a:srgbClr val="FFFF00"/>
                </a:solidFill>
              </a:rPr>
              <a:t>C/C++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(via Visual C++), </a:t>
            </a:r>
            <a:r>
              <a:rPr lang="en-US" sz="2000" b="1" dirty="0">
                <a:solidFill>
                  <a:srgbClr val="FFFF00"/>
                </a:solidFill>
              </a:rPr>
              <a:t>VB.NET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(via Visual Basic .NET), and </a:t>
            </a:r>
            <a:r>
              <a:rPr lang="en-US" sz="2000" b="1" dirty="0">
                <a:solidFill>
                  <a:srgbClr val="FFFF00"/>
                </a:solidFill>
              </a:rPr>
              <a:t>C#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(via Visual C#). </a:t>
            </a:r>
          </a:p>
          <a:p>
            <a:pPr marL="338138" indent="-338138" algn="just">
              <a:buClr>
                <a:srgbClr val="FFFF00"/>
              </a:buClr>
              <a:buFont typeface="Wingdings" pitchFamily="2" charset="2"/>
              <a:buChar char="v"/>
            </a:pPr>
            <a:endParaRPr lang="en-US" sz="1600" dirty="0"/>
          </a:p>
          <a:p>
            <a:pPr marL="338138" indent="-338138" algn="just">
              <a:buClr>
                <a:srgbClr val="FFFF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Support for </a:t>
            </a:r>
            <a:r>
              <a:rPr lang="en-US" sz="2000" b="1" i="1" dirty="0">
                <a:solidFill>
                  <a:schemeClr val="bg1"/>
                </a:solidFill>
              </a:rPr>
              <a:t>other languages</a:t>
            </a:r>
            <a:r>
              <a:rPr lang="en-US" sz="2000" dirty="0">
                <a:solidFill>
                  <a:schemeClr val="bg1"/>
                </a:solidFill>
              </a:rPr>
              <a:t> such as Chrome, F#, Python, and Ruby among others has been made available via language services which are to be installed separately. It also supports XML/XSLT, HTML/XHTML, JavaScript and CSS.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-76200"/>
            <a:ext cx="8229600" cy="6096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rgbClr val="FFFF00"/>
                </a:solidFill>
              </a:rPr>
              <a:t>Visual Basic.NET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85800"/>
            <a:ext cx="7467600" cy="535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400800" y="0"/>
            <a:ext cx="2743200" cy="427038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u="sng" dirty="0">
                <a:solidFill>
                  <a:schemeClr val="bg1"/>
                </a:solidFill>
              </a:rPr>
              <a:t>The IDE of VB.NET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76200" y="6248400"/>
            <a:ext cx="201295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/>
              <a:t>Toolbox Window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85800" y="541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410200" y="6318250"/>
            <a:ext cx="22542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1"/>
              <a:t>Properties Window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6934200" y="485298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743200" y="6262688"/>
            <a:ext cx="18732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/>
              <a:t>Output Window</a:t>
            </a: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3810000" y="571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6781800" y="76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7875588" y="598488"/>
            <a:ext cx="10985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1"/>
              <a:t>Title Bar</a:t>
            </a: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6207125" y="1066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7796213" y="979488"/>
            <a:ext cx="1225550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b="1"/>
              <a:t>Menu Bar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7905750" y="1981200"/>
            <a:ext cx="1085850" cy="609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700" b="1"/>
              <a:t>Solution</a:t>
            </a:r>
          </a:p>
          <a:p>
            <a:pPr algn="ctr"/>
            <a:r>
              <a:rPr lang="en-US" sz="1700" b="1"/>
              <a:t>Explorer</a:t>
            </a: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V="1">
            <a:off x="7467600" y="2209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3962400" y="3581400"/>
            <a:ext cx="396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8001000" y="3886200"/>
            <a:ext cx="8382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Form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63976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rgbClr val="FFFF00"/>
                </a:solidFill>
              </a:rPr>
              <a:t>The IDE Components of VB.NET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9154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IDE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main menu</a:t>
            </a:r>
            <a:r>
              <a:rPr lang="en-US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provides the following commands, which lead to submenus. Most of the </a:t>
            </a:r>
            <a:r>
              <a:rPr lang="en-US" sz="2400" b="1" u="sng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menus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can also be displayed as toolbars.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400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File Menu 		Data Menu 		Edit Menu		Format Menu		View Menu		Tools Menu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		Project Menu 		Window Menu	Build Menu		Help Menu		Debug Menu</a:t>
            </a:r>
          </a:p>
          <a:p>
            <a:pPr eaLnBrk="1" hangingPunct="1"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q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The Toolbox Window</a:t>
            </a:r>
          </a:p>
          <a:p>
            <a:pPr eaLnBrk="1" hangingPunct="1"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The Solution Explorer</a:t>
            </a:r>
          </a:p>
          <a:p>
            <a:pPr eaLnBrk="1" hangingPunct="1"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The Properties Window</a:t>
            </a:r>
          </a:p>
          <a:p>
            <a:pPr eaLnBrk="1" hangingPunct="1"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The Output Window</a:t>
            </a:r>
          </a:p>
          <a:p>
            <a:pPr eaLnBrk="1" hangingPunct="1"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The Command Window</a:t>
            </a:r>
          </a:p>
          <a:p>
            <a:pPr eaLnBrk="1" hangingPunct="1"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The Task List Window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6096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solidFill>
                  <a:srgbClr val="FFFF00"/>
                </a:solidFill>
              </a:rPr>
              <a:t>The IDE Components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0" y="457200"/>
            <a:ext cx="9144000" cy="3962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92D050"/>
                </a:solidFill>
              </a:rPr>
              <a:t>The Toolbox Window: </a:t>
            </a:r>
            <a:r>
              <a:rPr lang="en-US" sz="2000" dirty="0" smtClean="0">
                <a:solidFill>
                  <a:schemeClr val="bg1"/>
                </a:solidFill>
              </a:rPr>
              <a:t>It includes all the controls that we need to build our application’s interface.</a:t>
            </a:r>
          </a:p>
          <a:p>
            <a:pPr algn="just" eaLnBrk="1" hangingPunct="1">
              <a:lnSpc>
                <a:spcPct val="80000"/>
              </a:lnSpc>
              <a:buClr>
                <a:srgbClr val="FFC000"/>
              </a:buClr>
              <a:buFontTx/>
              <a:buNone/>
            </a:pPr>
            <a:endParaRPr lang="en-US" sz="2000" dirty="0" smtClean="0"/>
          </a:p>
          <a:p>
            <a:pPr algn="just" eaLnBrk="1" hangingPunct="1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92D050"/>
                </a:solidFill>
              </a:rPr>
              <a:t>The Solution Explorer: </a:t>
            </a:r>
            <a:r>
              <a:rPr lang="en-US" sz="2000" dirty="0" smtClean="0">
                <a:solidFill>
                  <a:schemeClr val="bg1"/>
                </a:solidFill>
              </a:rPr>
              <a:t>It contains a list of the items in the current solution. A solution may contain multiple projects and each project may contain multiple forms.</a:t>
            </a:r>
          </a:p>
          <a:p>
            <a:pPr algn="just" eaLnBrk="1" hangingPunct="1">
              <a:lnSpc>
                <a:spcPct val="80000"/>
              </a:lnSpc>
              <a:buClr>
                <a:srgbClr val="FFC000"/>
              </a:buClr>
              <a:buFontTx/>
              <a:buNone/>
            </a:pPr>
            <a:endParaRPr lang="en-US" sz="1400" dirty="0" smtClean="0">
              <a:solidFill>
                <a:srgbClr val="990099"/>
              </a:solidFill>
            </a:endParaRPr>
          </a:p>
          <a:p>
            <a:pPr algn="just" eaLnBrk="1" hangingPunct="1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92D050"/>
                </a:solidFill>
              </a:rPr>
              <a:t>The Properties Window : (or, Property Bowser)</a:t>
            </a:r>
          </a:p>
          <a:p>
            <a:pPr algn="just" eaLnBrk="1" hangingPunct="1">
              <a:lnSpc>
                <a:spcPct val="80000"/>
              </a:lnSpc>
              <a:buClr>
                <a:srgbClr val="FFC000"/>
              </a:buClr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It displays all the properties of the selected component and their settings.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000" b="1" dirty="0">
                <a:solidFill>
                  <a:srgbClr val="92D050"/>
                </a:solidFill>
              </a:rPr>
              <a:t>The Output Window: </a:t>
            </a:r>
            <a:r>
              <a:rPr lang="en-US" sz="2000" dirty="0">
                <a:solidFill>
                  <a:schemeClr val="bg1"/>
                </a:solidFill>
              </a:rPr>
              <a:t>It is where many of the tools, including the compiler, send their output. We can send output to this widow from within our code with the</a:t>
            </a:r>
            <a:r>
              <a:rPr lang="en-US" sz="2000" dirty="0"/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Console.WriteLine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method.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</a:pPr>
            <a:endParaRPr lang="en-US" sz="1400" dirty="0"/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000" b="1" dirty="0">
                <a:solidFill>
                  <a:srgbClr val="92D050"/>
                </a:solidFill>
              </a:rPr>
              <a:t>The Command Window: </a:t>
            </a:r>
            <a:r>
              <a:rPr lang="en-US" sz="2000" dirty="0">
                <a:solidFill>
                  <a:schemeClr val="bg1"/>
                </a:solidFill>
              </a:rPr>
              <a:t>While testing a program, we can interrupt its execution by inserting a breakpoint. When the breakpoint is reached, the program’s execution is suspended and we can execute a statement in the Command window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</a:pPr>
            <a:endParaRPr lang="en-US" sz="1400" dirty="0">
              <a:solidFill>
                <a:srgbClr val="990099"/>
              </a:solidFill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q"/>
            </a:pPr>
            <a:r>
              <a:rPr lang="en-US" sz="2000" b="1" dirty="0">
                <a:solidFill>
                  <a:srgbClr val="92D050"/>
                </a:solidFill>
              </a:rPr>
              <a:t>The Task List Widow: </a:t>
            </a:r>
            <a:r>
              <a:rPr lang="en-US" sz="2000" dirty="0">
                <a:solidFill>
                  <a:schemeClr val="bg1"/>
                </a:solidFill>
              </a:rPr>
              <a:t>It is usually populated by the compiler with </a:t>
            </a:r>
            <a:r>
              <a:rPr lang="en-US" sz="2000" b="1" i="1" dirty="0">
                <a:solidFill>
                  <a:schemeClr val="bg1"/>
                </a:solidFill>
              </a:rPr>
              <a:t>error messages</a:t>
            </a:r>
            <a:r>
              <a:rPr lang="en-US" sz="2000" dirty="0">
                <a:solidFill>
                  <a:schemeClr val="bg1"/>
                </a:solidFill>
              </a:rPr>
              <a:t>. We can double-click the error messages in this window, and the IDE will take us to the line with the statement in error - which we should fix.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56356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rgbClr val="FFFF00"/>
                </a:solidFill>
              </a:rPr>
              <a:t>Visual Studio Project Types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610600" cy="5867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92D050"/>
                </a:solidFill>
              </a:rPr>
              <a:t>Windows Application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</a:p>
          <a:p>
            <a:pPr algn="just" eaLnBrk="1" hangingPunct="1"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92D050"/>
                </a:solidFill>
              </a:rPr>
              <a:t>Console Application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– very limited user interface. Output is displayed in a command prompt.</a:t>
            </a:r>
          </a:p>
          <a:p>
            <a:pPr algn="just" eaLnBrk="1" hangingPunct="1"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92D050"/>
                </a:solidFill>
              </a:rPr>
              <a:t>Windows Control Library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– enables building our own custom controls to be used in a Windows application.</a:t>
            </a:r>
          </a:p>
          <a:p>
            <a:pPr algn="just" eaLnBrk="1" hangingPunct="1"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92D050"/>
                </a:solidFill>
              </a:rPr>
              <a:t>Class Library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– has no visible interface; used to add specific functionality to the project.</a:t>
            </a:r>
          </a:p>
          <a:p>
            <a:pPr algn="just" eaLnBrk="1" hangingPunct="1"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92D050"/>
                </a:solidFill>
              </a:rPr>
              <a:t>Windows Service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– long running applications; has no visible interface. These services can be started automatically when the computer is turned on, paused, and restarted.</a:t>
            </a:r>
          </a:p>
          <a:p>
            <a:pPr algn="just" eaLnBrk="1" hangingPunct="1"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92D050"/>
                </a:solidFill>
              </a:rPr>
              <a:t>ASP.NET Web Application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– resides on a web server and services requests made through a browser</a:t>
            </a:r>
            <a:r>
              <a:rPr lang="en-US" sz="2200" dirty="0" smtClean="0"/>
              <a:t>.</a:t>
            </a:r>
          </a:p>
          <a:p>
            <a:pPr algn="just" eaLnBrk="1" hangingPunct="1"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92D050"/>
                </a:solidFill>
              </a:rPr>
              <a:t>ASP.NET Web Service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- resides on a web server and services requests but does not return any HTML page.. </a:t>
            </a:r>
          </a:p>
          <a:p>
            <a:pPr algn="just" eaLnBrk="1" hangingPunct="1">
              <a:lnSpc>
                <a:spcPct val="9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92D050"/>
                </a:solidFill>
              </a:rPr>
              <a:t>Web Control Library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– enables building our own custom controls to be used with web pages.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rgbClr val="FFFF00"/>
                </a:solidFill>
              </a:rPr>
              <a:t>The Members of a Control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838200"/>
            <a:ext cx="8915400" cy="2819400"/>
          </a:xfrm>
        </p:spPr>
        <p:txBody>
          <a:bodyPr/>
          <a:lstStyle/>
          <a:p>
            <a:pPr algn="just"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All objects in the Visual Basic language, including forms and controls, have their own properties, methods, and events. </a:t>
            </a:r>
          </a:p>
          <a:p>
            <a:pPr algn="just"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Properties</a:t>
            </a:r>
            <a:r>
              <a:rPr lang="en-US" sz="2400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methods</a:t>
            </a:r>
            <a:r>
              <a:rPr lang="en-US" sz="2400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and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events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constitute the programmatic interface of the control and are collectively known as the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u="sng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control’s members</a:t>
            </a: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Properties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can be thought of as an </a:t>
            </a:r>
            <a:r>
              <a:rPr lang="en-US" sz="2400" b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object's attributes</a:t>
            </a: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b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methods</a:t>
            </a: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 its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actions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400" b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events</a:t>
            </a: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 its </a:t>
            </a:r>
            <a:r>
              <a:rPr lang="en-US" sz="2400" b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responses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3581400"/>
            <a:ext cx="86868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sz="2000" b="1" i="1" u="sng" dirty="0">
                <a:solidFill>
                  <a:srgbClr val="FFC000"/>
                </a:solidFill>
              </a:rPr>
              <a:t>For example</a:t>
            </a:r>
            <a:r>
              <a:rPr lang="en-US" sz="2000" b="1" i="1" dirty="0">
                <a:solidFill>
                  <a:srgbClr val="FFC000"/>
                </a:solidFill>
              </a:rPr>
              <a:t>:</a:t>
            </a:r>
          </a:p>
          <a:p>
            <a:pPr algn="just">
              <a:spcBef>
                <a:spcPct val="20000"/>
              </a:spcBef>
            </a:pPr>
            <a:r>
              <a:rPr lang="en-US" sz="20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balloon's properties include attributes such as its </a:t>
            </a:r>
            <a:r>
              <a:rPr lang="en-US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height, diameter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color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</a:t>
            </a:r>
          </a:p>
          <a:p>
            <a:pPr algn="just">
              <a:spcBef>
                <a:spcPct val="20000"/>
              </a:spcBef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balloon also has known methods or actions that it can perform. It has an </a:t>
            </a:r>
            <a:r>
              <a:rPr lang="en-US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inflate method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(filling it with helium), a </a:t>
            </a:r>
            <a:r>
              <a:rPr lang="en-US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deflate method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(expelling its contents), and a </a:t>
            </a:r>
            <a:r>
              <a:rPr lang="en-US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rise method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(letting go of it). </a:t>
            </a:r>
          </a:p>
          <a:p>
            <a:pPr algn="just">
              <a:spcBef>
                <a:spcPct val="20000"/>
              </a:spcBef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Balloons also have responses to certain external events. For example, a balloon responds to the </a:t>
            </a:r>
            <a:r>
              <a:rPr lang="en-US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event of being punctured by deflating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or to the </a:t>
            </a:r>
            <a:r>
              <a:rPr lang="en-US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event of being released by rising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  <p:bldP spid="102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356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solidFill>
                  <a:srgbClr val="FFFF00"/>
                </a:solidFill>
              </a:rPr>
              <a:t>A Few Common Properties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382000" cy="5105400"/>
          </a:xfrm>
        </p:spPr>
        <p:txBody>
          <a:bodyPr/>
          <a:lstStyle/>
          <a:p>
            <a:pPr algn="just"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The control’s name.</a:t>
            </a:r>
          </a:p>
          <a:p>
            <a:pPr algn="just"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Font</a:t>
            </a:r>
            <a:r>
              <a:rPr lang="en-US" sz="2400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To determine the size, style etc.</a:t>
            </a:r>
          </a:p>
          <a:p>
            <a:pPr algn="just"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Enabled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To determine whether we can interact with the control or not. (Value: True/False)</a:t>
            </a:r>
          </a:p>
          <a:p>
            <a:pPr algn="just"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Size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Sets or returns the control’s size.</a:t>
            </a:r>
          </a:p>
          <a:p>
            <a:pPr algn="just"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Tag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 Holds some extra data we want to associate with a specific control.</a:t>
            </a:r>
          </a:p>
          <a:p>
            <a:pPr algn="just"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Text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The text that appears on the control.</a:t>
            </a:r>
          </a:p>
          <a:p>
            <a:pPr algn="just"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400" b="1" dirty="0" err="1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TabStop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Whether the control belongs to the tab order.</a:t>
            </a:r>
          </a:p>
          <a:p>
            <a:pPr algn="just"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400" b="1" dirty="0" err="1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TabIndex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 numeric value that determines the position of the control in the Tab order.</a:t>
            </a:r>
          </a:p>
          <a:p>
            <a:pPr algn="just"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Visible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Whether the control will be visible or not.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theme/theme1.xml><?xml version="1.0" encoding="utf-8"?>
<a:theme xmlns:a="http://schemas.openxmlformats.org/drawingml/2006/main" name="Theme7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Theme7</Template>
  <TotalTime>554</TotalTime>
  <Words>1164</Words>
  <Application>Microsoft Office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Theme7</vt:lpstr>
      <vt:lpstr>Slide 1</vt:lpstr>
      <vt:lpstr>Slide Summary</vt:lpstr>
      <vt:lpstr>Visual Basic.NET</vt:lpstr>
      <vt:lpstr>Slide 4</vt:lpstr>
      <vt:lpstr>The IDE Components of VB.NET</vt:lpstr>
      <vt:lpstr>The IDE Components</vt:lpstr>
      <vt:lpstr>Visual Studio Project Types</vt:lpstr>
      <vt:lpstr>The Members of a Control</vt:lpstr>
      <vt:lpstr>A Few Common Properties</vt:lpstr>
      <vt:lpstr>A Few Common Events</vt:lpstr>
      <vt:lpstr>A Few Common Methods</vt:lpstr>
      <vt:lpstr>IntelliSense</vt:lpstr>
      <vt:lpstr>Slide 13</vt:lpstr>
      <vt:lpstr>Slide 14</vt:lpstr>
      <vt:lpstr>Slide 15</vt:lpstr>
      <vt:lpstr>Slide 16</vt:lpstr>
      <vt:lpstr>Environment Options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NEHU</dc:creator>
  <cp:lastModifiedBy>NEHU</cp:lastModifiedBy>
  <cp:revision>41</cp:revision>
  <dcterms:created xsi:type="dcterms:W3CDTF">2017-08-07T18:23:50Z</dcterms:created>
  <dcterms:modified xsi:type="dcterms:W3CDTF">2018-08-07T09:11:43Z</dcterms:modified>
</cp:coreProperties>
</file>