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64" r:id="rId5"/>
    <p:sldId id="258" r:id="rId6"/>
    <p:sldId id="263" r:id="rId7"/>
    <p:sldId id="261" r:id="rId8"/>
    <p:sldId id="262" r:id="rId9"/>
    <p:sldId id="259"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CC0099"/>
    <a:srgbClr val="CCCCFF"/>
    <a:srgbClr val="CCECFF"/>
    <a:srgbClr val="80008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61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F6BF356-BEA2-42A0-950D-D92C74696D16}" type="slidenum">
              <a:rPr lang="en-US" smtClean="0"/>
              <a:pPr/>
              <a:t>‹#›</a:t>
            </a:fld>
            <a:endParaRPr lang="en-US"/>
          </a:p>
        </p:txBody>
      </p:sp>
    </p:spTree>
  </p:cSld>
  <p:clrMapOvr>
    <a:masterClrMapping/>
  </p:clrMapOvr>
  <p:transition>
    <p:blinds/>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6F3D0A5-C4F2-4B58-822F-B012956A4D0A}" type="slidenum">
              <a:rPr lang="en-US" smtClean="0"/>
              <a:pPr/>
              <a:t>‹#›</a:t>
            </a:fld>
            <a:endParaRPr lang="en-US"/>
          </a:p>
        </p:txBody>
      </p:sp>
    </p:spTree>
  </p:cSld>
  <p:clrMapOvr>
    <a:masterClrMapping/>
  </p:clrMapOvr>
  <p:transition>
    <p:blinds/>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E2D6E15-3A77-494D-B99F-D5DB6BE5049B}" type="slidenum">
              <a:rPr lang="en-US" smtClean="0"/>
              <a:pPr/>
              <a:t>‹#›</a:t>
            </a:fld>
            <a:endParaRPr lang="en-US"/>
          </a:p>
        </p:txBody>
      </p:sp>
    </p:spTree>
  </p:cSld>
  <p:clrMapOvr>
    <a:masterClrMapping/>
  </p:clrMapOvr>
  <p:transition>
    <p:blinds/>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780AD1E-A8C6-4342-9A62-AB5D1044DF62}" type="slidenum">
              <a:rPr lang="en-US" smtClean="0"/>
              <a:pPr/>
              <a:t>‹#›</a:t>
            </a:fld>
            <a:endParaRPr lang="en-US"/>
          </a:p>
        </p:txBody>
      </p:sp>
    </p:spTree>
  </p:cSld>
  <p:clrMapOvr>
    <a:masterClrMapping/>
  </p:clrMapOvr>
  <p:transition>
    <p:blinds/>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FD77020-3C88-4861-BFE8-501FF0061920}" type="slidenum">
              <a:rPr lang="en-US" smtClean="0"/>
              <a:pPr/>
              <a:t>‹#›</a:t>
            </a:fld>
            <a:endParaRPr lang="en-US"/>
          </a:p>
        </p:txBody>
      </p:sp>
    </p:spTree>
  </p:cSld>
  <p:clrMapOvr>
    <a:masterClrMapping/>
  </p:clrMapOvr>
  <p:transition>
    <p:blinds/>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8A8AFB0-FD32-4F00-867B-D53025DA8EC9}" type="slidenum">
              <a:rPr lang="en-US" smtClean="0"/>
              <a:pPr/>
              <a:t>‹#›</a:t>
            </a:fld>
            <a:endParaRPr lang="en-US"/>
          </a:p>
        </p:txBody>
      </p:sp>
    </p:spTree>
  </p:cSld>
  <p:clrMapOvr>
    <a:masterClrMapping/>
  </p:clrMapOvr>
  <p:transition>
    <p:blinds/>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65BF5FB-6416-4B62-AF60-6C7C3E932E3C}" type="slidenum">
              <a:rPr lang="en-US" smtClean="0"/>
              <a:pPr/>
              <a:t>‹#›</a:t>
            </a:fld>
            <a:endParaRPr lang="en-US"/>
          </a:p>
        </p:txBody>
      </p:sp>
    </p:spTree>
  </p:cSld>
  <p:clrMapOvr>
    <a:masterClrMapping/>
  </p:clrMapOvr>
  <p:transition>
    <p:blinds/>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0981B3A-AA22-404C-A9FE-5EDA356B9892}" type="slidenum">
              <a:rPr lang="en-US" smtClean="0"/>
              <a:pPr/>
              <a:t>‹#›</a:t>
            </a:fld>
            <a:endParaRPr lang="en-US"/>
          </a:p>
        </p:txBody>
      </p:sp>
    </p:spTree>
  </p:cSld>
  <p:clrMapOvr>
    <a:masterClrMapping/>
  </p:clrMapOvr>
  <p:transition>
    <p:blinds/>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1D164C5-0E2A-49A3-8638-0C64BF3270C2}" type="slidenum">
              <a:rPr lang="en-US" smtClean="0"/>
              <a:pPr/>
              <a:t>‹#›</a:t>
            </a:fld>
            <a:endParaRPr lang="en-US"/>
          </a:p>
        </p:txBody>
      </p:sp>
    </p:spTree>
  </p:cSld>
  <p:clrMapOvr>
    <a:masterClrMapping/>
  </p:clrMapOvr>
  <p:transition>
    <p:blinds/>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0B885C8-0486-4536-9FA6-B9B8C47DCC89}" type="slidenum">
              <a:rPr lang="en-US" smtClean="0"/>
              <a:pPr/>
              <a:t>‹#›</a:t>
            </a:fld>
            <a:endParaRPr lang="en-US"/>
          </a:p>
        </p:txBody>
      </p:sp>
    </p:spTree>
  </p:cSld>
  <p:clrMapOvr>
    <a:masterClrMapping/>
  </p:clrMapOvr>
  <p:transition>
    <p:blinds/>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BEA03EE-1C1D-4A7F-ABFC-B34B57058AE1}" type="slidenum">
              <a:rPr lang="en-US" smtClean="0"/>
              <a:pPr/>
              <a:t>‹#›</a:t>
            </a:fld>
            <a:endParaRPr lang="en-US"/>
          </a:p>
        </p:txBody>
      </p:sp>
    </p:spTree>
  </p:cSld>
  <p:clrMapOvr>
    <a:masterClrMapping/>
  </p:clrMapOvr>
  <p:transition>
    <p:blinds/>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9196CD8-7784-4929-A9C1-6C61702D9D7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blinds/>
  </p:transition>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WordArt 4"/>
          <p:cNvSpPr>
            <a:spLocks noChangeArrowheads="1" noChangeShapeType="1" noTextEdit="1"/>
          </p:cNvSpPr>
          <p:nvPr/>
        </p:nvSpPr>
        <p:spPr bwMode="auto">
          <a:xfrm>
            <a:off x="381000" y="1828800"/>
            <a:ext cx="8305800" cy="3200400"/>
          </a:xfrm>
          <a:prstGeom prst="rect">
            <a:avLst/>
          </a:prstGeom>
        </p:spPr>
        <p:txBody>
          <a:bodyPr wrap="none" fromWordArt="1">
            <a:prstTxWarp prst="textPlain">
              <a:avLst>
                <a:gd name="adj" fmla="val 50000"/>
              </a:avLst>
            </a:prstTxWarp>
          </a:bodyPr>
          <a:lstStyle/>
          <a:p>
            <a:pPr algn="ctr"/>
            <a:r>
              <a:rPr lang="en-US" sz="3600" b="1" kern="10"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Arial Black"/>
              </a:rPr>
              <a:t>VISUAL BASIC</a:t>
            </a:r>
          </a:p>
          <a:p>
            <a:pPr algn="ctr"/>
            <a:r>
              <a:rPr lang="en-US" sz="3600" b="1" kern="10"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Arial Black"/>
              </a:rPr>
              <a:t> PROJECTS</a:t>
            </a:r>
          </a:p>
        </p:txBody>
      </p:sp>
    </p:spTree>
  </p:cSld>
  <p:clrMapOvr>
    <a:masterClrMapping/>
  </p:clrMapOvr>
  <p:transition>
    <p:blind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5"/>
          <p:cNvSpPr>
            <a:spLocks noChangeArrowheads="1"/>
          </p:cNvSpPr>
          <p:nvPr/>
        </p:nvSpPr>
        <p:spPr bwMode="auto">
          <a:xfrm>
            <a:off x="457200" y="152400"/>
            <a:ext cx="8229600" cy="715963"/>
          </a:xfrm>
          <a:prstGeom prst="rect">
            <a:avLst/>
          </a:prstGeom>
          <a:noFill/>
          <a:ln w="9525">
            <a:noFill/>
            <a:miter lim="800000"/>
            <a:headEnd/>
            <a:tailEnd/>
          </a:ln>
          <a:effectLst/>
        </p:spPr>
        <p:txBody>
          <a:bodyPr anchor="ctr"/>
          <a:lstStyle/>
          <a:p>
            <a:pPr algn="ctr"/>
            <a:r>
              <a:rPr lang="en-US" sz="4000" b="1" dirty="0">
                <a:solidFill>
                  <a:srgbClr val="FFFF00"/>
                </a:solidFill>
              </a:rPr>
              <a:t>VB.NET Projects</a:t>
            </a:r>
          </a:p>
        </p:txBody>
      </p:sp>
      <p:sp>
        <p:nvSpPr>
          <p:cNvPr id="8198" name="Rectangle 6"/>
          <p:cNvSpPr>
            <a:spLocks noChangeArrowheads="1"/>
          </p:cNvSpPr>
          <p:nvPr/>
        </p:nvSpPr>
        <p:spPr bwMode="auto">
          <a:xfrm>
            <a:off x="381000" y="838200"/>
            <a:ext cx="8382000" cy="1754326"/>
          </a:xfrm>
          <a:prstGeom prst="rect">
            <a:avLst/>
          </a:prstGeom>
          <a:noFill/>
          <a:ln w="9525">
            <a:noFill/>
            <a:miter lim="800000"/>
            <a:headEnd/>
            <a:tailEnd/>
          </a:ln>
          <a:effectLst/>
        </p:spPr>
        <p:txBody>
          <a:bodyPr wrap="square">
            <a:spAutoFit/>
          </a:bodyPr>
          <a:lstStyle/>
          <a:p>
            <a:pPr algn="just">
              <a:lnSpc>
                <a:spcPct val="90000"/>
              </a:lnSpc>
              <a:spcBef>
                <a:spcPct val="20000"/>
              </a:spcBef>
            </a:pPr>
            <a:r>
              <a:rPr lang="en-US" sz="2400" dirty="0">
                <a:solidFill>
                  <a:schemeClr val="bg1"/>
                </a:solidFill>
                <a:latin typeface="Calibri" pitchFamily="34" charset="0"/>
                <a:cs typeface="Calibri" pitchFamily="34" charset="0"/>
              </a:rPr>
              <a:t>Build a </a:t>
            </a:r>
            <a:r>
              <a:rPr lang="en-US" sz="2400" b="1" i="1" dirty="0">
                <a:solidFill>
                  <a:schemeClr val="bg1"/>
                </a:solidFill>
                <a:latin typeface="Calibri" pitchFamily="34" charset="0"/>
                <a:cs typeface="Calibri" pitchFamily="34" charset="0"/>
              </a:rPr>
              <a:t>Calculator</a:t>
            </a:r>
            <a:r>
              <a:rPr lang="en-US" sz="2400" dirty="0">
                <a:solidFill>
                  <a:schemeClr val="bg1"/>
                </a:solidFill>
                <a:latin typeface="Calibri" pitchFamily="34" charset="0"/>
                <a:cs typeface="Calibri" pitchFamily="34" charset="0"/>
              </a:rPr>
              <a:t> Project having three forms. The main form  has three buttons: ‘Simple Math’, ‘Simple Loan’, and ‘Exit’. Add the existing forms (Loan Calculator form and Math Calculator form) which gets activated when proper buttons of the Main form are selected.</a:t>
            </a:r>
          </a:p>
        </p:txBody>
      </p:sp>
      <p:pic>
        <p:nvPicPr>
          <p:cNvPr id="8199" name="Picture 7"/>
          <p:cNvPicPr>
            <a:picLocks noChangeAspect="1" noChangeArrowheads="1"/>
          </p:cNvPicPr>
          <p:nvPr/>
        </p:nvPicPr>
        <p:blipFill>
          <a:blip r:embed="rId2"/>
          <a:srcRect/>
          <a:stretch>
            <a:fillRect/>
          </a:stretch>
        </p:blipFill>
        <p:spPr bwMode="auto">
          <a:xfrm>
            <a:off x="2438400" y="2514600"/>
            <a:ext cx="4572000" cy="3048000"/>
          </a:xfrm>
          <a:prstGeom prst="rect">
            <a:avLst/>
          </a:prstGeom>
          <a:noFill/>
          <a:ln w="9525">
            <a:noFill/>
            <a:miter lim="800000"/>
            <a:headEnd/>
            <a:tailEnd/>
          </a:ln>
          <a:effectLst/>
        </p:spPr>
      </p:pic>
    </p:spTree>
  </p:cSld>
  <p:clrMapOvr>
    <a:masterClrMapping/>
  </p:clrMapOvr>
  <p:transition>
    <p:blind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457200" y="152400"/>
            <a:ext cx="8229600" cy="715963"/>
          </a:xfrm>
          <a:noFill/>
          <a:ln>
            <a:noFill/>
          </a:ln>
        </p:spPr>
        <p:txBody>
          <a:bodyPr/>
          <a:lstStyle/>
          <a:p>
            <a:r>
              <a:rPr lang="en-US" sz="4000" b="1" dirty="0">
                <a:solidFill>
                  <a:srgbClr val="FFFF00"/>
                </a:solidFill>
              </a:rPr>
              <a:t>VB.NET Projects</a:t>
            </a:r>
          </a:p>
        </p:txBody>
      </p:sp>
      <p:sp>
        <p:nvSpPr>
          <p:cNvPr id="4101" name="Rectangle 5"/>
          <p:cNvSpPr>
            <a:spLocks noGrp="1" noChangeArrowheads="1"/>
          </p:cNvSpPr>
          <p:nvPr>
            <p:ph idx="1"/>
          </p:nvPr>
        </p:nvSpPr>
        <p:spPr>
          <a:xfrm>
            <a:off x="990600" y="1143000"/>
            <a:ext cx="5105400" cy="914400"/>
          </a:xfrm>
        </p:spPr>
        <p:txBody>
          <a:bodyPr/>
          <a:lstStyle/>
          <a:p>
            <a:pPr algn="just">
              <a:lnSpc>
                <a:spcPct val="90000"/>
              </a:lnSpc>
              <a:buFont typeface="Wingdings" pitchFamily="2" charset="2"/>
              <a:buChar char="q"/>
            </a:pPr>
            <a:r>
              <a:rPr lang="en-US" sz="2400" dirty="0">
                <a:solidFill>
                  <a:srgbClr val="FFC000"/>
                </a:solidFill>
              </a:rPr>
              <a:t>Build a </a:t>
            </a:r>
            <a:r>
              <a:rPr lang="en-US" sz="2400" b="1" i="1" dirty="0">
                <a:solidFill>
                  <a:srgbClr val="FFC000"/>
                </a:solidFill>
              </a:rPr>
              <a:t>Loan Calculator</a:t>
            </a:r>
            <a:r>
              <a:rPr lang="en-US" sz="2400" dirty="0">
                <a:solidFill>
                  <a:srgbClr val="FFC000"/>
                </a:solidFill>
              </a:rPr>
              <a:t> Project</a:t>
            </a:r>
          </a:p>
          <a:p>
            <a:pPr algn="just">
              <a:lnSpc>
                <a:spcPct val="90000"/>
              </a:lnSpc>
              <a:buFont typeface="Wingdings" pitchFamily="2" charset="2"/>
              <a:buChar char="q"/>
            </a:pPr>
            <a:r>
              <a:rPr lang="en-US" sz="2400" dirty="0">
                <a:solidFill>
                  <a:srgbClr val="FFC000"/>
                </a:solidFill>
              </a:rPr>
              <a:t>Build a </a:t>
            </a:r>
            <a:r>
              <a:rPr lang="en-US" sz="2400" b="1" i="1" dirty="0">
                <a:solidFill>
                  <a:srgbClr val="FFC000"/>
                </a:solidFill>
              </a:rPr>
              <a:t>Math Calculator</a:t>
            </a:r>
            <a:r>
              <a:rPr lang="en-US" sz="2400" dirty="0">
                <a:solidFill>
                  <a:srgbClr val="FFC000"/>
                </a:solidFill>
              </a:rPr>
              <a:t> Project</a:t>
            </a:r>
          </a:p>
        </p:txBody>
      </p:sp>
      <p:pic>
        <p:nvPicPr>
          <p:cNvPr id="4103" name="Picture 7"/>
          <p:cNvPicPr>
            <a:picLocks noChangeAspect="1" noChangeArrowheads="1"/>
          </p:cNvPicPr>
          <p:nvPr/>
        </p:nvPicPr>
        <p:blipFill>
          <a:blip r:embed="rId2"/>
          <a:srcRect/>
          <a:stretch>
            <a:fillRect/>
          </a:stretch>
        </p:blipFill>
        <p:spPr bwMode="auto">
          <a:xfrm>
            <a:off x="228600" y="2667000"/>
            <a:ext cx="4114800" cy="3500438"/>
          </a:xfrm>
          <a:prstGeom prst="rect">
            <a:avLst/>
          </a:prstGeom>
          <a:noFill/>
          <a:ln w="9525">
            <a:noFill/>
            <a:miter lim="800000"/>
            <a:headEnd/>
            <a:tailEnd/>
          </a:ln>
          <a:effectLst/>
        </p:spPr>
      </p:pic>
      <p:pic>
        <p:nvPicPr>
          <p:cNvPr id="4104" name="Picture 8"/>
          <p:cNvPicPr>
            <a:picLocks noChangeAspect="1" noChangeArrowheads="1"/>
          </p:cNvPicPr>
          <p:nvPr/>
        </p:nvPicPr>
        <p:blipFill>
          <a:blip r:embed="rId3"/>
          <a:srcRect/>
          <a:stretch>
            <a:fillRect/>
          </a:stretch>
        </p:blipFill>
        <p:spPr bwMode="auto">
          <a:xfrm>
            <a:off x="4724400" y="2743200"/>
            <a:ext cx="4114800" cy="3394075"/>
          </a:xfrm>
          <a:prstGeom prst="rect">
            <a:avLst/>
          </a:prstGeom>
          <a:noFill/>
          <a:ln w="9525">
            <a:noFill/>
            <a:miter lim="800000"/>
            <a:headEnd/>
            <a:tailEnd/>
          </a:ln>
          <a:effectLst/>
        </p:spPr>
      </p:pic>
    </p:spTree>
  </p:cSld>
  <p:clrMapOvr>
    <a:masterClrMapping/>
  </p:clrMapOvr>
  <p:transition>
    <p:blind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ChangeArrowheads="1"/>
          </p:cNvSpPr>
          <p:nvPr/>
        </p:nvSpPr>
        <p:spPr bwMode="auto">
          <a:xfrm>
            <a:off x="457200" y="152400"/>
            <a:ext cx="8229600" cy="715963"/>
          </a:xfrm>
          <a:prstGeom prst="rect">
            <a:avLst/>
          </a:prstGeom>
          <a:noFill/>
          <a:ln w="9525">
            <a:noFill/>
            <a:miter lim="800000"/>
            <a:headEnd/>
            <a:tailEnd/>
          </a:ln>
          <a:effectLst/>
        </p:spPr>
        <p:txBody>
          <a:bodyPr anchor="ctr"/>
          <a:lstStyle/>
          <a:p>
            <a:pPr algn="ctr"/>
            <a:r>
              <a:rPr lang="en-US" sz="4000" b="1" dirty="0">
                <a:solidFill>
                  <a:srgbClr val="FFFF00"/>
                </a:solidFill>
              </a:rPr>
              <a:t>Building A Loan Calculator</a:t>
            </a:r>
          </a:p>
        </p:txBody>
      </p:sp>
      <p:sp>
        <p:nvSpPr>
          <p:cNvPr id="12293" name="Text Box 5"/>
          <p:cNvSpPr txBox="1">
            <a:spLocks noChangeArrowheads="1"/>
          </p:cNvSpPr>
          <p:nvPr/>
        </p:nvSpPr>
        <p:spPr bwMode="auto">
          <a:xfrm>
            <a:off x="76200" y="1295400"/>
            <a:ext cx="9067800" cy="854075"/>
          </a:xfrm>
          <a:prstGeom prst="rect">
            <a:avLst/>
          </a:prstGeom>
          <a:noFill/>
          <a:ln w="9525">
            <a:noFill/>
            <a:miter lim="800000"/>
            <a:headEnd/>
            <a:tailEnd/>
          </a:ln>
          <a:effectLst/>
        </p:spPr>
        <p:txBody>
          <a:bodyPr>
            <a:spAutoFit/>
          </a:bodyPr>
          <a:lstStyle/>
          <a:p>
            <a:pPr>
              <a:spcBef>
                <a:spcPct val="50000"/>
              </a:spcBef>
            </a:pPr>
            <a:r>
              <a:rPr lang="en-US" sz="2000" b="1" dirty="0">
                <a:solidFill>
                  <a:srgbClr val="FFC000"/>
                </a:solidFill>
              </a:rPr>
              <a:t>Formula To Calculate Monthly Interest:</a:t>
            </a:r>
          </a:p>
          <a:p>
            <a:pPr algn="ctr">
              <a:spcBef>
                <a:spcPct val="50000"/>
              </a:spcBef>
            </a:pPr>
            <a:r>
              <a:rPr lang="en-US" sz="2000" b="1" dirty="0">
                <a:solidFill>
                  <a:srgbClr val="92D050"/>
                </a:solidFill>
              </a:rPr>
              <a:t>Monthly Payment = Pmt(</a:t>
            </a:r>
            <a:r>
              <a:rPr lang="en-US" sz="2000" b="1" dirty="0" err="1">
                <a:solidFill>
                  <a:srgbClr val="92D050"/>
                </a:solidFill>
              </a:rPr>
              <a:t>MonthlyRate</a:t>
            </a:r>
            <a:r>
              <a:rPr lang="en-US" sz="2000" b="1" dirty="0">
                <a:solidFill>
                  <a:srgbClr val="92D050"/>
                </a:solidFill>
              </a:rPr>
              <a:t>, Period, Amount, </a:t>
            </a:r>
            <a:r>
              <a:rPr lang="en-US" sz="2000" b="1" dirty="0" err="1">
                <a:solidFill>
                  <a:srgbClr val="92D050"/>
                </a:solidFill>
              </a:rPr>
              <a:t>FutureValue</a:t>
            </a:r>
            <a:r>
              <a:rPr lang="en-US" sz="2000" b="1" dirty="0">
                <a:solidFill>
                  <a:srgbClr val="92D050"/>
                </a:solidFill>
              </a:rPr>
              <a:t>, Due) </a:t>
            </a:r>
          </a:p>
        </p:txBody>
      </p:sp>
      <p:sp>
        <p:nvSpPr>
          <p:cNvPr id="12294" name="Text Box 6"/>
          <p:cNvSpPr txBox="1">
            <a:spLocks noChangeArrowheads="1"/>
          </p:cNvSpPr>
          <p:nvPr/>
        </p:nvSpPr>
        <p:spPr bwMode="auto">
          <a:xfrm>
            <a:off x="152400" y="2209800"/>
            <a:ext cx="8763000" cy="4154984"/>
          </a:xfrm>
          <a:prstGeom prst="rect">
            <a:avLst/>
          </a:prstGeom>
          <a:noFill/>
          <a:ln w="9525">
            <a:noFill/>
            <a:miter lim="800000"/>
            <a:headEnd/>
            <a:tailEnd/>
          </a:ln>
          <a:effectLst/>
        </p:spPr>
        <p:txBody>
          <a:bodyPr>
            <a:spAutoFit/>
          </a:bodyPr>
          <a:lstStyle/>
          <a:p>
            <a:pPr marL="339725" indent="-339725" algn="just">
              <a:spcBef>
                <a:spcPct val="50000"/>
              </a:spcBef>
              <a:buFontTx/>
              <a:buChar char="•"/>
            </a:pPr>
            <a:r>
              <a:rPr lang="en-US" sz="2200" b="1" u="sng" dirty="0">
                <a:solidFill>
                  <a:srgbClr val="FFC000"/>
                </a:solidFill>
                <a:latin typeface="Calibri" pitchFamily="34" charset="0"/>
                <a:cs typeface="Calibri" pitchFamily="34" charset="0"/>
              </a:rPr>
              <a:t>Monthly Rate</a:t>
            </a:r>
            <a:r>
              <a:rPr lang="en-US" sz="2200" b="1" dirty="0">
                <a:solidFill>
                  <a:srgbClr val="FFC000"/>
                </a:solidFill>
                <a:latin typeface="Calibri" pitchFamily="34" charset="0"/>
                <a:cs typeface="Calibri" pitchFamily="34" charset="0"/>
              </a:rPr>
              <a:t>:</a:t>
            </a:r>
            <a:r>
              <a:rPr lang="en-US" sz="2200" dirty="0">
                <a:solidFill>
                  <a:srgbClr val="FFC000"/>
                </a:solidFill>
                <a:latin typeface="Calibri" pitchFamily="34" charset="0"/>
                <a:cs typeface="Calibri" pitchFamily="34" charset="0"/>
              </a:rPr>
              <a:t> </a:t>
            </a:r>
            <a:r>
              <a:rPr lang="en-US" sz="2200" dirty="0">
                <a:solidFill>
                  <a:schemeClr val="bg1"/>
                </a:solidFill>
                <a:latin typeface="Calibri" pitchFamily="34" charset="0"/>
                <a:cs typeface="Calibri" pitchFamily="34" charset="0"/>
              </a:rPr>
              <a:t>If interest rate = 14.5, then monthly rate to be supplied will be 0.145 /12</a:t>
            </a:r>
          </a:p>
          <a:p>
            <a:pPr marL="339725" indent="-339725" algn="just">
              <a:spcBef>
                <a:spcPct val="50000"/>
              </a:spcBef>
              <a:buFontTx/>
              <a:buChar char="•"/>
            </a:pPr>
            <a:r>
              <a:rPr lang="en-US" sz="2200" b="1" u="sng" dirty="0">
                <a:solidFill>
                  <a:srgbClr val="FFC000"/>
                </a:solidFill>
                <a:latin typeface="Calibri" pitchFamily="34" charset="0"/>
                <a:cs typeface="Calibri" pitchFamily="34" charset="0"/>
              </a:rPr>
              <a:t>Period</a:t>
            </a:r>
            <a:r>
              <a:rPr lang="en-US" sz="2200" b="1" dirty="0">
                <a:solidFill>
                  <a:srgbClr val="FFC000"/>
                </a:solidFill>
                <a:latin typeface="Calibri" pitchFamily="34" charset="0"/>
                <a:cs typeface="Calibri" pitchFamily="34" charset="0"/>
              </a:rPr>
              <a:t>:</a:t>
            </a:r>
            <a:r>
              <a:rPr lang="en-US" sz="2200" dirty="0">
                <a:latin typeface="Calibri" pitchFamily="34" charset="0"/>
                <a:cs typeface="Calibri" pitchFamily="34" charset="0"/>
              </a:rPr>
              <a:t> </a:t>
            </a:r>
            <a:r>
              <a:rPr lang="en-US" sz="2200" dirty="0">
                <a:solidFill>
                  <a:schemeClr val="bg1"/>
                </a:solidFill>
                <a:latin typeface="Calibri" pitchFamily="34" charset="0"/>
                <a:cs typeface="Calibri" pitchFamily="34" charset="0"/>
              </a:rPr>
              <a:t>Period is the number of months taken as input.</a:t>
            </a:r>
          </a:p>
          <a:p>
            <a:pPr marL="339725" indent="-339725" algn="just">
              <a:spcBef>
                <a:spcPct val="50000"/>
              </a:spcBef>
              <a:buFontTx/>
              <a:buChar char="•"/>
            </a:pPr>
            <a:r>
              <a:rPr lang="en-US" sz="2200" b="1" u="sng" dirty="0">
                <a:solidFill>
                  <a:srgbClr val="FFC000"/>
                </a:solidFill>
                <a:latin typeface="Calibri" pitchFamily="34" charset="0"/>
                <a:cs typeface="Calibri" pitchFamily="34" charset="0"/>
              </a:rPr>
              <a:t>Amount</a:t>
            </a:r>
            <a:r>
              <a:rPr lang="en-US" sz="2200" b="1" dirty="0">
                <a:solidFill>
                  <a:srgbClr val="FFC000"/>
                </a:solidFill>
                <a:latin typeface="Calibri" pitchFamily="34" charset="0"/>
                <a:cs typeface="Calibri" pitchFamily="34" charset="0"/>
              </a:rPr>
              <a:t>:</a:t>
            </a:r>
            <a:r>
              <a:rPr lang="en-US" sz="2200" dirty="0">
                <a:latin typeface="Calibri" pitchFamily="34" charset="0"/>
                <a:cs typeface="Calibri" pitchFamily="34" charset="0"/>
              </a:rPr>
              <a:t> </a:t>
            </a:r>
            <a:r>
              <a:rPr lang="en-US" sz="2200" dirty="0">
                <a:solidFill>
                  <a:schemeClr val="bg1"/>
                </a:solidFill>
                <a:latin typeface="Calibri" pitchFamily="34" charset="0"/>
                <a:cs typeface="Calibri" pitchFamily="34" charset="0"/>
              </a:rPr>
              <a:t>The value of amount has to taken as a negative value. It is because we don’t have the money now. We are borrowing the money we owe to the bank.</a:t>
            </a:r>
          </a:p>
          <a:p>
            <a:pPr marL="339725" indent="-339725" algn="just">
              <a:spcBef>
                <a:spcPct val="50000"/>
              </a:spcBef>
              <a:buFontTx/>
              <a:buChar char="•"/>
            </a:pPr>
            <a:r>
              <a:rPr lang="en-US" sz="2200" b="1" u="sng" dirty="0">
                <a:solidFill>
                  <a:srgbClr val="FFC000"/>
                </a:solidFill>
                <a:latin typeface="Calibri" pitchFamily="34" charset="0"/>
                <a:cs typeface="Calibri" pitchFamily="34" charset="0"/>
              </a:rPr>
              <a:t>Future value</a:t>
            </a:r>
            <a:r>
              <a:rPr lang="en-US" sz="2200" b="1" dirty="0">
                <a:solidFill>
                  <a:srgbClr val="FFC000"/>
                </a:solidFill>
                <a:latin typeface="Calibri" pitchFamily="34" charset="0"/>
                <a:cs typeface="Calibri" pitchFamily="34" charset="0"/>
              </a:rPr>
              <a:t>:</a:t>
            </a:r>
            <a:r>
              <a:rPr lang="en-US" sz="2200" dirty="0">
                <a:solidFill>
                  <a:srgbClr val="FFC000"/>
                </a:solidFill>
                <a:latin typeface="Calibri" pitchFamily="34" charset="0"/>
                <a:cs typeface="Calibri" pitchFamily="34" charset="0"/>
              </a:rPr>
              <a:t> </a:t>
            </a:r>
            <a:r>
              <a:rPr lang="en-US" sz="2200" dirty="0">
                <a:solidFill>
                  <a:schemeClr val="bg1"/>
                </a:solidFill>
                <a:latin typeface="Calibri" pitchFamily="34" charset="0"/>
                <a:cs typeface="Calibri" pitchFamily="34" charset="0"/>
              </a:rPr>
              <a:t>Future Value is always 0. It would be positive value for an investment. It means what the loan will be worth when it is paid off.</a:t>
            </a:r>
          </a:p>
          <a:p>
            <a:pPr marL="339725" indent="-339725" algn="just">
              <a:spcBef>
                <a:spcPct val="50000"/>
              </a:spcBef>
              <a:buFontTx/>
              <a:buChar char="•"/>
            </a:pPr>
            <a:r>
              <a:rPr lang="en-US" sz="2200" b="1" u="sng" dirty="0" err="1" smtClean="0">
                <a:solidFill>
                  <a:srgbClr val="FFC000"/>
                </a:solidFill>
                <a:latin typeface="Calibri" pitchFamily="34" charset="0"/>
                <a:cs typeface="Calibri" pitchFamily="34" charset="0"/>
              </a:rPr>
              <a:t>Due</a:t>
            </a:r>
            <a:r>
              <a:rPr lang="en-US" sz="2200" b="1" dirty="0" err="1" smtClean="0">
                <a:solidFill>
                  <a:srgbClr val="FFC000"/>
                </a:solidFill>
                <a:latin typeface="Calibri" pitchFamily="34" charset="0"/>
                <a:cs typeface="Calibri" pitchFamily="34" charset="0"/>
              </a:rPr>
              <a:t>:</a:t>
            </a:r>
            <a:r>
              <a:rPr lang="en-US" sz="2200" dirty="0" err="1" smtClean="0">
                <a:solidFill>
                  <a:schemeClr val="bg1"/>
                </a:solidFill>
                <a:latin typeface="Calibri" pitchFamily="34" charset="0"/>
                <a:cs typeface="Calibri" pitchFamily="34" charset="0"/>
              </a:rPr>
              <a:t>The</a:t>
            </a:r>
            <a:r>
              <a:rPr lang="en-US" sz="2200" dirty="0" smtClean="0">
                <a:solidFill>
                  <a:schemeClr val="bg1"/>
                </a:solidFill>
                <a:latin typeface="Calibri" pitchFamily="34" charset="0"/>
                <a:cs typeface="Calibri" pitchFamily="34" charset="0"/>
              </a:rPr>
              <a:t> </a:t>
            </a:r>
            <a:r>
              <a:rPr lang="en-US" sz="2200" dirty="0">
                <a:solidFill>
                  <a:schemeClr val="bg1"/>
                </a:solidFill>
                <a:latin typeface="Calibri" pitchFamily="34" charset="0"/>
                <a:cs typeface="Calibri" pitchFamily="34" charset="0"/>
              </a:rPr>
              <a:t>value of Due can be one of the constants – </a:t>
            </a:r>
            <a:r>
              <a:rPr lang="en-US" sz="2200" dirty="0" err="1">
                <a:solidFill>
                  <a:schemeClr val="bg1"/>
                </a:solidFill>
                <a:latin typeface="Calibri" pitchFamily="34" charset="0"/>
                <a:cs typeface="Calibri" pitchFamily="34" charset="0"/>
              </a:rPr>
              <a:t>DueDate.BegOfPeriod</a:t>
            </a:r>
            <a:r>
              <a:rPr lang="en-US" sz="2200" dirty="0">
                <a:solidFill>
                  <a:schemeClr val="bg1"/>
                </a:solidFill>
                <a:latin typeface="Calibri" pitchFamily="34" charset="0"/>
                <a:cs typeface="Calibri" pitchFamily="34" charset="0"/>
              </a:rPr>
              <a:t> and </a:t>
            </a:r>
            <a:r>
              <a:rPr lang="en-US" sz="2200" dirty="0" err="1">
                <a:solidFill>
                  <a:schemeClr val="bg1"/>
                </a:solidFill>
                <a:latin typeface="Calibri" pitchFamily="34" charset="0"/>
                <a:cs typeface="Calibri" pitchFamily="34" charset="0"/>
              </a:rPr>
              <a:t>DueDate.EndOfPeriod</a:t>
            </a:r>
            <a:r>
              <a:rPr lang="en-US" sz="2200" dirty="0">
                <a:solidFill>
                  <a:schemeClr val="bg1"/>
                </a:solidFill>
                <a:latin typeface="Calibri" pitchFamily="34" charset="0"/>
                <a:cs typeface="Calibri" pitchFamily="34" charset="0"/>
              </a:rPr>
              <a:t>.  </a:t>
            </a:r>
          </a:p>
        </p:txBody>
      </p:sp>
    </p:spTree>
  </p:cSld>
  <p:clrMapOvr>
    <a:masterClrMapping/>
  </p:clrMapOvr>
  <p:transition>
    <p:blinds/>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ChangeArrowheads="1"/>
          </p:cNvSpPr>
          <p:nvPr/>
        </p:nvSpPr>
        <p:spPr bwMode="auto">
          <a:xfrm>
            <a:off x="457200" y="76200"/>
            <a:ext cx="8229600" cy="715963"/>
          </a:xfrm>
          <a:prstGeom prst="rect">
            <a:avLst/>
          </a:prstGeom>
          <a:noFill/>
          <a:ln w="9525">
            <a:noFill/>
            <a:miter lim="800000"/>
            <a:headEnd/>
            <a:tailEnd/>
          </a:ln>
          <a:effectLst/>
        </p:spPr>
        <p:txBody>
          <a:bodyPr anchor="ctr"/>
          <a:lstStyle/>
          <a:p>
            <a:pPr algn="ctr"/>
            <a:r>
              <a:rPr lang="en-US" sz="4000" b="1" dirty="0">
                <a:solidFill>
                  <a:srgbClr val="FFFF00"/>
                </a:solidFill>
              </a:rPr>
              <a:t>Executable Files</a:t>
            </a:r>
          </a:p>
        </p:txBody>
      </p:sp>
      <p:sp>
        <p:nvSpPr>
          <p:cNvPr id="6149" name="Text Box 5"/>
          <p:cNvSpPr txBox="1">
            <a:spLocks noChangeArrowheads="1"/>
          </p:cNvSpPr>
          <p:nvPr/>
        </p:nvSpPr>
        <p:spPr bwMode="auto">
          <a:xfrm>
            <a:off x="228600" y="838200"/>
            <a:ext cx="8763000" cy="5586145"/>
          </a:xfrm>
          <a:prstGeom prst="rect">
            <a:avLst/>
          </a:prstGeom>
          <a:noFill/>
          <a:ln w="9525">
            <a:noFill/>
            <a:miter lim="800000"/>
            <a:headEnd/>
            <a:tailEnd/>
          </a:ln>
          <a:effectLst/>
        </p:spPr>
        <p:txBody>
          <a:bodyPr>
            <a:spAutoFit/>
          </a:bodyPr>
          <a:lstStyle/>
          <a:p>
            <a:pPr marL="347663" indent="-347663" algn="just">
              <a:spcBef>
                <a:spcPct val="50000"/>
              </a:spcBef>
              <a:buFont typeface="Wingdings" pitchFamily="2" charset="2"/>
              <a:buChar char="q"/>
            </a:pPr>
            <a:r>
              <a:rPr lang="en-US" sz="2100" dirty="0">
                <a:solidFill>
                  <a:schemeClr val="bg1"/>
                </a:solidFill>
                <a:latin typeface="Calibri" pitchFamily="34" charset="0"/>
                <a:cs typeface="Calibri" pitchFamily="34" charset="0"/>
              </a:rPr>
              <a:t>An</a:t>
            </a:r>
            <a:r>
              <a:rPr lang="en-US" sz="2100" dirty="0">
                <a:latin typeface="Calibri" pitchFamily="34" charset="0"/>
                <a:cs typeface="Calibri" pitchFamily="34" charset="0"/>
              </a:rPr>
              <a:t> </a:t>
            </a:r>
            <a:r>
              <a:rPr lang="en-US" sz="2100" b="1" i="1" dirty="0">
                <a:solidFill>
                  <a:srgbClr val="92D050"/>
                </a:solidFill>
                <a:latin typeface="Calibri" pitchFamily="34" charset="0"/>
                <a:cs typeface="Calibri" pitchFamily="34" charset="0"/>
              </a:rPr>
              <a:t>executable file</a:t>
            </a:r>
            <a:r>
              <a:rPr lang="en-US" sz="2100" dirty="0">
                <a:latin typeface="Calibri" pitchFamily="34" charset="0"/>
                <a:cs typeface="Calibri" pitchFamily="34" charset="0"/>
              </a:rPr>
              <a:t> </a:t>
            </a:r>
            <a:r>
              <a:rPr lang="en-US" sz="2100" dirty="0">
                <a:solidFill>
                  <a:schemeClr val="bg1"/>
                </a:solidFill>
                <a:latin typeface="Calibri" pitchFamily="34" charset="0"/>
                <a:cs typeface="Calibri" pitchFamily="34" charset="0"/>
              </a:rPr>
              <a:t>is a</a:t>
            </a:r>
            <a:r>
              <a:rPr lang="en-US" sz="2100" dirty="0">
                <a:latin typeface="Calibri" pitchFamily="34" charset="0"/>
                <a:cs typeface="Calibri" pitchFamily="34" charset="0"/>
              </a:rPr>
              <a:t> </a:t>
            </a:r>
            <a:r>
              <a:rPr lang="en-US" sz="2100" b="1" i="1" dirty="0">
                <a:solidFill>
                  <a:srgbClr val="92D050"/>
                </a:solidFill>
                <a:latin typeface="Calibri" pitchFamily="34" charset="0"/>
                <a:cs typeface="Calibri" pitchFamily="34" charset="0"/>
              </a:rPr>
              <a:t>binary file</a:t>
            </a:r>
            <a:r>
              <a:rPr lang="en-US" sz="2100" dirty="0">
                <a:solidFill>
                  <a:srgbClr val="92D050"/>
                </a:solidFill>
                <a:latin typeface="Calibri" pitchFamily="34" charset="0"/>
                <a:cs typeface="Calibri" pitchFamily="34" charset="0"/>
              </a:rPr>
              <a:t> </a:t>
            </a:r>
            <a:r>
              <a:rPr lang="en-US" sz="2100" dirty="0">
                <a:solidFill>
                  <a:schemeClr val="bg1"/>
                </a:solidFill>
                <a:latin typeface="Calibri" pitchFamily="34" charset="0"/>
                <a:cs typeface="Calibri" pitchFamily="34" charset="0"/>
              </a:rPr>
              <a:t>that contains instructions only the machine can understand and execute. </a:t>
            </a:r>
          </a:p>
          <a:p>
            <a:pPr marL="347663" indent="-347663" algn="just">
              <a:spcBef>
                <a:spcPct val="50000"/>
              </a:spcBef>
              <a:buFont typeface="Wingdings" pitchFamily="2" charset="2"/>
              <a:buChar char="q"/>
            </a:pPr>
            <a:r>
              <a:rPr lang="en-US" sz="2100" dirty="0">
                <a:solidFill>
                  <a:schemeClr val="bg1"/>
                </a:solidFill>
                <a:latin typeface="Calibri" pitchFamily="34" charset="0"/>
                <a:cs typeface="Calibri" pitchFamily="34" charset="0"/>
              </a:rPr>
              <a:t>The commands stored in the executable file are known as </a:t>
            </a:r>
            <a:r>
              <a:rPr lang="en-US" sz="2100" b="1" i="1" dirty="0">
                <a:solidFill>
                  <a:srgbClr val="92D050"/>
                </a:solidFill>
                <a:latin typeface="Calibri" pitchFamily="34" charset="0"/>
                <a:cs typeface="Calibri" pitchFamily="34" charset="0"/>
              </a:rPr>
              <a:t>machine language.</a:t>
            </a:r>
          </a:p>
          <a:p>
            <a:pPr marL="347663" indent="-347663" algn="just">
              <a:spcBef>
                <a:spcPct val="50000"/>
              </a:spcBef>
              <a:buFont typeface="Wingdings" pitchFamily="2" charset="2"/>
              <a:buChar char="q"/>
            </a:pPr>
            <a:r>
              <a:rPr lang="en-US" sz="2100" dirty="0">
                <a:solidFill>
                  <a:schemeClr val="bg1"/>
                </a:solidFill>
                <a:latin typeface="Calibri" pitchFamily="34" charset="0"/>
                <a:cs typeface="Calibri" pitchFamily="34" charset="0"/>
              </a:rPr>
              <a:t>Along with the executable file, an application requires </a:t>
            </a:r>
            <a:r>
              <a:rPr lang="en-US" sz="2100" b="1" i="1" dirty="0">
                <a:solidFill>
                  <a:srgbClr val="92D050"/>
                </a:solidFill>
                <a:latin typeface="Calibri" pitchFamily="34" charset="0"/>
                <a:cs typeface="Calibri" pitchFamily="34" charset="0"/>
              </a:rPr>
              <a:t>support files</a:t>
            </a:r>
            <a:r>
              <a:rPr lang="en-US" sz="2100" dirty="0">
                <a:solidFill>
                  <a:schemeClr val="bg1"/>
                </a:solidFill>
                <a:latin typeface="Calibri" pitchFamily="34" charset="0"/>
                <a:cs typeface="Calibri" pitchFamily="34" charset="0"/>
              </a:rPr>
              <a:t>. The executable file will run on the system on which it was developed, because the support files are there.</a:t>
            </a:r>
          </a:p>
          <a:p>
            <a:pPr marL="347663" indent="-347663" algn="just">
              <a:spcBef>
                <a:spcPct val="50000"/>
              </a:spcBef>
              <a:buFont typeface="Wingdings" pitchFamily="2" charset="2"/>
              <a:buChar char="q"/>
            </a:pPr>
            <a:r>
              <a:rPr lang="en-US" sz="2100" dirty="0">
                <a:solidFill>
                  <a:schemeClr val="bg1"/>
                </a:solidFill>
                <a:latin typeface="Calibri" pitchFamily="34" charset="0"/>
                <a:cs typeface="Calibri" pitchFamily="34" charset="0"/>
              </a:rPr>
              <a:t>Under the project’s file, there are</a:t>
            </a:r>
            <a:r>
              <a:rPr lang="en-US" sz="2100" dirty="0">
                <a:latin typeface="Calibri" pitchFamily="34" charset="0"/>
                <a:cs typeface="Calibri" pitchFamily="34" charset="0"/>
              </a:rPr>
              <a:t> </a:t>
            </a:r>
            <a:r>
              <a:rPr lang="en-US" sz="2100" b="1" dirty="0">
                <a:solidFill>
                  <a:srgbClr val="92D050"/>
                </a:solidFill>
                <a:latin typeface="Calibri" pitchFamily="34" charset="0"/>
                <a:cs typeface="Calibri" pitchFamily="34" charset="0"/>
              </a:rPr>
              <a:t>two folders</a:t>
            </a:r>
            <a:r>
              <a:rPr lang="en-US" sz="2100" dirty="0">
                <a:solidFill>
                  <a:srgbClr val="92D050"/>
                </a:solidFill>
                <a:latin typeface="Calibri" pitchFamily="34" charset="0"/>
                <a:cs typeface="Calibri" pitchFamily="34" charset="0"/>
              </a:rPr>
              <a:t> </a:t>
            </a:r>
            <a:r>
              <a:rPr lang="en-US" sz="2100" dirty="0">
                <a:solidFill>
                  <a:schemeClr val="bg1"/>
                </a:solidFill>
                <a:latin typeface="Calibri" pitchFamily="34" charset="0"/>
                <a:cs typeface="Calibri" pitchFamily="34" charset="0"/>
              </a:rPr>
              <a:t>named</a:t>
            </a:r>
            <a:r>
              <a:rPr lang="en-US" sz="2100" dirty="0">
                <a:latin typeface="Calibri" pitchFamily="34" charset="0"/>
                <a:cs typeface="Calibri" pitchFamily="34" charset="0"/>
              </a:rPr>
              <a:t> </a:t>
            </a:r>
            <a:r>
              <a:rPr lang="en-US" sz="2100" b="1" dirty="0">
                <a:solidFill>
                  <a:srgbClr val="92D050"/>
                </a:solidFill>
                <a:latin typeface="Calibri" pitchFamily="34" charset="0"/>
                <a:cs typeface="Calibri" pitchFamily="34" charset="0"/>
              </a:rPr>
              <a:t>Bin</a:t>
            </a:r>
            <a:r>
              <a:rPr lang="en-US" sz="2100" dirty="0">
                <a:latin typeface="Calibri" pitchFamily="34" charset="0"/>
                <a:cs typeface="Calibri" pitchFamily="34" charset="0"/>
              </a:rPr>
              <a:t> </a:t>
            </a:r>
            <a:r>
              <a:rPr lang="en-US" sz="2100" dirty="0">
                <a:solidFill>
                  <a:schemeClr val="bg1"/>
                </a:solidFill>
                <a:latin typeface="Calibri" pitchFamily="34" charset="0"/>
                <a:cs typeface="Calibri" pitchFamily="34" charset="0"/>
              </a:rPr>
              <a:t>and</a:t>
            </a:r>
            <a:r>
              <a:rPr lang="en-US" sz="2100" dirty="0">
                <a:latin typeface="Calibri" pitchFamily="34" charset="0"/>
                <a:cs typeface="Calibri" pitchFamily="34" charset="0"/>
              </a:rPr>
              <a:t> </a:t>
            </a:r>
            <a:r>
              <a:rPr lang="en-US" sz="2100" b="1" dirty="0">
                <a:solidFill>
                  <a:srgbClr val="92D050"/>
                </a:solidFill>
                <a:latin typeface="Calibri" pitchFamily="34" charset="0"/>
                <a:cs typeface="Calibri" pitchFamily="34" charset="0"/>
              </a:rPr>
              <a:t>Obj</a:t>
            </a:r>
            <a:r>
              <a:rPr lang="en-US" sz="2100" dirty="0">
                <a:solidFill>
                  <a:schemeClr val="bg1"/>
                </a:solidFill>
                <a:latin typeface="Calibri" pitchFamily="34" charset="0"/>
                <a:cs typeface="Calibri" pitchFamily="34" charset="0"/>
              </a:rPr>
              <a:t>. Inside the </a:t>
            </a:r>
            <a:r>
              <a:rPr lang="en-US" sz="2100" dirty="0" err="1">
                <a:solidFill>
                  <a:schemeClr val="bg1"/>
                </a:solidFill>
                <a:latin typeface="Calibri" pitchFamily="34" charset="0"/>
                <a:cs typeface="Calibri" pitchFamily="34" charset="0"/>
              </a:rPr>
              <a:t>Obj</a:t>
            </a:r>
            <a:r>
              <a:rPr lang="en-US" sz="2100" dirty="0">
                <a:solidFill>
                  <a:schemeClr val="bg1"/>
                </a:solidFill>
                <a:latin typeface="Calibri" pitchFamily="34" charset="0"/>
                <a:cs typeface="Calibri" pitchFamily="34" charset="0"/>
              </a:rPr>
              <a:t> folder there is a subfolder named </a:t>
            </a:r>
            <a:r>
              <a:rPr lang="en-US" sz="2100" b="1" dirty="0">
                <a:solidFill>
                  <a:srgbClr val="92D050"/>
                </a:solidFill>
                <a:latin typeface="Calibri" pitchFamily="34" charset="0"/>
                <a:cs typeface="Calibri" pitchFamily="34" charset="0"/>
              </a:rPr>
              <a:t>Debug</a:t>
            </a:r>
            <a:r>
              <a:rPr lang="en-US" sz="2100" dirty="0">
                <a:solidFill>
                  <a:schemeClr val="bg1"/>
                </a:solidFill>
                <a:latin typeface="Calibri" pitchFamily="34" charset="0"/>
                <a:cs typeface="Calibri" pitchFamily="34" charset="0"/>
              </a:rPr>
              <a:t>. This is where the executable file resides having the same name as the project name and has the extension</a:t>
            </a:r>
            <a:r>
              <a:rPr lang="en-US" sz="2100" dirty="0">
                <a:latin typeface="Calibri" pitchFamily="34" charset="0"/>
                <a:cs typeface="Calibri" pitchFamily="34" charset="0"/>
              </a:rPr>
              <a:t> </a:t>
            </a:r>
            <a:r>
              <a:rPr lang="en-US" sz="2100" b="1" i="1" dirty="0">
                <a:solidFill>
                  <a:srgbClr val="92D050"/>
                </a:solidFill>
                <a:latin typeface="Calibri" pitchFamily="34" charset="0"/>
                <a:cs typeface="Calibri" pitchFamily="34" charset="0"/>
              </a:rPr>
              <a:t>.exe</a:t>
            </a:r>
            <a:r>
              <a:rPr lang="en-US" sz="2100" dirty="0">
                <a:latin typeface="Calibri" pitchFamily="34" charset="0"/>
                <a:cs typeface="Calibri" pitchFamily="34" charset="0"/>
              </a:rPr>
              <a:t>.  </a:t>
            </a:r>
          </a:p>
          <a:p>
            <a:pPr marL="347663" indent="-347663" algn="just">
              <a:spcBef>
                <a:spcPct val="50000"/>
              </a:spcBef>
              <a:buFont typeface="Wingdings" pitchFamily="2" charset="2"/>
              <a:buChar char="q"/>
            </a:pPr>
            <a:r>
              <a:rPr lang="en-US" sz="2100" dirty="0">
                <a:solidFill>
                  <a:schemeClr val="bg1"/>
                </a:solidFill>
                <a:latin typeface="Calibri" pitchFamily="34" charset="0"/>
                <a:cs typeface="Calibri" pitchFamily="34" charset="0"/>
              </a:rPr>
              <a:t>Distributing just an executable file isn't going to be any good, because the executable file requires support files. If the latter are not installed on the target system, then the executable file is not going to work. The file will be executed only on a system that has Visual Studio.NET on it. </a:t>
            </a:r>
          </a:p>
        </p:txBody>
      </p:sp>
    </p:spTree>
  </p:cSld>
  <p:clrMapOvr>
    <a:masterClrMapping/>
  </p:clrMapOvr>
  <p:transition>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2" name="Picture 8"/>
          <p:cNvPicPr>
            <a:picLocks noChangeAspect="1" noChangeArrowheads="1"/>
          </p:cNvPicPr>
          <p:nvPr/>
        </p:nvPicPr>
        <p:blipFill>
          <a:blip r:embed="rId2"/>
          <a:srcRect/>
          <a:stretch>
            <a:fillRect/>
          </a:stretch>
        </p:blipFill>
        <p:spPr bwMode="auto">
          <a:xfrm>
            <a:off x="0" y="1"/>
            <a:ext cx="9144000" cy="3886199"/>
          </a:xfrm>
          <a:prstGeom prst="rect">
            <a:avLst/>
          </a:prstGeom>
          <a:noFill/>
          <a:ln w="9525">
            <a:noFill/>
            <a:miter lim="800000"/>
            <a:headEnd/>
            <a:tailEnd/>
          </a:ln>
          <a:effectLst/>
        </p:spPr>
      </p:pic>
      <p:pic>
        <p:nvPicPr>
          <p:cNvPr id="11273" name="Picture 9"/>
          <p:cNvPicPr>
            <a:picLocks noChangeAspect="1" noChangeArrowheads="1"/>
          </p:cNvPicPr>
          <p:nvPr/>
        </p:nvPicPr>
        <p:blipFill>
          <a:blip r:embed="rId3"/>
          <a:srcRect/>
          <a:stretch>
            <a:fillRect/>
          </a:stretch>
        </p:blipFill>
        <p:spPr bwMode="auto">
          <a:xfrm>
            <a:off x="0" y="3962400"/>
            <a:ext cx="9144000" cy="2895600"/>
          </a:xfrm>
          <a:prstGeom prst="rect">
            <a:avLst/>
          </a:prstGeom>
          <a:noFill/>
          <a:ln w="9525">
            <a:noFill/>
            <a:miter lim="800000"/>
            <a:headEnd/>
            <a:tailEnd/>
          </a:ln>
          <a:effectLst/>
        </p:spPr>
      </p:pic>
      <p:sp>
        <p:nvSpPr>
          <p:cNvPr id="11271" name="Line 7"/>
          <p:cNvSpPr>
            <a:spLocks noChangeShapeType="1"/>
          </p:cNvSpPr>
          <p:nvPr/>
        </p:nvSpPr>
        <p:spPr bwMode="auto">
          <a:xfrm>
            <a:off x="2819400" y="5410200"/>
            <a:ext cx="1371600" cy="68580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11270" name="Text Box 6"/>
          <p:cNvSpPr txBox="1">
            <a:spLocks noChangeArrowheads="1"/>
          </p:cNvSpPr>
          <p:nvPr/>
        </p:nvSpPr>
        <p:spPr bwMode="auto">
          <a:xfrm>
            <a:off x="4191000" y="6019800"/>
            <a:ext cx="2590800" cy="376238"/>
          </a:xfrm>
          <a:prstGeom prst="rect">
            <a:avLst/>
          </a:prstGeom>
          <a:solidFill>
            <a:srgbClr val="CC0099"/>
          </a:solidFill>
          <a:ln w="9525">
            <a:solidFill>
              <a:schemeClr val="tx1"/>
            </a:solidFill>
            <a:miter lim="800000"/>
            <a:headEnd/>
            <a:tailEnd/>
          </a:ln>
          <a:effectLst/>
        </p:spPr>
        <p:txBody>
          <a:bodyPr>
            <a:spAutoFit/>
          </a:bodyPr>
          <a:lstStyle/>
          <a:p>
            <a:pPr algn="ctr">
              <a:spcBef>
                <a:spcPct val="50000"/>
              </a:spcBef>
            </a:pPr>
            <a:r>
              <a:rPr lang="en-US" b="1" dirty="0">
                <a:solidFill>
                  <a:schemeClr val="accent2">
                    <a:lumMod val="20000"/>
                    <a:lumOff val="80000"/>
                  </a:schemeClr>
                </a:solidFill>
              </a:rPr>
              <a:t>Executable File</a:t>
            </a:r>
          </a:p>
        </p:txBody>
      </p:sp>
    </p:spTree>
  </p:cSld>
  <p:clrMapOvr>
    <a:masterClrMapping/>
  </p:clrMapOvr>
  <p:transition>
    <p:blind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ChangeArrowheads="1"/>
          </p:cNvSpPr>
          <p:nvPr/>
        </p:nvSpPr>
        <p:spPr bwMode="auto">
          <a:xfrm>
            <a:off x="304800" y="152400"/>
            <a:ext cx="8534400" cy="3139321"/>
          </a:xfrm>
          <a:prstGeom prst="rect">
            <a:avLst/>
          </a:prstGeom>
          <a:noFill/>
          <a:ln w="9525">
            <a:noFill/>
            <a:miter lim="800000"/>
            <a:headEnd/>
            <a:tailEnd/>
          </a:ln>
          <a:effectLst/>
        </p:spPr>
        <p:txBody>
          <a:bodyPr>
            <a:spAutoFit/>
          </a:bodyPr>
          <a:lstStyle/>
          <a:p>
            <a:pPr algn="just"/>
            <a:r>
              <a:rPr lang="en-US" sz="2200" dirty="0">
                <a:solidFill>
                  <a:schemeClr val="bg1"/>
                </a:solidFill>
                <a:latin typeface="Calibri" pitchFamily="34" charset="0"/>
                <a:cs typeface="Calibri" pitchFamily="34" charset="0"/>
              </a:rPr>
              <a:t>The folder Debug contains the Debug version of the executable. To change the project’s configuration, select </a:t>
            </a:r>
            <a:r>
              <a:rPr lang="en-US" sz="2200" b="1" u="sng" dirty="0">
                <a:solidFill>
                  <a:srgbClr val="92D050"/>
                </a:solidFill>
                <a:latin typeface="Calibri" pitchFamily="34" charset="0"/>
                <a:cs typeface="Calibri" pitchFamily="34" charset="0"/>
              </a:rPr>
              <a:t>Build &gt; Configuration Manager</a:t>
            </a:r>
            <a:r>
              <a:rPr lang="en-US" sz="2200" dirty="0">
                <a:latin typeface="Calibri" pitchFamily="34" charset="0"/>
                <a:cs typeface="Calibri" pitchFamily="34" charset="0"/>
              </a:rPr>
              <a:t>. </a:t>
            </a:r>
            <a:r>
              <a:rPr lang="en-US" sz="2200" dirty="0">
                <a:solidFill>
                  <a:schemeClr val="bg1"/>
                </a:solidFill>
                <a:latin typeface="Calibri" pitchFamily="34" charset="0"/>
                <a:cs typeface="Calibri" pitchFamily="34" charset="0"/>
              </a:rPr>
              <a:t>Change the setting of the configuration to Release. Build the project again and check that under the </a:t>
            </a:r>
            <a:r>
              <a:rPr lang="en-US" sz="2200" dirty="0" err="1">
                <a:solidFill>
                  <a:schemeClr val="bg1"/>
                </a:solidFill>
                <a:latin typeface="Calibri" pitchFamily="34" charset="0"/>
                <a:cs typeface="Calibri" pitchFamily="34" charset="0"/>
              </a:rPr>
              <a:t>Obj</a:t>
            </a:r>
            <a:r>
              <a:rPr lang="en-US" sz="2200" dirty="0">
                <a:solidFill>
                  <a:schemeClr val="bg1"/>
                </a:solidFill>
                <a:latin typeface="Calibri" pitchFamily="34" charset="0"/>
                <a:cs typeface="Calibri" pitchFamily="34" charset="0"/>
              </a:rPr>
              <a:t> folder, a Release subfolder will be created.</a:t>
            </a:r>
          </a:p>
          <a:p>
            <a:pPr algn="just"/>
            <a:r>
              <a:rPr lang="en-US" sz="2200" dirty="0">
                <a:solidFill>
                  <a:schemeClr val="bg1"/>
                </a:solidFill>
                <a:latin typeface="Calibri" pitchFamily="34" charset="0"/>
                <a:cs typeface="Calibri" pitchFamily="34" charset="0"/>
              </a:rPr>
              <a:t>Difference between the </a:t>
            </a:r>
            <a:r>
              <a:rPr lang="en-US" sz="2200" b="1" i="1" dirty="0">
                <a:solidFill>
                  <a:srgbClr val="FFFF00"/>
                </a:solidFill>
                <a:latin typeface="Calibri" pitchFamily="34" charset="0"/>
                <a:cs typeface="Calibri" pitchFamily="34" charset="0"/>
              </a:rPr>
              <a:t>two versions</a:t>
            </a:r>
            <a:r>
              <a:rPr lang="en-US" sz="2200" dirty="0">
                <a:solidFill>
                  <a:srgbClr val="FFFF00"/>
                </a:solidFill>
                <a:latin typeface="Calibri" pitchFamily="34" charset="0"/>
                <a:cs typeface="Calibri" pitchFamily="34" charset="0"/>
              </a:rPr>
              <a:t> </a:t>
            </a:r>
            <a:r>
              <a:rPr lang="en-US" sz="2200" dirty="0">
                <a:solidFill>
                  <a:schemeClr val="bg1"/>
                </a:solidFill>
                <a:latin typeface="Calibri" pitchFamily="34" charset="0"/>
                <a:cs typeface="Calibri" pitchFamily="34" charset="0"/>
              </a:rPr>
              <a:t>of the executable file: </a:t>
            </a:r>
          </a:p>
          <a:p>
            <a:pPr algn="just"/>
            <a:r>
              <a:rPr lang="en-US" sz="2200" b="1" dirty="0">
                <a:solidFill>
                  <a:srgbClr val="FFFF00"/>
                </a:solidFill>
                <a:latin typeface="Calibri" pitchFamily="34" charset="0"/>
                <a:cs typeface="Calibri" pitchFamily="34" charset="0"/>
              </a:rPr>
              <a:t>Debug</a:t>
            </a:r>
            <a:r>
              <a:rPr lang="en-US" sz="2200" dirty="0">
                <a:latin typeface="Calibri" pitchFamily="34" charset="0"/>
                <a:cs typeface="Calibri" pitchFamily="34" charset="0"/>
              </a:rPr>
              <a:t> </a:t>
            </a:r>
            <a:r>
              <a:rPr lang="en-US" sz="2200" dirty="0">
                <a:solidFill>
                  <a:schemeClr val="bg1"/>
                </a:solidFill>
                <a:latin typeface="Calibri" pitchFamily="34" charset="0"/>
                <a:cs typeface="Calibri" pitchFamily="34" charset="0"/>
              </a:rPr>
              <a:t>– Debug files contain symbolic debug information.</a:t>
            </a:r>
          </a:p>
          <a:p>
            <a:pPr algn="just"/>
            <a:r>
              <a:rPr lang="en-US" sz="2200" b="1" dirty="0">
                <a:solidFill>
                  <a:srgbClr val="FFFF00"/>
                </a:solidFill>
                <a:latin typeface="Calibri" pitchFamily="34" charset="0"/>
                <a:cs typeface="Calibri" pitchFamily="34" charset="0"/>
              </a:rPr>
              <a:t>Release</a:t>
            </a:r>
            <a:r>
              <a:rPr lang="en-US" sz="2200" dirty="0">
                <a:latin typeface="Calibri" pitchFamily="34" charset="0"/>
                <a:cs typeface="Calibri" pitchFamily="34" charset="0"/>
              </a:rPr>
              <a:t> </a:t>
            </a:r>
            <a:r>
              <a:rPr lang="en-US" sz="2200" dirty="0">
                <a:solidFill>
                  <a:schemeClr val="bg1"/>
                </a:solidFill>
                <a:latin typeface="Calibri" pitchFamily="34" charset="0"/>
                <a:cs typeface="Calibri" pitchFamily="34" charset="0"/>
              </a:rPr>
              <a:t>– The Release configuration executes faster as it does not contain any debug information. </a:t>
            </a:r>
          </a:p>
        </p:txBody>
      </p:sp>
      <p:pic>
        <p:nvPicPr>
          <p:cNvPr id="9222" name="Picture 6"/>
          <p:cNvPicPr>
            <a:picLocks noChangeAspect="1" noChangeArrowheads="1"/>
          </p:cNvPicPr>
          <p:nvPr/>
        </p:nvPicPr>
        <p:blipFill>
          <a:blip r:embed="rId2"/>
          <a:srcRect l="1132"/>
          <a:stretch>
            <a:fillRect/>
          </a:stretch>
        </p:blipFill>
        <p:spPr bwMode="auto">
          <a:xfrm>
            <a:off x="1447800" y="3200400"/>
            <a:ext cx="6657975" cy="3657600"/>
          </a:xfrm>
          <a:prstGeom prst="rect">
            <a:avLst/>
          </a:prstGeom>
          <a:noFill/>
          <a:ln w="9525">
            <a:noFill/>
            <a:miter lim="800000"/>
            <a:headEnd/>
            <a:tailEnd/>
          </a:ln>
          <a:effectLst/>
        </p:spPr>
      </p:pic>
    </p:spTree>
  </p:cSld>
  <p:clrMapOvr>
    <a:masterClrMapping/>
  </p:clrMapOvr>
  <p:transition>
    <p:blind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a:spLocks noChangeArrowheads="1"/>
          </p:cNvSpPr>
          <p:nvPr/>
        </p:nvSpPr>
        <p:spPr bwMode="auto">
          <a:xfrm>
            <a:off x="304800" y="914400"/>
            <a:ext cx="8534400" cy="5078313"/>
          </a:xfrm>
          <a:prstGeom prst="rect">
            <a:avLst/>
          </a:prstGeom>
          <a:noFill/>
          <a:ln w="9525">
            <a:noFill/>
            <a:miter lim="800000"/>
            <a:headEnd/>
            <a:tailEnd/>
          </a:ln>
          <a:effectLst/>
        </p:spPr>
        <p:txBody>
          <a:bodyPr>
            <a:spAutoFit/>
          </a:bodyPr>
          <a:lstStyle/>
          <a:p>
            <a:pPr marL="347663" indent="-347663" algn="just">
              <a:spcBef>
                <a:spcPct val="50000"/>
              </a:spcBef>
              <a:buFont typeface="Wingdings" pitchFamily="2" charset="2"/>
              <a:buChar char="q"/>
            </a:pPr>
            <a:r>
              <a:rPr lang="en-US" sz="2400" dirty="0">
                <a:solidFill>
                  <a:schemeClr val="bg1"/>
                </a:solidFill>
                <a:latin typeface="Calibri" pitchFamily="34" charset="0"/>
                <a:cs typeface="Calibri" pitchFamily="34" charset="0"/>
              </a:rPr>
              <a:t>Eventually, all the support files will become part of the operating system, and then we will be able to distribute a single EXE file (or a number of files). This hasn’t happened with Windows 2000 or Windows XP and won’t for some time. Until it does, we must provide our own installer.</a:t>
            </a:r>
          </a:p>
          <a:p>
            <a:pPr marL="347663" indent="-347663" algn="just">
              <a:spcBef>
                <a:spcPct val="50000"/>
              </a:spcBef>
              <a:buFont typeface="Wingdings" pitchFamily="2" charset="2"/>
              <a:buChar char="q"/>
            </a:pPr>
            <a:r>
              <a:rPr lang="en-US" sz="2400" dirty="0">
                <a:solidFill>
                  <a:schemeClr val="bg1"/>
                </a:solidFill>
                <a:latin typeface="Calibri" pitchFamily="34" charset="0"/>
                <a:cs typeface="Calibri" pitchFamily="34" charset="0"/>
              </a:rPr>
              <a:t>A setup project creates a </a:t>
            </a:r>
            <a:r>
              <a:rPr lang="en-US" sz="2400" b="1" dirty="0">
                <a:solidFill>
                  <a:srgbClr val="92D050"/>
                </a:solidFill>
                <a:latin typeface="Calibri" pitchFamily="34" charset="0"/>
                <a:cs typeface="Calibri" pitchFamily="34" charset="0"/>
              </a:rPr>
              <a:t>Windows installer file</a:t>
            </a:r>
            <a:r>
              <a:rPr lang="en-US" sz="2400" dirty="0">
                <a:solidFill>
                  <a:srgbClr val="92D050"/>
                </a:solidFill>
                <a:latin typeface="Calibri" pitchFamily="34" charset="0"/>
                <a:cs typeface="Calibri" pitchFamily="34" charset="0"/>
              </a:rPr>
              <a:t> </a:t>
            </a:r>
            <a:r>
              <a:rPr lang="en-US" sz="2400" dirty="0">
                <a:solidFill>
                  <a:schemeClr val="bg1"/>
                </a:solidFill>
                <a:latin typeface="Calibri" pitchFamily="34" charset="0"/>
                <a:cs typeface="Calibri" pitchFamily="34" charset="0"/>
              </a:rPr>
              <a:t>( a file with extension </a:t>
            </a:r>
            <a:r>
              <a:rPr lang="en-US" sz="2400" b="1" i="1" dirty="0">
                <a:solidFill>
                  <a:srgbClr val="92D050"/>
                </a:solidFill>
                <a:latin typeface="Calibri" pitchFamily="34" charset="0"/>
                <a:cs typeface="Calibri" pitchFamily="34" charset="0"/>
              </a:rPr>
              <a:t>.</a:t>
            </a:r>
            <a:r>
              <a:rPr lang="en-US" sz="2400" b="1" i="1" dirty="0" err="1">
                <a:solidFill>
                  <a:srgbClr val="92D050"/>
                </a:solidFill>
                <a:latin typeface="Calibri" pitchFamily="34" charset="0"/>
                <a:cs typeface="Calibri" pitchFamily="34" charset="0"/>
              </a:rPr>
              <a:t>msi</a:t>
            </a:r>
            <a:r>
              <a:rPr lang="en-US" sz="2400" dirty="0">
                <a:solidFill>
                  <a:schemeClr val="bg1"/>
                </a:solidFill>
                <a:latin typeface="Calibri" pitchFamily="34" charset="0"/>
                <a:cs typeface="Calibri" pitchFamily="34" charset="0"/>
              </a:rPr>
              <a:t>), which contains the executable(s) of the application, Registry entries, installation instructions and so on. </a:t>
            </a:r>
          </a:p>
          <a:p>
            <a:pPr marL="347663" indent="-347663" algn="just">
              <a:spcBef>
                <a:spcPct val="50000"/>
              </a:spcBef>
              <a:buFont typeface="Wingdings" pitchFamily="2" charset="2"/>
              <a:buChar char="q"/>
            </a:pPr>
            <a:r>
              <a:rPr lang="en-US" sz="2400" dirty="0">
                <a:solidFill>
                  <a:schemeClr val="bg1"/>
                </a:solidFill>
                <a:latin typeface="Calibri" pitchFamily="34" charset="0"/>
                <a:cs typeface="Calibri" pitchFamily="34" charset="0"/>
              </a:rPr>
              <a:t>The resulting MSI file is usually quite long, and this is the file we can distribute to end users.  </a:t>
            </a:r>
          </a:p>
          <a:p>
            <a:pPr marL="347663" indent="-347663" algn="just">
              <a:spcBef>
                <a:spcPct val="50000"/>
              </a:spcBef>
              <a:buFont typeface="Wingdings" pitchFamily="2" charset="2"/>
              <a:buChar char="q"/>
            </a:pPr>
            <a:r>
              <a:rPr lang="en-US" sz="2400" dirty="0">
                <a:solidFill>
                  <a:schemeClr val="bg1"/>
                </a:solidFill>
                <a:latin typeface="Calibri" pitchFamily="34" charset="0"/>
                <a:cs typeface="Calibri" pitchFamily="34" charset="0"/>
              </a:rPr>
              <a:t>To create a Windows installer, we must add a </a:t>
            </a:r>
            <a:r>
              <a:rPr lang="en-US" sz="2400" b="1" dirty="0">
                <a:solidFill>
                  <a:srgbClr val="92D050"/>
                </a:solidFill>
                <a:latin typeface="Calibri" pitchFamily="34" charset="0"/>
                <a:cs typeface="Calibri" pitchFamily="34" charset="0"/>
              </a:rPr>
              <a:t>Setup</a:t>
            </a:r>
            <a:r>
              <a:rPr lang="en-US" sz="2400" b="1" dirty="0">
                <a:solidFill>
                  <a:srgbClr val="800080"/>
                </a:solidFill>
                <a:latin typeface="Calibri" pitchFamily="34" charset="0"/>
                <a:cs typeface="Calibri" pitchFamily="34" charset="0"/>
              </a:rPr>
              <a:t> </a:t>
            </a:r>
            <a:r>
              <a:rPr lang="en-US" sz="2400" b="1" dirty="0">
                <a:solidFill>
                  <a:schemeClr val="bg1"/>
                </a:solidFill>
                <a:latin typeface="Calibri" pitchFamily="34" charset="0"/>
                <a:cs typeface="Calibri" pitchFamily="34" charset="0"/>
              </a:rPr>
              <a:t>project</a:t>
            </a:r>
            <a:r>
              <a:rPr lang="en-US" sz="2400" dirty="0">
                <a:solidFill>
                  <a:schemeClr val="bg1"/>
                </a:solidFill>
                <a:latin typeface="Calibri" pitchFamily="34" charset="0"/>
                <a:cs typeface="Calibri" pitchFamily="34" charset="0"/>
              </a:rPr>
              <a:t> to our solution.  </a:t>
            </a:r>
          </a:p>
        </p:txBody>
      </p:sp>
      <p:sp>
        <p:nvSpPr>
          <p:cNvPr id="10245" name="Rectangle 5"/>
          <p:cNvSpPr>
            <a:spLocks noChangeArrowheads="1"/>
          </p:cNvSpPr>
          <p:nvPr/>
        </p:nvSpPr>
        <p:spPr bwMode="auto">
          <a:xfrm>
            <a:off x="457200" y="198438"/>
            <a:ext cx="8229600" cy="715962"/>
          </a:xfrm>
          <a:prstGeom prst="rect">
            <a:avLst/>
          </a:prstGeom>
          <a:noFill/>
          <a:ln w="9525">
            <a:noFill/>
            <a:miter lim="800000"/>
            <a:headEnd/>
            <a:tailEnd/>
          </a:ln>
          <a:effectLst/>
        </p:spPr>
        <p:txBody>
          <a:bodyPr anchor="ctr"/>
          <a:lstStyle/>
          <a:p>
            <a:pPr algn="ctr"/>
            <a:r>
              <a:rPr lang="en-US" sz="3600" b="1" dirty="0">
                <a:solidFill>
                  <a:srgbClr val="FFFF00"/>
                </a:solidFill>
              </a:rPr>
              <a:t>Windows Installer File</a:t>
            </a:r>
          </a:p>
        </p:txBody>
      </p:sp>
    </p:spTree>
  </p:cSld>
  <p:clrMapOvr>
    <a:masterClrMapping/>
  </p:clrMapOvr>
  <p:transition>
    <p:blinds/>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457200" y="0"/>
            <a:ext cx="8229600" cy="715962"/>
          </a:xfrm>
          <a:prstGeom prst="rect">
            <a:avLst/>
          </a:prstGeom>
          <a:noFill/>
          <a:ln w="9525">
            <a:noFill/>
            <a:miter lim="800000"/>
            <a:headEnd/>
            <a:tailEnd/>
          </a:ln>
          <a:effectLst/>
        </p:spPr>
        <p:txBody>
          <a:bodyPr anchor="ctr"/>
          <a:lstStyle/>
          <a:p>
            <a:pPr algn="ctr"/>
            <a:r>
              <a:rPr lang="en-US" sz="4000" b="1" dirty="0">
                <a:solidFill>
                  <a:srgbClr val="FFFF00"/>
                </a:solidFill>
              </a:rPr>
              <a:t>Windows Installer</a:t>
            </a:r>
          </a:p>
        </p:txBody>
      </p:sp>
      <p:sp>
        <p:nvSpPr>
          <p:cNvPr id="7174" name="Text Box 6"/>
          <p:cNvSpPr txBox="1">
            <a:spLocks noChangeArrowheads="1"/>
          </p:cNvSpPr>
          <p:nvPr/>
        </p:nvSpPr>
        <p:spPr bwMode="auto">
          <a:xfrm>
            <a:off x="533400" y="762000"/>
            <a:ext cx="8077200" cy="1569660"/>
          </a:xfrm>
          <a:prstGeom prst="rect">
            <a:avLst/>
          </a:prstGeom>
          <a:noFill/>
          <a:ln w="9525">
            <a:noFill/>
            <a:miter lim="800000"/>
            <a:headEnd/>
            <a:tailEnd/>
          </a:ln>
          <a:effectLst/>
        </p:spPr>
        <p:txBody>
          <a:bodyPr>
            <a:spAutoFit/>
          </a:bodyPr>
          <a:lstStyle/>
          <a:p>
            <a:pPr marL="347663" indent="-347663">
              <a:spcBef>
                <a:spcPct val="50000"/>
              </a:spcBef>
              <a:buFont typeface="Wingdings" pitchFamily="2" charset="2"/>
              <a:buChar char="q"/>
            </a:pPr>
            <a:r>
              <a:rPr lang="en-US" sz="2400" dirty="0">
                <a:solidFill>
                  <a:schemeClr val="bg1"/>
                </a:solidFill>
                <a:latin typeface="Calibri" pitchFamily="34" charset="0"/>
                <a:cs typeface="Calibri" pitchFamily="34" charset="0"/>
              </a:rPr>
              <a:t>Creating the Windows Installer</a:t>
            </a:r>
          </a:p>
          <a:p>
            <a:pPr marL="347663" indent="-347663">
              <a:spcBef>
                <a:spcPct val="50000"/>
              </a:spcBef>
              <a:buFont typeface="Wingdings" pitchFamily="2" charset="2"/>
              <a:buChar char="q"/>
            </a:pPr>
            <a:r>
              <a:rPr lang="en-US" sz="2400" dirty="0">
                <a:solidFill>
                  <a:schemeClr val="bg1"/>
                </a:solidFill>
                <a:latin typeface="Calibri" pitchFamily="34" charset="0"/>
                <a:cs typeface="Calibri" pitchFamily="34" charset="0"/>
              </a:rPr>
              <a:t>Running the Windows Installer</a:t>
            </a:r>
          </a:p>
          <a:p>
            <a:pPr marL="347663" indent="-347663">
              <a:spcBef>
                <a:spcPct val="50000"/>
              </a:spcBef>
              <a:buFont typeface="Wingdings" pitchFamily="2" charset="2"/>
              <a:buChar char="q"/>
            </a:pPr>
            <a:r>
              <a:rPr lang="en-US" sz="2400" dirty="0">
                <a:solidFill>
                  <a:schemeClr val="bg1"/>
                </a:solidFill>
                <a:latin typeface="Calibri" pitchFamily="34" charset="0"/>
                <a:cs typeface="Calibri" pitchFamily="34" charset="0"/>
              </a:rPr>
              <a:t>Verifying the Installation</a:t>
            </a:r>
          </a:p>
        </p:txBody>
      </p:sp>
      <p:sp>
        <p:nvSpPr>
          <p:cNvPr id="7176" name="AutoShape 8"/>
          <p:cNvSpPr>
            <a:spLocks noChangeArrowheads="1"/>
          </p:cNvSpPr>
          <p:nvPr/>
        </p:nvSpPr>
        <p:spPr bwMode="auto">
          <a:xfrm rot="5400000">
            <a:off x="1676400" y="5638800"/>
            <a:ext cx="838200" cy="8382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FFCCFF"/>
          </a:solidFill>
          <a:ln w="9525">
            <a:solidFill>
              <a:schemeClr val="tx1"/>
            </a:solidFill>
            <a:miter lim="800000"/>
            <a:headEnd/>
            <a:tailEnd/>
          </a:ln>
          <a:effectLst/>
        </p:spPr>
        <p:txBody>
          <a:bodyPr wrap="none" anchor="ctr"/>
          <a:lstStyle/>
          <a:p>
            <a:endParaRPr lang="en-US" b="1" spc="30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pic>
        <p:nvPicPr>
          <p:cNvPr id="7177" name="Picture 9"/>
          <p:cNvPicPr>
            <a:picLocks noChangeAspect="1" noChangeArrowheads="1"/>
          </p:cNvPicPr>
          <p:nvPr/>
        </p:nvPicPr>
        <p:blipFill>
          <a:blip r:embed="rId2"/>
          <a:srcRect/>
          <a:stretch>
            <a:fillRect/>
          </a:stretch>
        </p:blipFill>
        <p:spPr bwMode="auto">
          <a:xfrm>
            <a:off x="2743200" y="2362200"/>
            <a:ext cx="6400800" cy="4657725"/>
          </a:xfrm>
          <a:prstGeom prst="rect">
            <a:avLst/>
          </a:prstGeom>
          <a:noFill/>
          <a:ln w="9525">
            <a:noFill/>
            <a:miter lim="800000"/>
            <a:headEnd/>
            <a:tailEnd/>
          </a:ln>
          <a:effectLst/>
        </p:spPr>
      </p:pic>
      <p:sp>
        <p:nvSpPr>
          <p:cNvPr id="7175" name="Text Box 7"/>
          <p:cNvSpPr txBox="1">
            <a:spLocks noChangeArrowheads="1"/>
          </p:cNvSpPr>
          <p:nvPr/>
        </p:nvSpPr>
        <p:spPr bwMode="auto">
          <a:xfrm>
            <a:off x="-28575" y="5105400"/>
            <a:ext cx="2543175" cy="646331"/>
          </a:xfrm>
          <a:prstGeom prst="rect">
            <a:avLst/>
          </a:prstGeom>
          <a:noFill/>
          <a:ln w="9525">
            <a:noFill/>
            <a:miter lim="800000"/>
            <a:headEnd/>
            <a:tailEnd/>
          </a:ln>
          <a:effectLst/>
        </p:spPr>
        <p:txBody>
          <a:bodyPr wrap="square">
            <a:spAutoFit/>
          </a:bodyPr>
          <a:lstStyle/>
          <a:p>
            <a:pPr>
              <a:spcBef>
                <a:spcPct val="50000"/>
              </a:spcBef>
            </a:pPr>
            <a:r>
              <a:rPr lang="en-US" b="1" dirty="0">
                <a:solidFill>
                  <a:schemeClr val="bg1"/>
                </a:solidFill>
              </a:rPr>
              <a:t>Go to </a:t>
            </a:r>
            <a:r>
              <a:rPr lang="en-US" b="1" dirty="0">
                <a:solidFill>
                  <a:srgbClr val="FFC000"/>
                </a:solidFill>
              </a:rPr>
              <a:t>File </a:t>
            </a:r>
            <a:r>
              <a:rPr lang="en-US" b="1" dirty="0" smtClean="0">
                <a:solidFill>
                  <a:srgbClr val="FFC000"/>
                </a:solidFill>
              </a:rPr>
              <a:t>-&gt; New- </a:t>
            </a:r>
            <a:r>
              <a:rPr lang="en-US" b="1" dirty="0">
                <a:solidFill>
                  <a:srgbClr val="FFC000"/>
                </a:solidFill>
              </a:rPr>
              <a:t>&gt; Project</a:t>
            </a:r>
          </a:p>
        </p:txBody>
      </p:sp>
    </p:spTree>
  </p:cSld>
  <p:clrMapOvr>
    <a:masterClrMapping/>
  </p:clrMapOvr>
  <p:transition>
    <p:blinds/>
  </p:transition>
  <p:timing>
    <p:tnLst>
      <p:par>
        <p:cTn id="1" dur="indefinite" restart="never" nodeType="tmRoot"/>
      </p:par>
    </p:tnLst>
  </p:timing>
</p:sld>
</file>

<file path=ppt/theme/theme1.xml><?xml version="1.0" encoding="utf-8"?>
<a:theme xmlns:a="http://schemas.openxmlformats.org/drawingml/2006/main" name="Theme7">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Theme7</Template>
  <TotalTime>116</TotalTime>
  <Words>619</Words>
  <Application>Microsoft Office PowerPoint</Application>
  <PresentationFormat>On-screen Show (4:3)</PresentationFormat>
  <Paragraphs>36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Wingdings</vt:lpstr>
      <vt:lpstr>Theme7</vt:lpstr>
      <vt:lpstr>Slide 1</vt:lpstr>
      <vt:lpstr>Slide 2</vt:lpstr>
      <vt:lpstr>VB.NET Projects</vt:lpstr>
      <vt:lpstr>Slide 4</vt:lpstr>
      <vt:lpstr>Slide 5</vt:lpstr>
      <vt:lpstr>Slide 6</vt:lpstr>
      <vt:lpstr>Slide 7</vt:lpstr>
      <vt:lpstr>Slide 8</vt:lpstr>
      <vt:lpstr>Slide 9</vt:lpstr>
    </vt:vector>
  </TitlesOfParts>
  <Company>Spectrum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Gypsy</dc:creator>
  <cp:lastModifiedBy>NEHU</cp:lastModifiedBy>
  <cp:revision>36</cp:revision>
  <dcterms:created xsi:type="dcterms:W3CDTF">2008-08-30T05:20:43Z</dcterms:created>
  <dcterms:modified xsi:type="dcterms:W3CDTF">2017-08-11T10:25:46Z</dcterms:modified>
</cp:coreProperties>
</file>