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4" r:id="rId8"/>
    <p:sldId id="263" r:id="rId9"/>
    <p:sldId id="264" r:id="rId10"/>
    <p:sldId id="265" r:id="rId11"/>
    <p:sldId id="266" r:id="rId12"/>
    <p:sldId id="268" r:id="rId13"/>
    <p:sldId id="273"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texto vertical"/>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E7EC16F-F6C7-4E78-A378-0E48539CB6A0}" type="datetimeFigureOut">
              <a:rPr lang="en-US" smtClean="0"/>
              <a:pPr/>
              <a:t>8/27/2018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D993BDE-C9D2-4A54-B077-318C4527C2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a:lvl1pPr>
          </a:lstStyle>
          <a:p>
            <a:fld id="{AE7EC16F-F6C7-4E78-A378-0E48539CB6A0}" type="datetimeFigureOut">
              <a:rPr lang="en-US" smtClean="0"/>
              <a:pPr/>
              <a:t>8/27/2018</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D993BDE-C9D2-4A54-B077-318C4527C2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1752600" y="685800"/>
            <a:ext cx="6172200" cy="4648200"/>
          </a:xfrm>
          <a:prstGeom prst="rect">
            <a:avLst/>
          </a:prstGeom>
        </p:spPr>
        <p:txBody>
          <a:bodyPr wrap="none" fromWordArt="1">
            <a:prstTxWarp prst="textDeflat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Arrays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srcRect l="3125" t="17654" r="47656" b="23047"/>
          <a:stretch>
            <a:fillRect/>
          </a:stretch>
        </p:blipFill>
        <p:spPr bwMode="auto">
          <a:xfrm>
            <a:off x="685800" y="0"/>
            <a:ext cx="7848600" cy="685165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04800" y="228600"/>
            <a:ext cx="8458200" cy="6408738"/>
          </a:xfrm>
          <a:prstGeom prst="rect">
            <a:avLst/>
          </a:prstGeom>
          <a:solidFill>
            <a:schemeClr val="accent1"/>
          </a:solidFill>
          <a:ln w="9525">
            <a:noFill/>
            <a:miter lim="800000"/>
            <a:headEnd/>
            <a:tailEnd/>
          </a:ln>
        </p:spPr>
        <p:txBody>
          <a:bodyPr>
            <a:spAutoFit/>
          </a:bodyPr>
          <a:lstStyle/>
          <a:p>
            <a:r>
              <a:rPr lang="en-US" b="1" noProof="1">
                <a:solidFill>
                  <a:srgbClr val="993300"/>
                </a:solidFill>
              </a:rPr>
              <a:t>Public Class frmLarge</a:t>
            </a:r>
          </a:p>
          <a:p>
            <a:r>
              <a:rPr lang="en-US" noProof="1"/>
              <a:t>    Dim varNum As Integer</a:t>
            </a:r>
          </a:p>
          <a:p>
            <a:r>
              <a:rPr lang="en-US" noProof="1"/>
              <a:t>    Dim arr() As Integer</a:t>
            </a:r>
          </a:p>
          <a:p>
            <a:r>
              <a:rPr lang="en-US" noProof="1"/>
              <a:t>    Dim varI As Integer</a:t>
            </a:r>
          </a:p>
          <a:p>
            <a:r>
              <a:rPr lang="en-US" noProof="1"/>
              <a:t>    Dim varLarge As Integer</a:t>
            </a:r>
            <a:endParaRPr lang="en-US"/>
          </a:p>
          <a:p>
            <a:endParaRPr lang="en-US" noProof="1"/>
          </a:p>
          <a:p>
            <a:r>
              <a:rPr lang="en-US" noProof="1"/>
              <a:t>    </a:t>
            </a:r>
            <a:r>
              <a:rPr lang="en-US" b="1" noProof="1">
                <a:solidFill>
                  <a:srgbClr val="990099"/>
                </a:solidFill>
              </a:rPr>
              <a:t>Private Sub BtnOk_Click(ByVal sender As System.Object, ByVal e As </a:t>
            </a:r>
            <a:r>
              <a:rPr lang="en-US" b="1">
                <a:solidFill>
                  <a:srgbClr val="990099"/>
                </a:solidFill>
              </a:rPr>
              <a:t>	</a:t>
            </a:r>
            <a:r>
              <a:rPr lang="en-US" b="1" noProof="1">
                <a:solidFill>
                  <a:srgbClr val="990099"/>
                </a:solidFill>
              </a:rPr>
              <a:t>System.EventArgs) Handles btnOk.Click</a:t>
            </a:r>
          </a:p>
          <a:p>
            <a:r>
              <a:rPr lang="en-US" noProof="1"/>
              <a:t>        Me.Height = 285</a:t>
            </a:r>
          </a:p>
          <a:p>
            <a:r>
              <a:rPr lang="en-US" noProof="1"/>
              <a:t>        varNum = TextBox1.Text</a:t>
            </a:r>
          </a:p>
          <a:p>
            <a:r>
              <a:rPr lang="en-US" noProof="1"/>
              <a:t>        ReDim arr(varNum)</a:t>
            </a:r>
          </a:p>
          <a:p>
            <a:r>
              <a:rPr lang="en-US" noProof="1"/>
              <a:t>        varI = 0</a:t>
            </a:r>
          </a:p>
          <a:p>
            <a:r>
              <a:rPr lang="en-US" noProof="1"/>
              <a:t>        TextBox2.Focus()</a:t>
            </a:r>
          </a:p>
          <a:p>
            <a:r>
              <a:rPr lang="en-US" noProof="1"/>
              <a:t>    </a:t>
            </a:r>
            <a:r>
              <a:rPr lang="en-US" b="1" noProof="1">
                <a:solidFill>
                  <a:srgbClr val="990099"/>
                </a:solidFill>
              </a:rPr>
              <a:t>End Sub</a:t>
            </a:r>
            <a:endParaRPr lang="en-US" b="1">
              <a:solidFill>
                <a:srgbClr val="990099"/>
              </a:solidFill>
            </a:endParaRPr>
          </a:p>
          <a:p>
            <a:endParaRPr lang="en-US" b="1">
              <a:solidFill>
                <a:srgbClr val="990099"/>
              </a:solidFill>
            </a:endParaRPr>
          </a:p>
          <a:p>
            <a:r>
              <a:rPr lang="en-US" b="1" noProof="1">
                <a:solidFill>
                  <a:srgbClr val="990099"/>
                </a:solidFill>
              </a:rPr>
              <a:t>Private Sub btnNext_Click(ByVal sender As System.Object, ByVal e As </a:t>
            </a:r>
            <a:r>
              <a:rPr lang="en-US" b="1">
                <a:solidFill>
                  <a:srgbClr val="990099"/>
                </a:solidFill>
              </a:rPr>
              <a:t>	</a:t>
            </a:r>
            <a:r>
              <a:rPr lang="en-US" b="1" noProof="1">
                <a:solidFill>
                  <a:srgbClr val="990099"/>
                </a:solidFill>
              </a:rPr>
              <a:t>System.EventArgs) Handles btnNext.Click</a:t>
            </a:r>
            <a:endParaRPr lang="en-US" b="1">
              <a:solidFill>
                <a:srgbClr val="990099"/>
              </a:solidFill>
            </a:endParaRPr>
          </a:p>
          <a:p>
            <a:r>
              <a:rPr lang="en-US" b="1"/>
              <a:t>	… …</a:t>
            </a:r>
          </a:p>
          <a:p>
            <a:r>
              <a:rPr lang="en-US" b="1"/>
              <a:t>	… …</a:t>
            </a:r>
          </a:p>
          <a:p>
            <a:endParaRPr lang="en-US" b="1"/>
          </a:p>
          <a:p>
            <a:r>
              <a:rPr lang="en-US" b="1"/>
              <a:t>	</a:t>
            </a:r>
            <a:r>
              <a:rPr lang="en-US" b="1">
                <a:solidFill>
                  <a:srgbClr val="990099"/>
                </a:solidFill>
              </a:rPr>
              <a:t>End Sub</a:t>
            </a:r>
          </a:p>
          <a:p>
            <a:endParaRPr lang="en-US" b="1">
              <a:solidFill>
                <a:srgbClr val="990099"/>
              </a:solidFill>
            </a:endParaRPr>
          </a:p>
          <a:p>
            <a:r>
              <a:rPr lang="en-US" b="1" noProof="1">
                <a:solidFill>
                  <a:srgbClr val="993300"/>
                </a:solidFill>
              </a:rPr>
              <a:t>End Class</a:t>
            </a:r>
            <a:endParaRPr lang="en-US" b="1">
              <a:solidFill>
                <a:srgbClr val="9933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 y="57150"/>
            <a:ext cx="9067800" cy="6846888"/>
          </a:xfrm>
          <a:prstGeom prst="rect">
            <a:avLst/>
          </a:prstGeom>
          <a:noFill/>
          <a:ln w="9525">
            <a:noFill/>
            <a:miter lim="800000"/>
            <a:headEnd/>
            <a:tailEnd/>
          </a:ln>
          <a:effectLst>
            <a:prstShdw prst="shdw12">
              <a:schemeClr val="bg2">
                <a:alpha val="50000"/>
              </a:schemeClr>
            </a:prstShdw>
          </a:effectLst>
        </p:spPr>
        <p:txBody>
          <a:bodyPr>
            <a:spAutoFit/>
          </a:bodyPr>
          <a:lstStyle/>
          <a:p>
            <a:r>
              <a:rPr lang="en-US" sz="1200" b="1" noProof="1">
                <a:solidFill>
                  <a:srgbClr val="660033"/>
                </a:solidFill>
              </a:rPr>
              <a:t>Public Class Form1</a:t>
            </a:r>
          </a:p>
          <a:p>
            <a:r>
              <a:rPr lang="en-US" sz="1200" noProof="1"/>
              <a:t>    </a:t>
            </a:r>
            <a:r>
              <a:rPr lang="en-US" sz="1200" noProof="1">
                <a:solidFill>
                  <a:srgbClr val="990099"/>
                </a:solidFill>
              </a:rPr>
              <a:t>Dim arr(,) As Integer</a:t>
            </a:r>
          </a:p>
          <a:p>
            <a:r>
              <a:rPr lang="en-US" sz="1200" noProof="1">
                <a:solidFill>
                  <a:srgbClr val="990099"/>
                </a:solidFill>
              </a:rPr>
              <a:t>    Dim x, y, z As Integer</a:t>
            </a:r>
          </a:p>
          <a:p>
            <a:r>
              <a:rPr lang="en-US" sz="1200" noProof="1">
                <a:solidFill>
                  <a:srgbClr val="990099"/>
                </a:solidFill>
              </a:rPr>
              <a:t>    Dim r, c As Integer</a:t>
            </a:r>
          </a:p>
          <a:p>
            <a:endParaRPr lang="en-US" sz="1200" noProof="1">
              <a:solidFill>
                <a:srgbClr val="990099"/>
              </a:solidFill>
            </a:endParaRPr>
          </a:p>
          <a:p>
            <a:r>
              <a:rPr lang="en-US" sz="1200" noProof="1"/>
              <a:t>    </a:t>
            </a:r>
            <a:r>
              <a:rPr lang="en-US" sz="1200" b="1" noProof="1">
                <a:solidFill>
                  <a:schemeClr val="accent2"/>
                </a:solidFill>
              </a:rPr>
              <a:t>Private Sub Button1_Click(ByVal sender As System.Object, ByVal e As System.EventArgs) Handles Button1.Click</a:t>
            </a:r>
          </a:p>
          <a:p>
            <a:r>
              <a:rPr lang="en-US" sz="1200" noProof="1">
                <a:solidFill>
                  <a:schemeClr val="accent2"/>
                </a:solidFill>
              </a:rPr>
              <a:t>        r = TextBox1.Text</a:t>
            </a:r>
          </a:p>
          <a:p>
            <a:r>
              <a:rPr lang="en-US" sz="1200" noProof="1">
                <a:solidFill>
                  <a:schemeClr val="accent2"/>
                </a:solidFill>
              </a:rPr>
              <a:t>        c = TextBox2.Text</a:t>
            </a:r>
          </a:p>
          <a:p>
            <a:r>
              <a:rPr lang="en-US" sz="1200" noProof="1">
                <a:solidFill>
                  <a:schemeClr val="accent2"/>
                </a:solidFill>
              </a:rPr>
              <a:t>        ReDim arr(r, c)</a:t>
            </a:r>
          </a:p>
          <a:p>
            <a:r>
              <a:rPr lang="en-US" sz="1200" noProof="1">
                <a:solidFill>
                  <a:schemeClr val="accent2"/>
                </a:solidFill>
              </a:rPr>
              <a:t>        TextBox3.Focus()</a:t>
            </a:r>
          </a:p>
          <a:p>
            <a:r>
              <a:rPr lang="en-US" sz="1200" noProof="1">
                <a:solidFill>
                  <a:schemeClr val="accent2"/>
                </a:solidFill>
              </a:rPr>
              <a:t>        x = 0</a:t>
            </a:r>
          </a:p>
          <a:p>
            <a:r>
              <a:rPr lang="en-US" sz="1200" noProof="1">
                <a:solidFill>
                  <a:schemeClr val="accent2"/>
                </a:solidFill>
              </a:rPr>
              <a:t>        y = 0</a:t>
            </a:r>
          </a:p>
          <a:p>
            <a:r>
              <a:rPr lang="en-US" sz="1200" noProof="1">
                <a:solidFill>
                  <a:schemeClr val="accent2"/>
                </a:solidFill>
              </a:rPr>
              <a:t>        z = 0</a:t>
            </a:r>
          </a:p>
          <a:p>
            <a:r>
              <a:rPr lang="en-US" sz="1200" noProof="1">
                <a:solidFill>
                  <a:schemeClr val="accent2"/>
                </a:solidFill>
              </a:rPr>
              <a:t>    </a:t>
            </a:r>
            <a:r>
              <a:rPr lang="en-US" sz="1200" b="1" noProof="1">
                <a:solidFill>
                  <a:schemeClr val="accent2"/>
                </a:solidFill>
              </a:rPr>
              <a:t>End Sub</a:t>
            </a:r>
          </a:p>
          <a:p>
            <a:endParaRPr lang="en-US" sz="1200" b="1" noProof="1">
              <a:solidFill>
                <a:schemeClr val="accent2"/>
              </a:solidFill>
            </a:endParaRPr>
          </a:p>
          <a:p>
            <a:r>
              <a:rPr lang="en-US" sz="1200" noProof="1"/>
              <a:t>    </a:t>
            </a:r>
            <a:r>
              <a:rPr lang="en-US" sz="1200" b="1" noProof="1">
                <a:solidFill>
                  <a:srgbClr val="009900"/>
                </a:solidFill>
              </a:rPr>
              <a:t>Private Sub Button2_Click(ByVal sender As System.Object, ByVal e As System.EventArgs) Handles Button2.Click</a:t>
            </a:r>
          </a:p>
          <a:p>
            <a:r>
              <a:rPr lang="en-US" sz="1200" noProof="1">
                <a:solidFill>
                  <a:srgbClr val="009900"/>
                </a:solidFill>
              </a:rPr>
              <a:t>        </a:t>
            </a:r>
            <a:r>
              <a:rPr lang="en-US" sz="1200" noProof="1"/>
              <a:t>arr(x, y) = TextBox3.Text</a:t>
            </a:r>
          </a:p>
          <a:p>
            <a:r>
              <a:rPr lang="en-US" sz="1200" noProof="1"/>
              <a:t>        TextBox3.Focus()</a:t>
            </a:r>
          </a:p>
          <a:p>
            <a:r>
              <a:rPr lang="en-US" sz="1200" noProof="1"/>
              <a:t>        TextBox3.Text = ""</a:t>
            </a:r>
          </a:p>
          <a:p>
            <a:r>
              <a:rPr lang="en-US" sz="1200" noProof="1"/>
              <a:t>        MsgBox(x &amp; " " &amp; y)</a:t>
            </a:r>
          </a:p>
          <a:p>
            <a:r>
              <a:rPr lang="en-US" sz="1200" noProof="1"/>
              <a:t>        If x = r - 1 And y = c - 1 Then</a:t>
            </a:r>
          </a:p>
          <a:p>
            <a:r>
              <a:rPr lang="en-US" sz="1200" noProof="1"/>
              <a:t>            Button2.Enabled = False</a:t>
            </a:r>
          </a:p>
          <a:p>
            <a:r>
              <a:rPr lang="en-US" sz="1200" noProof="1"/>
              <a:t>            TextBox3.Enabled = False</a:t>
            </a:r>
          </a:p>
          <a:p>
            <a:r>
              <a:rPr lang="en-US" sz="1200" noProof="1"/>
              <a:t>            For x = 0 To r - 1</a:t>
            </a:r>
          </a:p>
          <a:p>
            <a:r>
              <a:rPr lang="en-US" sz="1200" noProof="1"/>
              <a:t>                For y = 0 To c - 1</a:t>
            </a:r>
          </a:p>
          <a:p>
            <a:r>
              <a:rPr lang="en-US" sz="1200" noProof="1"/>
              <a:t>                    ListBox1.Items.Add(arr(x, y))</a:t>
            </a:r>
          </a:p>
          <a:p>
            <a:r>
              <a:rPr lang="en-US" sz="1200" noProof="1"/>
              <a:t>                Next</a:t>
            </a:r>
          </a:p>
          <a:p>
            <a:r>
              <a:rPr lang="en-US" sz="1200" noProof="1"/>
              <a:t>            Next</a:t>
            </a:r>
          </a:p>
          <a:p>
            <a:r>
              <a:rPr lang="en-US" sz="1200" noProof="1"/>
              <a:t>        End If</a:t>
            </a:r>
          </a:p>
          <a:p>
            <a:r>
              <a:rPr lang="en-US" sz="1200" noProof="1"/>
              <a:t>        If (y &lt; c - 1) Then</a:t>
            </a:r>
          </a:p>
          <a:p>
            <a:r>
              <a:rPr lang="en-US" sz="1200" noProof="1"/>
              <a:t>            y = y + 1</a:t>
            </a:r>
          </a:p>
          <a:p>
            <a:r>
              <a:rPr lang="en-US" sz="1200" noProof="1"/>
              <a:t>        Else</a:t>
            </a:r>
          </a:p>
          <a:p>
            <a:r>
              <a:rPr lang="en-US" sz="1200" noProof="1"/>
              <a:t>            x = x + 1</a:t>
            </a:r>
          </a:p>
          <a:p>
            <a:r>
              <a:rPr lang="en-US" sz="1200" noProof="1"/>
              <a:t>            y = z</a:t>
            </a:r>
          </a:p>
          <a:p>
            <a:r>
              <a:rPr lang="en-US" sz="1200" noProof="1"/>
              <a:t>        End If        </a:t>
            </a:r>
          </a:p>
          <a:p>
            <a:r>
              <a:rPr lang="en-US" sz="1200" noProof="1">
                <a:solidFill>
                  <a:srgbClr val="009900"/>
                </a:solidFill>
              </a:rPr>
              <a:t>    </a:t>
            </a:r>
            <a:r>
              <a:rPr lang="en-US" sz="1200" b="1" noProof="1">
                <a:solidFill>
                  <a:srgbClr val="009900"/>
                </a:solidFill>
              </a:rPr>
              <a:t>End Sub</a:t>
            </a:r>
          </a:p>
          <a:p>
            <a:r>
              <a:rPr lang="en-US" sz="1200" b="1" noProof="1">
                <a:solidFill>
                  <a:srgbClr val="660033"/>
                </a:solidFill>
              </a:rPr>
              <a:t>End Class</a:t>
            </a:r>
            <a:endParaRPr lang="en-US" sz="1200" b="1">
              <a:solidFill>
                <a:srgbClr val="660033"/>
              </a:solidFill>
            </a:endParaRPr>
          </a:p>
        </p:txBody>
      </p:sp>
      <p:pic>
        <p:nvPicPr>
          <p:cNvPr id="22531" name="Picture 3"/>
          <p:cNvPicPr>
            <a:picLocks noChangeAspect="1" noChangeArrowheads="1"/>
          </p:cNvPicPr>
          <p:nvPr/>
        </p:nvPicPr>
        <p:blipFill>
          <a:blip r:embed="rId2"/>
          <a:srcRect/>
          <a:stretch>
            <a:fillRect/>
          </a:stretch>
        </p:blipFill>
        <p:spPr bwMode="auto">
          <a:xfrm>
            <a:off x="5700713" y="3200400"/>
            <a:ext cx="3443287" cy="3657600"/>
          </a:xfrm>
          <a:prstGeom prst="rect">
            <a:avLst/>
          </a:prstGeom>
          <a:noFill/>
          <a:ln w="9525">
            <a:noFill/>
            <a:miter lim="800000"/>
            <a:headEnd/>
            <a:tailEnd/>
          </a:ln>
          <a:effectLst/>
        </p:spPr>
      </p:pic>
      <p:sp>
        <p:nvSpPr>
          <p:cNvPr id="22532" name="Line 4"/>
          <p:cNvSpPr>
            <a:spLocks noChangeShapeType="1"/>
          </p:cNvSpPr>
          <p:nvPr/>
        </p:nvSpPr>
        <p:spPr bwMode="auto">
          <a:xfrm>
            <a:off x="5029200" y="4343400"/>
            <a:ext cx="1981200" cy="0"/>
          </a:xfrm>
          <a:prstGeom prst="line">
            <a:avLst/>
          </a:prstGeom>
          <a:noFill/>
          <a:ln w="9525">
            <a:solidFill>
              <a:schemeClr val="tx1"/>
            </a:solidFill>
            <a:round/>
            <a:headEnd/>
            <a:tailEnd type="triangle" w="med" len="med"/>
          </a:ln>
          <a:effectLst>
            <a:prstShdw prst="shdw12">
              <a:schemeClr val="bg2">
                <a:alpha val="50000"/>
              </a:schemeClr>
            </a:prstShdw>
          </a:effectLst>
        </p:spPr>
        <p:txBody>
          <a:bodyPr/>
          <a:lstStyle/>
          <a:p>
            <a:endParaRPr lang="en-US"/>
          </a:p>
        </p:txBody>
      </p:sp>
      <p:sp>
        <p:nvSpPr>
          <p:cNvPr id="22533" name="Line 5"/>
          <p:cNvSpPr>
            <a:spLocks noChangeShapeType="1"/>
          </p:cNvSpPr>
          <p:nvPr/>
        </p:nvSpPr>
        <p:spPr bwMode="auto">
          <a:xfrm>
            <a:off x="4648200" y="5334000"/>
            <a:ext cx="2362200" cy="0"/>
          </a:xfrm>
          <a:prstGeom prst="line">
            <a:avLst/>
          </a:prstGeom>
          <a:noFill/>
          <a:ln w="9525">
            <a:solidFill>
              <a:schemeClr val="tx1"/>
            </a:solidFill>
            <a:round/>
            <a:headEnd/>
            <a:tailEnd type="triangle" w="med" len="med"/>
          </a:ln>
          <a:effectLst>
            <a:prstShdw prst="shdw12">
              <a:schemeClr val="bg2">
                <a:alpha val="50000"/>
              </a:schemeClr>
            </a:prstShdw>
          </a:effectLst>
        </p:spPr>
        <p:txBody>
          <a:bodyPr/>
          <a:lstStyle/>
          <a:p>
            <a:endParaRPr lang="en-US"/>
          </a:p>
        </p:txBody>
      </p:sp>
      <p:sp>
        <p:nvSpPr>
          <p:cNvPr id="22534" name="Line 6"/>
          <p:cNvSpPr>
            <a:spLocks noChangeShapeType="1"/>
          </p:cNvSpPr>
          <p:nvPr/>
        </p:nvSpPr>
        <p:spPr bwMode="auto">
          <a:xfrm flipV="1">
            <a:off x="5029200" y="1295400"/>
            <a:ext cx="0" cy="3048000"/>
          </a:xfrm>
          <a:prstGeom prst="line">
            <a:avLst/>
          </a:prstGeom>
          <a:noFill/>
          <a:ln w="9525">
            <a:solidFill>
              <a:schemeClr val="tx1"/>
            </a:solidFill>
            <a:round/>
            <a:headEnd/>
            <a:tailEnd/>
          </a:ln>
          <a:effectLst>
            <a:prstShdw prst="shdw12">
              <a:schemeClr val="bg2">
                <a:alpha val="50000"/>
              </a:schemeClr>
            </a:prstShdw>
          </a:effectLst>
        </p:spPr>
        <p:txBody>
          <a:bodyPr/>
          <a:lstStyle/>
          <a:p>
            <a:endParaRPr lang="en-US"/>
          </a:p>
        </p:txBody>
      </p:sp>
      <p:sp>
        <p:nvSpPr>
          <p:cNvPr id="22535" name="Line 7"/>
          <p:cNvSpPr>
            <a:spLocks noChangeShapeType="1"/>
          </p:cNvSpPr>
          <p:nvPr/>
        </p:nvSpPr>
        <p:spPr bwMode="auto">
          <a:xfrm flipV="1">
            <a:off x="4648200" y="3048000"/>
            <a:ext cx="0" cy="2286000"/>
          </a:xfrm>
          <a:prstGeom prst="line">
            <a:avLst/>
          </a:prstGeom>
          <a:noFill/>
          <a:ln w="9525">
            <a:solidFill>
              <a:schemeClr val="tx1"/>
            </a:solidFill>
            <a:round/>
            <a:headEnd/>
            <a:tailEnd/>
          </a:ln>
          <a:effectLst>
            <a:prstShdw prst="shdw12">
              <a:schemeClr val="bg2">
                <a:alpha val="50000"/>
              </a:schemeClr>
            </a:prstShdw>
          </a:effectLst>
        </p:spPr>
        <p:txBody>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04800" y="152400"/>
            <a:ext cx="8458200" cy="609600"/>
          </a:xfrm>
          <a:prstGeom prst="rect">
            <a:avLst/>
          </a:prstGeom>
          <a:solidFill>
            <a:srgbClr val="FFCCFF"/>
          </a:solidFill>
          <a:ln w="9525">
            <a:solidFill>
              <a:schemeClr val="tx1"/>
            </a:solidFill>
            <a:miter lim="800000"/>
            <a:headEnd/>
            <a:tailEnd/>
          </a:ln>
        </p:spPr>
        <p:txBody>
          <a:bodyPr anchor="ctr"/>
          <a:lstStyle/>
          <a:p>
            <a:pPr algn="ctr"/>
            <a:r>
              <a:rPr lang="en-US" sz="3200" b="1">
                <a:solidFill>
                  <a:schemeClr val="accent2"/>
                </a:solidFill>
              </a:rPr>
              <a:t>Assignments</a:t>
            </a:r>
            <a:endParaRPr lang="en-US" sz="4000" b="1">
              <a:solidFill>
                <a:schemeClr val="accent2"/>
              </a:solidFill>
            </a:endParaRPr>
          </a:p>
        </p:txBody>
      </p:sp>
      <p:sp>
        <p:nvSpPr>
          <p:cNvPr id="21507" name="Text Box 5"/>
          <p:cNvSpPr txBox="1">
            <a:spLocks noChangeArrowheads="1"/>
          </p:cNvSpPr>
          <p:nvPr/>
        </p:nvSpPr>
        <p:spPr bwMode="auto">
          <a:xfrm>
            <a:off x="381000" y="1295400"/>
            <a:ext cx="8458200" cy="4114800"/>
          </a:xfrm>
          <a:prstGeom prst="rect">
            <a:avLst/>
          </a:prstGeom>
          <a:noFill/>
          <a:ln w="9525">
            <a:noFill/>
            <a:miter lim="800000"/>
            <a:headEnd/>
            <a:tailEnd/>
          </a:ln>
        </p:spPr>
        <p:txBody>
          <a:bodyPr>
            <a:spAutoFit/>
          </a:bodyPr>
          <a:lstStyle/>
          <a:p>
            <a:pPr marL="342900" indent="-342900" algn="just">
              <a:spcBef>
                <a:spcPct val="50000"/>
              </a:spcBef>
              <a:buFontTx/>
              <a:buAutoNum type="arabicPeriod"/>
            </a:pPr>
            <a:r>
              <a:rPr lang="en-US" sz="2200"/>
              <a:t>WAP to store numeric values in an ‘mxn’ matrix and display the sum and average of all the elements in the matrix.</a:t>
            </a:r>
          </a:p>
          <a:p>
            <a:pPr marL="342900" indent="-342900" algn="just">
              <a:spcBef>
                <a:spcPct val="50000"/>
              </a:spcBef>
              <a:buFontTx/>
              <a:buAutoNum type="arabicPeriod"/>
            </a:pPr>
            <a:r>
              <a:rPr lang="en-US" sz="2200"/>
              <a:t>WAP to store numeric values in an ‘mxn’ matrix and display the smallest as well as the largest elements in the matrix.</a:t>
            </a:r>
          </a:p>
          <a:p>
            <a:pPr marL="342900" indent="-342900" algn="just">
              <a:spcBef>
                <a:spcPct val="50000"/>
              </a:spcBef>
              <a:buFontTx/>
              <a:buAutoNum type="arabicPeriod"/>
            </a:pPr>
            <a:r>
              <a:rPr lang="en-US" sz="2200"/>
              <a:t> WAP to store numeric values in an ‘mxm’ matrix and display the sum of each diagonals of the matrix.</a:t>
            </a:r>
          </a:p>
          <a:p>
            <a:pPr marL="342900" indent="-342900" algn="just">
              <a:spcBef>
                <a:spcPct val="50000"/>
              </a:spcBef>
              <a:buFontTx/>
              <a:buAutoNum type="arabicPeriod"/>
            </a:pPr>
            <a:r>
              <a:rPr lang="en-US" sz="2200"/>
              <a:t>WAP to store numeric values in an ‘mxn’ matrix and display the sum of each row and column in the matrix.</a:t>
            </a:r>
          </a:p>
          <a:p>
            <a:pPr marL="342900" indent="-342900" algn="just">
              <a:spcBef>
                <a:spcPct val="50000"/>
              </a:spcBef>
              <a:buFontTx/>
              <a:buAutoNum type="arabicPeriod"/>
            </a:pPr>
            <a:r>
              <a:rPr lang="en-US" sz="2200"/>
              <a:t>WAP to store numeric values in an ‘mxn’ matrix and search for an element and its position in the matrix.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4"/>
          <p:cNvSpPr>
            <a:spLocks noChangeArrowheads="1" noChangeShapeType="1" noTextEdit="1"/>
          </p:cNvSpPr>
          <p:nvPr/>
        </p:nvSpPr>
        <p:spPr bwMode="auto">
          <a:xfrm rot="-265871">
            <a:off x="762000" y="762000"/>
            <a:ext cx="7315200" cy="4724400"/>
          </a:xfrm>
          <a:prstGeom prst="rect">
            <a:avLst/>
          </a:prstGeom>
        </p:spPr>
        <p:txBody>
          <a:bodyPr wrap="none" fromWordArt="1">
            <a:prstTxWarp prst="textFadeRight">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Structure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152400"/>
            <a:ext cx="8458200" cy="609600"/>
          </a:xfrm>
          <a:solidFill>
            <a:srgbClr val="FFCCFF"/>
          </a:solidFill>
          <a:ln>
            <a:solidFill>
              <a:schemeClr val="tx1"/>
            </a:solidFill>
          </a:ln>
        </p:spPr>
        <p:txBody>
          <a:bodyPr/>
          <a:lstStyle/>
          <a:p>
            <a:r>
              <a:rPr lang="en-US" sz="3200" b="1">
                <a:solidFill>
                  <a:schemeClr val="accent2"/>
                </a:solidFill>
              </a:rPr>
              <a:t>Structure: User-Defined Data Type</a:t>
            </a:r>
            <a:r>
              <a:rPr lang="en-US" sz="4000" b="1">
                <a:solidFill>
                  <a:schemeClr val="accent2"/>
                </a:solidFill>
              </a:rPr>
              <a:t> </a:t>
            </a:r>
          </a:p>
        </p:txBody>
      </p:sp>
      <p:sp>
        <p:nvSpPr>
          <p:cNvPr id="24579" name="Text Box 6"/>
          <p:cNvSpPr txBox="1">
            <a:spLocks noChangeArrowheads="1"/>
          </p:cNvSpPr>
          <p:nvPr/>
        </p:nvSpPr>
        <p:spPr bwMode="auto">
          <a:xfrm>
            <a:off x="228600" y="1143000"/>
            <a:ext cx="8610600" cy="4130675"/>
          </a:xfrm>
          <a:prstGeom prst="rect">
            <a:avLst/>
          </a:prstGeom>
          <a:noFill/>
          <a:ln w="9525">
            <a:noFill/>
            <a:miter lim="800000"/>
            <a:headEnd/>
            <a:tailEnd/>
          </a:ln>
        </p:spPr>
        <p:txBody>
          <a:bodyPr>
            <a:spAutoFit/>
          </a:bodyPr>
          <a:lstStyle/>
          <a:p>
            <a:pPr marL="179388" indent="-179388" algn="just">
              <a:spcBef>
                <a:spcPct val="50000"/>
              </a:spcBef>
              <a:buFont typeface="Wingdings" pitchFamily="2" charset="2"/>
              <a:buChar char="q"/>
            </a:pPr>
            <a:r>
              <a:rPr lang="en-US" sz="2400"/>
              <a:t>A </a:t>
            </a:r>
            <a:r>
              <a:rPr lang="en-US" sz="2400" b="1">
                <a:solidFill>
                  <a:schemeClr val="accent2"/>
                </a:solidFill>
              </a:rPr>
              <a:t>structure</a:t>
            </a:r>
            <a:r>
              <a:rPr lang="en-US" sz="2400"/>
              <a:t> for storing multiple values (of the same or different type) is called a </a:t>
            </a:r>
            <a:r>
              <a:rPr lang="en-US" sz="2400" b="1" i="1"/>
              <a:t>record</a:t>
            </a:r>
            <a:r>
              <a:rPr lang="en-US" sz="2400"/>
              <a:t>.</a:t>
            </a:r>
          </a:p>
          <a:p>
            <a:pPr marL="179388" indent="-179388" algn="just">
              <a:spcBef>
                <a:spcPct val="50000"/>
              </a:spcBef>
              <a:buFont typeface="Wingdings" pitchFamily="2" charset="2"/>
              <a:buNone/>
            </a:pPr>
            <a:endParaRPr lang="en-US" sz="900"/>
          </a:p>
          <a:p>
            <a:pPr marL="179388" indent="-179388" algn="just">
              <a:spcBef>
                <a:spcPct val="50000"/>
              </a:spcBef>
              <a:buFont typeface="Wingdings" pitchFamily="2" charset="2"/>
              <a:buChar char="q"/>
            </a:pPr>
            <a:r>
              <a:rPr lang="en-US" sz="2400"/>
              <a:t>To </a:t>
            </a:r>
            <a:r>
              <a:rPr lang="en-US" sz="2400" b="1"/>
              <a:t>define a record</a:t>
            </a:r>
            <a:r>
              <a:rPr lang="en-US" sz="2400"/>
              <a:t> in VB.NET, use the Structure statement. For example:</a:t>
            </a:r>
          </a:p>
          <a:p>
            <a:pPr marL="179388" indent="-179388"/>
            <a:r>
              <a:rPr lang="en-US" sz="2400" b="1" i="1">
                <a:solidFill>
                  <a:schemeClr val="accent2"/>
                </a:solidFill>
              </a:rPr>
              <a:t>		Structure stud</a:t>
            </a:r>
          </a:p>
          <a:p>
            <a:pPr marL="517525" lvl="1" indent="-223838"/>
            <a:r>
              <a:rPr lang="en-US" sz="2400" b="1" i="1">
                <a:solidFill>
                  <a:schemeClr val="accent2"/>
                </a:solidFill>
              </a:rPr>
              <a:t>		Dim varName As String</a:t>
            </a:r>
          </a:p>
          <a:p>
            <a:pPr marL="517525" lvl="1" indent="-223838"/>
            <a:r>
              <a:rPr lang="en-US" sz="2400" b="1" i="1">
                <a:solidFill>
                  <a:schemeClr val="accent2"/>
                </a:solidFill>
              </a:rPr>
              <a:t>		Dim varRoll As Integer</a:t>
            </a:r>
          </a:p>
          <a:p>
            <a:pPr marL="517525" lvl="1" indent="-223838"/>
            <a:r>
              <a:rPr lang="en-US" sz="2400" b="1" i="1">
                <a:solidFill>
                  <a:schemeClr val="accent2"/>
                </a:solidFill>
              </a:rPr>
              <a:t>		Dim varClass As Integer</a:t>
            </a:r>
          </a:p>
          <a:p>
            <a:pPr marL="517525" lvl="1" indent="-223838"/>
            <a:r>
              <a:rPr lang="en-US" sz="2400" b="1" i="1">
                <a:solidFill>
                  <a:schemeClr val="accent2"/>
                </a:solidFill>
              </a:rPr>
              <a:t>	End Structure</a:t>
            </a:r>
          </a:p>
          <a:p>
            <a:pPr marL="517525" lvl="1" indent="-223838"/>
            <a:endParaRPr lang="en-US" sz="2400" b="1" i="1">
              <a:solidFill>
                <a:schemeClr val="accent2"/>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304800" y="127000"/>
            <a:ext cx="8458200" cy="558800"/>
          </a:xfrm>
          <a:prstGeom prst="rect">
            <a:avLst/>
          </a:prstGeom>
          <a:solidFill>
            <a:srgbClr val="FFCCFF"/>
          </a:solidFill>
          <a:ln w="9525">
            <a:solidFill>
              <a:schemeClr val="tx1"/>
            </a:solidFill>
            <a:miter lim="800000"/>
            <a:headEnd/>
            <a:tailEnd/>
          </a:ln>
        </p:spPr>
        <p:txBody>
          <a:bodyPr anchor="ctr"/>
          <a:lstStyle/>
          <a:p>
            <a:pPr algn="ctr"/>
            <a:r>
              <a:rPr lang="en-US" sz="3200" b="1">
                <a:solidFill>
                  <a:schemeClr val="accent2"/>
                </a:solidFill>
              </a:rPr>
              <a:t>Structure: User-Defined Data Type </a:t>
            </a:r>
          </a:p>
        </p:txBody>
      </p:sp>
      <p:sp>
        <p:nvSpPr>
          <p:cNvPr id="25603" name="Rectangle 5"/>
          <p:cNvSpPr>
            <a:spLocks noChangeArrowheads="1"/>
          </p:cNvSpPr>
          <p:nvPr/>
        </p:nvSpPr>
        <p:spPr bwMode="auto">
          <a:xfrm>
            <a:off x="228600" y="838200"/>
            <a:ext cx="8686800" cy="3078163"/>
          </a:xfrm>
          <a:prstGeom prst="rect">
            <a:avLst/>
          </a:prstGeom>
          <a:noFill/>
          <a:ln w="9525">
            <a:noFill/>
            <a:miter lim="800000"/>
            <a:headEnd/>
            <a:tailEnd/>
          </a:ln>
        </p:spPr>
        <p:txBody>
          <a:bodyPr>
            <a:spAutoFit/>
          </a:bodyPr>
          <a:lstStyle/>
          <a:p>
            <a:pPr lvl="1">
              <a:buFontTx/>
              <a:buChar char="•"/>
            </a:pPr>
            <a:r>
              <a:rPr lang="en-US" sz="2000"/>
              <a:t> To declare variables of this new type, we can write:</a:t>
            </a:r>
          </a:p>
          <a:p>
            <a:pPr lvl="1" algn="ctr"/>
            <a:r>
              <a:rPr lang="en-US" sz="2000" b="1" i="1">
                <a:solidFill>
                  <a:schemeClr val="accent2"/>
                </a:solidFill>
              </a:rPr>
              <a:t>Dim s1 As stud, s2 As stud</a:t>
            </a:r>
          </a:p>
          <a:p>
            <a:pPr lvl="1"/>
            <a:endParaRPr lang="en-US" sz="1200" b="1" i="1">
              <a:solidFill>
                <a:schemeClr val="accent2"/>
              </a:solidFill>
            </a:endParaRPr>
          </a:p>
          <a:p>
            <a:pPr lvl="1">
              <a:buFontTx/>
              <a:buChar char="•"/>
            </a:pPr>
            <a:r>
              <a:rPr lang="en-US" sz="2000"/>
              <a:t> To declare an array of this new type, we can write:</a:t>
            </a:r>
          </a:p>
          <a:p>
            <a:pPr lvl="1" algn="ctr"/>
            <a:r>
              <a:rPr lang="en-US" sz="2000" b="1" i="1"/>
              <a:t> </a:t>
            </a:r>
            <a:r>
              <a:rPr lang="en-US" sz="2000" b="1" i="1">
                <a:solidFill>
                  <a:schemeClr val="accent2"/>
                </a:solidFill>
              </a:rPr>
              <a:t>Dim arr( ) As stud</a:t>
            </a:r>
            <a:endParaRPr lang="en-US" sz="2000" b="1" i="1"/>
          </a:p>
          <a:p>
            <a:pPr lvl="1"/>
            <a:endParaRPr lang="en-US" sz="1200" b="1" i="1"/>
          </a:p>
          <a:p>
            <a:pPr lvl="1">
              <a:buFontTx/>
              <a:buChar char="•"/>
            </a:pPr>
            <a:r>
              <a:rPr lang="en-US" sz="2000"/>
              <a:t> To assign a value to one of these variables, we can write:</a:t>
            </a:r>
          </a:p>
          <a:p>
            <a:pPr lvl="1" algn="ctr"/>
            <a:r>
              <a:rPr lang="en-US" sz="2000" b="1" i="1">
                <a:solidFill>
                  <a:schemeClr val="accent2"/>
                </a:solidFill>
              </a:rPr>
              <a:t>s1. varRoll=1</a:t>
            </a:r>
          </a:p>
          <a:p>
            <a:pPr lvl="1" algn="ctr"/>
            <a:endParaRPr lang="en-US" sz="1200" b="1" i="1">
              <a:solidFill>
                <a:schemeClr val="accent2"/>
              </a:solidFill>
            </a:endParaRPr>
          </a:p>
          <a:p>
            <a:pPr lvl="1">
              <a:buFontTx/>
              <a:buChar char="•"/>
            </a:pPr>
            <a:r>
              <a:rPr lang="en-US" sz="2000"/>
              <a:t> To assign a value to an array of structure, we can write:</a:t>
            </a:r>
          </a:p>
          <a:p>
            <a:pPr lvl="1" algn="ctr"/>
            <a:r>
              <a:rPr lang="en-US" sz="2000" b="1" i="1">
                <a:solidFill>
                  <a:schemeClr val="accent2"/>
                </a:solidFill>
              </a:rPr>
              <a:t>arr(0). varRoll=1</a:t>
            </a:r>
          </a:p>
        </p:txBody>
      </p:sp>
      <p:sp>
        <p:nvSpPr>
          <p:cNvPr id="25604" name="Rectangle 6"/>
          <p:cNvSpPr>
            <a:spLocks noChangeArrowheads="1"/>
          </p:cNvSpPr>
          <p:nvPr/>
        </p:nvSpPr>
        <p:spPr bwMode="auto">
          <a:xfrm>
            <a:off x="1905000" y="4038600"/>
            <a:ext cx="4953000" cy="2540000"/>
          </a:xfrm>
          <a:prstGeom prst="rect">
            <a:avLst/>
          </a:prstGeom>
          <a:solidFill>
            <a:schemeClr val="accent1"/>
          </a:solidFill>
          <a:ln w="9525">
            <a:solidFill>
              <a:schemeClr val="tx1"/>
            </a:solidFill>
            <a:miter lim="800000"/>
            <a:headEnd/>
            <a:tailEnd/>
          </a:ln>
          <a:effectLst>
            <a:prstShdw prst="shdw12">
              <a:schemeClr val="bg2">
                <a:alpha val="50000"/>
              </a:schemeClr>
            </a:prstShdw>
          </a:effectLst>
        </p:spPr>
        <p:txBody>
          <a:bodyPr>
            <a:spAutoFit/>
          </a:bodyPr>
          <a:lstStyle/>
          <a:p>
            <a:r>
              <a:rPr lang="en-US" sz="2000" noProof="1"/>
              <a:t>Public Class frmStruc</a:t>
            </a:r>
          </a:p>
          <a:p>
            <a:r>
              <a:rPr lang="en-US" sz="2000" noProof="1"/>
              <a:t>    </a:t>
            </a:r>
            <a:r>
              <a:rPr lang="en-US" sz="2000" dirty="0"/>
              <a:t>	</a:t>
            </a:r>
            <a:r>
              <a:rPr lang="en-US" sz="2000" b="1" noProof="1">
                <a:solidFill>
                  <a:srgbClr val="660033"/>
                </a:solidFill>
              </a:rPr>
              <a:t>Structure Stud</a:t>
            </a:r>
          </a:p>
          <a:p>
            <a:r>
              <a:rPr lang="en-US" sz="2000" b="1" noProof="1">
                <a:solidFill>
                  <a:srgbClr val="660033"/>
                </a:solidFill>
              </a:rPr>
              <a:t>       </a:t>
            </a:r>
            <a:r>
              <a:rPr lang="en-US" sz="2000" b="1" dirty="0">
                <a:solidFill>
                  <a:srgbClr val="660033"/>
                </a:solidFill>
              </a:rPr>
              <a:t>		</a:t>
            </a:r>
            <a:r>
              <a:rPr lang="en-US" sz="2000" b="1" noProof="1">
                <a:solidFill>
                  <a:srgbClr val="009900"/>
                </a:solidFill>
              </a:rPr>
              <a:t>Dim Name As String</a:t>
            </a:r>
          </a:p>
          <a:p>
            <a:r>
              <a:rPr lang="en-US" sz="2000" b="1" noProof="1">
                <a:solidFill>
                  <a:srgbClr val="009900"/>
                </a:solidFill>
              </a:rPr>
              <a:t>        </a:t>
            </a:r>
            <a:r>
              <a:rPr lang="en-US" sz="2000" b="1" dirty="0">
                <a:solidFill>
                  <a:srgbClr val="009900"/>
                </a:solidFill>
              </a:rPr>
              <a:t>		</a:t>
            </a:r>
            <a:r>
              <a:rPr lang="en-US" sz="2000" b="1" noProof="1">
                <a:solidFill>
                  <a:srgbClr val="009900"/>
                </a:solidFill>
              </a:rPr>
              <a:t>Dim Roll As Integer</a:t>
            </a:r>
          </a:p>
          <a:p>
            <a:r>
              <a:rPr lang="en-US" sz="2000" b="1" noProof="1">
                <a:solidFill>
                  <a:srgbClr val="660033"/>
                </a:solidFill>
              </a:rPr>
              <a:t>    </a:t>
            </a:r>
            <a:r>
              <a:rPr lang="en-US" sz="2000" b="1" dirty="0">
                <a:solidFill>
                  <a:srgbClr val="660033"/>
                </a:solidFill>
              </a:rPr>
              <a:t>	</a:t>
            </a:r>
            <a:r>
              <a:rPr lang="en-US" sz="2000" b="1" noProof="1">
                <a:solidFill>
                  <a:srgbClr val="660033"/>
                </a:solidFill>
              </a:rPr>
              <a:t>End Structure</a:t>
            </a:r>
          </a:p>
          <a:p>
            <a:r>
              <a:rPr lang="en-US" sz="2000" noProof="1"/>
              <a:t>    </a:t>
            </a:r>
            <a:r>
              <a:rPr lang="en-US" sz="2000" b="1" noProof="1">
                <a:solidFill>
                  <a:srgbClr val="009900"/>
                </a:solidFill>
              </a:rPr>
              <a:t>Dim </a:t>
            </a:r>
            <a:r>
              <a:rPr lang="en-US" sz="2000" b="1" noProof="1" smtClean="0">
                <a:solidFill>
                  <a:srgbClr val="009900"/>
                </a:solidFill>
              </a:rPr>
              <a:t>st() </a:t>
            </a:r>
            <a:r>
              <a:rPr lang="en-US" sz="2000" b="1" noProof="1">
                <a:solidFill>
                  <a:srgbClr val="009900"/>
                </a:solidFill>
              </a:rPr>
              <a:t>As Stud</a:t>
            </a:r>
          </a:p>
          <a:p>
            <a:r>
              <a:rPr lang="en-US" sz="2000" noProof="1"/>
              <a:t>    </a:t>
            </a:r>
            <a:r>
              <a:rPr lang="en-US" sz="2000" dirty="0"/>
              <a:t>… …</a:t>
            </a:r>
          </a:p>
          <a:p>
            <a:r>
              <a:rPr lang="en-US" sz="2000" dirty="0"/>
              <a:t>    … …</a:t>
            </a:r>
            <a:r>
              <a:rPr lang="en-US" sz="2000" noProof="1"/>
              <a:t>    </a:t>
            </a:r>
            <a:endParaRPr lang="en-US" sz="2000" b="1" dirty="0">
              <a:solidFill>
                <a:srgbClr val="990099"/>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304800" y="152400"/>
            <a:ext cx="8458200" cy="609600"/>
          </a:xfrm>
          <a:prstGeom prst="rect">
            <a:avLst/>
          </a:prstGeom>
          <a:solidFill>
            <a:srgbClr val="FFCCFF"/>
          </a:solidFill>
          <a:ln w="9525">
            <a:solidFill>
              <a:schemeClr val="tx1"/>
            </a:solidFill>
            <a:miter lim="800000"/>
            <a:headEnd/>
            <a:tailEnd/>
          </a:ln>
        </p:spPr>
        <p:txBody>
          <a:bodyPr anchor="ctr"/>
          <a:lstStyle/>
          <a:p>
            <a:pPr algn="ctr"/>
            <a:r>
              <a:rPr lang="en-US" sz="3200" b="1">
                <a:solidFill>
                  <a:schemeClr val="accent2"/>
                </a:solidFill>
              </a:rPr>
              <a:t>Assignment</a:t>
            </a:r>
            <a:endParaRPr lang="en-US" sz="4000" b="1">
              <a:solidFill>
                <a:schemeClr val="accent2"/>
              </a:solidFill>
            </a:endParaRPr>
          </a:p>
        </p:txBody>
      </p:sp>
      <p:sp>
        <p:nvSpPr>
          <p:cNvPr id="26627" name="Text Box 5"/>
          <p:cNvSpPr txBox="1">
            <a:spLocks noChangeArrowheads="1"/>
          </p:cNvSpPr>
          <p:nvPr/>
        </p:nvSpPr>
        <p:spPr bwMode="auto">
          <a:xfrm>
            <a:off x="381000" y="1752600"/>
            <a:ext cx="8458200" cy="2771775"/>
          </a:xfrm>
          <a:prstGeom prst="rect">
            <a:avLst/>
          </a:prstGeom>
          <a:noFill/>
          <a:ln w="9525">
            <a:noFill/>
            <a:miter lim="800000"/>
            <a:headEnd/>
            <a:tailEnd/>
          </a:ln>
        </p:spPr>
        <p:txBody>
          <a:bodyPr>
            <a:spAutoFit/>
          </a:bodyPr>
          <a:lstStyle/>
          <a:p>
            <a:pPr algn="just">
              <a:spcBef>
                <a:spcPct val="50000"/>
              </a:spcBef>
            </a:pPr>
            <a:r>
              <a:rPr lang="en-US" sz="2200"/>
              <a:t>A form (frmStude) contains a TextBox (txtNumber) to enter number of student records to be stored and two command buttons (cmdOk with the caption </a:t>
            </a:r>
            <a:r>
              <a:rPr lang="en-US" sz="2200" u="sng"/>
              <a:t>O</a:t>
            </a:r>
            <a:r>
              <a:rPr lang="en-US" sz="2200"/>
              <a:t>k and cmdClose with caption </a:t>
            </a:r>
            <a:r>
              <a:rPr lang="en-US" sz="2200" u="sng"/>
              <a:t>C</a:t>
            </a:r>
            <a:r>
              <a:rPr lang="en-US" sz="2200"/>
              <a:t>lose). As soon as a single-digit number is entered, appropriate number of controls must be available in the form for entering Roll Number, Name, Age and Entrance Marks for the given number of students. There should be another command button which allows to display the details of a student for a particular roll number.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a:xfrm>
            <a:off x="457200" y="152400"/>
            <a:ext cx="8229600" cy="609600"/>
          </a:xfrm>
          <a:solidFill>
            <a:srgbClr val="CCFF99"/>
          </a:solidFill>
          <a:ln>
            <a:solidFill>
              <a:schemeClr val="tx1"/>
            </a:solidFill>
          </a:ln>
        </p:spPr>
        <p:txBody>
          <a:bodyPr/>
          <a:lstStyle/>
          <a:p>
            <a:r>
              <a:rPr lang="en-US" sz="3200">
                <a:solidFill>
                  <a:srgbClr val="990099"/>
                </a:solidFill>
                <a:latin typeface="Arial Black" pitchFamily="34" charset="0"/>
              </a:rPr>
              <a:t>Introduction to Arrays</a:t>
            </a:r>
          </a:p>
        </p:txBody>
      </p:sp>
      <p:sp>
        <p:nvSpPr>
          <p:cNvPr id="3077" name="Rectangle 5"/>
          <p:cNvSpPr>
            <a:spLocks noGrp="1" noChangeArrowheads="1"/>
          </p:cNvSpPr>
          <p:nvPr>
            <p:ph idx="1"/>
          </p:nvPr>
        </p:nvSpPr>
        <p:spPr>
          <a:xfrm>
            <a:off x="228600" y="838200"/>
            <a:ext cx="8686800" cy="1752600"/>
          </a:xfrm>
        </p:spPr>
        <p:txBody>
          <a:bodyPr/>
          <a:lstStyle/>
          <a:p>
            <a:pPr algn="just">
              <a:buFont typeface="Wingdings" pitchFamily="2" charset="2"/>
              <a:buChar char="q"/>
            </a:pPr>
            <a:r>
              <a:rPr lang="en-US" sz="2000"/>
              <a:t>Arrays can hold sets of data of the </a:t>
            </a:r>
            <a:r>
              <a:rPr lang="en-US" sz="2000" b="1">
                <a:solidFill>
                  <a:srgbClr val="990099"/>
                </a:solidFill>
              </a:rPr>
              <a:t>same type.</a:t>
            </a:r>
          </a:p>
          <a:p>
            <a:pPr algn="just">
              <a:buFont typeface="Wingdings" pitchFamily="2" charset="2"/>
              <a:buChar char="q"/>
            </a:pPr>
            <a:r>
              <a:rPr lang="en-US" sz="2000"/>
              <a:t>An array has a </a:t>
            </a:r>
            <a:r>
              <a:rPr lang="en-US" sz="2000" b="1">
                <a:solidFill>
                  <a:srgbClr val="990099"/>
                </a:solidFill>
              </a:rPr>
              <a:t>name</a:t>
            </a:r>
            <a:r>
              <a:rPr lang="en-US" sz="2000"/>
              <a:t> and the values stored in it can be accessed by an </a:t>
            </a:r>
            <a:r>
              <a:rPr lang="en-US" sz="2000" b="1">
                <a:solidFill>
                  <a:srgbClr val="990099"/>
                </a:solidFill>
              </a:rPr>
              <a:t>index</a:t>
            </a:r>
            <a:r>
              <a:rPr lang="en-US" sz="2000"/>
              <a:t>.</a:t>
            </a:r>
          </a:p>
          <a:p>
            <a:pPr algn="just">
              <a:buFont typeface="Wingdings" pitchFamily="2" charset="2"/>
              <a:buChar char="q"/>
            </a:pPr>
            <a:r>
              <a:rPr lang="en-US" sz="2000"/>
              <a:t>The indexing of arrays </a:t>
            </a:r>
            <a:r>
              <a:rPr lang="en-US" sz="2000" b="1">
                <a:solidFill>
                  <a:srgbClr val="990099"/>
                </a:solidFill>
              </a:rPr>
              <a:t>starts at zero</a:t>
            </a:r>
            <a:r>
              <a:rPr lang="en-US" sz="2000"/>
              <a:t> and you cannot change this behaviour.</a:t>
            </a:r>
          </a:p>
        </p:txBody>
      </p:sp>
      <p:sp>
        <p:nvSpPr>
          <p:cNvPr id="3078" name="Rectangle 6"/>
          <p:cNvSpPr>
            <a:spLocks noChangeArrowheads="1"/>
          </p:cNvSpPr>
          <p:nvPr/>
        </p:nvSpPr>
        <p:spPr bwMode="auto">
          <a:xfrm>
            <a:off x="1828800" y="2667000"/>
            <a:ext cx="5715000" cy="533400"/>
          </a:xfrm>
          <a:prstGeom prst="rect">
            <a:avLst/>
          </a:prstGeom>
          <a:solidFill>
            <a:srgbClr val="CCFF99"/>
          </a:solidFill>
          <a:ln w="9525">
            <a:solidFill>
              <a:schemeClr val="tx1"/>
            </a:solidFill>
            <a:miter lim="800000"/>
            <a:headEnd/>
            <a:tailEnd/>
          </a:ln>
          <a:effectLst/>
        </p:spPr>
        <p:txBody>
          <a:bodyPr anchor="ctr"/>
          <a:lstStyle/>
          <a:p>
            <a:pPr algn="ctr"/>
            <a:r>
              <a:rPr lang="en-US" sz="3200" b="1">
                <a:solidFill>
                  <a:srgbClr val="990099"/>
                </a:solidFill>
              </a:rPr>
              <a:t>Declaring Arrays</a:t>
            </a:r>
          </a:p>
        </p:txBody>
      </p:sp>
      <p:sp>
        <p:nvSpPr>
          <p:cNvPr id="3079" name="Rectangle 7"/>
          <p:cNvSpPr>
            <a:spLocks noChangeArrowheads="1"/>
          </p:cNvSpPr>
          <p:nvPr/>
        </p:nvSpPr>
        <p:spPr bwMode="auto">
          <a:xfrm>
            <a:off x="304800" y="3352800"/>
            <a:ext cx="8610600" cy="2971800"/>
          </a:xfrm>
          <a:prstGeom prst="rect">
            <a:avLst/>
          </a:prstGeom>
          <a:noFill/>
          <a:ln w="9525">
            <a:noFill/>
            <a:miter lim="800000"/>
            <a:headEnd/>
            <a:tailEnd/>
          </a:ln>
          <a:effectLst/>
        </p:spPr>
        <p:txBody>
          <a:bodyPr/>
          <a:lstStyle/>
          <a:p>
            <a:pPr algn="just">
              <a:spcBef>
                <a:spcPct val="20000"/>
              </a:spcBef>
            </a:pPr>
            <a:r>
              <a:rPr lang="en-US" sz="2000"/>
              <a:t>Arrays must be declared with the </a:t>
            </a:r>
            <a:r>
              <a:rPr lang="en-US" sz="2000" b="1"/>
              <a:t>Dim</a:t>
            </a:r>
            <a:r>
              <a:rPr lang="en-US" sz="2000"/>
              <a:t> (or Public, or Private) </a:t>
            </a:r>
            <a:r>
              <a:rPr lang="en-US" sz="2000" b="1"/>
              <a:t>statement</a:t>
            </a:r>
            <a:r>
              <a:rPr lang="en-US" sz="2000"/>
              <a:t> followed by the name of the array and the index of the last element in the array in parentheses</a:t>
            </a:r>
          </a:p>
          <a:p>
            <a:pPr>
              <a:spcBef>
                <a:spcPct val="20000"/>
              </a:spcBef>
            </a:pPr>
            <a:r>
              <a:rPr lang="en-US" sz="2000" b="1" u="sng"/>
              <a:t>Example</a:t>
            </a:r>
            <a:r>
              <a:rPr lang="en-US" sz="2000"/>
              <a:t>:</a:t>
            </a:r>
          </a:p>
          <a:p>
            <a:pPr>
              <a:spcBef>
                <a:spcPct val="20000"/>
              </a:spcBef>
            </a:pPr>
            <a:r>
              <a:rPr lang="en-US" sz="2000"/>
              <a:t>	</a:t>
            </a:r>
            <a:r>
              <a:rPr lang="en-US" sz="2000" b="1" i="1">
                <a:solidFill>
                  <a:srgbClr val="990099"/>
                </a:solidFill>
              </a:rPr>
              <a:t>Dim salaries(15) As Integer</a:t>
            </a:r>
          </a:p>
          <a:p>
            <a:pPr>
              <a:spcBef>
                <a:spcPct val="20000"/>
              </a:spcBef>
            </a:pPr>
            <a:r>
              <a:rPr lang="en-US" sz="2000">
                <a:solidFill>
                  <a:srgbClr val="990099"/>
                </a:solidFill>
              </a:rPr>
              <a:t>	</a:t>
            </a:r>
          </a:p>
          <a:p>
            <a:pPr>
              <a:spcBef>
                <a:spcPct val="20000"/>
              </a:spcBef>
            </a:pPr>
            <a:r>
              <a:rPr lang="en-US" sz="2000" i="1"/>
              <a:t>	To assign values to the elements:</a:t>
            </a:r>
          </a:p>
          <a:p>
            <a:pPr>
              <a:spcBef>
                <a:spcPct val="20000"/>
              </a:spcBef>
            </a:pPr>
            <a:r>
              <a:rPr lang="en-US" sz="2000"/>
              <a:t>		</a:t>
            </a:r>
            <a:r>
              <a:rPr lang="en-US" sz="2000" b="1" i="1">
                <a:solidFill>
                  <a:srgbClr val="990099"/>
                </a:solidFill>
              </a:rPr>
              <a:t>salaries(0) = 30000</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57400" y="163513"/>
            <a:ext cx="4800600" cy="674687"/>
          </a:xfrm>
          <a:solidFill>
            <a:srgbClr val="CCFF99"/>
          </a:solidFill>
          <a:ln>
            <a:solidFill>
              <a:schemeClr val="tx1"/>
            </a:solidFill>
          </a:ln>
        </p:spPr>
        <p:txBody>
          <a:bodyPr>
            <a:normAutofit fontScale="90000"/>
          </a:bodyPr>
          <a:lstStyle/>
          <a:p>
            <a:r>
              <a:rPr lang="en-US" sz="4000" b="1">
                <a:solidFill>
                  <a:srgbClr val="990099"/>
                </a:solidFill>
              </a:rPr>
              <a:t>Array Limits</a:t>
            </a:r>
          </a:p>
        </p:txBody>
      </p:sp>
      <p:sp>
        <p:nvSpPr>
          <p:cNvPr id="12291" name="Rectangle 3"/>
          <p:cNvSpPr>
            <a:spLocks noGrp="1" noChangeArrowheads="1"/>
          </p:cNvSpPr>
          <p:nvPr>
            <p:ph idx="1"/>
          </p:nvPr>
        </p:nvSpPr>
        <p:spPr>
          <a:xfrm>
            <a:off x="609600" y="2514600"/>
            <a:ext cx="8229600" cy="1447800"/>
          </a:xfrm>
        </p:spPr>
        <p:txBody>
          <a:bodyPr/>
          <a:lstStyle/>
          <a:p>
            <a:pPr marL="0" indent="0" algn="just">
              <a:buFont typeface="Wingdings" pitchFamily="2" charset="2"/>
              <a:buNone/>
            </a:pPr>
            <a:r>
              <a:rPr lang="en-US" sz="2200" b="1" u="sng"/>
              <a:t>Example</a:t>
            </a:r>
            <a:r>
              <a:rPr lang="en-US" sz="2200"/>
              <a:t>:	</a:t>
            </a:r>
            <a:r>
              <a:rPr lang="en-US" sz="2200" b="1" i="1">
                <a:solidFill>
                  <a:srgbClr val="990099"/>
                </a:solidFill>
              </a:rPr>
              <a:t>Dim a(19) As Integer</a:t>
            </a:r>
          </a:p>
          <a:p>
            <a:pPr marL="0" indent="0" algn="just">
              <a:buFont typeface="Wingdings" pitchFamily="2" charset="2"/>
              <a:buNone/>
            </a:pPr>
            <a:endParaRPr lang="en-US" sz="1400" b="1" i="1">
              <a:solidFill>
                <a:srgbClr val="990099"/>
              </a:solidFill>
            </a:endParaRPr>
          </a:p>
          <a:p>
            <a:pPr marL="0" indent="0" algn="just">
              <a:buFont typeface="Wingdings" pitchFamily="2" charset="2"/>
              <a:buNone/>
            </a:pPr>
            <a:r>
              <a:rPr lang="en-US" sz="2200"/>
              <a:t>In this case the upper bound of the array is 19 and its capacity is 20 elements.</a:t>
            </a:r>
          </a:p>
        </p:txBody>
      </p:sp>
      <p:sp>
        <p:nvSpPr>
          <p:cNvPr id="12292" name="Rectangle 4"/>
          <p:cNvSpPr>
            <a:spLocks noChangeArrowheads="1"/>
          </p:cNvSpPr>
          <p:nvPr/>
        </p:nvSpPr>
        <p:spPr bwMode="auto">
          <a:xfrm>
            <a:off x="838200" y="4568825"/>
            <a:ext cx="7239000" cy="612775"/>
          </a:xfrm>
          <a:prstGeom prst="rect">
            <a:avLst/>
          </a:prstGeom>
          <a:solidFill>
            <a:srgbClr val="CCFF99"/>
          </a:solidFill>
          <a:ln w="9525">
            <a:solidFill>
              <a:schemeClr val="tx1"/>
            </a:solidFill>
            <a:miter lim="800000"/>
            <a:headEnd/>
            <a:tailEnd/>
          </a:ln>
          <a:effectLst/>
        </p:spPr>
        <p:txBody>
          <a:bodyPr anchor="ctr"/>
          <a:lstStyle/>
          <a:p>
            <a:pPr algn="ctr"/>
            <a:r>
              <a:rPr lang="en-US" sz="3600" b="1">
                <a:solidFill>
                  <a:srgbClr val="990099"/>
                </a:solidFill>
              </a:rPr>
              <a:t>Initializing</a:t>
            </a:r>
            <a:r>
              <a:rPr lang="en-US" sz="3200" b="1">
                <a:solidFill>
                  <a:srgbClr val="990099"/>
                </a:solidFill>
              </a:rPr>
              <a:t> Arrays</a:t>
            </a:r>
          </a:p>
        </p:txBody>
      </p:sp>
      <p:sp>
        <p:nvSpPr>
          <p:cNvPr id="12293" name="Rectangle 5"/>
          <p:cNvSpPr>
            <a:spLocks noChangeArrowheads="1"/>
          </p:cNvSpPr>
          <p:nvPr/>
        </p:nvSpPr>
        <p:spPr bwMode="auto">
          <a:xfrm>
            <a:off x="381000" y="5380038"/>
            <a:ext cx="8305800" cy="1096962"/>
          </a:xfrm>
          <a:prstGeom prst="rect">
            <a:avLst/>
          </a:prstGeom>
          <a:noFill/>
          <a:ln w="9525">
            <a:noFill/>
            <a:miter lim="800000"/>
            <a:headEnd/>
            <a:tailEnd/>
          </a:ln>
          <a:effectLst/>
        </p:spPr>
        <p:txBody>
          <a:bodyPr>
            <a:spAutoFit/>
          </a:bodyPr>
          <a:lstStyle/>
          <a:p>
            <a:pPr algn="just"/>
            <a:r>
              <a:rPr lang="en-US" sz="2200"/>
              <a:t>You can initialize an array in the same line where you declare the array, as</a:t>
            </a:r>
          </a:p>
          <a:p>
            <a:r>
              <a:rPr lang="en-US" sz="2200"/>
              <a:t>	</a:t>
            </a:r>
            <a:r>
              <a:rPr lang="en-US" sz="2200" b="1" i="1">
                <a:solidFill>
                  <a:srgbClr val="990099"/>
                </a:solidFill>
              </a:rPr>
              <a:t>Dim Salaries( )  As Integer= {10000, 25000, 13000}</a:t>
            </a:r>
          </a:p>
        </p:txBody>
      </p:sp>
      <p:sp>
        <p:nvSpPr>
          <p:cNvPr id="12294" name="Text Box 6"/>
          <p:cNvSpPr txBox="1">
            <a:spLocks noChangeArrowheads="1"/>
          </p:cNvSpPr>
          <p:nvPr/>
        </p:nvSpPr>
        <p:spPr bwMode="auto">
          <a:xfrm>
            <a:off x="457200" y="1082675"/>
            <a:ext cx="8382000" cy="1431925"/>
          </a:xfrm>
          <a:prstGeom prst="rect">
            <a:avLst/>
          </a:prstGeom>
          <a:noFill/>
          <a:ln w="9525">
            <a:noFill/>
            <a:miter lim="800000"/>
            <a:headEnd/>
            <a:tailEnd/>
          </a:ln>
          <a:effectLst/>
        </p:spPr>
        <p:txBody>
          <a:bodyPr>
            <a:spAutoFit/>
          </a:bodyPr>
          <a:lstStyle/>
          <a:p>
            <a:pPr marL="347663" indent="-347663" algn="just">
              <a:buFont typeface="Wingdings" pitchFamily="2" charset="2"/>
              <a:buChar char="q"/>
            </a:pPr>
            <a:r>
              <a:rPr lang="en-US" sz="2200"/>
              <a:t>The first element of the array has index 0. </a:t>
            </a:r>
          </a:p>
          <a:p>
            <a:pPr marL="347663" indent="-347663" algn="just">
              <a:buFont typeface="Wingdings" pitchFamily="2" charset="2"/>
              <a:buChar char="q"/>
            </a:pPr>
            <a:r>
              <a:rPr lang="en-US" sz="2200"/>
              <a:t>The number that appears in parentheses in the Dim statement is one less than the array’s total capacity and is array’s upper limit (or upper bound).</a:t>
            </a:r>
            <a:r>
              <a:rPr lang="en-US"/>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ctrTitle"/>
          </p:nvPr>
        </p:nvSpPr>
        <p:spPr>
          <a:xfrm>
            <a:off x="914400" y="225425"/>
            <a:ext cx="7239000" cy="612775"/>
          </a:xfrm>
          <a:solidFill>
            <a:srgbClr val="CCFF99"/>
          </a:solidFill>
          <a:ln>
            <a:solidFill>
              <a:schemeClr val="tx1"/>
            </a:solidFill>
          </a:ln>
        </p:spPr>
        <p:txBody>
          <a:bodyPr>
            <a:normAutofit fontScale="90000"/>
          </a:bodyPr>
          <a:lstStyle/>
          <a:p>
            <a:r>
              <a:rPr lang="en-US" sz="4000" b="1">
                <a:solidFill>
                  <a:srgbClr val="990099"/>
                </a:solidFill>
              </a:rPr>
              <a:t>Multidimensional Arrays</a:t>
            </a:r>
          </a:p>
        </p:txBody>
      </p:sp>
      <p:sp>
        <p:nvSpPr>
          <p:cNvPr id="9221" name="Rectangle 5"/>
          <p:cNvSpPr>
            <a:spLocks noGrp="1" noChangeArrowheads="1"/>
          </p:cNvSpPr>
          <p:nvPr>
            <p:ph type="subTitle" idx="1"/>
          </p:nvPr>
        </p:nvSpPr>
        <p:spPr>
          <a:xfrm>
            <a:off x="304800" y="1295400"/>
            <a:ext cx="8382000" cy="5257800"/>
          </a:xfrm>
        </p:spPr>
        <p:txBody>
          <a:bodyPr/>
          <a:lstStyle/>
          <a:p>
            <a:pPr marL="347663" indent="-347663" algn="just">
              <a:buFont typeface="Wingdings" pitchFamily="2" charset="2"/>
              <a:buChar char="q"/>
              <a:tabLst>
                <a:tab pos="587375" algn="l"/>
              </a:tabLst>
            </a:pPr>
            <a:r>
              <a:rPr lang="en-US" sz="2400"/>
              <a:t>A two-dimensional array has </a:t>
            </a:r>
            <a:r>
              <a:rPr lang="en-US" sz="2400" b="1">
                <a:solidFill>
                  <a:srgbClr val="990099"/>
                </a:solidFill>
              </a:rPr>
              <a:t>two indices</a:t>
            </a:r>
            <a:r>
              <a:rPr lang="en-US" sz="2400"/>
              <a:t>. The first identifies the </a:t>
            </a:r>
            <a:r>
              <a:rPr lang="en-US" sz="2400" b="1">
                <a:solidFill>
                  <a:srgbClr val="990099"/>
                </a:solidFill>
              </a:rPr>
              <a:t>row</a:t>
            </a:r>
            <a:r>
              <a:rPr lang="en-US" sz="2400"/>
              <a:t> and the second identifies the </a:t>
            </a:r>
            <a:r>
              <a:rPr lang="en-US" sz="2400" b="1">
                <a:solidFill>
                  <a:srgbClr val="990099"/>
                </a:solidFill>
              </a:rPr>
              <a:t>column</a:t>
            </a:r>
            <a:r>
              <a:rPr lang="en-US" sz="2400"/>
              <a:t>.</a:t>
            </a:r>
          </a:p>
          <a:p>
            <a:pPr marL="347663" indent="-347663" algn="just">
              <a:buFont typeface="Wingdings" pitchFamily="2" charset="2"/>
              <a:buChar char="q"/>
              <a:tabLst>
                <a:tab pos="587375" algn="l"/>
              </a:tabLst>
            </a:pPr>
            <a:r>
              <a:rPr lang="en-US" sz="2400"/>
              <a:t>A two-dimensional array can be declared as follows:</a:t>
            </a:r>
          </a:p>
          <a:p>
            <a:pPr marL="347663" indent="-347663" algn="just">
              <a:tabLst>
                <a:tab pos="587375" algn="l"/>
              </a:tabLst>
            </a:pPr>
            <a:r>
              <a:rPr lang="en-US" sz="2800"/>
              <a:t>	</a:t>
            </a:r>
            <a:r>
              <a:rPr lang="en-US" sz="2400" b="1" i="1">
                <a:solidFill>
                  <a:srgbClr val="990099"/>
                </a:solidFill>
              </a:rPr>
              <a:t>Dim num(9,9) As Integer</a:t>
            </a:r>
          </a:p>
          <a:p>
            <a:pPr marL="347663" indent="-347663" algn="just">
              <a:tabLst>
                <a:tab pos="587375" algn="l"/>
              </a:tabLst>
            </a:pPr>
            <a:endParaRPr lang="en-US" sz="1600" b="1" i="1">
              <a:solidFill>
                <a:srgbClr val="990099"/>
              </a:solidFill>
            </a:endParaRPr>
          </a:p>
          <a:p>
            <a:pPr marL="347663" indent="-347663" algn="just">
              <a:buFont typeface="Wingdings" pitchFamily="2" charset="2"/>
              <a:buChar char="q"/>
              <a:tabLst>
                <a:tab pos="587375" algn="l"/>
              </a:tabLst>
            </a:pPr>
            <a:r>
              <a:rPr lang="en-US" sz="2400"/>
              <a:t>To assign a value to the first element, it can be done as follows:</a:t>
            </a:r>
          </a:p>
          <a:p>
            <a:pPr marL="347663" indent="-347663" algn="just">
              <a:tabLst>
                <a:tab pos="587375" algn="l"/>
              </a:tabLst>
            </a:pPr>
            <a:r>
              <a:rPr lang="en-US" sz="2800"/>
              <a:t>		</a:t>
            </a:r>
            <a:r>
              <a:rPr lang="en-US" sz="2400" b="1" i="1">
                <a:solidFill>
                  <a:srgbClr val="990099"/>
                </a:solidFill>
              </a:rPr>
              <a:t>num(0,0) = 12</a:t>
            </a:r>
          </a:p>
          <a:p>
            <a:pPr marL="347663" indent="-347663" algn="just">
              <a:tabLst>
                <a:tab pos="587375" algn="l"/>
              </a:tabLst>
            </a:pPr>
            <a:endParaRPr lang="en-US" sz="1600" b="1" i="1">
              <a:solidFill>
                <a:srgbClr val="990099"/>
              </a:solidFill>
            </a:endParaRPr>
          </a:p>
          <a:p>
            <a:pPr marL="347663" indent="-347663" algn="just">
              <a:buFont typeface="Wingdings" pitchFamily="2" charset="2"/>
              <a:buChar char="q"/>
              <a:tabLst>
                <a:tab pos="587375" algn="l"/>
              </a:tabLst>
            </a:pPr>
            <a:r>
              <a:rPr lang="en-US" sz="2400"/>
              <a:t>There can be a </a:t>
            </a:r>
            <a:r>
              <a:rPr lang="en-US" sz="2400" b="1">
                <a:solidFill>
                  <a:srgbClr val="990099"/>
                </a:solidFill>
              </a:rPr>
              <a:t>three-dimensional array</a:t>
            </a:r>
            <a:r>
              <a:rPr lang="en-US" sz="2400"/>
              <a:t> also which is like a cube made up of overlaid two-dimensional arrays.</a:t>
            </a:r>
          </a:p>
          <a:p>
            <a:pPr marL="347663" indent="-347663" algn="just">
              <a:tabLst>
                <a:tab pos="587375" algn="l"/>
              </a:tabLst>
            </a:pPr>
            <a:r>
              <a:rPr lang="en-US" sz="2800"/>
              <a:t>		</a:t>
            </a:r>
            <a:r>
              <a:rPr lang="en-US" sz="2400" b="1" i="1">
                <a:solidFill>
                  <a:srgbClr val="990099"/>
                </a:solidFill>
              </a:rPr>
              <a:t>Dim num(,) As Integer = { {2,4,6},{1,3,5},{6,7,8} }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229600" cy="792163"/>
          </a:xfrm>
          <a:solidFill>
            <a:srgbClr val="CCFF99"/>
          </a:solidFill>
          <a:ln>
            <a:solidFill>
              <a:schemeClr val="tx1"/>
            </a:solidFill>
          </a:ln>
        </p:spPr>
        <p:txBody>
          <a:bodyPr/>
          <a:lstStyle/>
          <a:p>
            <a:r>
              <a:rPr lang="en-US" b="1">
                <a:solidFill>
                  <a:srgbClr val="990099"/>
                </a:solidFill>
              </a:rPr>
              <a:t>Dynamic Arrays</a:t>
            </a:r>
          </a:p>
        </p:txBody>
      </p:sp>
      <p:sp>
        <p:nvSpPr>
          <p:cNvPr id="15363" name="Rectangle 3"/>
          <p:cNvSpPr>
            <a:spLocks noGrp="1" noChangeArrowheads="1"/>
          </p:cNvSpPr>
          <p:nvPr>
            <p:ph idx="1"/>
          </p:nvPr>
        </p:nvSpPr>
        <p:spPr>
          <a:xfrm>
            <a:off x="304800" y="1295400"/>
            <a:ext cx="8534400" cy="5257800"/>
          </a:xfrm>
        </p:spPr>
        <p:txBody>
          <a:bodyPr/>
          <a:lstStyle/>
          <a:p>
            <a:pPr marL="347663" indent="-347663" algn="just">
              <a:lnSpc>
                <a:spcPct val="80000"/>
              </a:lnSpc>
              <a:buFont typeface="Wingdings" pitchFamily="2" charset="2"/>
              <a:buChar char="q"/>
              <a:tabLst>
                <a:tab pos="1371600" algn="l"/>
              </a:tabLst>
            </a:pPr>
            <a:r>
              <a:rPr lang="en-US" sz="2400" dirty="0"/>
              <a:t>If we do not </a:t>
            </a:r>
            <a:r>
              <a:rPr lang="en-US" sz="2400" dirty="0" smtClean="0"/>
              <a:t>know how </a:t>
            </a:r>
            <a:r>
              <a:rPr lang="en-US" sz="2400" dirty="0"/>
              <a:t>large an array should be, we can determine its size later during the course of the program. Such an array can be declared as a </a:t>
            </a:r>
            <a:r>
              <a:rPr lang="en-US" sz="2400" b="1" dirty="0">
                <a:solidFill>
                  <a:srgbClr val="990099"/>
                </a:solidFill>
              </a:rPr>
              <a:t>dynamic array.</a:t>
            </a:r>
          </a:p>
          <a:p>
            <a:pPr marL="347663" indent="-347663" algn="just">
              <a:lnSpc>
                <a:spcPct val="80000"/>
              </a:lnSpc>
              <a:buFont typeface="Wingdings" pitchFamily="2" charset="2"/>
              <a:buChar char="q"/>
              <a:tabLst>
                <a:tab pos="1371600" algn="l"/>
              </a:tabLst>
            </a:pPr>
            <a:endParaRPr lang="en-US" sz="2400" dirty="0">
              <a:solidFill>
                <a:srgbClr val="990099"/>
              </a:solidFill>
            </a:endParaRPr>
          </a:p>
          <a:p>
            <a:pPr marL="347663" indent="-347663">
              <a:lnSpc>
                <a:spcPct val="80000"/>
              </a:lnSpc>
              <a:buFont typeface="Wingdings" pitchFamily="2" charset="2"/>
              <a:buChar char="q"/>
              <a:tabLst>
                <a:tab pos="1371600" algn="l"/>
              </a:tabLst>
            </a:pPr>
            <a:r>
              <a:rPr lang="en-US" sz="2400" dirty="0"/>
              <a:t>A dynamic array can be declared as follows:</a:t>
            </a:r>
          </a:p>
          <a:p>
            <a:pPr marL="347663" indent="-347663">
              <a:lnSpc>
                <a:spcPct val="80000"/>
              </a:lnSpc>
              <a:buFont typeface="Wingdings" pitchFamily="2" charset="2"/>
              <a:buNone/>
              <a:tabLst>
                <a:tab pos="1371600" algn="l"/>
              </a:tabLst>
            </a:pPr>
            <a:r>
              <a:rPr lang="en-US" sz="2400" b="1" dirty="0">
                <a:solidFill>
                  <a:srgbClr val="990099"/>
                </a:solidFill>
              </a:rPr>
              <a:t>		Dim </a:t>
            </a:r>
            <a:r>
              <a:rPr lang="en-US" sz="2400" b="1" dirty="0" err="1">
                <a:solidFill>
                  <a:srgbClr val="990099"/>
                </a:solidFill>
              </a:rPr>
              <a:t>arr</a:t>
            </a:r>
            <a:r>
              <a:rPr lang="en-US" sz="2400" b="1" dirty="0">
                <a:solidFill>
                  <a:srgbClr val="990099"/>
                </a:solidFill>
              </a:rPr>
              <a:t>( ) As Integer</a:t>
            </a:r>
          </a:p>
          <a:p>
            <a:pPr marL="347663" indent="-347663">
              <a:lnSpc>
                <a:spcPct val="80000"/>
              </a:lnSpc>
              <a:buFont typeface="Wingdings" pitchFamily="2" charset="2"/>
              <a:buChar char="q"/>
              <a:tabLst>
                <a:tab pos="1371600" algn="l"/>
              </a:tabLst>
            </a:pPr>
            <a:endParaRPr lang="en-US" sz="2400" b="1" dirty="0">
              <a:solidFill>
                <a:srgbClr val="990099"/>
              </a:solidFill>
            </a:endParaRPr>
          </a:p>
          <a:p>
            <a:pPr marL="347663" indent="-347663" algn="just">
              <a:lnSpc>
                <a:spcPct val="80000"/>
              </a:lnSpc>
              <a:buFont typeface="Wingdings" pitchFamily="2" charset="2"/>
              <a:buChar char="q"/>
              <a:tabLst>
                <a:tab pos="1371600" algn="l"/>
              </a:tabLst>
            </a:pPr>
            <a:r>
              <a:rPr lang="en-US" sz="2400" dirty="0"/>
              <a:t>Later in the program, when we know how many elements we want to store in the array, we can use the </a:t>
            </a:r>
            <a:r>
              <a:rPr lang="en-US" sz="2400" dirty="0" err="1"/>
              <a:t>ReDim</a:t>
            </a:r>
            <a:r>
              <a:rPr lang="en-US" sz="2400" dirty="0"/>
              <a:t> statement to </a:t>
            </a:r>
            <a:r>
              <a:rPr lang="en-US" sz="2400" dirty="0" err="1"/>
              <a:t>redimension</a:t>
            </a:r>
            <a:r>
              <a:rPr lang="en-US" sz="2400" dirty="0"/>
              <a:t> the array to its actual size.</a:t>
            </a:r>
          </a:p>
          <a:p>
            <a:pPr marL="347663" indent="-347663" algn="just">
              <a:lnSpc>
                <a:spcPct val="80000"/>
              </a:lnSpc>
              <a:buFont typeface="Wingdings" pitchFamily="2" charset="2"/>
              <a:buNone/>
              <a:tabLst>
                <a:tab pos="1371600" algn="l"/>
              </a:tabLst>
            </a:pPr>
            <a:r>
              <a:rPr lang="en-US" sz="2400" b="1" dirty="0">
                <a:solidFill>
                  <a:srgbClr val="990099"/>
                </a:solidFill>
              </a:rPr>
              <a:t>		</a:t>
            </a:r>
            <a:r>
              <a:rPr lang="en-US" sz="2400" b="1" dirty="0" err="1">
                <a:solidFill>
                  <a:srgbClr val="990099"/>
                </a:solidFill>
              </a:rPr>
              <a:t>ReDim</a:t>
            </a:r>
            <a:r>
              <a:rPr lang="en-US" sz="2400" b="1" dirty="0">
                <a:solidFill>
                  <a:srgbClr val="990099"/>
                </a:solidFill>
              </a:rPr>
              <a:t> </a:t>
            </a:r>
            <a:r>
              <a:rPr lang="en-US" sz="2400" b="1" dirty="0" err="1">
                <a:solidFill>
                  <a:srgbClr val="990099"/>
                </a:solidFill>
              </a:rPr>
              <a:t>arr</a:t>
            </a:r>
            <a:r>
              <a:rPr lang="en-US" sz="2400" b="1" dirty="0">
                <a:solidFill>
                  <a:srgbClr val="990099"/>
                </a:solidFill>
              </a:rPr>
              <a:t>(n)</a:t>
            </a:r>
            <a:r>
              <a:rPr lang="en-US" sz="2400" dirty="0"/>
              <a:t> , where n is a user-entered value.</a:t>
            </a:r>
          </a:p>
          <a:p>
            <a:pPr marL="347663" indent="-347663">
              <a:lnSpc>
                <a:spcPct val="80000"/>
              </a:lnSpc>
              <a:buFont typeface="Wingdings" pitchFamily="2" charset="2"/>
              <a:buChar char="q"/>
              <a:tabLst>
                <a:tab pos="1371600" algn="l"/>
              </a:tabLst>
            </a:pPr>
            <a:endParaRPr lang="en-US" sz="2400" dirty="0"/>
          </a:p>
          <a:p>
            <a:pPr marL="347663" indent="-347663" algn="just">
              <a:lnSpc>
                <a:spcPct val="80000"/>
              </a:lnSpc>
              <a:buFont typeface="Wingdings" pitchFamily="2" charset="2"/>
              <a:buChar char="q"/>
              <a:tabLst>
                <a:tab pos="1371600" algn="l"/>
              </a:tabLst>
            </a:pPr>
            <a:r>
              <a:rPr lang="en-US" sz="2400" dirty="0"/>
              <a:t>The </a:t>
            </a:r>
            <a:r>
              <a:rPr lang="en-US" sz="2400" dirty="0" err="1"/>
              <a:t>Redim</a:t>
            </a:r>
            <a:r>
              <a:rPr lang="en-US" sz="2400" dirty="0"/>
              <a:t> statement can appear only in a procedure as it is an </a:t>
            </a:r>
            <a:r>
              <a:rPr lang="en-US" sz="2400" b="1" dirty="0">
                <a:solidFill>
                  <a:srgbClr val="990099"/>
                </a:solidFill>
              </a:rPr>
              <a:t>executable statement</a:t>
            </a:r>
            <a:r>
              <a:rPr lang="en-US" sz="2400" dirty="0"/>
              <a:t> (which is not so in case of a Dim statement).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8229600" cy="715963"/>
          </a:xfrm>
          <a:solidFill>
            <a:srgbClr val="CCFF99"/>
          </a:solidFill>
          <a:ln>
            <a:solidFill>
              <a:schemeClr val="tx1"/>
            </a:solidFill>
          </a:ln>
        </p:spPr>
        <p:txBody>
          <a:bodyPr/>
          <a:lstStyle/>
          <a:p>
            <a:r>
              <a:rPr lang="en-US" sz="4000" b="1">
                <a:solidFill>
                  <a:srgbClr val="990099"/>
                </a:solidFill>
              </a:rPr>
              <a:t>The PRESERVE Keyword</a:t>
            </a:r>
          </a:p>
        </p:txBody>
      </p:sp>
      <p:sp>
        <p:nvSpPr>
          <p:cNvPr id="16387" name="Rectangle 3"/>
          <p:cNvSpPr>
            <a:spLocks noGrp="1" noChangeArrowheads="1"/>
          </p:cNvSpPr>
          <p:nvPr>
            <p:ph idx="1"/>
          </p:nvPr>
        </p:nvSpPr>
        <p:spPr>
          <a:xfrm>
            <a:off x="304800" y="1447800"/>
            <a:ext cx="8610600" cy="4953000"/>
          </a:xfrm>
        </p:spPr>
        <p:txBody>
          <a:bodyPr/>
          <a:lstStyle/>
          <a:p>
            <a:pPr algn="just">
              <a:lnSpc>
                <a:spcPct val="90000"/>
              </a:lnSpc>
            </a:pPr>
            <a:r>
              <a:rPr lang="en-US" sz="2400"/>
              <a:t>Each time we execute the ReDim statement, all the values currently stored in the array are lost. It resets numeric elements to zero and String elements to empty strings.</a:t>
            </a:r>
          </a:p>
          <a:p>
            <a:pPr algn="just">
              <a:lnSpc>
                <a:spcPct val="90000"/>
              </a:lnSpc>
              <a:buFontTx/>
              <a:buNone/>
            </a:pPr>
            <a:endParaRPr lang="en-US" sz="2400"/>
          </a:p>
          <a:p>
            <a:pPr algn="just">
              <a:lnSpc>
                <a:spcPct val="90000"/>
              </a:lnSpc>
            </a:pPr>
            <a:r>
              <a:rPr lang="en-US" sz="2400"/>
              <a:t>If we need to resize the array without discarding the existing data, we can use the </a:t>
            </a:r>
            <a:r>
              <a:rPr lang="en-US" sz="2400" b="1">
                <a:solidFill>
                  <a:srgbClr val="990099"/>
                </a:solidFill>
              </a:rPr>
              <a:t>Preserve</a:t>
            </a:r>
            <a:r>
              <a:rPr lang="en-US" sz="2400"/>
              <a:t> keyword.</a:t>
            </a:r>
          </a:p>
          <a:p>
            <a:pPr algn="just">
              <a:lnSpc>
                <a:spcPct val="90000"/>
              </a:lnSpc>
              <a:buFontTx/>
              <a:buNone/>
            </a:pPr>
            <a:endParaRPr lang="en-US" sz="2400"/>
          </a:p>
          <a:p>
            <a:pPr algn="just">
              <a:lnSpc>
                <a:spcPct val="90000"/>
              </a:lnSpc>
            </a:pPr>
            <a:r>
              <a:rPr lang="en-US" sz="2400" b="1" u="sng">
                <a:solidFill>
                  <a:srgbClr val="990099"/>
                </a:solidFill>
              </a:rPr>
              <a:t>Example</a:t>
            </a:r>
            <a:r>
              <a:rPr lang="en-US" sz="2400" b="1">
                <a:solidFill>
                  <a:srgbClr val="990099"/>
                </a:solidFill>
              </a:rPr>
              <a:t>:</a:t>
            </a:r>
          </a:p>
          <a:p>
            <a:pPr algn="just">
              <a:lnSpc>
                <a:spcPct val="90000"/>
              </a:lnSpc>
              <a:buFontTx/>
              <a:buNone/>
            </a:pPr>
            <a:r>
              <a:rPr lang="en-US" sz="2400"/>
              <a:t>		</a:t>
            </a:r>
            <a:r>
              <a:rPr lang="en-US" sz="2400" b="1" i="1">
                <a:solidFill>
                  <a:srgbClr val="990099"/>
                </a:solidFill>
              </a:rPr>
              <a:t>ReDim Preserve num(UBound(num) + 1)</a:t>
            </a:r>
          </a:p>
          <a:p>
            <a:pPr algn="just">
              <a:lnSpc>
                <a:spcPct val="90000"/>
              </a:lnSpc>
              <a:buFontTx/>
              <a:buNone/>
            </a:pPr>
            <a:endParaRPr lang="en-US" sz="2400" b="1" i="1">
              <a:solidFill>
                <a:srgbClr val="990099"/>
              </a:solidFill>
            </a:endParaRPr>
          </a:p>
          <a:p>
            <a:pPr algn="just">
              <a:lnSpc>
                <a:spcPct val="90000"/>
              </a:lnSpc>
            </a:pPr>
            <a:r>
              <a:rPr lang="en-US" sz="2400"/>
              <a:t>The UBound() function returns the largest available index (the number of index) in a one-dimensional array.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a:solidFill>
            <a:srgbClr val="92D050"/>
          </a:solidFill>
        </p:spPr>
        <p:txBody>
          <a:bodyPr/>
          <a:lstStyle/>
          <a:p>
            <a:r>
              <a:rPr lang="en-US" sz="3600" dirty="0" smtClean="0">
                <a:solidFill>
                  <a:srgbClr val="0070C0"/>
                </a:solidFill>
              </a:rPr>
              <a:t>Example</a:t>
            </a:r>
            <a:endParaRPr lang="en-US" sz="3600" dirty="0">
              <a:solidFill>
                <a:srgbClr val="0070C0"/>
              </a:solidFill>
            </a:endParaRPr>
          </a:p>
        </p:txBody>
      </p:sp>
      <p:sp>
        <p:nvSpPr>
          <p:cNvPr id="3" name="Content Placeholder 2"/>
          <p:cNvSpPr>
            <a:spLocks noGrp="1"/>
          </p:cNvSpPr>
          <p:nvPr>
            <p:ph idx="1"/>
          </p:nvPr>
        </p:nvSpPr>
        <p:spPr>
          <a:xfrm>
            <a:off x="457200" y="457200"/>
            <a:ext cx="8229600" cy="5943600"/>
          </a:xfrm>
        </p:spPr>
        <p:txBody>
          <a:bodyPr/>
          <a:lstStyle/>
          <a:p>
            <a:pPr>
              <a:buNone/>
            </a:pPr>
            <a:r>
              <a:rPr lang="en-US" sz="1600" dirty="0" smtClean="0">
                <a:latin typeface="Times New Roman" pitchFamily="18" charset="0"/>
                <a:cs typeface="Times New Roman" pitchFamily="18" charset="0"/>
              </a:rPr>
              <a:t>Module </a:t>
            </a:r>
            <a:r>
              <a:rPr lang="en-US" sz="1600" dirty="0" err="1" smtClean="0">
                <a:latin typeface="Times New Roman" pitchFamily="18" charset="0"/>
                <a:cs typeface="Times New Roman" pitchFamily="18" charset="0"/>
              </a:rPr>
              <a:t>arrayApl</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Sub Main() </a:t>
            </a:r>
          </a:p>
          <a:p>
            <a:pPr>
              <a:buNone/>
            </a:pPr>
            <a:r>
              <a:rPr lang="en-US" sz="1600" dirty="0" smtClean="0">
                <a:latin typeface="Times New Roman" pitchFamily="18" charset="0"/>
                <a:cs typeface="Times New Roman" pitchFamily="18" charset="0"/>
              </a:rPr>
              <a:t>		Dim marks() As Integer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ReDim</a:t>
            </a:r>
            <a:r>
              <a:rPr lang="en-US" sz="1600" dirty="0" smtClean="0">
                <a:latin typeface="Times New Roman" pitchFamily="18" charset="0"/>
                <a:cs typeface="Times New Roman" pitchFamily="18" charset="0"/>
              </a:rPr>
              <a:t> marks(2) </a:t>
            </a:r>
          </a:p>
          <a:p>
            <a:pPr>
              <a:buNone/>
            </a:pPr>
            <a:r>
              <a:rPr lang="en-US" sz="1600" dirty="0" smtClean="0">
                <a:latin typeface="Times New Roman" pitchFamily="18" charset="0"/>
                <a:cs typeface="Times New Roman" pitchFamily="18" charset="0"/>
              </a:rPr>
              <a:t>		 marks(0) = 85 </a:t>
            </a:r>
          </a:p>
          <a:p>
            <a:pPr>
              <a:buNone/>
            </a:pPr>
            <a:r>
              <a:rPr lang="en-US" sz="1600" dirty="0" smtClean="0">
                <a:latin typeface="Times New Roman" pitchFamily="18" charset="0"/>
                <a:cs typeface="Times New Roman" pitchFamily="18" charset="0"/>
              </a:rPr>
              <a:t>             marks(1) = 75 </a:t>
            </a:r>
          </a:p>
          <a:p>
            <a:pPr>
              <a:buNone/>
            </a:pPr>
            <a:r>
              <a:rPr lang="en-US" sz="1600" dirty="0" smtClean="0">
                <a:latin typeface="Times New Roman" pitchFamily="18" charset="0"/>
                <a:cs typeface="Times New Roman" pitchFamily="18" charset="0"/>
              </a:rPr>
              <a:t>             marks(2) = 90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ReDim</a:t>
            </a:r>
            <a:r>
              <a:rPr lang="en-US" sz="1600" dirty="0" smtClean="0">
                <a:latin typeface="Times New Roman" pitchFamily="18" charset="0"/>
                <a:cs typeface="Times New Roman" pitchFamily="18" charset="0"/>
              </a:rPr>
              <a:t> Preserve marks(10) </a:t>
            </a:r>
          </a:p>
          <a:p>
            <a:pPr>
              <a:buNone/>
            </a:pPr>
            <a:r>
              <a:rPr lang="en-US" sz="1600" dirty="0" smtClean="0">
                <a:latin typeface="Times New Roman" pitchFamily="18" charset="0"/>
                <a:cs typeface="Times New Roman" pitchFamily="18" charset="0"/>
              </a:rPr>
              <a:t>            marks(3) = 80 </a:t>
            </a:r>
          </a:p>
          <a:p>
            <a:pPr>
              <a:buNone/>
            </a:pPr>
            <a:r>
              <a:rPr lang="en-US" sz="1600" dirty="0" smtClean="0">
                <a:latin typeface="Times New Roman" pitchFamily="18" charset="0"/>
                <a:cs typeface="Times New Roman" pitchFamily="18" charset="0"/>
              </a:rPr>
              <a:t>            marks(4) = 76 </a:t>
            </a:r>
          </a:p>
          <a:p>
            <a:pPr>
              <a:buNone/>
            </a:pPr>
            <a:r>
              <a:rPr lang="en-US" sz="1600" dirty="0" smtClean="0">
                <a:latin typeface="Times New Roman" pitchFamily="18" charset="0"/>
                <a:cs typeface="Times New Roman" pitchFamily="18" charset="0"/>
              </a:rPr>
              <a:t>            marks(5) = 92 </a:t>
            </a:r>
          </a:p>
          <a:p>
            <a:pPr>
              <a:buNone/>
            </a:pPr>
            <a:r>
              <a:rPr lang="en-US" sz="1600" dirty="0" smtClean="0">
                <a:latin typeface="Times New Roman" pitchFamily="18" charset="0"/>
                <a:cs typeface="Times New Roman" pitchFamily="18" charset="0"/>
              </a:rPr>
              <a:t>            marks(6) = 99 </a:t>
            </a:r>
          </a:p>
          <a:p>
            <a:pPr>
              <a:buNone/>
            </a:pPr>
            <a:r>
              <a:rPr lang="en-US" sz="1600" dirty="0" smtClean="0">
                <a:latin typeface="Times New Roman" pitchFamily="18" charset="0"/>
                <a:cs typeface="Times New Roman" pitchFamily="18" charset="0"/>
              </a:rPr>
              <a:t>            marks(7) = 79 </a:t>
            </a:r>
          </a:p>
          <a:p>
            <a:pPr>
              <a:buNone/>
            </a:pPr>
            <a:r>
              <a:rPr lang="en-US" sz="1600" dirty="0" smtClean="0">
                <a:latin typeface="Times New Roman" pitchFamily="18" charset="0"/>
                <a:cs typeface="Times New Roman" pitchFamily="18" charset="0"/>
              </a:rPr>
              <a:t>            marks(8) = 75 </a:t>
            </a:r>
          </a:p>
          <a:p>
            <a:pPr>
              <a:buNone/>
            </a:pPr>
            <a:r>
              <a:rPr lang="en-US" sz="1600" dirty="0" smtClean="0">
                <a:latin typeface="Times New Roman" pitchFamily="18" charset="0"/>
                <a:cs typeface="Times New Roman" pitchFamily="18" charset="0"/>
              </a:rPr>
              <a:t>        For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 0 To 10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Console.WriteLine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&amp; </a:t>
            </a:r>
            <a:r>
              <a:rPr lang="en-US" sz="1600" dirty="0" err="1" smtClean="0">
                <a:latin typeface="Times New Roman" pitchFamily="18" charset="0"/>
                <a:cs typeface="Times New Roman" pitchFamily="18" charset="0"/>
              </a:rPr>
              <a:t>vbTab</a:t>
            </a:r>
            <a:r>
              <a:rPr lang="en-US" sz="1600" dirty="0" smtClean="0">
                <a:latin typeface="Times New Roman" pitchFamily="18" charset="0"/>
                <a:cs typeface="Times New Roman" pitchFamily="18" charset="0"/>
              </a:rPr>
              <a:t> &amp; marks(</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Next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Console.ReadKey</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End Sub </a:t>
            </a:r>
          </a:p>
          <a:p>
            <a:pPr>
              <a:buNone/>
            </a:pPr>
            <a:r>
              <a:rPr lang="en-US" sz="1600" dirty="0" smtClean="0">
                <a:latin typeface="Times New Roman" pitchFamily="18" charset="0"/>
                <a:cs typeface="Times New Roman" pitchFamily="18" charset="0"/>
              </a:rPr>
              <a:t>End Module</a:t>
            </a:r>
            <a:endParaRPr lang="en-US" sz="1600" dirty="0">
              <a:latin typeface="Times New Roman" pitchFamily="18" charset="0"/>
              <a:cs typeface="Times New Roman" pitchFamily="18" charset="0"/>
            </a:endParaRPr>
          </a:p>
        </p:txBody>
      </p:sp>
      <p:sp>
        <p:nvSpPr>
          <p:cNvPr id="5" name="Content Placeholder 2"/>
          <p:cNvSpPr txBox="1">
            <a:spLocks/>
          </p:cNvSpPr>
          <p:nvPr/>
        </p:nvSpPr>
        <p:spPr bwMode="auto">
          <a:xfrm>
            <a:off x="6172200" y="655637"/>
            <a:ext cx="2362200" cy="5668963"/>
          </a:xfrm>
          <a:prstGeom prst="rect">
            <a:avLst/>
          </a:prstGeom>
          <a:solidFill>
            <a:srgbClr val="00B0F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1" i="0" u="sng"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OUTPUT</a:t>
            </a: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0 	85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1 	75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2 	90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3 	80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4 	76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5 	92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6 	99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7 	79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8 	75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9 	 0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10 	 0</a:t>
            </a:r>
            <a:endParaRPr kumimoji="0" 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696200" cy="533400"/>
          </a:xfrm>
          <a:solidFill>
            <a:srgbClr val="CCFF99"/>
          </a:solidFill>
          <a:ln>
            <a:solidFill>
              <a:schemeClr val="tx1"/>
            </a:solidFill>
          </a:ln>
        </p:spPr>
        <p:txBody>
          <a:bodyPr>
            <a:normAutofit fontScale="90000"/>
          </a:bodyPr>
          <a:lstStyle/>
          <a:p>
            <a:r>
              <a:rPr lang="en-US" sz="3600" b="1" dirty="0">
                <a:solidFill>
                  <a:srgbClr val="990099"/>
                </a:solidFill>
              </a:rPr>
              <a:t>Array of Arrays</a:t>
            </a:r>
          </a:p>
        </p:txBody>
      </p:sp>
      <p:sp>
        <p:nvSpPr>
          <p:cNvPr id="17411" name="Rectangle 3"/>
          <p:cNvSpPr>
            <a:spLocks noGrp="1" noChangeArrowheads="1"/>
          </p:cNvSpPr>
          <p:nvPr>
            <p:ph idx="1"/>
          </p:nvPr>
        </p:nvSpPr>
        <p:spPr>
          <a:xfrm>
            <a:off x="228600" y="1868488"/>
            <a:ext cx="4724400" cy="4684712"/>
          </a:xfrm>
        </p:spPr>
        <p:txBody>
          <a:bodyPr/>
          <a:lstStyle/>
          <a:p>
            <a:pPr algn="just">
              <a:lnSpc>
                <a:spcPct val="80000"/>
              </a:lnSpc>
            </a:pPr>
            <a:r>
              <a:rPr lang="en-US" sz="1800" b="1" u="sng" dirty="0">
                <a:solidFill>
                  <a:srgbClr val="990099"/>
                </a:solidFill>
              </a:rPr>
              <a:t>Example:</a:t>
            </a:r>
          </a:p>
          <a:p>
            <a:pPr algn="just">
              <a:lnSpc>
                <a:spcPct val="80000"/>
              </a:lnSpc>
              <a:buFontTx/>
              <a:buNone/>
            </a:pPr>
            <a:r>
              <a:rPr lang="en-US" sz="1600" dirty="0"/>
              <a:t>	</a:t>
            </a:r>
          </a:p>
          <a:p>
            <a:pPr algn="just">
              <a:lnSpc>
                <a:spcPct val="80000"/>
              </a:lnSpc>
              <a:buFontTx/>
              <a:buNone/>
            </a:pPr>
            <a:r>
              <a:rPr lang="en-US" sz="1600" dirty="0"/>
              <a:t>	</a:t>
            </a:r>
            <a:r>
              <a:rPr lang="en-US" sz="1600" b="1" dirty="0"/>
              <a:t>Dim arr1(4) As Integer</a:t>
            </a:r>
          </a:p>
          <a:p>
            <a:pPr algn="just">
              <a:lnSpc>
                <a:spcPct val="80000"/>
              </a:lnSpc>
              <a:buFontTx/>
              <a:buNone/>
            </a:pPr>
            <a:r>
              <a:rPr lang="en-US" sz="1600" b="1" dirty="0"/>
              <a:t>	Dim arr2(4) As Integer</a:t>
            </a:r>
          </a:p>
          <a:p>
            <a:pPr algn="just">
              <a:lnSpc>
                <a:spcPct val="80000"/>
              </a:lnSpc>
              <a:buFontTx/>
              <a:buNone/>
            </a:pPr>
            <a:r>
              <a:rPr lang="en-US" sz="1600" b="1" dirty="0"/>
              <a:t>	</a:t>
            </a:r>
            <a:r>
              <a:rPr lang="en-US" sz="1600" b="1" dirty="0">
                <a:solidFill>
                  <a:srgbClr val="990099"/>
                </a:solidFill>
              </a:rPr>
              <a:t>Dim </a:t>
            </a:r>
            <a:r>
              <a:rPr lang="en-US" sz="1600" b="1" dirty="0" err="1">
                <a:solidFill>
                  <a:srgbClr val="990099"/>
                </a:solidFill>
              </a:rPr>
              <a:t>BigArray</a:t>
            </a:r>
            <a:r>
              <a:rPr lang="en-US" sz="1600" b="1" dirty="0">
                <a:solidFill>
                  <a:srgbClr val="990099"/>
                </a:solidFill>
              </a:rPr>
              <a:t> (1) As Object</a:t>
            </a:r>
          </a:p>
          <a:p>
            <a:pPr algn="just">
              <a:lnSpc>
                <a:spcPct val="80000"/>
              </a:lnSpc>
              <a:buFontTx/>
              <a:buNone/>
            </a:pPr>
            <a:r>
              <a:rPr lang="en-US" sz="1600" b="1" dirty="0"/>
              <a:t>	Dim </a:t>
            </a:r>
            <a:r>
              <a:rPr lang="en-US" sz="1600" b="1" dirty="0" err="1"/>
              <a:t>i</a:t>
            </a:r>
            <a:r>
              <a:rPr lang="en-US" sz="1600" b="1" dirty="0"/>
              <a:t> As Integer, k As Integer</a:t>
            </a:r>
          </a:p>
          <a:p>
            <a:pPr algn="just">
              <a:lnSpc>
                <a:spcPct val="80000"/>
              </a:lnSpc>
              <a:buFontTx/>
              <a:buNone/>
            </a:pPr>
            <a:endParaRPr lang="en-US" sz="1600" b="1" dirty="0"/>
          </a:p>
          <a:p>
            <a:pPr algn="just">
              <a:lnSpc>
                <a:spcPct val="80000"/>
              </a:lnSpc>
              <a:buFontTx/>
              <a:buNone/>
            </a:pPr>
            <a:r>
              <a:rPr lang="en-US" sz="1600" b="1" dirty="0"/>
              <a:t>	k = </a:t>
            </a:r>
            <a:r>
              <a:rPr lang="en-US" sz="1600" b="1" dirty="0" smtClean="0"/>
              <a:t>6</a:t>
            </a:r>
            <a:endParaRPr lang="en-US" sz="1600" b="1" dirty="0"/>
          </a:p>
          <a:p>
            <a:pPr algn="just">
              <a:lnSpc>
                <a:spcPct val="80000"/>
              </a:lnSpc>
              <a:buFontTx/>
              <a:buNone/>
            </a:pPr>
            <a:r>
              <a:rPr lang="en-US" sz="1600" b="1" dirty="0"/>
              <a:t>	For </a:t>
            </a:r>
            <a:r>
              <a:rPr lang="en-US" sz="1600" b="1" dirty="0" err="1"/>
              <a:t>i</a:t>
            </a:r>
            <a:r>
              <a:rPr lang="en-US" sz="1600" b="1" dirty="0"/>
              <a:t> = 0 to 4</a:t>
            </a:r>
          </a:p>
          <a:p>
            <a:pPr algn="just">
              <a:lnSpc>
                <a:spcPct val="80000"/>
              </a:lnSpc>
              <a:buFontTx/>
              <a:buNone/>
            </a:pPr>
            <a:r>
              <a:rPr lang="en-US" sz="1600" b="1" dirty="0"/>
              <a:t>		arr1(</a:t>
            </a:r>
            <a:r>
              <a:rPr lang="en-US" sz="1600" b="1" dirty="0" err="1"/>
              <a:t>i</a:t>
            </a:r>
            <a:r>
              <a:rPr lang="en-US" sz="1600" b="1" dirty="0"/>
              <a:t>) = i+1</a:t>
            </a:r>
          </a:p>
          <a:p>
            <a:pPr algn="just">
              <a:lnSpc>
                <a:spcPct val="80000"/>
              </a:lnSpc>
              <a:buFontTx/>
              <a:buNone/>
            </a:pPr>
            <a:r>
              <a:rPr lang="en-US" sz="1600" b="1" dirty="0"/>
              <a:t>	Next</a:t>
            </a:r>
          </a:p>
          <a:p>
            <a:pPr algn="just">
              <a:lnSpc>
                <a:spcPct val="80000"/>
              </a:lnSpc>
              <a:buFontTx/>
              <a:buNone/>
            </a:pPr>
            <a:r>
              <a:rPr lang="en-US" sz="1600" b="1" dirty="0"/>
              <a:t>	For </a:t>
            </a:r>
            <a:r>
              <a:rPr lang="en-US" sz="1600" b="1" dirty="0" err="1"/>
              <a:t>i</a:t>
            </a:r>
            <a:r>
              <a:rPr lang="en-US" sz="1600" b="1" dirty="0"/>
              <a:t> = 0 to 4</a:t>
            </a:r>
          </a:p>
          <a:p>
            <a:pPr algn="just">
              <a:lnSpc>
                <a:spcPct val="80000"/>
              </a:lnSpc>
              <a:buFontTx/>
              <a:buNone/>
            </a:pPr>
            <a:r>
              <a:rPr lang="en-US" sz="1600" b="1" dirty="0"/>
              <a:t>		arr2(</a:t>
            </a:r>
            <a:r>
              <a:rPr lang="en-US" sz="1600" b="1" dirty="0" err="1"/>
              <a:t>i</a:t>
            </a:r>
            <a:r>
              <a:rPr lang="en-US" sz="1600" b="1" dirty="0"/>
              <a:t>) = k</a:t>
            </a:r>
          </a:p>
          <a:p>
            <a:pPr algn="just">
              <a:lnSpc>
                <a:spcPct val="80000"/>
              </a:lnSpc>
              <a:buFontTx/>
              <a:buNone/>
            </a:pPr>
            <a:r>
              <a:rPr lang="en-US" sz="1600" b="1" dirty="0"/>
              <a:t>		k = k + 1</a:t>
            </a:r>
          </a:p>
          <a:p>
            <a:pPr algn="just">
              <a:lnSpc>
                <a:spcPct val="80000"/>
              </a:lnSpc>
              <a:buFontTx/>
              <a:buNone/>
            </a:pPr>
            <a:r>
              <a:rPr lang="en-US" sz="1600" b="1" dirty="0"/>
              <a:t>	Next</a:t>
            </a:r>
          </a:p>
          <a:p>
            <a:pPr algn="just">
              <a:lnSpc>
                <a:spcPct val="80000"/>
              </a:lnSpc>
              <a:buFontTx/>
              <a:buNone/>
            </a:pPr>
            <a:r>
              <a:rPr lang="en-US" sz="1600" b="1" dirty="0"/>
              <a:t>	</a:t>
            </a:r>
            <a:r>
              <a:rPr lang="en-US" sz="1600" b="1" dirty="0" err="1"/>
              <a:t>BigArray</a:t>
            </a:r>
            <a:r>
              <a:rPr lang="en-US" sz="1600" b="1" dirty="0"/>
              <a:t>(0) = arr1</a:t>
            </a:r>
          </a:p>
          <a:p>
            <a:pPr algn="just">
              <a:lnSpc>
                <a:spcPct val="80000"/>
              </a:lnSpc>
              <a:buFontTx/>
              <a:buNone/>
            </a:pPr>
            <a:r>
              <a:rPr lang="en-US" sz="1600" b="1" dirty="0"/>
              <a:t>	</a:t>
            </a:r>
            <a:r>
              <a:rPr lang="en-US" sz="1600" b="1" dirty="0" err="1"/>
              <a:t>BigArray</a:t>
            </a:r>
            <a:r>
              <a:rPr lang="en-US" sz="1600" b="1" dirty="0"/>
              <a:t>(1) = arr2</a:t>
            </a:r>
          </a:p>
          <a:p>
            <a:pPr algn="just">
              <a:lnSpc>
                <a:spcPct val="80000"/>
              </a:lnSpc>
              <a:buFontTx/>
              <a:buNone/>
            </a:pPr>
            <a:r>
              <a:rPr lang="en-US" sz="1600" b="1" dirty="0"/>
              <a:t>	</a:t>
            </a:r>
            <a:r>
              <a:rPr lang="en-US" sz="1600" b="1" dirty="0" err="1"/>
              <a:t>MsgBox</a:t>
            </a:r>
            <a:r>
              <a:rPr lang="en-US" sz="1600" b="1" dirty="0"/>
              <a:t>(</a:t>
            </a:r>
            <a:r>
              <a:rPr lang="en-US" sz="1600" b="1" dirty="0" err="1"/>
              <a:t>BigArray</a:t>
            </a:r>
            <a:r>
              <a:rPr lang="en-US" sz="1600" b="1" dirty="0"/>
              <a:t>(0)(1))</a:t>
            </a:r>
          </a:p>
          <a:p>
            <a:pPr algn="just">
              <a:lnSpc>
                <a:spcPct val="80000"/>
              </a:lnSpc>
              <a:buFontTx/>
              <a:buNone/>
            </a:pPr>
            <a:r>
              <a:rPr lang="en-US" sz="1000" dirty="0"/>
              <a:t>	</a:t>
            </a:r>
          </a:p>
        </p:txBody>
      </p:sp>
      <p:sp>
        <p:nvSpPr>
          <p:cNvPr id="17412" name="Text Box 4"/>
          <p:cNvSpPr txBox="1">
            <a:spLocks noChangeArrowheads="1"/>
          </p:cNvSpPr>
          <p:nvPr/>
        </p:nvSpPr>
        <p:spPr bwMode="auto">
          <a:xfrm>
            <a:off x="5181600" y="5638800"/>
            <a:ext cx="3276600" cy="822325"/>
          </a:xfrm>
          <a:prstGeom prst="rect">
            <a:avLst/>
          </a:prstGeom>
          <a:noFill/>
          <a:ln w="9525">
            <a:noFill/>
            <a:miter lim="800000"/>
            <a:headEnd/>
            <a:tailEnd/>
          </a:ln>
          <a:effectLst/>
        </p:spPr>
        <p:txBody>
          <a:bodyPr>
            <a:spAutoFit/>
          </a:bodyPr>
          <a:lstStyle/>
          <a:p>
            <a:r>
              <a:rPr lang="en-US" sz="2400"/>
              <a:t>The </a:t>
            </a:r>
            <a:r>
              <a:rPr lang="en-US" sz="2400" b="1">
                <a:solidFill>
                  <a:srgbClr val="990099"/>
                </a:solidFill>
              </a:rPr>
              <a:t>output</a:t>
            </a:r>
            <a:r>
              <a:rPr lang="en-US" sz="2400"/>
              <a:t> will be: ?</a:t>
            </a:r>
          </a:p>
          <a:p>
            <a:r>
              <a:rPr lang="en-US" sz="2400"/>
              <a:t>  </a:t>
            </a:r>
          </a:p>
        </p:txBody>
      </p:sp>
      <p:sp>
        <p:nvSpPr>
          <p:cNvPr id="17413" name="Text Box 5"/>
          <p:cNvSpPr txBox="1">
            <a:spLocks noChangeArrowheads="1"/>
          </p:cNvSpPr>
          <p:nvPr/>
        </p:nvSpPr>
        <p:spPr bwMode="auto">
          <a:xfrm>
            <a:off x="228600" y="1000125"/>
            <a:ext cx="8763000" cy="676275"/>
          </a:xfrm>
          <a:prstGeom prst="rect">
            <a:avLst/>
          </a:prstGeom>
          <a:noFill/>
          <a:ln w="9525">
            <a:noFill/>
            <a:miter lim="800000"/>
            <a:headEnd/>
            <a:tailEnd/>
          </a:ln>
          <a:effectLst/>
        </p:spPr>
        <p:txBody>
          <a:bodyPr>
            <a:spAutoFit/>
          </a:bodyPr>
          <a:lstStyle/>
          <a:p>
            <a:pPr marL="277813" indent="-277813" algn="just">
              <a:lnSpc>
                <a:spcPct val="80000"/>
              </a:lnSpc>
              <a:spcBef>
                <a:spcPct val="20000"/>
              </a:spcBef>
              <a:buFontTx/>
              <a:buChar char="•"/>
            </a:pPr>
            <a:r>
              <a:rPr lang="en-US" sz="2400"/>
              <a:t>If an array is declared as Object, we can assign other types to its elements, including arrays.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04800" y="152400"/>
            <a:ext cx="8458200" cy="609600"/>
          </a:xfrm>
          <a:prstGeom prst="rect">
            <a:avLst/>
          </a:prstGeom>
          <a:solidFill>
            <a:srgbClr val="FFCCFF"/>
          </a:solidFill>
          <a:ln w="9525">
            <a:solidFill>
              <a:schemeClr val="tx1"/>
            </a:solidFill>
            <a:miter lim="800000"/>
            <a:headEnd/>
            <a:tailEnd/>
          </a:ln>
        </p:spPr>
        <p:txBody>
          <a:bodyPr anchor="ctr"/>
          <a:lstStyle/>
          <a:p>
            <a:pPr algn="ctr"/>
            <a:r>
              <a:rPr lang="en-US" sz="3200" b="1">
                <a:solidFill>
                  <a:schemeClr val="accent2"/>
                </a:solidFill>
              </a:rPr>
              <a:t>Assignments</a:t>
            </a:r>
            <a:endParaRPr lang="en-US" sz="4000" b="1">
              <a:solidFill>
                <a:schemeClr val="accent2"/>
              </a:solidFill>
            </a:endParaRPr>
          </a:p>
        </p:txBody>
      </p:sp>
      <p:sp>
        <p:nvSpPr>
          <p:cNvPr id="18435" name="Text Box 5"/>
          <p:cNvSpPr txBox="1">
            <a:spLocks noChangeArrowheads="1"/>
          </p:cNvSpPr>
          <p:nvPr/>
        </p:nvSpPr>
        <p:spPr bwMode="auto">
          <a:xfrm>
            <a:off x="228600" y="914400"/>
            <a:ext cx="8686800" cy="5716588"/>
          </a:xfrm>
          <a:prstGeom prst="rect">
            <a:avLst/>
          </a:prstGeom>
          <a:noFill/>
          <a:ln w="9525">
            <a:noFill/>
            <a:miter lim="800000"/>
            <a:headEnd/>
            <a:tailEnd/>
          </a:ln>
        </p:spPr>
        <p:txBody>
          <a:bodyPr>
            <a:spAutoFit/>
          </a:bodyPr>
          <a:lstStyle/>
          <a:p>
            <a:pPr marL="342900" indent="-342900" algn="just">
              <a:spcBef>
                <a:spcPct val="30000"/>
              </a:spcBef>
              <a:buFontTx/>
              <a:buAutoNum type="arabicPeriod"/>
            </a:pPr>
            <a:r>
              <a:rPr lang="en-US" sz="2200"/>
              <a:t>WAP to store ‘n’ number of numeric values in an array and display the </a:t>
            </a:r>
            <a:r>
              <a:rPr lang="en-US" sz="2200" b="1">
                <a:solidFill>
                  <a:srgbClr val="990099"/>
                </a:solidFill>
              </a:rPr>
              <a:t>sum</a:t>
            </a:r>
            <a:r>
              <a:rPr lang="en-US" sz="2200"/>
              <a:t> and </a:t>
            </a:r>
            <a:r>
              <a:rPr lang="en-US" sz="2200" b="1">
                <a:solidFill>
                  <a:srgbClr val="990099"/>
                </a:solidFill>
              </a:rPr>
              <a:t>average</a:t>
            </a:r>
            <a:r>
              <a:rPr lang="en-US" sz="2200"/>
              <a:t> of all the elements in the array.</a:t>
            </a:r>
          </a:p>
          <a:p>
            <a:pPr marL="342900" indent="-342900" algn="just">
              <a:spcBef>
                <a:spcPct val="30000"/>
              </a:spcBef>
              <a:buFontTx/>
              <a:buAutoNum type="arabicPeriod"/>
            </a:pPr>
            <a:r>
              <a:rPr lang="en-US" sz="2200"/>
              <a:t>WAP to store ‘n’ number of numeric values in an array and display the </a:t>
            </a:r>
            <a:r>
              <a:rPr lang="en-US" sz="2200" b="1">
                <a:solidFill>
                  <a:srgbClr val="990099"/>
                </a:solidFill>
              </a:rPr>
              <a:t>smallest as well as the largest elements</a:t>
            </a:r>
            <a:r>
              <a:rPr lang="en-US" sz="2200"/>
              <a:t> in the array.</a:t>
            </a:r>
          </a:p>
          <a:p>
            <a:pPr marL="342900" indent="-342900" algn="just">
              <a:spcBef>
                <a:spcPct val="30000"/>
              </a:spcBef>
              <a:buFontTx/>
              <a:buAutoNum type="arabicPeriod"/>
            </a:pPr>
            <a:r>
              <a:rPr lang="en-US" sz="2200"/>
              <a:t> WAP to store ‘n’ number of numeric values in an array and display the </a:t>
            </a:r>
            <a:r>
              <a:rPr lang="en-US" sz="2200" b="1">
                <a:solidFill>
                  <a:srgbClr val="990099"/>
                </a:solidFill>
              </a:rPr>
              <a:t>sorted array</a:t>
            </a:r>
            <a:r>
              <a:rPr lang="en-US" sz="2200"/>
              <a:t> (in ascending order) in a list box using </a:t>
            </a:r>
          </a:p>
          <a:p>
            <a:pPr marL="342900" indent="-342900" algn="just">
              <a:spcBef>
                <a:spcPct val="30000"/>
              </a:spcBef>
              <a:buFontTx/>
              <a:buAutoNum type="alphaLcParenR"/>
            </a:pPr>
            <a:r>
              <a:rPr lang="en-US" sz="2200"/>
              <a:t>Selection Sort	b) Bubble Sort		c) Insertion Sort</a:t>
            </a:r>
          </a:p>
          <a:p>
            <a:pPr marL="342900" indent="-342900" algn="just">
              <a:spcBef>
                <a:spcPct val="30000"/>
              </a:spcBef>
              <a:buFontTx/>
              <a:buAutoNum type="arabicPeriod" startAt="4"/>
            </a:pPr>
            <a:r>
              <a:rPr lang="en-US" sz="2200"/>
              <a:t>WAP to store ‘n’ number of integer elements in an array and display all the </a:t>
            </a:r>
            <a:r>
              <a:rPr lang="en-US" sz="2200" b="1">
                <a:solidFill>
                  <a:srgbClr val="990099"/>
                </a:solidFill>
              </a:rPr>
              <a:t>odd numbers</a:t>
            </a:r>
            <a:r>
              <a:rPr lang="en-US" sz="2200"/>
              <a:t> of the array in a list box and all its </a:t>
            </a:r>
            <a:r>
              <a:rPr lang="en-US" sz="2200" b="1">
                <a:solidFill>
                  <a:srgbClr val="990099"/>
                </a:solidFill>
              </a:rPr>
              <a:t>even numbers</a:t>
            </a:r>
            <a:r>
              <a:rPr lang="en-US" sz="2200"/>
              <a:t> in another list box.</a:t>
            </a:r>
          </a:p>
          <a:p>
            <a:pPr marL="342900" indent="-342900" algn="just">
              <a:spcBef>
                <a:spcPct val="30000"/>
              </a:spcBef>
              <a:buFontTx/>
              <a:buAutoNum type="arabicPeriod" startAt="4"/>
            </a:pPr>
            <a:r>
              <a:rPr lang="en-US" sz="2200"/>
              <a:t>WAP to store ‘n’ number of numeric values in an array and </a:t>
            </a:r>
            <a:r>
              <a:rPr lang="en-US" sz="2200" b="1">
                <a:solidFill>
                  <a:srgbClr val="990099"/>
                </a:solidFill>
              </a:rPr>
              <a:t>search for an element and its position</a:t>
            </a:r>
            <a:r>
              <a:rPr lang="en-US" sz="2200"/>
              <a:t> in the array using the concept of:</a:t>
            </a:r>
          </a:p>
          <a:p>
            <a:pPr marL="342900" indent="-342900" algn="just">
              <a:spcBef>
                <a:spcPct val="30000"/>
              </a:spcBef>
            </a:pPr>
            <a:r>
              <a:rPr lang="en-US" sz="2200"/>
              <a:t>	(a) linear search (b) binary search</a:t>
            </a:r>
          </a:p>
        </p:txBody>
      </p:sp>
    </p:spTree>
  </p:cSld>
  <p:clrMapOvr>
    <a:masterClrMapping/>
  </p:clrMapOvr>
  <p:transition/>
</p:sld>
</file>

<file path=ppt/theme/theme1.xml><?xml version="1.0" encoding="utf-8"?>
<a:theme xmlns:a="http://schemas.openxmlformats.org/drawingml/2006/main" name="Theme5">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112</TotalTime>
  <Words>977</Words>
  <Application>Microsoft Office PowerPoint</Application>
  <PresentationFormat>On-screen Show (4:3)</PresentationFormat>
  <Paragraphs>210</Paragraphs>
  <Slides>17</Slides>
  <Notes>0</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Theme5</vt:lpstr>
      <vt:lpstr>Slide 1</vt:lpstr>
      <vt:lpstr>Introduction to Arrays</vt:lpstr>
      <vt:lpstr>Array Limits</vt:lpstr>
      <vt:lpstr>Multidimensional Arrays</vt:lpstr>
      <vt:lpstr>Dynamic Arrays</vt:lpstr>
      <vt:lpstr>The PRESERVE Keyword</vt:lpstr>
      <vt:lpstr>Example</vt:lpstr>
      <vt:lpstr>Array of Arrays</vt:lpstr>
      <vt:lpstr>Slide 9</vt:lpstr>
      <vt:lpstr>Slide 10</vt:lpstr>
      <vt:lpstr>Slide 11</vt:lpstr>
      <vt:lpstr>Slide 12</vt:lpstr>
      <vt:lpstr>Slide 13</vt:lpstr>
      <vt:lpstr>Slide 14</vt:lpstr>
      <vt:lpstr>Structure: User-Defined Data Type </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NEHU</cp:lastModifiedBy>
  <cp:revision>9</cp:revision>
  <dcterms:created xsi:type="dcterms:W3CDTF">2017-08-14T06:37:31Z</dcterms:created>
  <dcterms:modified xsi:type="dcterms:W3CDTF">2018-08-27T07:48:43Z</dcterms:modified>
</cp:coreProperties>
</file>