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4" r:id="rId5"/>
    <p:sldId id="263" r:id="rId6"/>
    <p:sldId id="265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  <a:srgbClr val="CC00CC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8279D49C-E405-4FC3-8789-069740945657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69F7CC-36D7-41C4-9322-E45E9A04D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auto">
          <a:xfrm>
            <a:off x="762000" y="838200"/>
            <a:ext cx="7696200" cy="4800600"/>
          </a:xfrm>
          <a:prstGeom prst="rect">
            <a:avLst/>
          </a:prstGeom>
        </p:spPr>
        <p:txBody>
          <a:bodyPr wrap="none" fromWordArt="1">
            <a:prstTxWarp prst="textCurveDown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kern="1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/>
              </a:rPr>
              <a:t>Enumerations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  <a:solidFill>
            <a:srgbClr val="CCFF99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990099"/>
                </a:solidFill>
              </a:rPr>
              <a:t>Enumerations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enumeration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used to associate integer values with names.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names then serve as constants within the program, but with certain advantages over regular constants declared with the Const keyword.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You can declare enumerations in classes, modules, and structures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>
              <a:solidFill>
                <a:srgbClr val="990099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  <a:solidFill>
            <a:srgbClr val="CCFF99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90099"/>
                </a:solidFill>
              </a:rPr>
              <a:t>Declaring Enumerations</a:t>
            </a:r>
            <a:endParaRPr lang="en-US" sz="4000" b="1" dirty="0">
              <a:solidFill>
                <a:srgbClr val="990099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declare an enumeration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we use the </a:t>
            </a:r>
            <a:r>
              <a:rPr lang="en-US" sz="2400" b="1" dirty="0" err="1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…End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Enum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statement: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EnumName</a:t>
            </a:r>
            <a:r>
              <a:rPr lang="en-US" sz="24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[As </a:t>
            </a:r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Datatype</a:t>
            </a:r>
            <a:r>
              <a:rPr lang="en-US" sz="24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]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		      </a:t>
            </a:r>
            <a:r>
              <a:rPr lang="en-US" sz="2400" i="1" dirty="0" err="1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memberlist</a:t>
            </a:r>
            <a:endParaRPr lang="en-US" sz="2400" i="1" dirty="0" smtClean="0">
              <a:solidFill>
                <a:srgbClr val="990099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End </a:t>
            </a: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</a:t>
            </a:r>
            <a:endParaRPr lang="en-US" sz="2400" b="1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Where,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EnumName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the name of the enumeration and follows Visual Basic’s standard variable naming rules.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Datatype</a:t>
            </a:r>
            <a:r>
              <a:rPr lang="en-US" sz="24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specifies the data type of the enumeration and all its members.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memberlist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specifies the list of member constants being declared in this statement.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  <a:solidFill>
            <a:srgbClr val="CCFF99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90099"/>
                </a:solidFill>
              </a:rPr>
              <a:t>Declaring Enumerations</a:t>
            </a:r>
            <a:endParaRPr lang="en-US" sz="4000" b="1" dirty="0">
              <a:solidFill>
                <a:srgbClr val="990099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/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Each member in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memberlist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has the following syntax and parts: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member name [ = </a:t>
            </a:r>
            <a:r>
              <a:rPr lang="en-US" sz="2400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]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r>
              <a:rPr lang="en-US" sz="24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specifies the name of the member. Required.</a:t>
            </a:r>
          </a:p>
          <a:p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value assigned to the enumeration member. Optional.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For example,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Colors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red = 1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orange = 2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yellow = 3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green = 4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azure = 5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blue = 6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			violet = 7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	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End </a:t>
            </a: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Enum</a:t>
            </a:r>
            <a:endParaRPr lang="en-US" sz="24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following example demonstrates declaration and use of the </a:t>
            </a:r>
            <a:r>
              <a:rPr lang="en-US" sz="2400" b="1" dirty="0" err="1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variable </a:t>
            </a:r>
            <a:r>
              <a:rPr lang="en-US" sz="2400" b="1" i="1" dirty="0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Colors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1800" b="1" dirty="0" err="1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constantsNenum</a:t>
            </a:r>
            <a:r>
              <a:rPr lang="en-US" sz="1800" b="1" dirty="0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Colors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   red = 1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orange = 2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yellow = 3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green = 4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azure = 5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blue = 6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violet = 7 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End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8F45C7"/>
                </a:solidFill>
                <a:latin typeface="Calibri" pitchFamily="34" charset="0"/>
                <a:cs typeface="Calibri" pitchFamily="34" charset="0"/>
              </a:rPr>
              <a:t>Sub Main() </a:t>
            </a:r>
          </a:p>
          <a:p>
            <a:pPr lvl="1">
              <a:buNone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("The Color Red is : " &amp;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Colors.red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("The Color Yellow is : " &amp;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Colors.yellow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 lvl="1">
              <a:buNone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("The Color Blue is : " &amp;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Colors.blue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("The Color Green is : " &amp;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Colors.green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 lvl="1">
              <a:buNone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Console.ReadKey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8F45C7"/>
                </a:solidFill>
                <a:latin typeface="Calibri" pitchFamily="34" charset="0"/>
                <a:cs typeface="Calibri" pitchFamily="34" charset="0"/>
              </a:rPr>
              <a:t>End Sub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End Module</a:t>
            </a:r>
            <a:endParaRPr lang="en-US" sz="1800" b="1" dirty="0">
              <a:solidFill>
                <a:srgbClr val="CC00CC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  <a:solidFill>
            <a:srgbClr val="CCFF99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>
                <a:solidFill>
                  <a:srgbClr val="990099"/>
                </a:solidFill>
                <a:latin typeface="Arial Black" pitchFamily="34" charset="0"/>
              </a:rPr>
              <a:t>Enumeration: An Example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04800" y="969963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/>
              <a:t>	</a:t>
            </a:r>
            <a:r>
              <a:rPr lang="en-US" sz="2000" b="1">
                <a:solidFill>
                  <a:srgbClr val="990099"/>
                </a:solidFill>
              </a:rPr>
              <a:t>Enum OrderStatus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Backordered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InProgress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Shipped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</a:t>
            </a:r>
            <a:r>
              <a:rPr lang="en-US" sz="2000" b="1">
                <a:solidFill>
                  <a:srgbClr val="990099"/>
                </a:solidFill>
              </a:rPr>
              <a:t>End Enum</a:t>
            </a:r>
          </a:p>
          <a:p>
            <a:pPr algn="just">
              <a:spcBef>
                <a:spcPct val="20000"/>
              </a:spcBef>
            </a:pPr>
            <a:r>
              <a:rPr lang="en-US" sz="2000"/>
              <a:t>This code creates an enumeration named OrderStatus with three members. By default, the members are assigned sequential values starting with 0. </a:t>
            </a:r>
          </a:p>
          <a:p>
            <a:pPr algn="just">
              <a:spcBef>
                <a:spcPct val="20000"/>
              </a:spcBef>
            </a:pPr>
            <a:endParaRPr lang="en-US" sz="900"/>
          </a:p>
          <a:p>
            <a:pPr algn="just">
              <a:spcBef>
                <a:spcPct val="20000"/>
              </a:spcBef>
            </a:pPr>
            <a:r>
              <a:rPr lang="en-US" sz="2000"/>
              <a:t>To start a value other than 0, we would assign the desired starting value to the first member: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990099"/>
                </a:solidFill>
              </a:rPr>
              <a:t>	Enum OrderStatus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Backordered = 1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InProgress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Shipped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</a:t>
            </a:r>
            <a:r>
              <a:rPr lang="en-US" sz="2000" b="1">
                <a:solidFill>
                  <a:srgbClr val="990099"/>
                </a:solidFill>
              </a:rPr>
              <a:t>End Enum</a:t>
            </a:r>
          </a:p>
          <a:p>
            <a:pPr algn="just">
              <a:spcBef>
                <a:spcPct val="20000"/>
              </a:spcBef>
            </a:pPr>
            <a:r>
              <a:rPr lang="en-US" sz="2000"/>
              <a:t>In this example, BackOrdered is 1, InProgress is 2, and so 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  <a:solidFill>
            <a:srgbClr val="CCFF99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990099"/>
                </a:solidFill>
                <a:latin typeface="Arial Black" pitchFamily="34" charset="0"/>
              </a:rPr>
              <a:t>Enumeration: An Example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52400" y="762000"/>
            <a:ext cx="8763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sz="2000"/>
              <a:t>We can assign non-sequential values also: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990099"/>
                </a:solidFill>
              </a:rPr>
              <a:t>	Enum OrderStatus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Backordered = -1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InProgress = 15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	Shipped = 123</a:t>
            </a:r>
          </a:p>
          <a:p>
            <a:pPr>
              <a:spcBef>
                <a:spcPct val="20000"/>
              </a:spcBef>
            </a:pPr>
            <a:r>
              <a:rPr lang="en-US" sz="2000" b="1" i="1">
                <a:solidFill>
                  <a:srgbClr val="990099"/>
                </a:solidFill>
              </a:rPr>
              <a:t>	</a:t>
            </a:r>
            <a:r>
              <a:rPr lang="en-US" sz="2000" b="1">
                <a:solidFill>
                  <a:srgbClr val="990099"/>
                </a:solidFill>
              </a:rPr>
              <a:t>End Enum</a:t>
            </a:r>
          </a:p>
          <a:p>
            <a:pPr>
              <a:spcBef>
                <a:spcPct val="20000"/>
              </a:spcBef>
            </a:pPr>
            <a:endParaRPr lang="en-US" sz="2000" b="1">
              <a:solidFill>
                <a:srgbClr val="990099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2000"/>
              <a:t>The advantage of using an enumeration rather than constant lies in the fact that it becomes a data type we can use for variables and for the parameters and return values of procedures. Thus, we could declare a variable as follows:</a:t>
            </a:r>
          </a:p>
          <a:p>
            <a:pPr algn="ctr">
              <a:spcBef>
                <a:spcPct val="20000"/>
              </a:spcBef>
            </a:pPr>
            <a:r>
              <a:rPr lang="en-US" sz="2000" b="1">
                <a:solidFill>
                  <a:srgbClr val="990099"/>
                </a:solidFill>
              </a:rPr>
              <a:t>Dim Order As OrderStatus</a:t>
            </a:r>
          </a:p>
          <a:p>
            <a:pPr algn="just">
              <a:spcBef>
                <a:spcPct val="20000"/>
              </a:spcBef>
            </a:pPr>
            <a:r>
              <a:rPr lang="en-US" sz="2000"/>
              <a:t>We could also declare a procedure to take the enumeration type as a parameter:</a:t>
            </a:r>
          </a:p>
          <a:p>
            <a:pPr algn="just">
              <a:spcBef>
                <a:spcPct val="20000"/>
              </a:spcBef>
            </a:pPr>
            <a:r>
              <a:rPr lang="en-US" sz="2000"/>
              <a:t>	</a:t>
            </a:r>
            <a:r>
              <a:rPr lang="en-US" sz="2000" b="1">
                <a:solidFill>
                  <a:srgbClr val="990099"/>
                </a:solidFill>
              </a:rPr>
              <a:t>Public Sub SetStatus(x As OrderStatus)</a:t>
            </a:r>
          </a:p>
          <a:p>
            <a:pPr algn="just">
              <a:spcBef>
                <a:spcPct val="20000"/>
              </a:spcBef>
            </a:pPr>
            <a:r>
              <a:rPr lang="en-US" sz="2000" b="1">
                <a:solidFill>
                  <a:srgbClr val="990099"/>
                </a:solidFill>
              </a:rPr>
              <a:t>	… …</a:t>
            </a:r>
          </a:p>
          <a:p>
            <a:pPr algn="just">
              <a:spcBef>
                <a:spcPct val="20000"/>
              </a:spcBef>
            </a:pPr>
            <a:r>
              <a:rPr lang="en-US" sz="2000" b="1">
                <a:solidFill>
                  <a:srgbClr val="990099"/>
                </a:solidFill>
              </a:rPr>
              <a:t>	End Sub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48</TotalTime>
  <Words>105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Theme5</vt:lpstr>
      <vt:lpstr>Slide 1</vt:lpstr>
      <vt:lpstr>Enumerations</vt:lpstr>
      <vt:lpstr>Declaring Enumerations</vt:lpstr>
      <vt:lpstr>Declaring Enumerations</vt:lpstr>
      <vt:lpstr>Slide 5</vt:lpstr>
      <vt:lpstr>Slide 6</vt:lpstr>
      <vt:lpstr>Enumeration: An Example</vt:lpstr>
      <vt:lpstr>Enumeration: An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MCA</cp:lastModifiedBy>
  <cp:revision>15</cp:revision>
  <dcterms:created xsi:type="dcterms:W3CDTF">2017-08-14T06:40:05Z</dcterms:created>
  <dcterms:modified xsi:type="dcterms:W3CDTF">2017-08-24T05:18:19Z</dcterms:modified>
</cp:coreProperties>
</file>