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75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45D3E-DFE5-4F7A-9B47-3AB0AC57C55D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5C36A-DE75-4225-8359-DCF373C41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45D3E-DFE5-4F7A-9B47-3AB0AC57C55D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5C36A-DE75-4225-8359-DCF373C41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45D3E-DFE5-4F7A-9B47-3AB0AC57C55D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5C36A-DE75-4225-8359-DCF373C41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45D3E-DFE5-4F7A-9B47-3AB0AC57C55D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5C36A-DE75-4225-8359-DCF373C41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45D3E-DFE5-4F7A-9B47-3AB0AC57C55D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5C36A-DE75-4225-8359-DCF373C41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45D3E-DFE5-4F7A-9B47-3AB0AC57C55D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5C36A-DE75-4225-8359-DCF373C41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45D3E-DFE5-4F7A-9B47-3AB0AC57C55D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5C36A-DE75-4225-8359-DCF373C41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45D3E-DFE5-4F7A-9B47-3AB0AC57C55D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5C36A-DE75-4225-8359-DCF373C41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45D3E-DFE5-4F7A-9B47-3AB0AC57C55D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5C36A-DE75-4225-8359-DCF373C41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45D3E-DFE5-4F7A-9B47-3AB0AC57C55D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5C36A-DE75-4225-8359-DCF373C41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45D3E-DFE5-4F7A-9B47-3AB0AC57C55D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5C36A-DE75-4225-8359-DCF373C41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fld id="{96745D3E-DFE5-4F7A-9B47-3AB0AC57C55D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95C36A-DE75-4225-8359-DCF373C41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533400" y="1752600"/>
            <a:ext cx="83820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/>
              </a:rPr>
              <a:t>Flow-Control </a:t>
            </a:r>
          </a:p>
          <a:p>
            <a:pPr algn="ctr"/>
            <a:r>
              <a:rPr lang="en-US" sz="3600" b="1" kern="1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/>
              </a:rPr>
              <a:t>Structures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343400" y="1752600"/>
            <a:ext cx="4267200" cy="1981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>
                <a:solidFill>
                  <a:srgbClr val="660066"/>
                </a:solidFill>
              </a:rPr>
              <a:t>Examples of The For…Next Loop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3200400" cy="160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sum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033CC"/>
                </a:solidFill>
              </a:rPr>
              <a:t>For</a:t>
            </a:r>
            <a:r>
              <a:rPr lang="en-US" sz="2400" b="1"/>
              <a:t> j = 1 </a:t>
            </a:r>
            <a:r>
              <a:rPr lang="en-US" sz="2400" b="1">
                <a:solidFill>
                  <a:srgbClr val="0033CC"/>
                </a:solidFill>
              </a:rPr>
              <a:t>To</a:t>
            </a:r>
            <a:r>
              <a:rPr lang="en-US" sz="2400" b="1"/>
              <a:t> 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	sum = sum + j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033CC"/>
                </a:solidFill>
              </a:rPr>
              <a:t>Next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72000" y="1981200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sum = 0</a:t>
            </a:r>
          </a:p>
          <a:p>
            <a:r>
              <a:rPr lang="en-US" sz="2400" b="1">
                <a:solidFill>
                  <a:srgbClr val="0033CC"/>
                </a:solidFill>
              </a:rPr>
              <a:t>For</a:t>
            </a:r>
            <a:r>
              <a:rPr lang="en-US" sz="2400" b="1"/>
              <a:t> j = 10 </a:t>
            </a:r>
            <a:r>
              <a:rPr lang="en-US" sz="2400" b="1">
                <a:solidFill>
                  <a:srgbClr val="0033CC"/>
                </a:solidFill>
              </a:rPr>
              <a:t>To</a:t>
            </a:r>
            <a:r>
              <a:rPr lang="en-US" sz="2400" b="1"/>
              <a:t> 1 Step -2</a:t>
            </a:r>
          </a:p>
          <a:p>
            <a:r>
              <a:rPr lang="en-US" sz="2400" b="1"/>
              <a:t>	sum = sum + j</a:t>
            </a:r>
          </a:p>
          <a:p>
            <a:r>
              <a:rPr lang="en-US" sz="2400" b="1">
                <a:solidFill>
                  <a:srgbClr val="0033CC"/>
                </a:solidFill>
              </a:rPr>
              <a:t>Next</a:t>
            </a:r>
            <a:r>
              <a:rPr lang="en-US" sz="2400" b="1"/>
              <a:t> j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81000" y="1828800"/>
            <a:ext cx="3276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04800" y="4343400"/>
            <a:ext cx="85344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7663" indent="-34766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/>
              <a:t>If </a:t>
            </a:r>
            <a:r>
              <a:rPr lang="en-US" sz="2400" i="1"/>
              <a:t>start</a:t>
            </a:r>
            <a:r>
              <a:rPr lang="en-US" sz="2400"/>
              <a:t> is greater than </a:t>
            </a:r>
            <a:r>
              <a:rPr lang="en-US" sz="2400" i="1"/>
              <a:t>end</a:t>
            </a:r>
            <a:r>
              <a:rPr lang="en-US" sz="2400"/>
              <a:t>, the value of </a:t>
            </a:r>
            <a:r>
              <a:rPr lang="en-US" sz="2400" i="1"/>
              <a:t>increment</a:t>
            </a:r>
            <a:r>
              <a:rPr lang="en-US" sz="2400"/>
              <a:t> must be </a:t>
            </a:r>
            <a:r>
              <a:rPr lang="en-US" sz="2400" b="1" i="1" u="sng">
                <a:solidFill>
                  <a:srgbClr val="9900CC"/>
                </a:solidFill>
              </a:rPr>
              <a:t>negative</a:t>
            </a:r>
            <a:r>
              <a:rPr lang="en-US" sz="2400"/>
              <a:t>.</a:t>
            </a:r>
          </a:p>
          <a:p>
            <a:pPr marL="347663" indent="-34766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/>
              <a:t>The </a:t>
            </a:r>
            <a:r>
              <a:rPr lang="en-US" sz="2400" i="1"/>
              <a:t>counter</a:t>
            </a:r>
            <a:r>
              <a:rPr lang="en-US" sz="2400"/>
              <a:t> variable </a:t>
            </a:r>
            <a:r>
              <a:rPr lang="en-US" sz="2400" b="1" i="1" u="sng">
                <a:solidFill>
                  <a:srgbClr val="9900CC"/>
                </a:solidFill>
              </a:rPr>
              <a:t>need not be listed</a:t>
            </a:r>
            <a:r>
              <a:rPr lang="en-US" sz="2400"/>
              <a:t> after the </a:t>
            </a:r>
            <a:r>
              <a:rPr lang="en-US" sz="2400" i="1"/>
              <a:t>Next</a:t>
            </a:r>
            <a:r>
              <a:rPr lang="en-US" sz="2400"/>
              <a:t> statement, but it makes the code easier to read.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/>
          <a:lstStyle/>
          <a:p>
            <a:r>
              <a:rPr lang="en-US" sz="3600" b="1" dirty="0" smtClean="0"/>
              <a:t>For Each...Next Statement</a:t>
            </a:r>
            <a:r>
              <a:rPr lang="en-US" b="1" dirty="0" smtClean="0"/>
              <a:t> 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Repeats a group of statements for each element in a collection.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</a:rPr>
              <a:t>Syntax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For Each element [ As </a:t>
            </a:r>
            <a:r>
              <a:rPr lang="en-US" sz="2400" dirty="0" err="1" smtClean="0">
                <a:latin typeface="Calibri" pitchFamily="34" charset="0"/>
              </a:rPr>
              <a:t>datatype</a:t>
            </a:r>
            <a:r>
              <a:rPr lang="en-US" sz="2400" dirty="0" smtClean="0">
                <a:latin typeface="Calibri" pitchFamily="34" charset="0"/>
              </a:rPr>
              <a:t> ] In group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[ statements ]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[ Continue For ]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[ statements ]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[ Exit For ]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[ statements ]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Next [ element ] 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Calibri" pitchFamily="34" charset="0"/>
              </a:rPr>
              <a:t>elementRequired</a:t>
            </a:r>
            <a:r>
              <a:rPr lang="en-US" sz="2400" dirty="0" smtClean="0">
                <a:latin typeface="Calibri" pitchFamily="34" charset="0"/>
              </a:rPr>
              <a:t> in the For Each statement. Optional in the </a:t>
            </a:r>
            <a:r>
              <a:rPr lang="en-US" sz="2400" dirty="0" err="1" smtClean="0">
                <a:latin typeface="Calibri" pitchFamily="34" charset="0"/>
              </a:rPr>
              <a:t>Nextstatement</a:t>
            </a:r>
            <a:r>
              <a:rPr lang="en-US" sz="2400" dirty="0" smtClean="0">
                <a:latin typeface="Calibri" pitchFamily="34" charset="0"/>
              </a:rPr>
              <a:t>. Variable. Used to iterate through the elements of the </a:t>
            </a:r>
            <a:r>
              <a:rPr lang="en-US" sz="2400" dirty="0" err="1" smtClean="0">
                <a:latin typeface="Calibri" pitchFamily="34" charset="0"/>
              </a:rPr>
              <a:t>collection.datatypeRequired</a:t>
            </a:r>
            <a:r>
              <a:rPr lang="en-US" sz="2400" dirty="0" smtClean="0">
                <a:latin typeface="Calibri" pitchFamily="34" charset="0"/>
              </a:rPr>
              <a:t> if element isn't already declared. Data type of </a:t>
            </a:r>
            <a:r>
              <a:rPr lang="en-US" sz="2400" dirty="0" err="1" smtClean="0">
                <a:latin typeface="Calibri" pitchFamily="34" charset="0"/>
              </a:rPr>
              <a:t>element.groupRequired</a:t>
            </a:r>
            <a:r>
              <a:rPr lang="en-US" sz="2400" dirty="0" smtClean="0">
                <a:latin typeface="Calibri" pitchFamily="34" charset="0"/>
              </a:rPr>
              <a:t>. A variable with a type that's a collection type or Object. Refers to the collection over which the statements are to be </a:t>
            </a:r>
            <a:r>
              <a:rPr lang="en-US" sz="2400" dirty="0" err="1" smtClean="0">
                <a:latin typeface="Calibri" pitchFamily="34" charset="0"/>
              </a:rPr>
              <a:t>repeated.statementsOptional</a:t>
            </a:r>
            <a:r>
              <a:rPr lang="en-US" sz="2400" dirty="0" smtClean="0">
                <a:latin typeface="Calibri" pitchFamily="34" charset="0"/>
              </a:rPr>
              <a:t>. One or more statements between For Each and </a:t>
            </a:r>
            <a:r>
              <a:rPr lang="en-US" sz="2400" dirty="0" err="1" smtClean="0">
                <a:latin typeface="Calibri" pitchFamily="34" charset="0"/>
              </a:rPr>
              <a:t>Nextthat</a:t>
            </a:r>
            <a:r>
              <a:rPr lang="en-US" sz="2400" dirty="0" smtClean="0">
                <a:latin typeface="Calibri" pitchFamily="34" charset="0"/>
              </a:rPr>
              <a:t> run on each item in group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r>
              <a:rPr lang="en-US" sz="2400" dirty="0" smtClean="0">
                <a:latin typeface="Calibri" pitchFamily="34" charset="0"/>
              </a:rPr>
              <a:t>Continue </a:t>
            </a:r>
            <a:r>
              <a:rPr lang="en-US" sz="2400" dirty="0" err="1" smtClean="0">
                <a:latin typeface="Calibri" pitchFamily="34" charset="0"/>
              </a:rPr>
              <a:t>ForOptional</a:t>
            </a:r>
            <a:r>
              <a:rPr lang="en-US" sz="2400" dirty="0" smtClean="0">
                <a:latin typeface="Calibri" pitchFamily="34" charset="0"/>
              </a:rPr>
              <a:t>. Transfers control to the start of the For Each loop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r>
              <a:rPr lang="en-US" sz="2400" dirty="0" smtClean="0">
                <a:latin typeface="Calibri" pitchFamily="34" charset="0"/>
              </a:rPr>
              <a:t>Exit </a:t>
            </a:r>
            <a:r>
              <a:rPr lang="en-US" sz="2400" dirty="0" err="1" smtClean="0">
                <a:latin typeface="Calibri" pitchFamily="34" charset="0"/>
              </a:rPr>
              <a:t>ForOptional</a:t>
            </a:r>
            <a:r>
              <a:rPr lang="en-US" sz="2400" dirty="0" smtClean="0">
                <a:latin typeface="Calibri" pitchFamily="34" charset="0"/>
              </a:rPr>
              <a:t>. Transfers control out of the For Each </a:t>
            </a:r>
            <a:r>
              <a:rPr lang="en-US" sz="2400" dirty="0" err="1" smtClean="0">
                <a:latin typeface="Calibri" pitchFamily="34" charset="0"/>
              </a:rPr>
              <a:t>loop.NextRequired</a:t>
            </a:r>
            <a:r>
              <a:rPr lang="en-US" sz="2400" dirty="0" smtClean="0">
                <a:latin typeface="Calibri" pitchFamily="34" charset="0"/>
              </a:rPr>
              <a:t>. Terminates the definition of the For Each loop.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Module Module1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Sub Main()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	' The input array.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	Dim names() As String = {"</a:t>
            </a:r>
            <a:r>
              <a:rPr lang="en-US" sz="2000" dirty="0" err="1" smtClean="0">
                <a:latin typeface="Calibri" pitchFamily="34" charset="0"/>
              </a:rPr>
              <a:t>Priya</a:t>
            </a:r>
            <a:r>
              <a:rPr lang="en-US" sz="2000" dirty="0" smtClean="0">
                <a:latin typeface="Calibri" pitchFamily="34" charset="0"/>
              </a:rPr>
              <a:t>", “</a:t>
            </a:r>
            <a:r>
              <a:rPr lang="en-US" sz="2000" dirty="0" err="1" smtClean="0">
                <a:latin typeface="Calibri" pitchFamily="34" charset="0"/>
              </a:rPr>
              <a:t>Diya</a:t>
            </a:r>
            <a:r>
              <a:rPr lang="en-US" sz="2000" dirty="0" smtClean="0">
                <a:latin typeface="Calibri" pitchFamily="34" charset="0"/>
              </a:rPr>
              <a:t>", “</a:t>
            </a:r>
            <a:r>
              <a:rPr lang="en-US" sz="2000" dirty="0" err="1" smtClean="0">
                <a:latin typeface="Calibri" pitchFamily="34" charset="0"/>
              </a:rPr>
              <a:t>Riya</a:t>
            </a:r>
            <a:r>
              <a:rPr lang="en-US" sz="2000" dirty="0" smtClean="0">
                <a:latin typeface="Calibri" pitchFamily="34" charset="0"/>
              </a:rPr>
              <a:t>", “</a:t>
            </a:r>
            <a:r>
              <a:rPr lang="en-US" sz="2000" dirty="0" err="1" smtClean="0">
                <a:latin typeface="Calibri" pitchFamily="34" charset="0"/>
              </a:rPr>
              <a:t>Miya</a:t>
            </a:r>
            <a:r>
              <a:rPr lang="en-US" sz="2000" dirty="0" smtClean="0">
                <a:latin typeface="Calibri" pitchFamily="34" charset="0"/>
              </a:rPr>
              <a:t>"}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	' Loop over each element with For Each.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	For Each</a:t>
            </a: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 n</a:t>
            </a:r>
            <a:r>
              <a:rPr lang="en-US" sz="2000" dirty="0" smtClean="0">
                <a:latin typeface="Calibri" pitchFamily="34" charset="0"/>
              </a:rPr>
              <a:t> As String In names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       		</a:t>
            </a:r>
            <a:r>
              <a:rPr lang="en-US" sz="2000" dirty="0" err="1" smtClean="0">
                <a:latin typeface="Calibri" pitchFamily="34" charset="0"/>
              </a:rPr>
              <a:t>Console.WriteLine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)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Next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End Sub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End Module </a:t>
            </a:r>
            <a:endParaRPr lang="en-US" sz="2000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rgbClr val="00B0F0"/>
                </a:solidFill>
                <a:latin typeface="Calibri" pitchFamily="34" charset="0"/>
              </a:rPr>
              <a:t>Output:</a:t>
            </a:r>
          </a:p>
          <a:p>
            <a:pPr>
              <a:buNone/>
            </a:pPr>
            <a:r>
              <a:rPr lang="en-US" sz="2000" b="1" dirty="0" smtClean="0">
                <a:latin typeface="Calibri" pitchFamily="34" charset="0"/>
              </a:rPr>
              <a:t>	</a:t>
            </a:r>
            <a:r>
              <a:rPr lang="en-US" sz="2000" b="1" dirty="0" err="1" smtClean="0">
                <a:latin typeface="Calibri" pitchFamily="34" charset="0"/>
              </a:rPr>
              <a:t>Priya</a:t>
            </a:r>
            <a:endParaRPr lang="en-US" sz="2000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Calibri" pitchFamily="34" charset="0"/>
              </a:rPr>
              <a:t>	</a:t>
            </a:r>
            <a:r>
              <a:rPr lang="en-US" sz="2000" b="1" dirty="0" err="1" smtClean="0">
                <a:latin typeface="Calibri" pitchFamily="34" charset="0"/>
              </a:rPr>
              <a:t>Diya</a:t>
            </a:r>
            <a:endParaRPr lang="en-US" sz="2000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Calibri" pitchFamily="34" charset="0"/>
              </a:rPr>
              <a:t>	</a:t>
            </a:r>
            <a:r>
              <a:rPr lang="en-US" sz="2000" b="1" dirty="0" err="1" smtClean="0">
                <a:latin typeface="Calibri" pitchFamily="34" charset="0"/>
              </a:rPr>
              <a:t>Riya</a:t>
            </a:r>
            <a:endParaRPr lang="en-US" sz="2000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Calibri" pitchFamily="34" charset="0"/>
              </a:rPr>
              <a:t>	</a:t>
            </a:r>
            <a:r>
              <a:rPr lang="en-US" sz="2000" b="1" dirty="0" err="1" smtClean="0">
                <a:latin typeface="Calibri" pitchFamily="34" charset="0"/>
              </a:rPr>
              <a:t>Miya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>
                <a:solidFill>
                  <a:srgbClr val="660066"/>
                </a:solidFill>
              </a:rPr>
              <a:t>The Do…Loop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534400" cy="5105400"/>
          </a:xfrm>
        </p:spPr>
        <p:txBody>
          <a:bodyPr/>
          <a:lstStyle/>
          <a:p>
            <a:pPr marL="457200" indent="-457200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/>
              <a:t>To execute a block of statements while a condition is </a:t>
            </a:r>
            <a:r>
              <a:rPr lang="en-US" sz="2400" i="1"/>
              <a:t>True</a:t>
            </a:r>
            <a:r>
              <a:rPr lang="en-US" sz="2400"/>
              <a:t>, we can use the following syntax:</a:t>
            </a:r>
          </a:p>
          <a:p>
            <a:pPr marL="457200" indent="-457200" algn="just">
              <a:lnSpc>
                <a:spcPct val="80000"/>
              </a:lnSpc>
              <a:buFontTx/>
              <a:buNone/>
            </a:pPr>
            <a:r>
              <a:rPr lang="en-US" sz="2400"/>
              <a:t>		</a:t>
            </a:r>
            <a:r>
              <a:rPr lang="en-US" sz="2400" b="1">
                <a:solidFill>
                  <a:srgbClr val="0033CC"/>
                </a:solidFill>
              </a:rPr>
              <a:t>Do while</a:t>
            </a:r>
            <a:r>
              <a:rPr lang="en-US" sz="2400" b="1"/>
              <a:t> condition</a:t>
            </a:r>
          </a:p>
          <a:p>
            <a:pPr marL="457200" indent="-457200" algn="just">
              <a:lnSpc>
                <a:spcPct val="80000"/>
              </a:lnSpc>
              <a:buFontTx/>
              <a:buNone/>
            </a:pPr>
            <a:r>
              <a:rPr lang="en-US" sz="2400" b="1"/>
              <a:t>			statement-block</a:t>
            </a:r>
          </a:p>
          <a:p>
            <a:pPr marL="457200" indent="-457200" algn="just">
              <a:lnSpc>
                <a:spcPct val="80000"/>
              </a:lnSpc>
              <a:buFontTx/>
              <a:buNone/>
            </a:pPr>
            <a:r>
              <a:rPr lang="en-US" sz="2400" b="1"/>
              <a:t>		</a:t>
            </a:r>
            <a:r>
              <a:rPr lang="en-US" sz="2400" b="1">
                <a:solidFill>
                  <a:srgbClr val="0033CC"/>
                </a:solidFill>
              </a:rPr>
              <a:t>Loop</a:t>
            </a:r>
          </a:p>
          <a:p>
            <a:pPr marL="457200" indent="-457200" algn="just">
              <a:lnSpc>
                <a:spcPct val="80000"/>
              </a:lnSpc>
              <a:buFontTx/>
              <a:buNone/>
            </a:pPr>
            <a:endParaRPr lang="en-US" sz="2400" b="1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/>
              <a:t>To execute a block of statements until the condition becomes </a:t>
            </a:r>
            <a:r>
              <a:rPr lang="en-US" sz="2400" i="1"/>
              <a:t>True, </a:t>
            </a:r>
            <a:r>
              <a:rPr lang="en-US" sz="2400"/>
              <a:t>we</a:t>
            </a:r>
            <a:r>
              <a:rPr lang="en-US" sz="2400" i="1"/>
              <a:t> </a:t>
            </a:r>
            <a:r>
              <a:rPr lang="en-US" sz="2400"/>
              <a:t>can use the following syntax:</a:t>
            </a:r>
          </a:p>
          <a:p>
            <a:pPr marL="457200" indent="-457200" algn="just">
              <a:lnSpc>
                <a:spcPct val="80000"/>
              </a:lnSpc>
              <a:buFontTx/>
              <a:buNone/>
            </a:pPr>
            <a:r>
              <a:rPr lang="en-US" sz="2400"/>
              <a:t>		</a:t>
            </a:r>
            <a:r>
              <a:rPr lang="en-US" sz="2400" b="1">
                <a:solidFill>
                  <a:srgbClr val="0033CC"/>
                </a:solidFill>
              </a:rPr>
              <a:t>Do until</a:t>
            </a:r>
            <a:r>
              <a:rPr lang="en-US" sz="2400" b="1"/>
              <a:t> condition</a:t>
            </a:r>
          </a:p>
          <a:p>
            <a:pPr marL="457200" indent="-457200" algn="just">
              <a:lnSpc>
                <a:spcPct val="80000"/>
              </a:lnSpc>
              <a:buFontTx/>
              <a:buNone/>
            </a:pPr>
            <a:r>
              <a:rPr lang="en-US" sz="2400" b="1"/>
              <a:t>			statement-block</a:t>
            </a:r>
          </a:p>
          <a:p>
            <a:pPr marL="457200" indent="-457200" algn="just">
              <a:lnSpc>
                <a:spcPct val="80000"/>
              </a:lnSpc>
              <a:buFontTx/>
              <a:buNone/>
            </a:pPr>
            <a:r>
              <a:rPr lang="en-US" sz="2400" b="1"/>
              <a:t>		</a:t>
            </a:r>
            <a:r>
              <a:rPr lang="en-US" sz="2400" b="1">
                <a:solidFill>
                  <a:srgbClr val="0033CC"/>
                </a:solidFill>
              </a:rPr>
              <a:t>Loop</a:t>
            </a:r>
          </a:p>
          <a:p>
            <a:pPr marL="457200" indent="-457200" algn="just">
              <a:lnSpc>
                <a:spcPct val="80000"/>
              </a:lnSpc>
              <a:buFontTx/>
              <a:buNone/>
            </a:pPr>
            <a:endParaRPr lang="en-US" sz="2400" b="1"/>
          </a:p>
          <a:p>
            <a:pPr marL="457200" indent="-457200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/>
              <a:t>The Do…While loop is executed when the condition is </a:t>
            </a:r>
            <a:r>
              <a:rPr lang="en-US" sz="2400" b="1" i="1" u="sng">
                <a:solidFill>
                  <a:srgbClr val="9900CC"/>
                </a:solidFill>
              </a:rPr>
              <a:t>True</a:t>
            </a:r>
            <a:r>
              <a:rPr lang="en-US" sz="2400"/>
              <a:t>, and the Do…Until loop is executed when the condition is </a:t>
            </a:r>
            <a:r>
              <a:rPr lang="en-US" sz="2400" b="1" i="1" u="sng">
                <a:solidFill>
                  <a:srgbClr val="9900CC"/>
                </a:solidFill>
              </a:rPr>
              <a:t>False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105400" y="1143000"/>
            <a:ext cx="2895600" cy="1447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762000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>
                <a:solidFill>
                  <a:srgbClr val="660066"/>
                </a:solidFill>
              </a:rPr>
              <a:t>Examples of The Do…Loop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19400"/>
            <a:ext cx="8610600" cy="4038600"/>
          </a:xfrm>
        </p:spPr>
        <p:txBody>
          <a:bodyPr/>
          <a:lstStyle/>
          <a:p>
            <a:pPr marL="282575" indent="-282575" algn="just">
              <a:buFont typeface="Wingdings" pitchFamily="2" charset="2"/>
              <a:buChar char="q"/>
            </a:pPr>
            <a:r>
              <a:rPr lang="en-US" sz="2200"/>
              <a:t>In case of a Do…Loop, the number of iterations </a:t>
            </a:r>
            <a:r>
              <a:rPr lang="en-US" sz="2200" b="1" i="1" u="sng">
                <a:solidFill>
                  <a:srgbClr val="9900CC"/>
                </a:solidFill>
              </a:rPr>
              <a:t>need not be known</a:t>
            </a:r>
            <a:r>
              <a:rPr lang="en-US" sz="2200"/>
              <a:t> before the loop starts. </a:t>
            </a:r>
          </a:p>
          <a:p>
            <a:pPr marL="282575" indent="-282575" algn="just">
              <a:buFont typeface="Wingdings" pitchFamily="2" charset="2"/>
              <a:buChar char="q"/>
            </a:pPr>
            <a:r>
              <a:rPr lang="en-US" sz="2200"/>
              <a:t>Another variation of the Do loop executes the statements first and evaluates the condition after each execution, as shown: </a:t>
            </a:r>
          </a:p>
          <a:p>
            <a:pPr marL="282575" indent="-282575" algn="just">
              <a:buFontTx/>
              <a:buNone/>
            </a:pPr>
            <a:r>
              <a:rPr lang="en-US" sz="2200"/>
              <a:t>      </a:t>
            </a:r>
            <a:r>
              <a:rPr lang="en-US" sz="2200" b="1">
                <a:solidFill>
                  <a:srgbClr val="0033CC"/>
                </a:solidFill>
              </a:rPr>
              <a:t>Do	</a:t>
            </a:r>
            <a:r>
              <a:rPr lang="en-US" sz="2200" b="1"/>
              <a:t>					</a:t>
            </a:r>
            <a:r>
              <a:rPr lang="en-US" sz="2200" b="1">
                <a:solidFill>
                  <a:srgbClr val="0033CC"/>
                </a:solidFill>
              </a:rPr>
              <a:t>Do</a:t>
            </a:r>
          </a:p>
          <a:p>
            <a:pPr marL="282575" indent="-282575" algn="just">
              <a:buFontTx/>
              <a:buNone/>
            </a:pPr>
            <a:r>
              <a:rPr lang="en-US" sz="2200" b="1"/>
              <a:t>		statements		      </a:t>
            </a:r>
            <a:r>
              <a:rPr lang="en-US" sz="2200" b="1" i="1" u="sng"/>
              <a:t>or</a:t>
            </a:r>
            <a:r>
              <a:rPr lang="en-US" sz="2200" b="1"/>
              <a:t>		      statements</a:t>
            </a:r>
          </a:p>
          <a:p>
            <a:pPr marL="282575" indent="-282575" algn="just">
              <a:buFontTx/>
              <a:buNone/>
            </a:pPr>
            <a:r>
              <a:rPr lang="en-US" sz="2200" b="1"/>
              <a:t>      </a:t>
            </a:r>
            <a:r>
              <a:rPr lang="en-US" sz="2200" b="1">
                <a:solidFill>
                  <a:srgbClr val="0033CC"/>
                </a:solidFill>
              </a:rPr>
              <a:t>Loop While condition</a:t>
            </a:r>
            <a:r>
              <a:rPr lang="en-US" sz="2200" b="1"/>
              <a:t>			</a:t>
            </a:r>
            <a:r>
              <a:rPr lang="en-US" sz="2200" b="1">
                <a:solidFill>
                  <a:srgbClr val="0033CC"/>
                </a:solidFill>
              </a:rPr>
              <a:t>Loop Until condition</a:t>
            </a:r>
          </a:p>
          <a:p>
            <a:pPr marL="282575" indent="-282575" algn="just">
              <a:buFontTx/>
              <a:buNone/>
            </a:pPr>
            <a:endParaRPr lang="en-US" sz="2200" b="1">
              <a:solidFill>
                <a:srgbClr val="0033CC"/>
              </a:solidFill>
            </a:endParaRPr>
          </a:p>
          <a:p>
            <a:pPr marL="282575" indent="-282575" algn="just">
              <a:buFont typeface="Wingdings" pitchFamily="2" charset="2"/>
              <a:buChar char="q"/>
            </a:pPr>
            <a:r>
              <a:rPr lang="en-US" sz="2200"/>
              <a:t>The statements in this type of loop execute </a:t>
            </a:r>
            <a:r>
              <a:rPr lang="en-US" sz="2200" b="1" i="1" u="sng">
                <a:solidFill>
                  <a:srgbClr val="9900CC"/>
                </a:solidFill>
              </a:rPr>
              <a:t>at least once</a:t>
            </a:r>
            <a:r>
              <a:rPr lang="en-US" sz="2200"/>
              <a:t>, since the condition is examined at the end of the loop.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62000" y="1143000"/>
            <a:ext cx="2971800" cy="1524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486400" y="1295400"/>
            <a:ext cx="2209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33CC"/>
                </a:solidFill>
              </a:rPr>
              <a:t>Do Until</a:t>
            </a:r>
            <a:r>
              <a:rPr lang="en-US" sz="2000" b="1"/>
              <a:t> num = 0</a:t>
            </a:r>
          </a:p>
          <a:p>
            <a:r>
              <a:rPr lang="en-US" sz="2000" b="1"/>
              <a:t>	…..</a:t>
            </a:r>
          </a:p>
          <a:p>
            <a:r>
              <a:rPr lang="en-US" sz="2000" b="1"/>
              <a:t>	……</a:t>
            </a:r>
          </a:p>
          <a:p>
            <a:r>
              <a:rPr lang="en-US" sz="2000" b="1">
                <a:solidFill>
                  <a:srgbClr val="0033CC"/>
                </a:solidFill>
              </a:rPr>
              <a:t>Loop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838200" y="1219200"/>
            <a:ext cx="2438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33CC"/>
                </a:solidFill>
              </a:rPr>
              <a:t>Do While</a:t>
            </a:r>
            <a:r>
              <a:rPr lang="en-US" sz="2000" b="1"/>
              <a:t> num&gt;=0</a:t>
            </a:r>
          </a:p>
          <a:p>
            <a:r>
              <a:rPr lang="en-US" sz="2000" b="1"/>
              <a:t>	…..</a:t>
            </a:r>
          </a:p>
          <a:p>
            <a:r>
              <a:rPr lang="en-US" sz="2000" b="1"/>
              <a:t>	……</a:t>
            </a:r>
          </a:p>
          <a:p>
            <a:r>
              <a:rPr lang="en-US" sz="2000" b="1">
                <a:solidFill>
                  <a:srgbClr val="0033CC"/>
                </a:solidFill>
              </a:rPr>
              <a:t>Loop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>
                <a:solidFill>
                  <a:srgbClr val="660066"/>
                </a:solidFill>
              </a:rPr>
              <a:t>The While…End While Loop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447800"/>
            <a:ext cx="55626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i="1" u="sng">
                <a:solidFill>
                  <a:srgbClr val="9900CC"/>
                </a:solidFill>
              </a:rPr>
              <a:t>Syntax</a:t>
            </a:r>
            <a:r>
              <a:rPr lang="en-US" sz="2400">
                <a:solidFill>
                  <a:srgbClr val="9900CC"/>
                </a:solidFill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	</a:t>
            </a:r>
            <a:r>
              <a:rPr lang="en-US" sz="2400" b="1">
                <a:solidFill>
                  <a:srgbClr val="0033CC"/>
                </a:solidFill>
              </a:rPr>
              <a:t>While</a:t>
            </a:r>
            <a:r>
              <a:rPr lang="en-US" sz="2400" b="1"/>
              <a:t> condition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				statement-block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			</a:t>
            </a:r>
            <a:r>
              <a:rPr lang="en-US" sz="2400" b="1">
                <a:solidFill>
                  <a:srgbClr val="0033CC"/>
                </a:solidFill>
              </a:rPr>
              <a:t>End While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i="1" u="sng">
                <a:solidFill>
                  <a:srgbClr val="9900CC"/>
                </a:solidFill>
              </a:rPr>
              <a:t>Example</a:t>
            </a:r>
            <a:r>
              <a:rPr lang="en-US" sz="2400" b="1">
                <a:solidFill>
                  <a:srgbClr val="9900CC"/>
                </a:solidFill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			sum=0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			num=10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			</a:t>
            </a:r>
            <a:r>
              <a:rPr lang="en-US" sz="2400" b="1">
                <a:solidFill>
                  <a:srgbClr val="0033CC"/>
                </a:solidFill>
              </a:rPr>
              <a:t>While</a:t>
            </a:r>
            <a:r>
              <a:rPr lang="en-US" sz="2400" b="1"/>
              <a:t> num &gt;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				sum=sum+num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				num=num-1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			</a:t>
            </a:r>
            <a:r>
              <a:rPr lang="en-US" sz="2400" b="1">
                <a:solidFill>
                  <a:srgbClr val="0033CC"/>
                </a:solidFill>
              </a:rPr>
              <a:t>End While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>
                <a:solidFill>
                  <a:srgbClr val="660066"/>
                </a:solidFill>
              </a:rPr>
              <a:t>Nested Control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229600" cy="52578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/>
              <a:t>We can place or nest control structures (to any level) inside other control structures.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 b="1" i="1" u="sng">
                <a:solidFill>
                  <a:srgbClr val="9900CC"/>
                </a:solidFill>
              </a:rPr>
              <a:t>Example</a:t>
            </a:r>
            <a:r>
              <a:rPr lang="en-US" sz="2400">
                <a:solidFill>
                  <a:srgbClr val="9900CC"/>
                </a:solidFill>
              </a:rPr>
              <a:t>: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/>
              <a:t>		</a:t>
            </a:r>
            <a:r>
              <a:rPr lang="en-US" sz="2400" b="1">
                <a:solidFill>
                  <a:srgbClr val="0033CC"/>
                </a:solidFill>
              </a:rPr>
              <a:t>For</a:t>
            </a:r>
            <a:r>
              <a:rPr lang="en-US" sz="2400" b="1"/>
              <a:t> a = 1 </a:t>
            </a:r>
            <a:r>
              <a:rPr lang="en-US" sz="2400" b="1">
                <a:solidFill>
                  <a:srgbClr val="0033CC"/>
                </a:solidFill>
              </a:rPr>
              <a:t>To</a:t>
            </a:r>
            <a:r>
              <a:rPr lang="en-US" sz="2400" b="1"/>
              <a:t> 100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 b="1"/>
              <a:t>			{statements}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 b="1"/>
              <a:t>			</a:t>
            </a:r>
            <a:r>
              <a:rPr lang="en-US" sz="2400" b="1">
                <a:solidFill>
                  <a:srgbClr val="0033CC"/>
                </a:solidFill>
              </a:rPr>
              <a:t>If</a:t>
            </a:r>
            <a:r>
              <a:rPr lang="en-US" sz="2400" b="1"/>
              <a:t> a = 99 </a:t>
            </a:r>
            <a:r>
              <a:rPr lang="en-US" sz="2400" b="1">
                <a:solidFill>
                  <a:srgbClr val="0033CC"/>
                </a:solidFill>
              </a:rPr>
              <a:t>Then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 b="1"/>
              <a:t>				{statements}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 b="1"/>
              <a:t>			</a:t>
            </a:r>
            <a:r>
              <a:rPr lang="en-US" sz="2400" b="1">
                <a:solidFill>
                  <a:srgbClr val="0033CC"/>
                </a:solidFill>
              </a:rPr>
              <a:t>End If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 b="1"/>
              <a:t>			</a:t>
            </a:r>
            <a:r>
              <a:rPr lang="en-US" sz="2400" b="1">
                <a:solidFill>
                  <a:srgbClr val="0033CC"/>
                </a:solidFill>
              </a:rPr>
              <a:t>While</a:t>
            </a:r>
            <a:r>
              <a:rPr lang="en-US" sz="2400" b="1"/>
              <a:t> b &lt; a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 b="1"/>
              <a:t>		 		{statements}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 b="1"/>
              <a:t>				</a:t>
            </a:r>
            <a:r>
              <a:rPr lang="en-US" sz="2400" b="1">
                <a:solidFill>
                  <a:srgbClr val="0033CC"/>
                </a:solidFill>
              </a:rPr>
              <a:t>If</a:t>
            </a:r>
            <a:r>
              <a:rPr lang="en-US" sz="2400" b="1"/>
              <a:t> total&lt;=0 </a:t>
            </a:r>
            <a:r>
              <a:rPr lang="en-US" sz="2400" b="1">
                <a:solidFill>
                  <a:srgbClr val="0033CC"/>
                </a:solidFill>
              </a:rPr>
              <a:t>Then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 b="1"/>
              <a:t>					{statements}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 b="1"/>
              <a:t>				</a:t>
            </a:r>
            <a:r>
              <a:rPr lang="en-US" sz="2400" b="1">
                <a:solidFill>
                  <a:srgbClr val="0033CC"/>
                </a:solidFill>
              </a:rPr>
              <a:t>End If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 b="1"/>
              <a:t>			</a:t>
            </a:r>
            <a:r>
              <a:rPr lang="en-US" sz="2400" b="1">
                <a:solidFill>
                  <a:srgbClr val="0033CC"/>
                </a:solidFill>
              </a:rPr>
              <a:t>End while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033CC"/>
                </a:solidFill>
              </a:rPr>
              <a:t>		Next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17526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752600" y="23622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752600" y="640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590800" y="4267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5908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25908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3429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29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429000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2590800" y="3048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5908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2590800" y="39497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>
                <a:solidFill>
                  <a:srgbClr val="660066"/>
                </a:solidFill>
              </a:rPr>
              <a:t>The Exit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610600" cy="4876800"/>
          </a:xfrm>
        </p:spPr>
        <p:txBody>
          <a:bodyPr/>
          <a:lstStyle/>
          <a:p>
            <a:pPr marL="392113" indent="-39211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/>
              <a:t>The exit statement allows you to </a:t>
            </a:r>
            <a:r>
              <a:rPr lang="en-US" sz="2600" b="1" i="1" u="sng">
                <a:solidFill>
                  <a:srgbClr val="9900CC"/>
                </a:solidFill>
              </a:rPr>
              <a:t>exit prematurely</a:t>
            </a:r>
            <a:r>
              <a:rPr lang="en-US" sz="2600"/>
              <a:t> from a block of statements in a control structure, from a loop or even from a procedure.</a:t>
            </a:r>
          </a:p>
          <a:p>
            <a:pPr marL="392113" indent="-392113">
              <a:lnSpc>
                <a:spcPct val="80000"/>
              </a:lnSpc>
              <a:buFont typeface="Wingdings" pitchFamily="2" charset="2"/>
              <a:buChar char="q"/>
            </a:pPr>
            <a:endParaRPr lang="en-US" sz="2600"/>
          </a:p>
          <a:p>
            <a:pPr marL="392113" indent="-392113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i="1" u="sng"/>
              <a:t>Example</a:t>
            </a:r>
            <a:r>
              <a:rPr lang="en-US" sz="2600"/>
              <a:t>:</a:t>
            </a:r>
          </a:p>
          <a:p>
            <a:pPr marL="392113" indent="-392113">
              <a:lnSpc>
                <a:spcPct val="80000"/>
              </a:lnSpc>
              <a:buFontTx/>
              <a:buNone/>
            </a:pPr>
            <a:r>
              <a:rPr lang="en-US" sz="2600"/>
              <a:t>			</a:t>
            </a:r>
            <a:r>
              <a:rPr lang="en-US" sz="2600" b="1">
                <a:solidFill>
                  <a:srgbClr val="0033CC"/>
                </a:solidFill>
              </a:rPr>
              <a:t>For</a:t>
            </a:r>
            <a:r>
              <a:rPr lang="en-US" sz="2600" b="1"/>
              <a:t> j = 1 To 100</a:t>
            </a:r>
          </a:p>
          <a:p>
            <a:pPr marL="392113" indent="-392113">
              <a:lnSpc>
                <a:spcPct val="80000"/>
              </a:lnSpc>
              <a:buFontTx/>
              <a:buNone/>
            </a:pPr>
            <a:r>
              <a:rPr lang="en-US" sz="2600" b="1"/>
              <a:t>				a = a * k</a:t>
            </a:r>
          </a:p>
          <a:p>
            <a:pPr marL="392113" indent="-392113">
              <a:lnSpc>
                <a:spcPct val="80000"/>
              </a:lnSpc>
              <a:buFontTx/>
              <a:buNone/>
            </a:pPr>
            <a:r>
              <a:rPr lang="en-US" sz="2600" b="1"/>
              <a:t>				</a:t>
            </a:r>
            <a:r>
              <a:rPr lang="en-US" sz="2600" b="1">
                <a:solidFill>
                  <a:srgbClr val="0033CC"/>
                </a:solidFill>
              </a:rPr>
              <a:t>If</a:t>
            </a:r>
            <a:r>
              <a:rPr lang="en-US" sz="2600" b="1"/>
              <a:t> j = a </a:t>
            </a:r>
            <a:r>
              <a:rPr lang="en-US" sz="2600" b="1">
                <a:solidFill>
                  <a:srgbClr val="0033CC"/>
                </a:solidFill>
              </a:rPr>
              <a:t>Then</a:t>
            </a:r>
            <a:r>
              <a:rPr lang="en-US" sz="2600" b="1"/>
              <a:t> </a:t>
            </a:r>
            <a:r>
              <a:rPr lang="en-US" sz="2600" b="1">
                <a:solidFill>
                  <a:srgbClr val="008080"/>
                </a:solidFill>
              </a:rPr>
              <a:t>Exit For</a:t>
            </a:r>
          </a:p>
          <a:p>
            <a:pPr marL="392113" indent="-392113">
              <a:lnSpc>
                <a:spcPct val="80000"/>
              </a:lnSpc>
              <a:buFontTx/>
              <a:buNone/>
            </a:pPr>
            <a:r>
              <a:rPr lang="en-US" sz="2600" b="1"/>
              <a:t>			</a:t>
            </a:r>
            <a:r>
              <a:rPr lang="en-US" sz="2600" b="1">
                <a:solidFill>
                  <a:srgbClr val="0033CC"/>
                </a:solidFill>
              </a:rPr>
              <a:t>End For</a:t>
            </a:r>
          </a:p>
          <a:p>
            <a:pPr marL="392113" indent="-392113">
              <a:lnSpc>
                <a:spcPct val="80000"/>
              </a:lnSpc>
              <a:buFontTx/>
              <a:buNone/>
            </a:pPr>
            <a:endParaRPr lang="en-US" sz="2600" b="1">
              <a:solidFill>
                <a:srgbClr val="0033CC"/>
              </a:solidFill>
            </a:endParaRPr>
          </a:p>
          <a:p>
            <a:pPr marL="392113" indent="-39211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/>
              <a:t>The Exit statements for loops are </a:t>
            </a:r>
            <a:r>
              <a:rPr lang="en-US" sz="2600" b="1" i="1" u="sng"/>
              <a:t>Exit For</a:t>
            </a:r>
            <a:r>
              <a:rPr lang="en-US" sz="2600" b="1"/>
              <a:t>, </a:t>
            </a:r>
            <a:r>
              <a:rPr lang="en-US" sz="2600" b="1" i="1" u="sng"/>
              <a:t>Exit While</a:t>
            </a:r>
            <a:r>
              <a:rPr lang="en-US" sz="2600"/>
              <a:t> and </a:t>
            </a:r>
            <a:r>
              <a:rPr lang="en-US" sz="2600" b="1" i="1" u="sng"/>
              <a:t>Exit Do</a:t>
            </a:r>
            <a:r>
              <a:rPr lang="en-US" sz="2600"/>
              <a:t> while that for functions and subroutines are </a:t>
            </a:r>
            <a:r>
              <a:rPr lang="en-US" sz="2600" b="1" i="1" u="sng"/>
              <a:t>Exit Function</a:t>
            </a:r>
            <a:r>
              <a:rPr lang="en-US" sz="2600"/>
              <a:t> and </a:t>
            </a:r>
            <a:r>
              <a:rPr lang="en-US" sz="2600" b="1" i="1" u="sng"/>
              <a:t>Exit Sub</a:t>
            </a:r>
            <a:r>
              <a:rPr lang="en-US" sz="26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81200" y="200025"/>
            <a:ext cx="5486400" cy="5286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Assignments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12838"/>
            <a:ext cx="8610600" cy="528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200"/>
              <a:t>WAP to find the </a:t>
            </a:r>
            <a:r>
              <a:rPr lang="en-US" sz="2200" b="1">
                <a:solidFill>
                  <a:srgbClr val="008080"/>
                </a:solidFill>
              </a:rPr>
              <a:t>factorial of a number</a:t>
            </a:r>
            <a:r>
              <a:rPr lang="en-US" sz="2200"/>
              <a:t> ‘n’, where ‘n’ is taken as input at run-time. Do an error-checking (using if-else statement) to check that the value of ‘n’ cannot be more than 20.</a:t>
            </a:r>
          </a:p>
          <a:p>
            <a:pPr marL="342900" indent="-342900" algn="just">
              <a:spcBef>
                <a:spcPct val="50000"/>
              </a:spcBef>
              <a:buFontTx/>
              <a:buAutoNum type="arabicPeriod"/>
            </a:pPr>
            <a:r>
              <a:rPr lang="en-US" sz="2200"/>
              <a:t> WAP to find the </a:t>
            </a:r>
            <a:r>
              <a:rPr lang="en-US" sz="2200" b="1">
                <a:solidFill>
                  <a:srgbClr val="008080"/>
                </a:solidFill>
              </a:rPr>
              <a:t>sum of the fibbonacci series</a:t>
            </a:r>
            <a:r>
              <a:rPr lang="en-US" sz="2200"/>
              <a:t> up to ‘n ’ number of terms, where ‘n’ is taken as input at run-time.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200"/>
              <a:t>	For example, if the n=5, the output should be 7. (i.e. 0+1+1+2+3)</a:t>
            </a:r>
          </a:p>
          <a:p>
            <a:pPr marL="342900" indent="-342900">
              <a:spcBef>
                <a:spcPct val="50000"/>
              </a:spcBef>
              <a:buFontTx/>
              <a:buAutoNum type="arabicPeriod" startAt="3"/>
            </a:pPr>
            <a:r>
              <a:rPr lang="en-US" sz="2200"/>
              <a:t>WAP to find the </a:t>
            </a:r>
            <a:r>
              <a:rPr lang="en-US" sz="2200" b="1">
                <a:solidFill>
                  <a:srgbClr val="008080"/>
                </a:solidFill>
              </a:rPr>
              <a:t>reverse of a number</a:t>
            </a:r>
            <a:r>
              <a:rPr lang="en-US" sz="2200"/>
              <a:t> ‘n’, where ‘n’ is taken as input at run-time. Also, provide a message whether the reversed number is equal to the original number or not.</a:t>
            </a:r>
          </a:p>
          <a:p>
            <a:pPr marL="342900" indent="-342900" algn="just">
              <a:spcBef>
                <a:spcPct val="50000"/>
              </a:spcBef>
              <a:buFontTx/>
              <a:buAutoNum type="arabicPeriod" startAt="3"/>
            </a:pPr>
            <a:r>
              <a:rPr lang="en-US" sz="2200"/>
              <a:t>WAP to find the </a:t>
            </a:r>
            <a:r>
              <a:rPr lang="en-US" sz="2200" b="1">
                <a:solidFill>
                  <a:srgbClr val="008080"/>
                </a:solidFill>
              </a:rPr>
              <a:t>sum of the digits of a number</a:t>
            </a:r>
            <a:r>
              <a:rPr lang="en-US" sz="2200"/>
              <a:t> ‘n’, where ‘n’ is taken as input at run-time. </a:t>
            </a:r>
          </a:p>
          <a:p>
            <a:pPr marL="342900" indent="-342900" algn="just">
              <a:spcBef>
                <a:spcPct val="50000"/>
              </a:spcBef>
              <a:buFontTx/>
              <a:buAutoNum type="arabicPeriod" startAt="3"/>
            </a:pPr>
            <a:r>
              <a:rPr lang="en-US" sz="2200"/>
              <a:t>WAP to enter a number ‘n’ and check whether the number is a </a:t>
            </a:r>
            <a:r>
              <a:rPr lang="en-US" sz="2200" b="1">
                <a:solidFill>
                  <a:srgbClr val="008080"/>
                </a:solidFill>
              </a:rPr>
              <a:t>prime number</a:t>
            </a:r>
            <a:r>
              <a:rPr lang="en-US" sz="2200"/>
              <a:t> or not. Display the message accordingly.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33CC"/>
                </a:solidFill>
              </a:rPr>
              <a:t>Slide Summary </a:t>
            </a:r>
            <a:endParaRPr lang="en-US" sz="4000" b="1" dirty="0">
              <a:solidFill>
                <a:srgbClr val="0033CC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7638"/>
            <a:ext cx="8229600" cy="4525962"/>
          </a:xfrm>
        </p:spPr>
        <p:txBody>
          <a:bodyPr/>
          <a:lstStyle/>
          <a:p>
            <a:r>
              <a:rPr lang="en-US" sz="2400" dirty="0"/>
              <a:t>3 Types Of Test / Decision Structures</a:t>
            </a:r>
          </a:p>
          <a:p>
            <a:r>
              <a:rPr lang="en-US" sz="2400" dirty="0"/>
              <a:t>The If…Then Statement</a:t>
            </a:r>
          </a:p>
          <a:p>
            <a:r>
              <a:rPr lang="en-US" sz="2400" dirty="0"/>
              <a:t>If…Then…Else Statement</a:t>
            </a:r>
          </a:p>
          <a:p>
            <a:r>
              <a:rPr lang="en-US" sz="2400" dirty="0"/>
              <a:t>Select Case Statement</a:t>
            </a:r>
          </a:p>
          <a:p>
            <a:r>
              <a:rPr lang="en-US" sz="2400" dirty="0"/>
              <a:t>Loop Structures</a:t>
            </a:r>
          </a:p>
          <a:p>
            <a:r>
              <a:rPr lang="en-US" sz="2400" dirty="0"/>
              <a:t>The For…Next </a:t>
            </a:r>
            <a:r>
              <a:rPr lang="en-US" sz="2400" dirty="0" smtClean="0"/>
              <a:t>Loop</a:t>
            </a:r>
          </a:p>
          <a:p>
            <a:r>
              <a:rPr lang="en-US" sz="2400" dirty="0" smtClean="0"/>
              <a:t>The For Each…Next Loop</a:t>
            </a:r>
            <a:endParaRPr lang="en-US" sz="2400" dirty="0"/>
          </a:p>
          <a:p>
            <a:r>
              <a:rPr lang="en-US" sz="2400" dirty="0"/>
              <a:t>The Do…Loop</a:t>
            </a:r>
          </a:p>
          <a:p>
            <a:r>
              <a:rPr lang="en-US" sz="2400" dirty="0"/>
              <a:t>The While…End While </a:t>
            </a:r>
            <a:r>
              <a:rPr lang="en-US" sz="2400" dirty="0" smtClean="0"/>
              <a:t>Loop</a:t>
            </a:r>
            <a:endParaRPr lang="en-US" sz="2400" dirty="0"/>
          </a:p>
          <a:p>
            <a:r>
              <a:rPr lang="en-US" sz="2400" dirty="0"/>
              <a:t>Nested Control Structures</a:t>
            </a:r>
          </a:p>
          <a:p>
            <a:r>
              <a:rPr lang="en-US" sz="2400" dirty="0"/>
              <a:t>The Exit Statement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81200" y="200025"/>
            <a:ext cx="5486400" cy="5286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Assignments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04800" y="1219200"/>
            <a:ext cx="8534400" cy="54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9725" indent="-339725">
              <a:buFontTx/>
              <a:buAutoNum type="arabicPeriod" startAt="6"/>
            </a:pPr>
            <a:r>
              <a:rPr lang="en-US" sz="2200"/>
              <a:t>WAP to find enter a number ‘n’ and check whether the number is          an </a:t>
            </a:r>
            <a:r>
              <a:rPr lang="en-US" sz="2200" b="1">
                <a:solidFill>
                  <a:srgbClr val="008080"/>
                </a:solidFill>
              </a:rPr>
              <a:t>armstrong   number</a:t>
            </a:r>
            <a:r>
              <a:rPr lang="en-US" sz="2200"/>
              <a:t> or not . Display the message accordingly.</a:t>
            </a:r>
          </a:p>
          <a:p>
            <a:pPr marL="339725" indent="-339725" algn="ctr"/>
            <a:r>
              <a:rPr lang="en-US" sz="2200"/>
              <a:t>For example, if n=153, output is </a:t>
            </a:r>
            <a:r>
              <a:rPr lang="en-US" sz="2200" i="1"/>
              <a:t>“Armstrong Number” </a:t>
            </a:r>
          </a:p>
          <a:p>
            <a:pPr marL="339725" indent="-339725" algn="ctr"/>
            <a:r>
              <a:rPr lang="en-US" sz="2200"/>
              <a:t>153 = (1*1*1)+(5*5*5)+(3*3*3)</a:t>
            </a:r>
          </a:p>
          <a:p>
            <a:pPr marL="339725" indent="-339725" algn="just">
              <a:spcBef>
                <a:spcPct val="50000"/>
              </a:spcBef>
              <a:buFontTx/>
              <a:buAutoNum type="arabicPeriod" startAt="7"/>
            </a:pPr>
            <a:r>
              <a:rPr lang="en-US" sz="2200"/>
              <a:t>WAP to find </a:t>
            </a:r>
            <a:r>
              <a:rPr lang="en-US" sz="2200">
                <a:solidFill>
                  <a:srgbClr val="008080"/>
                </a:solidFill>
              </a:rPr>
              <a:t>all the </a:t>
            </a:r>
            <a:r>
              <a:rPr lang="en-US" sz="2200" b="1">
                <a:solidFill>
                  <a:srgbClr val="008080"/>
                </a:solidFill>
              </a:rPr>
              <a:t>factors</a:t>
            </a:r>
            <a:r>
              <a:rPr lang="en-US" sz="2200">
                <a:solidFill>
                  <a:srgbClr val="008080"/>
                </a:solidFill>
              </a:rPr>
              <a:t> of a number</a:t>
            </a:r>
            <a:r>
              <a:rPr lang="en-US" sz="2200"/>
              <a:t> ‘n’, where ‘n’ is taken as input at run-time. For example, if n=10, output is 1, 2, 5, 10.</a:t>
            </a:r>
          </a:p>
          <a:p>
            <a:pPr marL="339725" indent="-339725" algn="just">
              <a:spcBef>
                <a:spcPct val="50000"/>
              </a:spcBef>
              <a:buFontTx/>
              <a:buAutoNum type="arabicPeriod" startAt="7"/>
            </a:pPr>
            <a:r>
              <a:rPr lang="en-US" sz="2200"/>
              <a:t>WAP to find a </a:t>
            </a:r>
            <a:r>
              <a:rPr lang="en-US" sz="2200" b="1">
                <a:solidFill>
                  <a:srgbClr val="008080"/>
                </a:solidFill>
              </a:rPr>
              <a:t>series of armstrong numbers</a:t>
            </a:r>
            <a:r>
              <a:rPr lang="en-US" sz="2200" b="1"/>
              <a:t> </a:t>
            </a:r>
            <a:r>
              <a:rPr lang="en-US" sz="2200"/>
              <a:t>from 1 to ‘n ’, where ‘n’ is taken as input at run-time. </a:t>
            </a:r>
          </a:p>
          <a:p>
            <a:pPr marL="339725" indent="-339725" algn="just">
              <a:spcBef>
                <a:spcPct val="50000"/>
              </a:spcBef>
              <a:buFontTx/>
              <a:buAutoNum type="arabicPeriod" startAt="7"/>
            </a:pPr>
            <a:r>
              <a:rPr lang="en-US" sz="2200"/>
              <a:t>WAP to find a </a:t>
            </a:r>
            <a:r>
              <a:rPr lang="en-US" sz="2200" b="1">
                <a:solidFill>
                  <a:srgbClr val="008080"/>
                </a:solidFill>
              </a:rPr>
              <a:t>series of</a:t>
            </a:r>
            <a:r>
              <a:rPr lang="en-US" sz="2200">
                <a:solidFill>
                  <a:srgbClr val="008080"/>
                </a:solidFill>
              </a:rPr>
              <a:t> </a:t>
            </a:r>
            <a:r>
              <a:rPr lang="en-US" sz="2200" b="1">
                <a:solidFill>
                  <a:srgbClr val="008080"/>
                </a:solidFill>
              </a:rPr>
              <a:t>prime numbers</a:t>
            </a:r>
            <a:r>
              <a:rPr lang="en-US" sz="2200" b="1"/>
              <a:t> </a:t>
            </a:r>
            <a:r>
              <a:rPr lang="en-US" sz="2200"/>
              <a:t>from 2 to ‘n’, where ‘n’ is taken as input at run-time. </a:t>
            </a:r>
          </a:p>
          <a:p>
            <a:pPr marL="339725" indent="-339725" algn="just">
              <a:spcBef>
                <a:spcPct val="50000"/>
              </a:spcBef>
              <a:buFontTx/>
              <a:buAutoNum type="arabicPeriod" startAt="7"/>
            </a:pPr>
            <a:r>
              <a:rPr lang="en-US" sz="2200"/>
              <a:t>WAP to find whether a number ‘n’ is an </a:t>
            </a:r>
            <a:r>
              <a:rPr lang="en-US" sz="2200" b="1">
                <a:solidFill>
                  <a:srgbClr val="008080"/>
                </a:solidFill>
              </a:rPr>
              <a:t>automorphic number</a:t>
            </a:r>
            <a:r>
              <a:rPr lang="en-US" sz="2200"/>
              <a:t> or not.  A number is called automorphic if the last digit of the square of the number is same as the number itself.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>
                <a:solidFill>
                  <a:srgbClr val="660066"/>
                </a:solidFill>
              </a:rPr>
              <a:t>3 Types Of </a:t>
            </a:r>
            <a:br>
              <a:rPr lang="en-US" sz="4000" b="1">
                <a:solidFill>
                  <a:srgbClr val="660066"/>
                </a:solidFill>
              </a:rPr>
            </a:br>
            <a:r>
              <a:rPr lang="en-US" sz="4000" b="1">
                <a:solidFill>
                  <a:srgbClr val="660066"/>
                </a:solidFill>
              </a:rPr>
              <a:t>Test / Decision Structures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514600"/>
            <a:ext cx="8153400" cy="3352800"/>
          </a:xfrm>
        </p:spPr>
        <p:txBody>
          <a:bodyPr/>
          <a:lstStyle/>
          <a:p>
            <a:pPr marL="282575" indent="-282575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/>
              <a:t>  </a:t>
            </a:r>
            <a:r>
              <a:rPr lang="en-US" sz="2400" b="1">
                <a:solidFill>
                  <a:srgbClr val="9900CC"/>
                </a:solidFill>
              </a:rPr>
              <a:t>If…Then </a:t>
            </a:r>
            <a:r>
              <a:rPr lang="en-US" sz="2400" b="1"/>
              <a:t>:</a:t>
            </a:r>
            <a:r>
              <a:rPr lang="en-US" sz="2400"/>
              <a:t> executes a block of statement if condition is </a:t>
            </a:r>
            <a:r>
              <a:rPr lang="en-US" sz="2400" i="1"/>
              <a:t>True </a:t>
            </a:r>
            <a:endParaRPr lang="en-US" sz="2400"/>
          </a:p>
          <a:p>
            <a:pPr marL="282575" indent="-282575"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/>
          </a:p>
          <a:p>
            <a:pPr marL="282575" indent="-282575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/>
              <a:t> </a:t>
            </a:r>
            <a:r>
              <a:rPr lang="en-US" sz="2400">
                <a:solidFill>
                  <a:srgbClr val="9900CC"/>
                </a:solidFill>
              </a:rPr>
              <a:t> </a:t>
            </a:r>
            <a:r>
              <a:rPr lang="en-US" sz="2400" b="1">
                <a:solidFill>
                  <a:srgbClr val="9900CC"/>
                </a:solidFill>
              </a:rPr>
              <a:t>If…Then…Else</a:t>
            </a:r>
            <a:r>
              <a:rPr lang="en-US" sz="2400" b="1"/>
              <a:t> :</a:t>
            </a:r>
            <a:r>
              <a:rPr lang="en-US" sz="2400"/>
              <a:t> executes a block of statement if condition is </a:t>
            </a:r>
            <a:r>
              <a:rPr lang="en-US" sz="2400" i="1"/>
              <a:t>True </a:t>
            </a:r>
            <a:r>
              <a:rPr lang="en-US" sz="2400"/>
              <a:t>and another block of statement if </a:t>
            </a:r>
            <a:r>
              <a:rPr lang="en-US" sz="2400" i="1"/>
              <a:t>False</a:t>
            </a:r>
          </a:p>
          <a:p>
            <a:pPr marL="282575" indent="-282575"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/>
          </a:p>
          <a:p>
            <a:pPr marL="282575" indent="-282575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/>
              <a:t>  </a:t>
            </a:r>
            <a:r>
              <a:rPr lang="en-US" sz="2400" b="1">
                <a:solidFill>
                  <a:srgbClr val="9900CC"/>
                </a:solidFill>
              </a:rPr>
              <a:t>Select Case</a:t>
            </a:r>
            <a:r>
              <a:rPr lang="en-US" sz="2400" b="1"/>
              <a:t> :</a:t>
            </a:r>
            <a:r>
              <a:rPr lang="en-US" sz="2400"/>
              <a:t> Tests a single expression to compare with several values, and if matches with one of them, the corresponding block of statements is executed.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>
                <a:solidFill>
                  <a:srgbClr val="660066"/>
                </a:solidFill>
              </a:rPr>
              <a:t>The If…Then Statement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b="1" i="1" u="sng">
                <a:solidFill>
                  <a:srgbClr val="9900CC"/>
                </a:solidFill>
              </a:rPr>
              <a:t>Single-line Syntax</a:t>
            </a:r>
            <a:r>
              <a:rPr lang="en-US" sz="2800" b="1" i="1">
                <a:solidFill>
                  <a:srgbClr val="9900CC"/>
                </a:solidFill>
              </a:rPr>
              <a:t> 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/>
              <a:t>		</a:t>
            </a:r>
            <a:r>
              <a:rPr lang="en-US" b="1">
                <a:solidFill>
                  <a:srgbClr val="0033CC"/>
                </a:solidFill>
              </a:rPr>
              <a:t>If</a:t>
            </a:r>
            <a:r>
              <a:rPr lang="en-US" b="1"/>
              <a:t> condition </a:t>
            </a:r>
            <a:r>
              <a:rPr lang="en-US" b="1">
                <a:solidFill>
                  <a:srgbClr val="0033CC"/>
                </a:solidFill>
              </a:rPr>
              <a:t>Then</a:t>
            </a:r>
            <a:r>
              <a:rPr lang="en-US" b="1"/>
              <a:t> statement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b="1" i="1" u="sng">
                <a:solidFill>
                  <a:srgbClr val="9900CC"/>
                </a:solidFill>
              </a:rPr>
              <a:t>Multi-line Syntax</a:t>
            </a:r>
            <a:r>
              <a:rPr lang="en-US" sz="2800" b="1" i="1">
                <a:solidFill>
                  <a:srgbClr val="9900CC"/>
                </a:solidFill>
              </a:rPr>
              <a:t> 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/>
              <a:t>		</a:t>
            </a:r>
            <a:r>
              <a:rPr lang="en-US" b="1">
                <a:solidFill>
                  <a:srgbClr val="0033CC"/>
                </a:solidFill>
              </a:rPr>
              <a:t>If</a:t>
            </a:r>
            <a:r>
              <a:rPr lang="en-US" b="1"/>
              <a:t> condition </a:t>
            </a:r>
            <a:r>
              <a:rPr lang="en-US" b="1">
                <a:solidFill>
                  <a:srgbClr val="0033CC"/>
                </a:solidFill>
              </a:rPr>
              <a:t>Then</a:t>
            </a:r>
            <a:r>
              <a:rPr lang="en-US" b="1"/>
              <a:t> statement : statement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/>
              <a:t>		</a:t>
            </a:r>
            <a:r>
              <a:rPr lang="en-US" sz="2800" b="1" i="1" u="sng"/>
              <a:t>or</a:t>
            </a:r>
            <a:r>
              <a:rPr lang="en-US" sz="2800" i="1"/>
              <a:t> 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000" i="1"/>
              <a:t>       </a:t>
            </a:r>
            <a:r>
              <a:rPr lang="en-US" sz="2000" i="1">
                <a:solidFill>
                  <a:srgbClr val="0033CC"/>
                </a:solidFill>
              </a:rPr>
              <a:t> </a:t>
            </a:r>
            <a:r>
              <a:rPr lang="en-US" b="1">
                <a:solidFill>
                  <a:srgbClr val="0033CC"/>
                </a:solidFill>
              </a:rPr>
              <a:t>If </a:t>
            </a:r>
            <a:r>
              <a:rPr lang="en-US" b="1"/>
              <a:t>condition </a:t>
            </a:r>
            <a:r>
              <a:rPr lang="en-US" b="1">
                <a:solidFill>
                  <a:srgbClr val="0033CC"/>
                </a:solidFill>
              </a:rPr>
              <a:t>Then</a:t>
            </a:r>
            <a:r>
              <a:rPr lang="en-US" b="1"/>
              <a:t> 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b="1"/>
              <a:t>		      statement</a:t>
            </a:r>
            <a:r>
              <a:rPr lang="en-US" b="1" i="1"/>
              <a:t> 1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b="1" i="1"/>
              <a:t>	              </a:t>
            </a:r>
            <a:r>
              <a:rPr lang="en-US" b="1"/>
              <a:t>statement</a:t>
            </a:r>
            <a:r>
              <a:rPr lang="en-US" b="1" i="1"/>
              <a:t> 2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b="1" i="1"/>
              <a:t>                  ……………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b="1" i="1">
                <a:solidFill>
                  <a:srgbClr val="0033CC"/>
                </a:solidFill>
              </a:rPr>
              <a:t>        </a:t>
            </a:r>
            <a:r>
              <a:rPr lang="en-US" b="1">
                <a:solidFill>
                  <a:srgbClr val="0033CC"/>
                </a:solidFill>
              </a:rPr>
              <a:t>End if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92163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>
                <a:solidFill>
                  <a:srgbClr val="660066"/>
                </a:solidFill>
              </a:rPr>
              <a:t>Examples of If…Then Statement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033CC"/>
                </a:solidFill>
              </a:rPr>
              <a:t>If </a:t>
            </a:r>
            <a:r>
              <a:rPr lang="en-US" sz="2400" b="1"/>
              <a:t>score&lt;50 </a:t>
            </a:r>
            <a:r>
              <a:rPr lang="en-US" sz="2400" b="1">
                <a:solidFill>
                  <a:srgbClr val="0033CC"/>
                </a:solidFill>
              </a:rPr>
              <a:t>Then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/>
              <a:t>   result = “Failed”          </a:t>
            </a:r>
            <a:r>
              <a:rPr lang="en-US" sz="2400" b="1" i="1"/>
              <a:t>‘single-line statement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b="1" i="1"/>
          </a:p>
          <a:p>
            <a:pPr lvl="1">
              <a:lnSpc>
                <a:spcPct val="80000"/>
              </a:lnSpc>
              <a:buFontTx/>
              <a:buNone/>
            </a:pPr>
            <a:endParaRPr lang="en-US" sz="2400" b="1" i="1"/>
          </a:p>
          <a:p>
            <a:pPr lvl="1">
              <a:lnSpc>
                <a:spcPct val="80000"/>
              </a:lnSpc>
              <a:buFontTx/>
              <a:buNone/>
            </a:pPr>
            <a:endParaRPr lang="en-US" sz="2400" b="1" i="1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033CC"/>
                </a:solidFill>
              </a:rPr>
              <a:t>If</a:t>
            </a:r>
            <a:r>
              <a:rPr lang="en-US" sz="2400" b="1"/>
              <a:t> score&lt;50 </a:t>
            </a:r>
            <a:r>
              <a:rPr lang="en-US" sz="2400" b="1">
                <a:solidFill>
                  <a:srgbClr val="0033CC"/>
                </a:solidFill>
              </a:rPr>
              <a:t>Then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/>
              <a:t>   result = “Failed”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/>
              <a:t>   Msgbox result            ‘</a:t>
            </a:r>
            <a:r>
              <a:rPr lang="en-US" sz="2400" b="1" i="1"/>
              <a:t>multi-line statement</a:t>
            </a:r>
            <a:endParaRPr lang="en-US" sz="2400" b="1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033CC"/>
                </a:solidFill>
              </a:rPr>
              <a:t>End If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b="1">
              <a:solidFill>
                <a:srgbClr val="0033CC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800" b="1"/>
          </a:p>
          <a:p>
            <a:pPr lvl="3"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>
                <a:solidFill>
                  <a:srgbClr val="660066"/>
                </a:solidFill>
              </a:rPr>
              <a:t>If…Then…Else Statement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67200" y="2362200"/>
            <a:ext cx="4495800" cy="32004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2400" b="1">
                <a:solidFill>
                  <a:srgbClr val="0033CC"/>
                </a:solidFill>
              </a:rPr>
              <a:t>If </a:t>
            </a:r>
            <a:r>
              <a:rPr lang="en-US" sz="2400" b="1"/>
              <a:t>score&lt;50 </a:t>
            </a:r>
            <a:r>
              <a:rPr lang="en-US" sz="2400" b="1">
                <a:solidFill>
                  <a:srgbClr val="0033CC"/>
                </a:solidFill>
              </a:rPr>
              <a:t>Then</a:t>
            </a:r>
          </a:p>
          <a:p>
            <a:pPr lvl="1">
              <a:buFontTx/>
              <a:buNone/>
            </a:pPr>
            <a:r>
              <a:rPr lang="en-US" sz="2400" b="1"/>
              <a:t>       result = “Failed”</a:t>
            </a:r>
          </a:p>
          <a:p>
            <a:pPr lvl="1">
              <a:buFontTx/>
              <a:buNone/>
            </a:pPr>
            <a:r>
              <a:rPr lang="en-US" sz="2400" b="1">
                <a:solidFill>
                  <a:srgbClr val="0033CC"/>
                </a:solidFill>
              </a:rPr>
              <a:t>ElseIf</a:t>
            </a:r>
            <a:r>
              <a:rPr lang="en-US" sz="2400" b="1"/>
              <a:t> score&lt;=75 </a:t>
            </a:r>
            <a:r>
              <a:rPr lang="en-US" sz="2400" b="1">
                <a:solidFill>
                  <a:srgbClr val="0033CC"/>
                </a:solidFill>
              </a:rPr>
              <a:t>Then</a:t>
            </a:r>
          </a:p>
          <a:p>
            <a:pPr lvl="1">
              <a:buFontTx/>
              <a:buNone/>
            </a:pPr>
            <a:r>
              <a:rPr lang="en-US" sz="2400" b="1"/>
              <a:t>	    result = “Pass”</a:t>
            </a:r>
          </a:p>
          <a:p>
            <a:pPr lvl="1">
              <a:buFontTx/>
              <a:buNone/>
            </a:pPr>
            <a:r>
              <a:rPr lang="en-US" sz="2400" b="1">
                <a:solidFill>
                  <a:srgbClr val="0033CC"/>
                </a:solidFill>
              </a:rPr>
              <a:t>ElseIf</a:t>
            </a:r>
            <a:r>
              <a:rPr lang="en-US" sz="2400" b="1"/>
              <a:t> score&lt;=100 </a:t>
            </a:r>
            <a:r>
              <a:rPr lang="en-US" sz="2400" b="1">
                <a:solidFill>
                  <a:srgbClr val="0033CC"/>
                </a:solidFill>
              </a:rPr>
              <a:t>Then</a:t>
            </a:r>
          </a:p>
          <a:p>
            <a:pPr lvl="1">
              <a:buFontTx/>
              <a:buNone/>
            </a:pPr>
            <a:r>
              <a:rPr lang="en-US" sz="2400" b="1"/>
              <a:t>	     result = “Very Good”</a:t>
            </a:r>
          </a:p>
          <a:p>
            <a:pPr lvl="1">
              <a:buFontTx/>
              <a:buNone/>
            </a:pPr>
            <a:r>
              <a:rPr lang="en-US" sz="2400" b="1">
                <a:solidFill>
                  <a:srgbClr val="0033CC"/>
                </a:solidFill>
              </a:rPr>
              <a:t>End if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1000" y="2336800"/>
            <a:ext cx="3733800" cy="3378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r>
              <a:rPr lang="en-US" sz="2400" b="1">
                <a:solidFill>
                  <a:srgbClr val="0033CC"/>
                </a:solidFill>
              </a:rPr>
              <a:t>If </a:t>
            </a:r>
            <a:r>
              <a:rPr lang="en-US" sz="2400" b="1"/>
              <a:t>condition </a:t>
            </a:r>
            <a:r>
              <a:rPr lang="en-US" sz="2400" b="1">
                <a:solidFill>
                  <a:srgbClr val="0033CC"/>
                </a:solidFill>
              </a:rPr>
              <a:t>Then</a:t>
            </a:r>
            <a:r>
              <a:rPr lang="en-US" sz="2400" b="1"/>
              <a:t> </a:t>
            </a:r>
          </a:p>
          <a:p>
            <a:pPr lvl="2"/>
            <a:r>
              <a:rPr lang="en-US" sz="2400" b="1"/>
              <a:t>	statement</a:t>
            </a:r>
            <a:r>
              <a:rPr lang="en-US" sz="2400" b="1" i="1"/>
              <a:t> 1</a:t>
            </a:r>
          </a:p>
          <a:p>
            <a:pPr lvl="2"/>
            <a:r>
              <a:rPr lang="en-US" sz="2400" b="1" i="1"/>
              <a:t>	</a:t>
            </a:r>
            <a:r>
              <a:rPr lang="en-US" sz="2400" b="1"/>
              <a:t>statement</a:t>
            </a:r>
            <a:r>
              <a:rPr lang="en-US" sz="2400" b="1" i="1"/>
              <a:t> 2</a:t>
            </a:r>
          </a:p>
          <a:p>
            <a:pPr lvl="2"/>
            <a:r>
              <a:rPr lang="en-US" sz="2400" b="1" i="1"/>
              <a:t>	…………….</a:t>
            </a:r>
          </a:p>
          <a:p>
            <a:pPr lvl="2"/>
            <a:r>
              <a:rPr lang="en-US" sz="2400" b="1" i="1">
                <a:solidFill>
                  <a:srgbClr val="0033CC"/>
                </a:solidFill>
              </a:rPr>
              <a:t>Else</a:t>
            </a:r>
          </a:p>
          <a:p>
            <a:pPr lvl="2"/>
            <a:r>
              <a:rPr lang="en-US" sz="2400" b="1"/>
              <a:t>	statement</a:t>
            </a:r>
            <a:r>
              <a:rPr lang="en-US" sz="2400" b="1" i="1"/>
              <a:t> 3</a:t>
            </a:r>
          </a:p>
          <a:p>
            <a:pPr lvl="2"/>
            <a:r>
              <a:rPr lang="en-US" sz="2400" b="1" i="1"/>
              <a:t>	</a:t>
            </a:r>
            <a:r>
              <a:rPr lang="en-US" sz="2400" b="1"/>
              <a:t>statement</a:t>
            </a:r>
            <a:r>
              <a:rPr lang="en-US" sz="2400" b="1" i="1"/>
              <a:t> 4</a:t>
            </a:r>
          </a:p>
          <a:p>
            <a:pPr lvl="2"/>
            <a:r>
              <a:rPr lang="en-US" sz="2400" b="1" i="1"/>
              <a:t>             ……………</a:t>
            </a:r>
          </a:p>
          <a:p>
            <a:pPr lvl="2"/>
            <a:r>
              <a:rPr lang="en-US" sz="2400" b="1">
                <a:solidFill>
                  <a:srgbClr val="0033CC"/>
                </a:solidFill>
              </a:rPr>
              <a:t>End if</a:t>
            </a:r>
            <a:r>
              <a:rPr lang="en-US" sz="2400" b="1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4800" y="1981200"/>
            <a:ext cx="42672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>
                <a:solidFill>
                  <a:srgbClr val="660066"/>
                </a:solidFill>
              </a:rPr>
              <a:t>Select Case Statement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09800"/>
            <a:ext cx="41148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033CC"/>
                </a:solidFill>
              </a:rPr>
              <a:t>Select Case</a:t>
            </a:r>
            <a:r>
              <a:rPr lang="en-US" sz="2400" b="1"/>
              <a:t> expression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	</a:t>
            </a:r>
            <a:r>
              <a:rPr lang="en-US" sz="2400" b="1">
                <a:solidFill>
                  <a:srgbClr val="0033CC"/>
                </a:solidFill>
              </a:rPr>
              <a:t>Case</a:t>
            </a:r>
            <a:r>
              <a:rPr lang="en-US" sz="2400" b="1"/>
              <a:t> value1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 		statementblock1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  </a:t>
            </a:r>
            <a:r>
              <a:rPr lang="en-US" sz="2400" b="1">
                <a:solidFill>
                  <a:srgbClr val="0033CC"/>
                </a:solidFill>
              </a:rPr>
              <a:t>	Case</a:t>
            </a:r>
            <a:r>
              <a:rPr lang="en-US" sz="2400" b="1"/>
              <a:t> value2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 		statementblock2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          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		 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	</a:t>
            </a:r>
            <a:r>
              <a:rPr lang="en-US" sz="2400" b="1">
                <a:solidFill>
                  <a:srgbClr val="0033CC"/>
                </a:solidFill>
              </a:rPr>
              <a:t>Case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		statementblockN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033CC"/>
                </a:solidFill>
              </a:rPr>
              <a:t>End Select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72000" y="1981200"/>
            <a:ext cx="4267200" cy="45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724400" y="2057400"/>
            <a:ext cx="3962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0033CC"/>
                </a:solidFill>
              </a:rPr>
              <a:t>Select Case</a:t>
            </a:r>
            <a:r>
              <a:rPr lang="en-US" sz="2400" b="1"/>
              <a:t> day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  </a:t>
            </a:r>
            <a:r>
              <a:rPr lang="en-US" sz="2400" b="1">
                <a:solidFill>
                  <a:srgbClr val="0033CC"/>
                </a:solidFill>
              </a:rPr>
              <a:t>Case</a:t>
            </a:r>
            <a:r>
              <a:rPr lang="en-US" sz="2400" b="1"/>
              <a:t> 1,2 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      w = “Sports”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  </a:t>
            </a:r>
            <a:r>
              <a:rPr lang="en-US" sz="2400" b="1">
                <a:solidFill>
                  <a:srgbClr val="0033CC"/>
                </a:solidFill>
              </a:rPr>
              <a:t>Case</a:t>
            </a:r>
            <a:r>
              <a:rPr lang="en-US" sz="2400" b="1"/>
              <a:t> 3,4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      w = “Crafts”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  </a:t>
            </a:r>
            <a:r>
              <a:rPr lang="en-US" sz="2400" b="1">
                <a:solidFill>
                  <a:srgbClr val="0033CC"/>
                </a:solidFill>
              </a:rPr>
              <a:t>Case</a:t>
            </a:r>
            <a:r>
              <a:rPr lang="en-US" sz="2400" b="1"/>
              <a:t> 5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	w = “Singing”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  Case Else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	w = “No Class”</a:t>
            </a:r>
          </a:p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0033CC"/>
                </a:solidFill>
              </a:rPr>
              <a:t>End Select</a:t>
            </a:r>
            <a:endParaRPr 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>
                <a:solidFill>
                  <a:srgbClr val="660066"/>
                </a:solidFill>
              </a:rPr>
              <a:t>Loop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534400" cy="45259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800" b="1">
                <a:solidFill>
                  <a:srgbClr val="9900CC"/>
                </a:solidFill>
              </a:rPr>
              <a:t>For…Next :</a:t>
            </a:r>
            <a:r>
              <a:rPr lang="en-US"/>
              <a:t> </a:t>
            </a:r>
            <a:r>
              <a:rPr lang="en-US" sz="2400"/>
              <a:t>Unlike the other two loops, this loop requires that you know how many times the statements in the loop will be executed</a:t>
            </a:r>
          </a:p>
          <a:p>
            <a:pPr algn="just">
              <a:buFont typeface="Wingdings" pitchFamily="2" charset="2"/>
              <a:buChar char="q"/>
            </a:pPr>
            <a:endParaRPr lang="en-US" sz="2400"/>
          </a:p>
          <a:p>
            <a:pPr algn="just">
              <a:buFont typeface="Wingdings" pitchFamily="2" charset="2"/>
              <a:buChar char="q"/>
            </a:pPr>
            <a:r>
              <a:rPr lang="en-US" sz="2800" b="1">
                <a:solidFill>
                  <a:srgbClr val="9900CC"/>
                </a:solidFill>
              </a:rPr>
              <a:t>Do…Loop :</a:t>
            </a:r>
            <a:r>
              <a:rPr lang="en-US" sz="2800"/>
              <a:t> </a:t>
            </a:r>
            <a:r>
              <a:rPr lang="en-US" sz="2400"/>
              <a:t>executes a block of statements for as long as a condition is </a:t>
            </a:r>
            <a:r>
              <a:rPr lang="en-US" sz="2400" i="1"/>
              <a:t>True</a:t>
            </a:r>
          </a:p>
          <a:p>
            <a:pPr algn="just">
              <a:buFont typeface="Wingdings" pitchFamily="2" charset="2"/>
              <a:buNone/>
            </a:pPr>
            <a:endParaRPr lang="en-US" sz="2800"/>
          </a:p>
          <a:p>
            <a:pPr algn="just">
              <a:buFont typeface="Wingdings" pitchFamily="2" charset="2"/>
              <a:buChar char="q"/>
            </a:pPr>
            <a:r>
              <a:rPr lang="en-US" sz="2800" b="1">
                <a:solidFill>
                  <a:srgbClr val="9900CC"/>
                </a:solidFill>
              </a:rPr>
              <a:t>While…End While :</a:t>
            </a:r>
            <a:r>
              <a:rPr lang="en-US" sz="2800"/>
              <a:t> </a:t>
            </a:r>
            <a:r>
              <a:rPr lang="en-US" sz="2400"/>
              <a:t>executes a block of statements for as long as a condition is </a:t>
            </a:r>
            <a:r>
              <a:rPr lang="en-US" sz="2400" i="1"/>
              <a:t>True</a:t>
            </a:r>
          </a:p>
          <a:p>
            <a:pPr algn="just">
              <a:buFontTx/>
              <a:buNone/>
            </a:pP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>
                <a:solidFill>
                  <a:srgbClr val="660066"/>
                </a:solidFill>
              </a:rPr>
              <a:t>The For…Next Loop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610600" cy="4876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b="1" i="1" u="sng">
                <a:solidFill>
                  <a:srgbClr val="9900CC"/>
                </a:solidFill>
              </a:rPr>
              <a:t>Syntax</a:t>
            </a:r>
            <a:r>
              <a:rPr lang="en-US" sz="2800">
                <a:solidFill>
                  <a:srgbClr val="9900CC"/>
                </a:solidFill>
              </a:rPr>
              <a:t>: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4000"/>
              <a:t>		</a:t>
            </a:r>
            <a:r>
              <a:rPr lang="en-US" sz="2400" b="1">
                <a:solidFill>
                  <a:srgbClr val="0033CC"/>
                </a:solidFill>
              </a:rPr>
              <a:t>For </a:t>
            </a:r>
            <a:r>
              <a:rPr lang="en-US" sz="2400" b="1"/>
              <a:t>counter = start To end [Step increment]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b="1"/>
              <a:t>			statements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b="1"/>
              <a:t>		</a:t>
            </a:r>
            <a:r>
              <a:rPr lang="en-US" sz="2400" b="1">
                <a:solidFill>
                  <a:srgbClr val="0033CC"/>
                </a:solidFill>
              </a:rPr>
              <a:t>Next</a:t>
            </a:r>
            <a:r>
              <a:rPr lang="en-US" sz="2400" b="1"/>
              <a:t> [counter]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400" b="1"/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i="1"/>
              <a:t>The keywords in the square brackets are </a:t>
            </a:r>
            <a:r>
              <a:rPr lang="en-US" sz="2400" b="1" i="1" u="sng">
                <a:solidFill>
                  <a:srgbClr val="9900CC"/>
                </a:solidFill>
              </a:rPr>
              <a:t>optional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/>
              <a:t>The arguments</a:t>
            </a:r>
            <a:r>
              <a:rPr lang="en-US" sz="2400" i="1"/>
              <a:t> counter, start, end </a:t>
            </a:r>
            <a:r>
              <a:rPr lang="en-US" sz="2400"/>
              <a:t>and </a:t>
            </a:r>
            <a:r>
              <a:rPr lang="en-US" sz="2400" i="1"/>
              <a:t>increment </a:t>
            </a:r>
            <a:r>
              <a:rPr lang="en-US" sz="2400"/>
              <a:t>are all </a:t>
            </a:r>
            <a:r>
              <a:rPr lang="en-US" sz="2400" b="1" i="1" u="sng">
                <a:solidFill>
                  <a:srgbClr val="9900CC"/>
                </a:solidFill>
              </a:rPr>
              <a:t>numeric</a:t>
            </a:r>
            <a:r>
              <a:rPr lang="en-US" sz="2400"/>
              <a:t>.</a:t>
            </a:r>
            <a:r>
              <a:rPr lang="en-US" sz="2400" i="1"/>
              <a:t> 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i="1"/>
              <a:t>The increment value can be </a:t>
            </a:r>
            <a:r>
              <a:rPr lang="en-US" sz="2400" b="1" i="1" u="sng">
                <a:solidFill>
                  <a:srgbClr val="9900CC"/>
                </a:solidFill>
              </a:rPr>
              <a:t>positive</a:t>
            </a:r>
            <a:r>
              <a:rPr lang="en-US" sz="2400" i="1"/>
              <a:t> or </a:t>
            </a:r>
            <a:r>
              <a:rPr lang="en-US" sz="2400" b="1" i="1" u="sng">
                <a:solidFill>
                  <a:srgbClr val="9900CC"/>
                </a:solidFill>
              </a:rPr>
              <a:t>negative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/>
              <a:t>If the increment counter is not specified, counter is</a:t>
            </a:r>
            <a:r>
              <a:rPr lang="en-US" sz="2400" i="1"/>
              <a:t> </a:t>
            </a:r>
            <a:r>
              <a:rPr lang="en-US" sz="2400" b="1" i="1" u="sng">
                <a:solidFill>
                  <a:srgbClr val="9900CC"/>
                </a:solidFill>
              </a:rPr>
              <a:t>incremented by 1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400" b="1" i="1">
              <a:solidFill>
                <a:srgbClr val="99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5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12</TotalTime>
  <Words>763</Words>
  <Application>Microsoft Office PowerPoint</Application>
  <PresentationFormat>On-screen Show (4:3)</PresentationFormat>
  <Paragraphs>222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Theme5</vt:lpstr>
      <vt:lpstr>Slide 1</vt:lpstr>
      <vt:lpstr>Slide Summary </vt:lpstr>
      <vt:lpstr>3 Types Of  Test / Decision Structures</vt:lpstr>
      <vt:lpstr>The If…Then Statement</vt:lpstr>
      <vt:lpstr>Examples of If…Then Statement</vt:lpstr>
      <vt:lpstr>If…Then…Else Statement</vt:lpstr>
      <vt:lpstr>Select Case Statement</vt:lpstr>
      <vt:lpstr>Loop Structures</vt:lpstr>
      <vt:lpstr>The For…Next Loop</vt:lpstr>
      <vt:lpstr>Examples of The For…Next Loop</vt:lpstr>
      <vt:lpstr>For Each...Next Statement   </vt:lpstr>
      <vt:lpstr>Slide 12</vt:lpstr>
      <vt:lpstr>Example</vt:lpstr>
      <vt:lpstr>The Do…Loop</vt:lpstr>
      <vt:lpstr>Examples of The Do…Loop</vt:lpstr>
      <vt:lpstr>The While…End While Loop</vt:lpstr>
      <vt:lpstr>Nested Control Structures</vt:lpstr>
      <vt:lpstr>The Exit Statement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NEHU</dc:creator>
  <cp:lastModifiedBy>NEHU</cp:lastModifiedBy>
  <cp:revision>6</cp:revision>
  <dcterms:created xsi:type="dcterms:W3CDTF">2017-08-14T04:51:50Z</dcterms:created>
  <dcterms:modified xsi:type="dcterms:W3CDTF">2018-09-19T09:43:44Z</dcterms:modified>
</cp:coreProperties>
</file>