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9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4" r:id="rId26"/>
    <p:sldId id="295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F9F8985-1EDE-4D45-BAA2-E44C48F7996B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936FAB-2E75-4CD1-8D63-E82BDFE5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458200" cy="3581400"/>
          </a:xfrm>
          <a:prstGeom prst="rect">
            <a:avLst/>
          </a:prstGeom>
        </p:spPr>
        <p:txBody>
          <a:bodyPr wrap="none" fromWordArt="1">
            <a:prstTxWarp prst="textDeflateBottom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Language</a:t>
            </a:r>
          </a:p>
          <a:p>
            <a:pPr algn="ctr"/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Fundamentals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Visual Basic Numeric Data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8392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endParaRPr lang="en-US" sz="1400" b="1" dirty="0">
              <a:solidFill>
                <a:srgbClr val="660066"/>
              </a:solidFill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rgbClr val="FFC000"/>
                </a:solidFill>
              </a:rPr>
              <a:t>Data Type		   Memory 		Stores</a:t>
            </a:r>
          </a:p>
          <a:p>
            <a:pPr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rgbClr val="FFC000"/>
                </a:solidFill>
              </a:rPr>
              <a:t>		Representation	</a:t>
            </a:r>
          </a:p>
          <a:p>
            <a:pPr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endParaRPr lang="en-US" sz="1800" b="1" dirty="0">
              <a:solidFill>
                <a:srgbClr val="660066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Byte			1 byte	Integer values in the range 0 to 255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Short (Int16)			2 bytes	Integer values in the range -32,768 to 					32,767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Integer (Int32)			4 bytes	Integer values in the range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					-2,147,483,648 to 2,147,483,647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Long (Int64)			8 bytes 	Very large Integer values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Single			4 bytes	Single-precision floating-point 						numbers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Double			8 bytes	Double-precision floating-point 					numbers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Decimal		16 bytes	Integer and floating point numbers 					scaled by a factor in the range from 0 					to 28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String		10bytes +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r>
              <a:rPr lang="en-US" sz="1800" b="1" dirty="0">
                <a:solidFill>
                  <a:schemeClr val="bg1"/>
                </a:solidFill>
              </a:rPr>
              <a:t>			(2 * length)	0 to 2 billion Unicode characters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1893888" algn="l"/>
                <a:tab pos="2111375" algn="l"/>
                <a:tab pos="2220913" algn="l"/>
                <a:tab pos="3940175" algn="l"/>
                <a:tab pos="5486400" algn="l"/>
              </a:tabLst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0" y="20574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133600" y="1219200"/>
            <a:ext cx="0" cy="5181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222750" y="1219200"/>
            <a:ext cx="44450" cy="5181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The Byte Data Type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48768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Byte data type holds an integer in the range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0 to 255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4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addition to the Byte data type, VB.NET provides a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Signed Byte data type (</a:t>
            </a:r>
            <a:r>
              <a:rPr lang="en-US" sz="2400" b="1" i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sByte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which can represent signed values in the range from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-128 to 127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a, b As byte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a = 233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b = 50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a+b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The result will produce an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overflow expression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(Why?)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487362"/>
          </a:xfrm>
          <a:noFill/>
          <a:ln>
            <a:noFill/>
          </a:ln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Single- and Double- Precision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</a:rPr>
              <a:t>Double-precision numbers are stored internally with </a:t>
            </a:r>
            <a:r>
              <a:rPr lang="en-US" sz="2200" b="1" i="1" u="sng" dirty="0">
                <a:solidFill>
                  <a:srgbClr val="FFC000"/>
                </a:solidFill>
              </a:rPr>
              <a:t>greater accuracy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than single-precision numbers, but using more precision requires </a:t>
            </a:r>
            <a:r>
              <a:rPr lang="en-US" sz="2200" b="1" i="1" u="sng" dirty="0">
                <a:solidFill>
                  <a:srgbClr val="FFC000"/>
                </a:solidFill>
              </a:rPr>
              <a:t>more memory</a:t>
            </a:r>
            <a:r>
              <a:rPr lang="en-US" sz="2200" dirty="0">
                <a:solidFill>
                  <a:srgbClr val="FFC000"/>
                </a:solidFill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200" b="1" i="1" u="sng" dirty="0">
                <a:solidFill>
                  <a:srgbClr val="FFC000"/>
                </a:solidFill>
              </a:rPr>
              <a:t>Example</a:t>
            </a:r>
            <a:r>
              <a:rPr lang="en-US" sz="2200" dirty="0">
                <a:solidFill>
                  <a:srgbClr val="FFC000"/>
                </a:solidFill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/>
              <a:t>		</a:t>
            </a:r>
            <a:r>
              <a:rPr lang="en-US" sz="2200" dirty="0">
                <a:solidFill>
                  <a:schemeClr val="bg1"/>
                </a:solidFill>
              </a:rPr>
              <a:t>Dim a As Single, b As Double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		a = 1 / 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		b = 1 / 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		</a:t>
            </a:r>
            <a:r>
              <a:rPr lang="en-US" sz="2200" dirty="0" err="1">
                <a:solidFill>
                  <a:schemeClr val="bg1"/>
                </a:solidFill>
              </a:rPr>
              <a:t>Console.WriteLine</a:t>
            </a:r>
            <a:r>
              <a:rPr lang="en-US" sz="2200" dirty="0">
                <a:solidFill>
                  <a:schemeClr val="bg1"/>
                </a:solidFill>
              </a:rPr>
              <a:t>(a)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		</a:t>
            </a:r>
            <a:r>
              <a:rPr lang="en-US" sz="2200" dirty="0" err="1">
                <a:solidFill>
                  <a:schemeClr val="bg1"/>
                </a:solidFill>
              </a:rPr>
              <a:t>Console.WriteLine</a:t>
            </a:r>
            <a:r>
              <a:rPr lang="en-US" sz="2200" dirty="0">
                <a:solidFill>
                  <a:schemeClr val="bg1"/>
                </a:solidFill>
              </a:rPr>
              <a:t>(b)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/>
              <a:t>		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200" b="1" i="1" u="sng" dirty="0">
                <a:solidFill>
                  <a:srgbClr val="FFC000"/>
                </a:solidFill>
              </a:rPr>
              <a:t>Output</a:t>
            </a:r>
            <a:r>
              <a:rPr lang="en-US" sz="2200" dirty="0">
                <a:solidFill>
                  <a:srgbClr val="FFC000"/>
                </a:solidFill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/>
              <a:t>		</a:t>
            </a:r>
            <a:r>
              <a:rPr lang="en-US" sz="2200" dirty="0">
                <a:solidFill>
                  <a:schemeClr val="bg1"/>
                </a:solidFill>
              </a:rPr>
              <a:t>0.3333333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		0.333333333333333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</a:rPr>
              <a:t>Hence the output of (b-a) </a:t>
            </a:r>
            <a:r>
              <a:rPr lang="en-US" sz="2200" b="1" i="1" dirty="0">
                <a:solidFill>
                  <a:srgbClr val="92D050"/>
                </a:solidFill>
              </a:rPr>
              <a:t>will not be zero</a:t>
            </a:r>
            <a:r>
              <a:rPr lang="en-US" sz="2200" dirty="0">
                <a:solidFill>
                  <a:srgbClr val="92D050"/>
                </a:solidFill>
              </a:rPr>
              <a:t>!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4873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The Decimal Data Type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Decimal data type are stored internally as </a:t>
            </a:r>
            <a:r>
              <a:rPr lang="en-US" sz="2000" b="1" i="1" u="sng" dirty="0">
                <a:solidFill>
                  <a:srgbClr val="FFC000"/>
                </a:solidFill>
              </a:rPr>
              <a:t>Integers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b="1" i="1" u="sng" dirty="0">
                <a:solidFill>
                  <a:srgbClr val="FFC000"/>
                </a:solidFill>
              </a:rPr>
              <a:t>16 bytes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are </a:t>
            </a:r>
            <a:r>
              <a:rPr lang="en-US" sz="2000" dirty="0" smtClean="0">
                <a:solidFill>
                  <a:schemeClr val="bg1"/>
                </a:solidFill>
              </a:rPr>
              <a:t>scaled </a:t>
            </a:r>
            <a:r>
              <a:rPr lang="en-US" sz="2000" dirty="0">
                <a:solidFill>
                  <a:schemeClr val="bg1"/>
                </a:solidFill>
              </a:rPr>
              <a:t>by a</a:t>
            </a:r>
            <a:r>
              <a:rPr lang="en-US" sz="2000" dirty="0"/>
              <a:t> </a:t>
            </a:r>
            <a:r>
              <a:rPr lang="en-US" sz="2000" b="1" i="1" u="sng" dirty="0">
                <a:solidFill>
                  <a:srgbClr val="FFC000"/>
                </a:solidFill>
              </a:rPr>
              <a:t>power of </a:t>
            </a:r>
            <a:r>
              <a:rPr lang="en-US" sz="2000" b="1" i="1" u="sng" dirty="0" smtClean="0">
                <a:solidFill>
                  <a:srgbClr val="FFC000"/>
                </a:solidFill>
              </a:rPr>
              <a:t>10</a:t>
            </a:r>
            <a:endParaRPr lang="en-US" sz="2000" dirty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b="1" i="1" u="sng" dirty="0">
                <a:solidFill>
                  <a:srgbClr val="FFC000"/>
                </a:solidFill>
              </a:rPr>
              <a:t>scaling power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determines the number of decimal digits to the right of the floating point, and it is an integer value from </a:t>
            </a:r>
            <a:r>
              <a:rPr lang="en-US" sz="2000" b="1" i="1" u="sng" dirty="0">
                <a:solidFill>
                  <a:srgbClr val="FFC000"/>
                </a:solidFill>
              </a:rPr>
              <a:t>0 to 28</a:t>
            </a:r>
            <a:r>
              <a:rPr lang="en-US" sz="2000" b="1" i="1" dirty="0">
                <a:solidFill>
                  <a:srgbClr val="FFC000"/>
                </a:solidFill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2000" b="1" i="1" dirty="0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When the scaling power is 0, the value is multiplied by 10</a:t>
            </a:r>
            <a:r>
              <a:rPr lang="en-US" sz="2000" baseline="30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or 1, and it is represented </a:t>
            </a:r>
            <a:r>
              <a:rPr lang="en-US" sz="2000" b="1" i="1" u="sng" dirty="0">
                <a:solidFill>
                  <a:srgbClr val="FFC000"/>
                </a:solidFill>
              </a:rPr>
              <a:t>without decimal digits</a:t>
            </a:r>
            <a:r>
              <a:rPr lang="en-US" sz="2000" dirty="0">
                <a:solidFill>
                  <a:schemeClr val="bg1"/>
                </a:solidFill>
              </a:rPr>
              <a:t>, whereas when the scaling power is 28, the value is divided by 10</a:t>
            </a:r>
            <a:r>
              <a:rPr lang="en-US" sz="2000" baseline="30000" dirty="0">
                <a:solidFill>
                  <a:schemeClr val="bg1"/>
                </a:solidFill>
              </a:rPr>
              <a:t>28</a:t>
            </a:r>
            <a:r>
              <a:rPr lang="en-US" sz="2000" dirty="0">
                <a:solidFill>
                  <a:schemeClr val="bg1"/>
                </a:solidFill>
              </a:rPr>
              <a:t>, and it is represented with </a:t>
            </a:r>
            <a:r>
              <a:rPr lang="en-US" sz="2000" b="1" i="1" u="sng" dirty="0">
                <a:solidFill>
                  <a:srgbClr val="FFC000"/>
                </a:solidFill>
              </a:rPr>
              <a:t>28 decimal digits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Decimal data type is new to VB.NET and has replaced the </a:t>
            </a:r>
            <a:r>
              <a:rPr lang="en-US" sz="2000" b="1" i="1" u="sng" dirty="0">
                <a:solidFill>
                  <a:srgbClr val="FFC000"/>
                </a:solidFill>
              </a:rPr>
              <a:t>Currency data type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previous versions of VB.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When using Decimal numbers, VB keeps track of the decimal digits and treats all values as </a:t>
            </a:r>
            <a:r>
              <a:rPr lang="en-US" sz="2000" b="1" i="1" u="sng" dirty="0">
                <a:solidFill>
                  <a:srgbClr val="FFC000"/>
                </a:solidFill>
              </a:rPr>
              <a:t>integers</a:t>
            </a:r>
            <a:r>
              <a:rPr lang="en-US" sz="2000" b="1" i="1" dirty="0">
                <a:solidFill>
                  <a:srgbClr val="FFC000"/>
                </a:solidFill>
              </a:rPr>
              <a:t>.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value </a:t>
            </a:r>
            <a:r>
              <a:rPr lang="en-US" sz="2000" b="1" dirty="0">
                <a:solidFill>
                  <a:schemeClr val="bg1"/>
                </a:solidFill>
              </a:rPr>
              <a:t>235.85</a:t>
            </a:r>
            <a:r>
              <a:rPr lang="en-US" sz="2000" dirty="0">
                <a:solidFill>
                  <a:schemeClr val="bg1"/>
                </a:solidFill>
              </a:rPr>
              <a:t> is represented as the integer </a:t>
            </a:r>
            <a:r>
              <a:rPr lang="en-US" sz="2000" b="1" dirty="0">
                <a:solidFill>
                  <a:schemeClr val="bg1"/>
                </a:solidFill>
              </a:rPr>
              <a:t>23585</a:t>
            </a:r>
            <a:r>
              <a:rPr lang="en-US" sz="2000" dirty="0">
                <a:solidFill>
                  <a:schemeClr val="bg1"/>
                </a:solidFill>
              </a:rPr>
              <a:t>, and is scaled by a value </a:t>
            </a:r>
            <a:r>
              <a:rPr lang="en-US" sz="2000" b="1" dirty="0">
                <a:solidFill>
                  <a:srgbClr val="FFC000"/>
                </a:solidFill>
              </a:rPr>
              <a:t>100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Scaling by 100 corresponds to shifting the decimal point by </a:t>
            </a:r>
            <a:r>
              <a:rPr lang="en-US" sz="2000" b="1" i="1" dirty="0">
                <a:solidFill>
                  <a:srgbClr val="FFC000"/>
                </a:solidFill>
              </a:rPr>
              <a:t>two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places</a:t>
            </a:r>
            <a:r>
              <a:rPr lang="en-US" sz="2000" dirty="0">
                <a:solidFill>
                  <a:schemeClr val="bg1"/>
                </a:solidFill>
              </a:rPr>
              <a:t>. First, VB multiplies this value by 100 to make it an integer. Then, it divides by 100 to restore the original number.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487363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Infinity and </a:t>
            </a:r>
            <a:r>
              <a:rPr lang="en-US" sz="3600" b="1" dirty="0" err="1">
                <a:solidFill>
                  <a:srgbClr val="FFFF00"/>
                </a:solidFill>
              </a:rPr>
              <a:t>NaN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4572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VB.NET can represent two very special values, which may not be numeric values themselves but are produced by numeric calculations: </a:t>
            </a:r>
            <a:r>
              <a:rPr lang="en-US" sz="2000" b="1" i="1" dirty="0" err="1">
                <a:solidFill>
                  <a:schemeClr val="bg1"/>
                </a:solidFill>
              </a:rPr>
              <a:t>NaN</a:t>
            </a:r>
            <a:r>
              <a:rPr lang="en-US" sz="2000" b="1" i="1" dirty="0">
                <a:solidFill>
                  <a:schemeClr val="bg1"/>
                </a:solidFill>
              </a:rPr>
              <a:t> (not a number)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i="1" dirty="0">
                <a:solidFill>
                  <a:schemeClr val="bg1"/>
                </a:solidFill>
              </a:rPr>
              <a:t>Infinity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Unfortunately, computers cannot represent infinity, so they produce an </a:t>
            </a:r>
            <a:r>
              <a:rPr lang="en-US" sz="2000" b="1" i="1" dirty="0">
                <a:solidFill>
                  <a:schemeClr val="bg1"/>
                </a:solidFill>
              </a:rPr>
              <a:t>error</a:t>
            </a:r>
            <a:r>
              <a:rPr lang="en-US" sz="2000" dirty="0">
                <a:solidFill>
                  <a:schemeClr val="bg1"/>
                </a:solidFill>
              </a:rPr>
              <a:t>. In such a case, VB.NET reports a special value, which is not a number but rather the </a:t>
            </a:r>
            <a:r>
              <a:rPr lang="en-US" sz="2000" b="1" i="1" dirty="0">
                <a:solidFill>
                  <a:schemeClr val="bg1"/>
                </a:solidFill>
              </a:rPr>
              <a:t>Infinity value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b="1" i="1" u="sng" dirty="0">
                <a:solidFill>
                  <a:srgbClr val="FFC000"/>
                </a:solidFill>
              </a:rPr>
              <a:t>Example</a:t>
            </a:r>
            <a:r>
              <a:rPr lang="en-US" sz="2000" dirty="0">
                <a:solidFill>
                  <a:srgbClr val="FFC000"/>
                </a:solidFill>
              </a:rPr>
              <a:t>:	Dim a, b As Double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b = 30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a = b / 0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</a:t>
            </a:r>
            <a:r>
              <a:rPr lang="en-US" sz="2000" dirty="0" err="1">
                <a:solidFill>
                  <a:srgbClr val="FFC000"/>
                </a:solidFill>
              </a:rPr>
              <a:t>Msgbox</a:t>
            </a:r>
            <a:r>
              <a:rPr lang="en-US" sz="2000" dirty="0">
                <a:solidFill>
                  <a:srgbClr val="FFC000"/>
                </a:solidFill>
              </a:rPr>
              <a:t>(a)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The string </a:t>
            </a:r>
            <a:r>
              <a:rPr lang="en-US" sz="2000" b="1" i="1" dirty="0">
                <a:solidFill>
                  <a:schemeClr val="bg1"/>
                </a:solidFill>
              </a:rPr>
              <a:t>“Infinity”</a:t>
            </a:r>
            <a:r>
              <a:rPr lang="en-US" sz="2000" dirty="0">
                <a:solidFill>
                  <a:schemeClr val="bg1"/>
                </a:solidFill>
              </a:rPr>
              <a:t> will appear on a message box.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The value </a:t>
            </a:r>
            <a:r>
              <a:rPr lang="en-US" sz="2000" b="1" i="1" dirty="0" err="1">
                <a:solidFill>
                  <a:schemeClr val="bg1"/>
                </a:solidFill>
              </a:rPr>
              <a:t>NaN</a:t>
            </a:r>
            <a:r>
              <a:rPr lang="en-US" sz="2000" dirty="0">
                <a:solidFill>
                  <a:schemeClr val="bg1"/>
                </a:solidFill>
              </a:rPr>
              <a:t> indicates that the result of an operation cannot be defined: it is not a regular number, not zero, and not Infinity.</a:t>
            </a:r>
            <a:endParaRPr lang="en-US" sz="1200" dirty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000" b="1" i="1" u="sng" dirty="0">
                <a:solidFill>
                  <a:srgbClr val="FFC000"/>
                </a:solidFill>
              </a:rPr>
              <a:t>Example</a:t>
            </a:r>
            <a:r>
              <a:rPr lang="en-US" sz="2000" dirty="0">
                <a:solidFill>
                  <a:srgbClr val="FFC000"/>
                </a:solidFill>
              </a:rPr>
              <a:t>:	Dim a, b, c As Double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a = 0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b = 0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c = a / b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C000"/>
                </a:solidFill>
              </a:rPr>
              <a:t>			</a:t>
            </a:r>
            <a:r>
              <a:rPr lang="en-US" sz="2000" dirty="0" err="1">
                <a:solidFill>
                  <a:srgbClr val="FFC000"/>
                </a:solidFill>
              </a:rPr>
              <a:t>Msgbox</a:t>
            </a:r>
            <a:r>
              <a:rPr lang="en-US" sz="2000" dirty="0">
                <a:solidFill>
                  <a:srgbClr val="FFC000"/>
                </a:solidFill>
              </a:rPr>
              <a:t>(c)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/>
              <a:t>		     </a:t>
            </a:r>
            <a:r>
              <a:rPr lang="en-US" sz="2000" dirty="0">
                <a:solidFill>
                  <a:schemeClr val="bg1"/>
                </a:solidFill>
              </a:rPr>
              <a:t>If the statements are executed, the result will be a </a:t>
            </a:r>
            <a:r>
              <a:rPr lang="en-US" sz="2000" b="1" dirty="0" err="1">
                <a:solidFill>
                  <a:schemeClr val="bg1"/>
                </a:solidFill>
              </a:rPr>
              <a:t>NaN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Boolean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610600" cy="4525963"/>
          </a:xfrm>
        </p:spPr>
        <p:txBody>
          <a:bodyPr/>
          <a:lstStyle/>
          <a:p>
            <a:pPr marL="282575" indent="-282575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Boolean data type stores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True / False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values.</a:t>
            </a: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Boolean variables are, in essence,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integers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take the value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-1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(for True)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(for False).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Actually,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any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non-zero value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is considered True. </a:t>
            </a: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Boolean variables are declared as:</a:t>
            </a:r>
          </a:p>
          <a:p>
            <a:pPr marL="282575" indent="-282575"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chk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Boolean</a:t>
            </a:r>
          </a:p>
          <a:p>
            <a:pPr marL="282575" indent="-282575"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they are initialized to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False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String and Character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282575" indent="-2825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String data type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stores only text, and String variables are declared with the String type: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21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As String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We can store nearly 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 GB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text in a string variable ( that’s 2 billion characters)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“Hello, how are you?”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“25, 000”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“”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endParaRPr lang="en-US" sz="2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Character variables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store a single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Unicode character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two bytes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In effect, characters are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unsigned short integers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(UInt16).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	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ch1 As Char = “a”, ch2 As Char = “ABC”</a:t>
            </a:r>
          </a:p>
          <a:p>
            <a:pPr marL="282575" indent="-282575"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the above case, ch1 will store “a”, whereas ch2 will store “A”, i.e.,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only the first character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the string is assigned to the variable.</a:t>
            </a:r>
          </a:p>
          <a:p>
            <a:pPr marL="282575" indent="-2825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integer values corresponding to the English characters are the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ANSI codes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the equivalent characters.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Date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686800" cy="51816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Date and Time values are stored internally in a specific format. They are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double-precision numbers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integer part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represents the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the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fractional part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represents the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variable declared as Date can store both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date and 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values.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d As Date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d = #01/01/2004#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d = #08/27/2008 08:10:25 PM#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d = “June 9, 2007”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d = Now( 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The 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Now( )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function returns the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date and time.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" y="3003550"/>
            <a:ext cx="8686800" cy="3244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Data Type Identifiers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71600"/>
            <a:ext cx="8229600" cy="4953000"/>
          </a:xfrm>
        </p:spPr>
        <p:txBody>
          <a:bodyPr/>
          <a:lstStyle/>
          <a:p>
            <a:pPr algn="just">
              <a:buFont typeface="Wingdings" pitchFamily="2" charset="2"/>
              <a:buChar char="ü"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can omit the As clause of the Dim statement, yet create typed variables, with the variable declaration characters, or </a:t>
            </a:r>
            <a:r>
              <a:rPr lang="en-US" sz="2400" b="1" i="1" u="sng" dirty="0">
                <a:solidFill>
                  <a:srgbClr val="FFC000"/>
                </a:solidFill>
              </a:rPr>
              <a:t>data type identifiers</a:t>
            </a:r>
            <a:r>
              <a:rPr lang="en-US" sz="2400" b="1" i="1" dirty="0">
                <a:solidFill>
                  <a:srgbClr val="FFC000"/>
                </a:solidFill>
              </a:rPr>
              <a:t>.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endParaRPr lang="en-US" sz="2400" b="1" i="1" dirty="0"/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i="1" dirty="0"/>
              <a:t>Symbol	Data Type		Example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$		</a:t>
            </a:r>
            <a:r>
              <a:rPr lang="en-US" sz="2400" b="1" dirty="0" smtClean="0"/>
              <a:t>	String</a:t>
            </a:r>
            <a:r>
              <a:rPr lang="en-US" sz="2400" b="1" dirty="0"/>
              <a:t>	Dim name$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%	</a:t>
            </a:r>
            <a:r>
              <a:rPr lang="en-US" sz="2400" b="1" dirty="0" smtClean="0"/>
              <a:t>	</a:t>
            </a:r>
            <a:r>
              <a:rPr lang="en-US" sz="2400" b="1" dirty="0"/>
              <a:t>	Integer (Int32)	Dim num%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&amp;		</a:t>
            </a:r>
            <a:r>
              <a:rPr lang="en-US" sz="2400" b="1" dirty="0" smtClean="0"/>
              <a:t>	Long </a:t>
            </a:r>
            <a:r>
              <a:rPr lang="en-US" sz="2400" b="1" dirty="0"/>
              <a:t>(Int64)	Dim n&amp;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!		</a:t>
            </a:r>
            <a:r>
              <a:rPr lang="en-US" sz="2400" b="1" dirty="0" smtClean="0"/>
              <a:t>	Single</a:t>
            </a:r>
            <a:r>
              <a:rPr lang="en-US" sz="2400" b="1" dirty="0"/>
              <a:t>	Dim </a:t>
            </a:r>
            <a:r>
              <a:rPr lang="en-US" sz="2400" b="1" dirty="0" err="1"/>
              <a:t>val</a:t>
            </a:r>
            <a:r>
              <a:rPr lang="en-US" sz="2400" b="1" dirty="0"/>
              <a:t>!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#		</a:t>
            </a:r>
            <a:r>
              <a:rPr lang="en-US" sz="2400" b="1" dirty="0" smtClean="0"/>
              <a:t>	Double</a:t>
            </a:r>
            <a:r>
              <a:rPr lang="en-US" sz="2400" b="1" dirty="0"/>
              <a:t>	Dim x#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r>
              <a:rPr lang="en-US" sz="2400" b="1" dirty="0"/>
              <a:t>	@		</a:t>
            </a:r>
            <a:r>
              <a:rPr lang="en-US" sz="2400" b="1" dirty="0" smtClean="0"/>
              <a:t>	Decimal</a:t>
            </a:r>
            <a:r>
              <a:rPr lang="en-US" sz="2400" b="1" dirty="0"/>
              <a:t>	Dim </a:t>
            </a:r>
            <a:r>
              <a:rPr lang="en-US" sz="2400" b="1" dirty="0" err="1"/>
              <a:t>dec</a:t>
            </a:r>
            <a:r>
              <a:rPr lang="en-US" sz="2400" b="1" dirty="0"/>
              <a:t>@</a:t>
            </a:r>
          </a:p>
          <a:p>
            <a:pPr algn="just">
              <a:buFontTx/>
              <a:buNone/>
              <a:tabLst>
                <a:tab pos="0" algn="l"/>
                <a:tab pos="392113" algn="l"/>
                <a:tab pos="2395538" algn="l"/>
                <a:tab pos="2568575" algn="l"/>
                <a:tab pos="5421313" algn="l"/>
                <a:tab pos="5661025" algn="l"/>
              </a:tabLst>
            </a:pPr>
            <a:endParaRPr lang="en-US" sz="2400" dirty="0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28600" y="3429000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209800" y="2971800"/>
            <a:ext cx="0" cy="3276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562600" y="2971800"/>
            <a:ext cx="0" cy="3276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Object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533400"/>
            <a:ext cx="8686800" cy="6096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VB.NET supports 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variants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21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variables without a fixed data type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only for compatibility reasons, and one should not be surprised if they are dropped altogether from the language in a future version.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Variants are the 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opposite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strictly typed variables: they can store all types of values, from a single-precision character to an object.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Variants are the 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most flexible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data type because they can accommodate all other types.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2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21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declare</a:t>
            </a: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 variant, we can turn Off the Strict option and use the Dim statement without specify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Strict Off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… … …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21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we don’t want to turn off the Strict option, we can declare variables with the Object data type: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21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As Object 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 noTextEdit="1"/>
          </p:cNvSpPr>
          <p:nvPr/>
        </p:nvSpPr>
        <p:spPr bwMode="auto">
          <a:xfrm>
            <a:off x="1981200" y="2514600"/>
            <a:ext cx="5105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/>
              </a:rPr>
              <a:t>Comments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The Nothing Value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8458200" cy="32004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Nothing value is 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with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Object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indicates that a variable that has not been initialized.</a:t>
            </a:r>
          </a:p>
          <a:p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Dim a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a = 5000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… ….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a = Nothing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Converting Variable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763000" cy="48006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 some situations, we need to convert variables from one type </a:t>
            </a:r>
            <a:r>
              <a:rPr lang="en-US" sz="2400">
                <a:solidFill>
                  <a:schemeClr val="bg1"/>
                </a:solidFill>
              </a:rPr>
              <a:t>into </a:t>
            </a:r>
            <a:r>
              <a:rPr lang="en-US" sz="2400" smtClean="0">
                <a:solidFill>
                  <a:schemeClr val="bg1"/>
                </a:solidFill>
              </a:rPr>
              <a:t>another</a:t>
            </a:r>
            <a:r>
              <a:rPr lang="en-US" sz="2400" dirty="0">
                <a:solidFill>
                  <a:schemeClr val="bg1"/>
                </a:solidFill>
              </a:rPr>
              <a:t>. Some of these </a:t>
            </a:r>
            <a:r>
              <a:rPr lang="en-US" sz="2400" b="1" i="1" u="sng" dirty="0">
                <a:solidFill>
                  <a:srgbClr val="FFC000"/>
                </a:solidFill>
              </a:rPr>
              <a:t>data type conversion functions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are:</a:t>
            </a: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dirty="0"/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CBool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CByte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CChar</a:t>
            </a:r>
            <a:endParaRPr lang="en-US" sz="2400" b="1" dirty="0">
              <a:solidFill>
                <a:srgbClr val="FFC000"/>
              </a:solidFill>
            </a:endParaRP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CDate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CDbl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CDec</a:t>
            </a:r>
            <a:endParaRPr lang="en-US" sz="2400" b="1" dirty="0">
              <a:solidFill>
                <a:srgbClr val="FFC000"/>
              </a:solidFill>
            </a:endParaRP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CInt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CLng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CObj</a:t>
            </a:r>
            <a:endParaRPr lang="en-US" sz="2400" b="1" dirty="0">
              <a:solidFill>
                <a:srgbClr val="FFC000"/>
              </a:solidFill>
            </a:endParaRP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CShort</a:t>
            </a:r>
            <a:r>
              <a:rPr lang="en-US" sz="2400" b="1" dirty="0">
                <a:solidFill>
                  <a:srgbClr val="FFC000"/>
                </a:solidFill>
              </a:rPr>
              <a:t>	</a:t>
            </a:r>
            <a:r>
              <a:rPr lang="en-US" sz="2400" b="1" dirty="0" err="1">
                <a:solidFill>
                  <a:srgbClr val="FFC000"/>
                </a:solidFill>
              </a:rPr>
              <a:t>CSng</a:t>
            </a:r>
            <a:r>
              <a:rPr lang="en-US" sz="2400" b="1" dirty="0">
                <a:solidFill>
                  <a:srgbClr val="FFC000"/>
                </a:solidFill>
              </a:rPr>
              <a:t>		</a:t>
            </a:r>
            <a:r>
              <a:rPr lang="en-US" sz="2400" b="1" dirty="0" err="1">
                <a:solidFill>
                  <a:srgbClr val="FFC000"/>
                </a:solidFill>
              </a:rPr>
              <a:t>CStr</a:t>
            </a:r>
            <a:r>
              <a:rPr lang="en-US" sz="2400" dirty="0">
                <a:solidFill>
                  <a:srgbClr val="FFC000"/>
                </a:solidFill>
              </a:rPr>
              <a:t>	 </a:t>
            </a: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algn="just">
              <a:lnSpc>
                <a:spcPct val="9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b="1" i="1" u="sng" dirty="0">
                <a:solidFill>
                  <a:srgbClr val="FFC000"/>
                </a:solidFill>
              </a:rPr>
              <a:t>Example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Dim a As Integer, b As Single</a:t>
            </a: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		a = 10</a:t>
            </a:r>
          </a:p>
          <a:p>
            <a:pPr algn="just">
              <a:lnSpc>
                <a:spcPct val="90000"/>
              </a:lnSpc>
              <a:buClr>
                <a:srgbClr val="FFC000"/>
              </a:buCl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		b = </a:t>
            </a:r>
            <a:r>
              <a:rPr lang="en-US" sz="2400" dirty="0" err="1">
                <a:solidFill>
                  <a:schemeClr val="bg1"/>
                </a:solidFill>
              </a:rPr>
              <a:t>CSng</a:t>
            </a:r>
            <a:r>
              <a:rPr lang="en-US" sz="2400" dirty="0">
                <a:solidFill>
                  <a:schemeClr val="bg1"/>
                </a:solidFill>
              </a:rPr>
              <a:t>(a)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Validating User Input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2968625"/>
          </a:xfrm>
        </p:spPr>
        <p:txBody>
          <a:bodyPr/>
          <a:lstStyle/>
          <a:p>
            <a:pPr indent="-65088" algn="just">
              <a:buFontTx/>
              <a:buNone/>
              <a:tabLst>
                <a:tab pos="914400" algn="l"/>
                <a:tab pos="45720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following are few of the functions used to validate user input, as well as data stored in files, before we process them:</a:t>
            </a:r>
          </a:p>
          <a:p>
            <a:pPr indent="-65088">
              <a:buFontTx/>
              <a:buNone/>
              <a:tabLst>
                <a:tab pos="914400" algn="l"/>
                <a:tab pos="4572000" algn="l"/>
              </a:tabLst>
            </a:pPr>
            <a:r>
              <a:rPr lang="en-US" sz="2400" dirty="0"/>
              <a:t>		</a:t>
            </a:r>
            <a:r>
              <a:rPr lang="en-US" sz="2200" b="1" dirty="0" err="1">
                <a:solidFill>
                  <a:srgbClr val="FFC000"/>
                </a:solidFill>
              </a:rPr>
              <a:t>IsNumeric</a:t>
            </a:r>
            <a:r>
              <a:rPr lang="en-US" sz="2200" b="1" dirty="0">
                <a:solidFill>
                  <a:srgbClr val="FFC000"/>
                </a:solidFill>
              </a:rPr>
              <a:t>( )	</a:t>
            </a:r>
            <a:r>
              <a:rPr lang="en-US" sz="2200" b="1" dirty="0" err="1">
                <a:solidFill>
                  <a:srgbClr val="FFC000"/>
                </a:solidFill>
              </a:rPr>
              <a:t>IsDate</a:t>
            </a:r>
            <a:r>
              <a:rPr lang="en-US" sz="2200" b="1" dirty="0">
                <a:solidFill>
                  <a:srgbClr val="FFC000"/>
                </a:solidFill>
              </a:rPr>
              <a:t>( )</a:t>
            </a:r>
          </a:p>
          <a:p>
            <a:pPr indent="-65088">
              <a:buFontTx/>
              <a:buNone/>
              <a:tabLst>
                <a:tab pos="914400" algn="l"/>
                <a:tab pos="4572000" algn="l"/>
              </a:tabLst>
            </a:pPr>
            <a:r>
              <a:rPr lang="en-US" sz="2200" b="1" dirty="0">
                <a:solidFill>
                  <a:srgbClr val="FFC000"/>
                </a:solidFill>
              </a:rPr>
              <a:t>		</a:t>
            </a:r>
            <a:r>
              <a:rPr lang="en-US" sz="2200" b="1" dirty="0" err="1">
                <a:solidFill>
                  <a:srgbClr val="FFC000"/>
                </a:solidFill>
              </a:rPr>
              <a:t>IsArray</a:t>
            </a:r>
            <a:r>
              <a:rPr lang="en-US" sz="2200" b="1" dirty="0">
                <a:solidFill>
                  <a:srgbClr val="FFC000"/>
                </a:solidFill>
              </a:rPr>
              <a:t>( )	</a:t>
            </a:r>
            <a:r>
              <a:rPr lang="en-US" sz="2200" b="1" dirty="0" err="1">
                <a:solidFill>
                  <a:srgbClr val="FFC000"/>
                </a:solidFill>
              </a:rPr>
              <a:t>IsDBNull</a:t>
            </a:r>
            <a:r>
              <a:rPr lang="en-US" sz="2200" b="1" dirty="0">
                <a:solidFill>
                  <a:srgbClr val="FFC000"/>
                </a:solidFill>
              </a:rPr>
              <a:t>( )</a:t>
            </a:r>
          </a:p>
          <a:p>
            <a:pPr indent="-65088">
              <a:buFontTx/>
              <a:buNone/>
              <a:tabLst>
                <a:tab pos="914400" algn="l"/>
                <a:tab pos="4572000" algn="l"/>
              </a:tabLst>
            </a:pPr>
            <a:r>
              <a:rPr lang="en-US" sz="2200" b="1" dirty="0">
                <a:solidFill>
                  <a:srgbClr val="FFC000"/>
                </a:solidFill>
              </a:rPr>
              <a:t>		</a:t>
            </a:r>
            <a:r>
              <a:rPr lang="en-US" sz="2200" b="1" dirty="0" err="1">
                <a:solidFill>
                  <a:srgbClr val="FFC000"/>
                </a:solidFill>
              </a:rPr>
              <a:t>IsDigit</a:t>
            </a:r>
            <a:r>
              <a:rPr lang="en-US" sz="2200" b="1" dirty="0">
                <a:solidFill>
                  <a:srgbClr val="FFC000"/>
                </a:solidFill>
              </a:rPr>
              <a:t>( )	</a:t>
            </a:r>
            <a:r>
              <a:rPr lang="en-US" sz="2200" b="1" dirty="0" err="1">
                <a:solidFill>
                  <a:srgbClr val="FFC000"/>
                </a:solidFill>
              </a:rPr>
              <a:t>IsLetter</a:t>
            </a:r>
            <a:r>
              <a:rPr lang="en-US" sz="2200" b="1" dirty="0">
                <a:solidFill>
                  <a:srgbClr val="FFC000"/>
                </a:solidFill>
              </a:rPr>
              <a:t>( )</a:t>
            </a:r>
          </a:p>
          <a:p>
            <a:pPr indent="-65088">
              <a:buFontTx/>
              <a:buNone/>
              <a:tabLst>
                <a:tab pos="914400" algn="l"/>
                <a:tab pos="4572000" algn="l"/>
              </a:tabLst>
            </a:pPr>
            <a:r>
              <a:rPr lang="en-US" sz="2200" b="1" dirty="0">
                <a:solidFill>
                  <a:srgbClr val="FFC000"/>
                </a:solidFill>
              </a:rPr>
              <a:t>		</a:t>
            </a:r>
            <a:r>
              <a:rPr lang="en-US" sz="2200" b="1" dirty="0" err="1">
                <a:solidFill>
                  <a:srgbClr val="FFC000"/>
                </a:solidFill>
              </a:rPr>
              <a:t>IsLetterOrDigit</a:t>
            </a:r>
            <a:r>
              <a:rPr lang="en-US" sz="2200" b="1" dirty="0">
                <a:solidFill>
                  <a:srgbClr val="FFC000"/>
                </a:solidFill>
              </a:rPr>
              <a:t>( )	</a:t>
            </a:r>
            <a:r>
              <a:rPr lang="en-US" sz="2200" b="1" dirty="0" err="1">
                <a:solidFill>
                  <a:srgbClr val="FFC000"/>
                </a:solidFill>
              </a:rPr>
              <a:t>IsReference</a:t>
            </a:r>
            <a:r>
              <a:rPr lang="en-US" sz="2200" b="1" dirty="0">
                <a:solidFill>
                  <a:srgbClr val="FFC000"/>
                </a:solidFill>
              </a:rPr>
              <a:t>( ) </a:t>
            </a:r>
            <a:r>
              <a:rPr lang="en-US" sz="2200" b="1" dirty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Widening &amp; Narrowing Conversions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9144000" cy="3352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the Strict Option is on, </a:t>
            </a:r>
            <a:r>
              <a:rPr lang="en-US" sz="2400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widening of conversions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 be performed automatically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by VB.NET. For example, if required,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assigning an integer value to a Double variable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or a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Byte value to an Integer variable</a:t>
            </a:r>
            <a:r>
              <a:rPr lang="en-US" sz="24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However, the </a:t>
            </a:r>
            <a:r>
              <a:rPr lang="en-US" sz="2400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narrowing of conversions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cannot be performed automatically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by VB.NET. For example,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assigning a Double value to an Integer variable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The Explicit Option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53340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VB.NET does not require that you </a:t>
            </a:r>
            <a:r>
              <a:rPr lang="en-US" sz="2200" b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declare variables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but the default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behaviour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is to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throw an exception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if you attempt to use a variable that has not been previously declared.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an undeclared variable’s name appears in your code, the editor will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underline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the variable’s name with a wiggly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red line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indicating that it caught an error.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change the default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behaviour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we must insert the following statement at the beginning of the file, above the Imports statements:	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None/>
              <a:tabLst>
                <a:tab pos="2465388" algn="l"/>
                <a:tab pos="8164513" algn="r"/>
              </a:tabLst>
            </a:pPr>
            <a:r>
              <a:rPr lang="en-US" sz="2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Explicit Off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endParaRPr lang="en-US" sz="2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default value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the Option Explicit is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This is also the recommended value.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tabLst>
                <a:tab pos="2465388" algn="l"/>
                <a:tab pos="8164513" algn="r"/>
              </a:tabLst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the Explicit Option is set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Off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VB cannot make any assumption as to the variable’s type, so it uses a generic type of variable that can hold any type of information. These variables are called 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Object variables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9276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Strict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prevents program from automatic variable conversions, that is implicit data type conversions .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Option Strict [On Off]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 default </a:t>
            </a:r>
            <a:r>
              <a:rPr lang="en-US" sz="24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Strict is Off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the following example you can understand the use of Option Strict.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Public Class Form1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Private Sub Button1_Click(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sender As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System.Object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_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 As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System.EventArgs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Handles Button1.Click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Long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Dim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Integer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= 12345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MsgBox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End Sub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End Class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The Strict Option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4191000"/>
            <a:ext cx="3276600" cy="2031325"/>
          </a:xfrm>
          <a:prstGeom prst="rect">
            <a:avLst/>
          </a:prstGeom>
          <a:solidFill>
            <a:srgbClr val="926F0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program is a normal vb.net program and is in default </a:t>
            </a:r>
            <a:r>
              <a:rPr lang="en-US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Strict Off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. 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Because of its Option Strict Off we can convert the value of Long to an Integer.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237"/>
            <a:ext cx="9144000" cy="58975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Consider the following program:</a:t>
            </a:r>
            <a:b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 Strict On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Public Class Form1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Private Sub Button1_Click(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sender As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System.Object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_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ByVal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 As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System.EventArgs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Handles Button1.Click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Long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Dim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Integer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= 12345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MsgBox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intNum</a:t>
            </a:r>
            <a:r>
              <a:rPr lang="en-US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End Sub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you write this source code the compiler will shows the message </a:t>
            </a:r>
            <a:b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"Option Strict On disallows implicit conversions from 'Long' to 'Integer'"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compiler generate error because in the program we put </a:t>
            </a:r>
            <a:r>
              <a:rPr lang="en-US" sz="24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"Option Strict On"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and prevent the program from automatic conversion.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Variable Defaults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2971800"/>
          </a:xfrm>
        </p:spPr>
        <p:txBody>
          <a:bodyPr/>
          <a:lstStyle/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following are the </a:t>
            </a:r>
            <a:r>
              <a:rPr lang="en-US" sz="2400" b="1" i="1" u="sng" dirty="0">
                <a:solidFill>
                  <a:schemeClr val="bg1"/>
                </a:solidFill>
              </a:rPr>
              <a:t>default values</a:t>
            </a:r>
            <a:r>
              <a:rPr lang="en-US" sz="2400" dirty="0">
                <a:solidFill>
                  <a:schemeClr val="bg1"/>
                </a:solidFill>
              </a:rPr>
              <a:t> for different data types:</a:t>
            </a:r>
          </a:p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/>
              <a:t>	</a:t>
            </a:r>
            <a:r>
              <a:rPr lang="en-US" sz="2400" b="1" dirty="0">
                <a:solidFill>
                  <a:schemeClr val="bg1"/>
                </a:solidFill>
              </a:rPr>
              <a:t>Numbers	:</a:t>
            </a:r>
            <a:r>
              <a:rPr lang="en-US" sz="2400" dirty="0">
                <a:solidFill>
                  <a:schemeClr val="bg1"/>
                </a:solidFill>
              </a:rPr>
              <a:t> 0 (zero)</a:t>
            </a:r>
          </a:p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>
                <a:solidFill>
                  <a:schemeClr val="bg1"/>
                </a:solidFill>
              </a:rPr>
              <a:t>Boolean	:</a:t>
            </a:r>
            <a:r>
              <a:rPr lang="en-US" sz="2400" dirty="0">
                <a:solidFill>
                  <a:schemeClr val="bg1"/>
                </a:solidFill>
              </a:rPr>
              <a:t> False</a:t>
            </a:r>
          </a:p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>
                <a:solidFill>
                  <a:schemeClr val="bg1"/>
                </a:solidFill>
              </a:rPr>
              <a:t>String	:</a:t>
            </a:r>
            <a:r>
              <a:rPr lang="en-US" sz="2400" dirty="0">
                <a:solidFill>
                  <a:schemeClr val="bg1"/>
                </a:solidFill>
              </a:rPr>
              <a:t> Nothing</a:t>
            </a:r>
          </a:p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>
                <a:solidFill>
                  <a:schemeClr val="bg1"/>
                </a:solidFill>
              </a:rPr>
              <a:t>Object	:</a:t>
            </a:r>
            <a:r>
              <a:rPr lang="en-US" sz="2400" dirty="0">
                <a:solidFill>
                  <a:schemeClr val="bg1"/>
                </a:solidFill>
              </a:rPr>
              <a:t> Nothing</a:t>
            </a:r>
          </a:p>
          <a:p>
            <a:pPr marL="352425" indent="-352425" algn="just">
              <a:lnSpc>
                <a:spcPct val="90000"/>
              </a:lnSpc>
              <a:buFontTx/>
              <a:buNone/>
              <a:tabLst>
                <a:tab pos="20034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>
                <a:solidFill>
                  <a:schemeClr val="bg1"/>
                </a:solidFill>
              </a:rPr>
              <a:t>Date	:</a:t>
            </a:r>
            <a:r>
              <a:rPr lang="en-US" sz="2400" dirty="0">
                <a:solidFill>
                  <a:schemeClr val="bg1"/>
                </a:solidFill>
              </a:rPr>
              <a:t> 12:00:00 AM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Formatting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915400" cy="4495800"/>
          </a:xfrm>
        </p:spPr>
        <p:txBody>
          <a:bodyPr/>
          <a:lstStyle/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ToString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method can be used to convert a value to the equivalent string and format it at the same time.</a:t>
            </a: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392113" indent="-392113"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9959.95.ToString(“$###,###.##”)</a:t>
            </a:r>
          </a:p>
          <a:p>
            <a:pPr marL="392113" indent="-392113" algn="just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                     returns “$9,959.95”</a:t>
            </a:r>
          </a:p>
          <a:p>
            <a:pPr marL="392113" indent="-392113" algn="just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 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 symbols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will be replaced by numeric digits, starting from the right.</a:t>
            </a: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92113" indent="-392113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are many standard numeric and date format strings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1066800"/>
            <a:ext cx="8458200" cy="548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>
            <a:noFill/>
          </a:ln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Variable Types and Type Codes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296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 err="1">
                <a:solidFill>
                  <a:schemeClr val="accent2"/>
                </a:solidFill>
              </a:rPr>
              <a:t>GetType</a:t>
            </a:r>
            <a:r>
              <a:rPr lang="en-US" sz="2200" b="1" dirty="0">
                <a:solidFill>
                  <a:schemeClr val="accent2"/>
                </a:solidFill>
              </a:rPr>
              <a:t>( )   </a:t>
            </a:r>
            <a:r>
              <a:rPr lang="en-US" sz="2200" b="1" dirty="0" err="1">
                <a:solidFill>
                  <a:schemeClr val="accent2"/>
                </a:solidFill>
              </a:rPr>
              <a:t>GetTypeCode</a:t>
            </a:r>
            <a:r>
              <a:rPr lang="en-US" sz="2200" b="1" dirty="0">
                <a:solidFill>
                  <a:schemeClr val="accent2"/>
                </a:solidFill>
              </a:rPr>
              <a:t>( ) 		Description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81000" y="16002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81000" y="1736725"/>
            <a:ext cx="83820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Boolean	3	Boolean Value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Byte	6	Byte Value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Char	4	Character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 err="1"/>
              <a:t>DateTime</a:t>
            </a:r>
            <a:r>
              <a:rPr lang="en-US" sz="2000" dirty="0"/>
              <a:t>	16	Date/time value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Decimal	15	Decimal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Double	14	Double-precision floating point 			number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Int16	7	2-byte Integer (Short)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Int32	9	4-byte Integer (Integer)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Int64	11	8-byte Integer (Long)</a:t>
            </a:r>
          </a:p>
          <a:p>
            <a:pPr>
              <a:spcBef>
                <a:spcPct val="50000"/>
              </a:spcBef>
              <a:tabLst>
                <a:tab pos="2346325" algn="l"/>
                <a:tab pos="4175125" algn="l"/>
              </a:tabLst>
            </a:pPr>
            <a:r>
              <a:rPr lang="en-US" sz="2000" dirty="0"/>
              <a:t>Object		</a:t>
            </a:r>
            <a:r>
              <a:rPr lang="en-US" sz="2000" dirty="0" err="1"/>
              <a:t>Object</a:t>
            </a:r>
            <a:r>
              <a:rPr lang="en-US" sz="2000" dirty="0"/>
              <a:t> (a non-value variable)  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981200" y="1066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343400" y="1066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76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comment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a section of our Visual Basic code that is 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ignored by the compiler. 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Programmers use comments to document the operation of the code, to leave reminders for themselves, and to perform similar tasks.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Basic has </a:t>
            </a:r>
            <a:r>
              <a:rPr lang="en-US" sz="2400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two styles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comments: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5800" y="3667137"/>
            <a:ext cx="8077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Any line that starts with the keyword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a comment.</a:t>
            </a:r>
          </a:p>
          <a:p>
            <a:pPr marL="338138" indent="-338138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Any text that follows a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single quote character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a comment.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924800" cy="1311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13500000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>
                <a:solidFill>
                  <a:srgbClr val="660066"/>
                </a:solidFill>
              </a:rPr>
              <a:t>Examples</a:t>
            </a:r>
            <a:r>
              <a:rPr lang="en-US" sz="2000" b="1" dirty="0">
                <a:solidFill>
                  <a:srgbClr val="660066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		</a:t>
            </a:r>
            <a:r>
              <a:rPr lang="en-US" sz="2000" b="1" dirty="0" err="1">
                <a:solidFill>
                  <a:schemeClr val="accent2"/>
                </a:solidFill>
              </a:rPr>
              <a:t>Rem</a:t>
            </a:r>
            <a:r>
              <a:rPr lang="en-US" sz="2000" b="1" dirty="0">
                <a:solidFill>
                  <a:schemeClr val="accent2"/>
                </a:solidFill>
              </a:rPr>
              <a:t> This is a comment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		</a:t>
            </a:r>
            <a:r>
              <a:rPr lang="en-US" sz="2000" dirty="0"/>
              <a:t>X = 5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accent2"/>
                </a:solidFill>
              </a:rPr>
              <a:t>‘This is also a comment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Comments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Examining Variable Types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9530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are two methods that can be used to examine the type of a variable  -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GetType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 )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GetTypeCode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 ).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GetType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 ) 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returns a string with the variable’s type (e.g., “Decimal”)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GetTypeCode</a:t>
            </a: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 ) method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returns a value that identifies the variable’s type.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</a:t>
            </a:r>
            <a:r>
              <a:rPr lang="en-US" sz="24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varNum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As Double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(“The variable’s type is “ &amp; </a:t>
            </a:r>
            <a:r>
              <a:rPr lang="en-US" sz="24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varNum.GetType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);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  <a:noFill/>
          <a:ln>
            <a:noFill/>
          </a:ln>
        </p:spPr>
        <p:txBody>
          <a:bodyPr/>
          <a:lstStyle/>
          <a:p>
            <a:r>
              <a:rPr lang="en-US" sz="3800" b="1" dirty="0">
                <a:solidFill>
                  <a:srgbClr val="FFFF00"/>
                </a:solidFill>
              </a:rPr>
              <a:t>The Scope of a Variable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8915400" cy="56388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scope (or visibility) of a variable</a:t>
            </a:r>
            <a:r>
              <a:rPr lang="en-US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the section of the application that can see and manipulate the variable.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a variable is declared within a procedure, only the code in the specific procedure has access to that variable. In such a case, it is called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en-US" sz="22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13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case of a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procedure-level scope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 variable is visible within the procedure and invisible outside the procedure.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case of a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block-level scope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variables introduced within a block of code (e.g. a loop) are local to the block but invisible outside the block.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case of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module-level scope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variables declared outside any procedure in a module are visible from within all procedures in the same module, but they are invisible outside the module.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Finally, in some situation the entire application must access a certain variable. In this case, the variable must be declared as Public. Public variables have a </a:t>
            </a:r>
            <a:r>
              <a:rPr lang="en-US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global scope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The Lifetime of a Variable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Variables have a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lifetime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which is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the period for which they retain their value.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Variables declared as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exist for the lifetime of the application.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Local variables declared within procedures with the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or Private statement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live as long as the procedure.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However, one can force a local variable to preserve its value between procedure calls with the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Static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keyword.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WordArt 3"/>
          <p:cNvSpPr>
            <a:spLocks noChangeArrowheads="1" noChangeShapeType="1" noTextEdit="1"/>
          </p:cNvSpPr>
          <p:nvPr/>
        </p:nvSpPr>
        <p:spPr bwMode="auto">
          <a:xfrm>
            <a:off x="2057400" y="2514600"/>
            <a:ext cx="5105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/>
              </a:rPr>
              <a:t>Constants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382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algn="just" eaLnBrk="0" hangingPunct="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constant </a:t>
            </a:r>
            <a:r>
              <a:rPr lang="en-US" sz="2000" dirty="0">
                <a:solidFill>
                  <a:schemeClr val="bg1"/>
                </a:solidFill>
              </a:rPr>
              <a:t>is a piece of program data that cannot change during program execution.</a:t>
            </a:r>
          </a:p>
          <a:p>
            <a:pPr marL="338138" indent="-338138" algn="just" eaLnBrk="0" hangingPunct="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values of constants are set when the source code is written. </a:t>
            </a:r>
          </a:p>
          <a:p>
            <a:pPr marL="338138" indent="-338138" algn="just" eaLnBrk="0" hangingPunct="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Visual Basic supports  </a:t>
            </a:r>
            <a:r>
              <a:rPr lang="en-US" sz="2000" b="1" u="sng" dirty="0">
                <a:solidFill>
                  <a:schemeClr val="bg1"/>
                </a:solidFill>
              </a:rPr>
              <a:t>two types</a:t>
            </a:r>
            <a:r>
              <a:rPr lang="en-US" sz="2000" dirty="0">
                <a:solidFill>
                  <a:schemeClr val="bg1"/>
                </a:solidFill>
              </a:rPr>
              <a:t> of constants: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3505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</a:rPr>
              <a:t>Literal Constants</a:t>
            </a:r>
          </a:p>
          <a:p>
            <a:pPr marL="338138" indent="-338138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</a:rPr>
              <a:t>Symbolic Constants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905000" y="35052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Literal Constants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28600" y="4038600"/>
            <a:ext cx="86868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literal constant</a:t>
            </a:r>
            <a:r>
              <a:rPr lang="en-US" sz="2000" dirty="0">
                <a:solidFill>
                  <a:schemeClr val="bg1"/>
                </a:solidFill>
              </a:rPr>
              <a:t> is nothing more than a number, string, or date typed directly into one’s source code.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sz="2000" b="1" u="sng" dirty="0">
                <a:solidFill>
                  <a:srgbClr val="FFC000"/>
                </a:solidFill>
              </a:rPr>
              <a:t>Example</a:t>
            </a:r>
            <a:r>
              <a:rPr lang="en-US" sz="2000" dirty="0"/>
              <a:t>:	</a:t>
            </a:r>
            <a:r>
              <a:rPr lang="en-US" sz="2000" dirty="0">
                <a:solidFill>
                  <a:schemeClr val="bg1"/>
                </a:solidFill>
              </a:rPr>
              <a:t>Dim s As String, num As Integer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sz="2000" dirty="0">
                <a:solidFill>
                  <a:schemeClr val="bg1"/>
                </a:solidFill>
              </a:rPr>
              <a:t>		s = “India”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sz="2000" dirty="0">
                <a:solidFill>
                  <a:schemeClr val="bg1"/>
                </a:solidFill>
              </a:rPr>
              <a:t>		num = 125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57200" y="5943600"/>
            <a:ext cx="655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where, “India” and 125 are literal constants.</a:t>
            </a:r>
          </a:p>
        </p:txBody>
      </p:sp>
      <p:sp>
        <p:nvSpPr>
          <p:cNvPr id="59401" name="Text Box 9"/>
          <p:cNvSpPr txBox="1"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noFill/>
          <a:ln>
            <a:noFill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b="1" dirty="0">
                <a:solidFill>
                  <a:srgbClr val="FFFF00"/>
                </a:solidFill>
              </a:rPr>
              <a:t>VB.NET Constants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</a:rPr>
              <a:t>Symbolic Constants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868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algn="just" eaLnBrk="0" hangingPunct="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Symbolic constants</a:t>
            </a:r>
            <a:r>
              <a:rPr lang="en-US" sz="2000" dirty="0">
                <a:solidFill>
                  <a:schemeClr val="bg1"/>
                </a:solidFill>
              </a:rPr>
              <a:t> has a name and a data type, just like a variable, and generally follows the same rules.</a:t>
            </a:r>
          </a:p>
          <a:p>
            <a:pPr marL="338138" indent="-338138" algn="just" eaLnBrk="0" hangingPunct="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However, unlike variables, a symbolic constant is </a:t>
            </a:r>
            <a:r>
              <a:rPr lang="en-US" sz="2000" b="1" dirty="0">
                <a:solidFill>
                  <a:schemeClr val="bg1"/>
                </a:solidFill>
              </a:rPr>
              <a:t>assigned a value</a:t>
            </a:r>
            <a:r>
              <a:rPr lang="en-US" sz="2000" dirty="0">
                <a:solidFill>
                  <a:schemeClr val="bg1"/>
                </a:solidFill>
              </a:rPr>
              <a:t> when it is declared, and this </a:t>
            </a:r>
            <a:r>
              <a:rPr lang="en-US" sz="2000" b="1" dirty="0">
                <a:solidFill>
                  <a:schemeClr val="bg1"/>
                </a:solidFill>
              </a:rPr>
              <a:t>value cannot change</a:t>
            </a:r>
            <a:r>
              <a:rPr lang="en-US" sz="2000" dirty="0">
                <a:solidFill>
                  <a:schemeClr val="bg1"/>
                </a:solidFill>
              </a:rPr>
              <a:t> during program execution.</a:t>
            </a:r>
          </a:p>
          <a:p>
            <a:pPr marL="338138" indent="-338138" algn="just" eaLnBrk="0" hangingPunct="0">
              <a:spcBef>
                <a:spcPct val="40000"/>
              </a:spcBef>
            </a:pPr>
            <a:r>
              <a:rPr lang="en-US" sz="2000" b="1" u="sng" dirty="0">
                <a:solidFill>
                  <a:schemeClr val="bg1"/>
                </a:solidFill>
              </a:rPr>
              <a:t>Syntax</a:t>
            </a:r>
            <a:r>
              <a:rPr lang="en-US" sz="2000" b="1" dirty="0">
                <a:solidFill>
                  <a:schemeClr val="bg1"/>
                </a:solidFill>
              </a:rPr>
              <a:t>:	Const </a:t>
            </a:r>
            <a:r>
              <a:rPr lang="en-US" sz="2000" b="1" dirty="0" err="1">
                <a:solidFill>
                  <a:schemeClr val="bg1"/>
                </a:solidFill>
              </a:rPr>
              <a:t>ConstName</a:t>
            </a:r>
            <a:r>
              <a:rPr lang="en-US" sz="2000" b="1" dirty="0">
                <a:solidFill>
                  <a:schemeClr val="bg1"/>
                </a:solidFill>
              </a:rPr>
              <a:t> = value</a:t>
            </a:r>
            <a:endParaRPr lang="en-US" sz="2000" b="1" u="sng" dirty="0">
              <a:solidFill>
                <a:schemeClr val="bg1"/>
              </a:solidFill>
            </a:endParaRPr>
          </a:p>
          <a:p>
            <a:pPr marL="338138" indent="-338138" algn="just" eaLnBrk="0" hangingPunct="0">
              <a:spcBef>
                <a:spcPct val="40000"/>
              </a:spcBef>
            </a:pPr>
            <a:r>
              <a:rPr lang="en-US" sz="2000" b="1" u="sng" dirty="0">
                <a:solidFill>
                  <a:schemeClr val="bg1"/>
                </a:solidFill>
              </a:rPr>
              <a:t>Example</a:t>
            </a:r>
            <a:r>
              <a:rPr lang="en-US" sz="2000" dirty="0">
                <a:solidFill>
                  <a:schemeClr val="bg1"/>
                </a:solidFill>
              </a:rPr>
              <a:t>:	Const max As Integer = 100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648200" y="5334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 noTextEdit="1"/>
          </p:cNvSpPr>
          <p:nvPr/>
        </p:nvSpPr>
        <p:spPr bwMode="auto">
          <a:xfrm>
            <a:off x="1981200" y="2514600"/>
            <a:ext cx="51054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/>
              </a:rPr>
              <a:t>Variables</a:t>
            </a:r>
            <a:endParaRPr lang="en-US" sz="3600" b="1" kern="1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85800"/>
            <a:ext cx="8229600" cy="4525962"/>
          </a:xfrm>
        </p:spPr>
        <p:txBody>
          <a:bodyPr/>
          <a:lstStyle/>
          <a:p>
            <a:pPr marL="566738" indent="-566738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variable has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Variables store values during a program’s execution.</a:t>
            </a:r>
          </a:p>
          <a:p>
            <a:pPr marL="566738" indent="-566738" algn="ctr">
              <a:buNone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name = “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Riya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Sen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”</a:t>
            </a:r>
          </a:p>
          <a:p>
            <a:pPr marL="566738" indent="-566738" algn="ctr">
              <a:buNone/>
            </a:pP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566738" indent="-566738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programming in VB.NET, we should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declare our variables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because this is the default mode and Microsoft recommends this practice strongly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566738" indent="-566738" algn="just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66738" indent="-566738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If we attempt to use an undeclared variable in our code, VB.NET will throw 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exception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566738" indent="-566738" algn="just">
              <a:buFont typeface="Wingdings" pitchFamily="2" charset="2"/>
              <a:buChar char="q"/>
            </a:pPr>
            <a:endParaRPr lang="en-US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566738" indent="-566738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Variables in VB.NET is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strictly typed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which simply means that a variable has a specific type and we can not store a value of a different type to the variable.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>
            <a:noFill/>
          </a:ln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Variable-Naming Conventions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752600"/>
            <a:ext cx="8458200" cy="37338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When declaring variables, you should follow a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few naming conventions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variable’s name:</a:t>
            </a:r>
          </a:p>
          <a:p>
            <a:pPr marL="0" indent="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Must begin with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letter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Can’t contain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embedded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periods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Must not exceed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255 characters</a:t>
            </a:r>
          </a:p>
          <a:p>
            <a:pPr marL="0" indent="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Must be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unique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within its scope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Variable names in VB.NET are </a:t>
            </a:r>
            <a:r>
              <a:rPr lang="en-US" sz="2400" b="1" i="1" u="sng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case-insensitive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6356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Variable Declaration and Initialization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 marL="282575" indent="-282575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declare a variable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we can use the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statement followed by the variable’s name, the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keyword, and its type, as follows:</a:t>
            </a:r>
          </a:p>
          <a:p>
            <a:pPr marL="282575" indent="-282575"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name as String</a:t>
            </a:r>
          </a:p>
          <a:p>
            <a:pPr marL="282575" indent="-282575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Dim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len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width, height as Integer, </a:t>
            </a:r>
            <a:r>
              <a:rPr lang="en-US" sz="24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vol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area As double 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 can also </a:t>
            </a:r>
            <a:r>
              <a:rPr lang="en-US" sz="2400" b="1" i="1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initialize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in the same line that declares them, as follows:</a:t>
            </a:r>
          </a:p>
          <a:p>
            <a:pPr marL="282575" indent="-282575"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Dim num As Integer = 100</a:t>
            </a:r>
          </a:p>
          <a:p>
            <a:pPr marL="282575" indent="-282575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		Dim num As Integer = 1, amt As Single = 300.50 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282575" indent="-282575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 can use other keywords in declaring variables, such as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Private, Public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Static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These keywords are called as </a:t>
            </a:r>
            <a:r>
              <a:rPr lang="en-US" sz="2400" b="1" i="1" u="sng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access </a:t>
            </a:r>
            <a:r>
              <a:rPr lang="en-US" sz="2400" b="1" i="1" u="sng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specifiers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because they determine what sections of code can access the specific variables.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WordArt 3"/>
          <p:cNvSpPr>
            <a:spLocks noChangeArrowheads="1" noChangeShapeType="1" noTextEdit="1"/>
          </p:cNvSpPr>
          <p:nvPr/>
        </p:nvSpPr>
        <p:spPr bwMode="auto">
          <a:xfrm>
            <a:off x="1905000" y="2209800"/>
            <a:ext cx="5105400" cy="2667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/>
              </a:rPr>
              <a:t>Data Types </a:t>
            </a:r>
          </a:p>
          <a:p>
            <a:pPr algn="ctr"/>
            <a:endParaRPr lang="en-US" sz="3600" b="1" kern="1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146175" y="2901950"/>
            <a:ext cx="6781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451100" y="1962150"/>
            <a:ext cx="4568825" cy="588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2060"/>
                </a:solidFill>
              </a:rPr>
              <a:t>Types of </a:t>
            </a:r>
            <a:r>
              <a:rPr lang="en-US" sz="3200" b="1" dirty="0" smtClean="0">
                <a:solidFill>
                  <a:srgbClr val="002060"/>
                </a:solidFill>
              </a:rPr>
              <a:t>Data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575175" y="2597150"/>
            <a:ext cx="0" cy="304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123950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746375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736975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5337175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708775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60375" y="32829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C000"/>
                </a:solidFill>
              </a:rPr>
              <a:t>Numeric      String	 Char</a:t>
            </a:r>
            <a:r>
              <a:rPr lang="en-US" b="1" dirty="0">
                <a:solidFill>
                  <a:srgbClr val="FFC000"/>
                </a:solidFill>
              </a:rPr>
              <a:t>          </a:t>
            </a:r>
            <a:r>
              <a:rPr lang="en-US" sz="2400" b="1" dirty="0">
                <a:solidFill>
                  <a:srgbClr val="FFC000"/>
                </a:solidFill>
              </a:rPr>
              <a:t>Boolean	    Date     Object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12775" y="4121150"/>
            <a:ext cx="6705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146175" y="3816350"/>
            <a:ext cx="0" cy="304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127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6795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9749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1941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3371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55575" y="4654550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FFC000"/>
                </a:solidFill>
              </a:rPr>
              <a:t>Byte       Short         Integer      Long      Single   Double   Decimal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62515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318375" y="412115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7927975" y="290195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0" y="17526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>
            <a:noFill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FFFF00"/>
                </a:solidFill>
              </a:rPr>
              <a:t>Types of Variables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(C)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1(C)</Template>
  <TotalTime>97</TotalTime>
  <Words>1648</Words>
  <Application>Microsoft Office PowerPoint</Application>
  <PresentationFormat>On-screen Show (4:3)</PresentationFormat>
  <Paragraphs>315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1(C)</vt:lpstr>
      <vt:lpstr>Slide 1</vt:lpstr>
      <vt:lpstr>Slide 2</vt:lpstr>
      <vt:lpstr>Comments</vt:lpstr>
      <vt:lpstr>Slide 4</vt:lpstr>
      <vt:lpstr>Variables</vt:lpstr>
      <vt:lpstr>Variable-Naming Conventions</vt:lpstr>
      <vt:lpstr>Variable Declaration and Initialization</vt:lpstr>
      <vt:lpstr>Slide 8</vt:lpstr>
      <vt:lpstr>Types of Variables</vt:lpstr>
      <vt:lpstr>Visual Basic Numeric Data Types</vt:lpstr>
      <vt:lpstr>The Byte Data Type</vt:lpstr>
      <vt:lpstr>Single- and Double- Precision Numbers</vt:lpstr>
      <vt:lpstr>The Decimal Data Type</vt:lpstr>
      <vt:lpstr>Infinity and NaN</vt:lpstr>
      <vt:lpstr>Boolean Variables</vt:lpstr>
      <vt:lpstr>String and Character Variables</vt:lpstr>
      <vt:lpstr>Date Variables</vt:lpstr>
      <vt:lpstr>Data Type Identifiers</vt:lpstr>
      <vt:lpstr>Object Variables</vt:lpstr>
      <vt:lpstr>The Nothing Value</vt:lpstr>
      <vt:lpstr>Converting Variable Types</vt:lpstr>
      <vt:lpstr>Validating User Input</vt:lpstr>
      <vt:lpstr>Widening &amp; Narrowing Conversions</vt:lpstr>
      <vt:lpstr>The Explicit Option</vt:lpstr>
      <vt:lpstr>The Strict Option</vt:lpstr>
      <vt:lpstr>Slide 26</vt:lpstr>
      <vt:lpstr>Variable Defaults</vt:lpstr>
      <vt:lpstr>Formatting Numbers</vt:lpstr>
      <vt:lpstr>Variable Types and Type Codes</vt:lpstr>
      <vt:lpstr>Examining Variable Types</vt:lpstr>
      <vt:lpstr>The Scope of a Variable</vt:lpstr>
      <vt:lpstr>The Lifetime of a Variable</vt:lpstr>
      <vt:lpstr>Slide 33</vt:lpstr>
      <vt:lpstr>VB.NET Constants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MCA</cp:lastModifiedBy>
  <cp:revision>22</cp:revision>
  <dcterms:created xsi:type="dcterms:W3CDTF">2017-08-14T04:42:02Z</dcterms:created>
  <dcterms:modified xsi:type="dcterms:W3CDTF">2019-08-21T06:40:02Z</dcterms:modified>
</cp:coreProperties>
</file>