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01BAA804-AF05-4E62-8146-84432C8FAE4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BFCC44-6EA0-4123-9AB9-8D79464D34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533400" y="1143000"/>
            <a:ext cx="8382000" cy="381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Operators Used </a:t>
            </a:r>
          </a:p>
          <a:p>
            <a:pPr algn="ctr"/>
            <a:r>
              <a:rPr lang="en-US" sz="3600" b="1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In VB.NET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058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/>
              <a:t>VB.NET Operators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83820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/>
              <a:t>Some of the most important data-manipulation tasks involve Visual Basic’s operators.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/>
              <a:t>An operator is a </a:t>
            </a:r>
            <a:r>
              <a:rPr lang="en-US" sz="2200" b="1">
                <a:solidFill>
                  <a:schemeClr val="accent2"/>
                </a:solidFill>
              </a:rPr>
              <a:t>symbol</a:t>
            </a:r>
            <a:r>
              <a:rPr lang="en-US" sz="2200"/>
              <a:t> or </a:t>
            </a:r>
            <a:r>
              <a:rPr lang="en-US" sz="2200" b="1">
                <a:solidFill>
                  <a:schemeClr val="accent2"/>
                </a:solidFill>
              </a:rPr>
              <a:t>word</a:t>
            </a:r>
            <a:r>
              <a:rPr lang="en-US" sz="2200"/>
              <a:t> that instructs Visual Basic to manipulate data in a certain way.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/>
              <a:t>An </a:t>
            </a:r>
            <a:r>
              <a:rPr lang="en-US" sz="2200" b="1" i="1">
                <a:solidFill>
                  <a:schemeClr val="accent2"/>
                </a:solidFill>
              </a:rPr>
              <a:t>expression</a:t>
            </a:r>
            <a:r>
              <a:rPr lang="en-US" sz="2200"/>
              <a:t> is simply the name for any string of operators, variables and numbers. </a:t>
            </a:r>
            <a:r>
              <a:rPr lang="en-US" sz="2200" b="1" u="sng"/>
              <a:t>Example</a:t>
            </a:r>
            <a:r>
              <a:rPr lang="en-US" sz="2200"/>
              <a:t>: </a:t>
            </a:r>
            <a:r>
              <a:rPr lang="en-US" sz="2200" b="1">
                <a:solidFill>
                  <a:schemeClr val="hlink"/>
                </a:solidFill>
              </a:rPr>
              <a:t>J = X + 3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/>
              <a:t>Operators fall into </a:t>
            </a:r>
            <a:r>
              <a:rPr lang="en-US" sz="2200" b="1" u="sng"/>
              <a:t>several categories</a:t>
            </a:r>
            <a:r>
              <a:rPr lang="en-US" sz="2200"/>
              <a:t> as shown below: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38200" y="4267200"/>
            <a:ext cx="762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>
                <a:solidFill>
                  <a:schemeClr val="accent2"/>
                </a:solidFill>
              </a:rPr>
              <a:t>Arithmetic Operators</a:t>
            </a:r>
          </a:p>
          <a:p>
            <a:pPr marL="338138" indent="-33813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>
                <a:solidFill>
                  <a:schemeClr val="accent2"/>
                </a:solidFill>
              </a:rPr>
              <a:t>String Operators</a:t>
            </a:r>
          </a:p>
          <a:p>
            <a:pPr marL="338138" indent="-33813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>
                <a:solidFill>
                  <a:schemeClr val="accent2"/>
                </a:solidFill>
              </a:rPr>
              <a:t>Assignment Operators</a:t>
            </a:r>
          </a:p>
          <a:p>
            <a:pPr marL="338138" indent="-33813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>
                <a:solidFill>
                  <a:schemeClr val="accent2"/>
                </a:solidFill>
              </a:rPr>
              <a:t>Comparison Operators</a:t>
            </a:r>
          </a:p>
          <a:p>
            <a:pPr marL="338138" indent="-33813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>
                <a:solidFill>
                  <a:schemeClr val="accent2"/>
                </a:solidFill>
              </a:rPr>
              <a:t>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058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Arithmetic Operators</a:t>
            </a:r>
          </a:p>
        </p:txBody>
      </p:sp>
      <p:graphicFrame>
        <p:nvGraphicFramePr>
          <p:cNvPr id="6227" name="Group 83"/>
          <p:cNvGraphicFramePr>
            <a:graphicFrameLocks noGrp="1"/>
          </p:cNvGraphicFramePr>
          <p:nvPr/>
        </p:nvGraphicFramePr>
        <p:xfrm>
          <a:off x="533400" y="1676400"/>
          <a:ext cx="7696200" cy="4145280"/>
        </p:xfrm>
        <a:graphic>
          <a:graphicData uri="http://schemas.openxmlformats.org/drawingml/2006/table">
            <a:tbl>
              <a:tblPr/>
              <a:tblGrid>
                <a:gridCol w="2819400"/>
                <a:gridCol w="1600200"/>
                <a:gridCol w="1787525"/>
                <a:gridCol w="148907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 –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/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\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^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Mod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3058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String Operators</a:t>
            </a:r>
          </a:p>
        </p:txBody>
      </p:sp>
      <p:graphicFrame>
        <p:nvGraphicFramePr>
          <p:cNvPr id="7303" name="Group 135"/>
          <p:cNvGraphicFramePr>
            <a:graphicFrameLocks noGrp="1"/>
          </p:cNvGraphicFramePr>
          <p:nvPr/>
        </p:nvGraphicFramePr>
        <p:xfrm>
          <a:off x="304800" y="914400"/>
          <a:ext cx="8534400" cy="1061720"/>
        </p:xfrm>
        <a:graphic>
          <a:graphicData uri="http://schemas.openxmlformats.org/drawingml/2006/table">
            <a:tbl>
              <a:tblPr/>
              <a:tblGrid>
                <a:gridCol w="2133600"/>
                <a:gridCol w="1219200"/>
                <a:gridCol w="2590800"/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Concatenation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“Visual ” &amp; “Basic”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“Visual Basic”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34" name="Text Box 66"/>
          <p:cNvSpPr txBox="1">
            <a:spLocks noChangeArrowheads="1"/>
          </p:cNvSpPr>
          <p:nvPr/>
        </p:nvSpPr>
        <p:spPr bwMode="auto">
          <a:xfrm>
            <a:off x="381000" y="2286000"/>
            <a:ext cx="83058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Assignment Operators</a:t>
            </a:r>
          </a:p>
        </p:txBody>
      </p:sp>
      <p:graphicFrame>
        <p:nvGraphicFramePr>
          <p:cNvPr id="7304" name="Group 136"/>
          <p:cNvGraphicFramePr>
            <a:graphicFrameLocks noGrp="1"/>
          </p:cNvGraphicFramePr>
          <p:nvPr/>
        </p:nvGraphicFramePr>
        <p:xfrm>
          <a:off x="2286000" y="2895600"/>
          <a:ext cx="4371975" cy="3858260"/>
        </p:xfrm>
        <a:graphic>
          <a:graphicData uri="http://schemas.openxmlformats.org/drawingml/2006/table">
            <a:tbl>
              <a:tblPr/>
              <a:tblGrid>
                <a:gridCol w="1524000"/>
                <a:gridCol w="284797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+=5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-=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*=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/=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\=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^=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058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Operator Precedence</a:t>
            </a: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/>
        </p:nvGraphicFramePr>
        <p:xfrm>
          <a:off x="1143000" y="1066800"/>
          <a:ext cx="6705600" cy="3083560"/>
        </p:xfrm>
        <a:graphic>
          <a:graphicData uri="http://schemas.openxmlformats.org/drawingml/2006/table">
            <a:tbl>
              <a:tblPr/>
              <a:tblGrid>
                <a:gridCol w="4106863"/>
                <a:gridCol w="25987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Precedence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Exponentiation (^)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Multiplication (*), Division (/)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Division (\)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Modulus (MOD)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 (+), Subtraction (-)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 Concatenation (&amp;)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457200" y="4454525"/>
            <a:ext cx="8001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/>
              <a:t>Example</a:t>
            </a:r>
            <a:r>
              <a:rPr lang="en-US" sz="2000" b="1"/>
              <a:t>: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	</a:t>
            </a:r>
            <a:r>
              <a:rPr lang="en-US" sz="2000" b="1">
                <a:solidFill>
                  <a:schemeClr val="accent2"/>
                </a:solidFill>
              </a:rPr>
              <a:t>A + B * C</a:t>
            </a:r>
          </a:p>
        </p:txBody>
      </p:sp>
      <p:sp>
        <p:nvSpPr>
          <p:cNvPr id="8251" name="AutoShape 59"/>
          <p:cNvSpPr>
            <a:spLocks/>
          </p:cNvSpPr>
          <p:nvPr/>
        </p:nvSpPr>
        <p:spPr bwMode="auto">
          <a:xfrm rot="5400000">
            <a:off x="2019300" y="5295900"/>
            <a:ext cx="457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>
            <a:off x="2271713" y="5715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3948113" y="5548313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Calculated First</a:t>
            </a:r>
          </a:p>
        </p:txBody>
      </p:sp>
      <p:sp>
        <p:nvSpPr>
          <p:cNvPr id="8260" name="AutoShape 68"/>
          <p:cNvSpPr>
            <a:spLocks/>
          </p:cNvSpPr>
          <p:nvPr/>
        </p:nvSpPr>
        <p:spPr bwMode="auto">
          <a:xfrm rot="5400000">
            <a:off x="1638300" y="5676900"/>
            <a:ext cx="457200" cy="6858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1905000" y="6248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4038600" y="60340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Calculated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305800" cy="579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Comparison Operators</a:t>
            </a:r>
          </a:p>
        </p:txBody>
      </p:sp>
      <p:graphicFrame>
        <p:nvGraphicFramePr>
          <p:cNvPr id="9323" name="Group 107"/>
          <p:cNvGraphicFramePr>
            <a:graphicFrameLocks noGrp="1"/>
          </p:cNvGraphicFramePr>
          <p:nvPr/>
        </p:nvGraphicFramePr>
        <p:xfrm>
          <a:off x="228600" y="1600200"/>
          <a:ext cx="8610600" cy="3652838"/>
        </p:xfrm>
        <a:graphic>
          <a:graphicData uri="http://schemas.openxmlformats.org/drawingml/2006/table">
            <a:tbl>
              <a:tblPr/>
              <a:tblGrid>
                <a:gridCol w="1905000"/>
                <a:gridCol w="1295400"/>
                <a:gridCol w="1371600"/>
                <a:gridCol w="4038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X equal to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&gt;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X greater than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&lt;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X less than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&gt;=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X greater than or equal to Y?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&lt;=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X less than or equal to Y?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&lt;&gt;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X not equal to 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305800" cy="579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Logical Operators</a:t>
            </a:r>
          </a:p>
        </p:txBody>
      </p:sp>
      <p:graphicFrame>
        <p:nvGraphicFramePr>
          <p:cNvPr id="11329" name="Group 65"/>
          <p:cNvGraphicFramePr>
            <a:graphicFrameLocks noGrp="1"/>
          </p:cNvGraphicFramePr>
          <p:nvPr/>
        </p:nvGraphicFramePr>
        <p:xfrm>
          <a:off x="381000" y="1143000"/>
          <a:ext cx="8305800" cy="4815840"/>
        </p:xfrm>
        <a:graphic>
          <a:graphicData uri="http://schemas.openxmlformats.org/drawingml/2006/table">
            <a:tbl>
              <a:tblPr/>
              <a:tblGrid>
                <a:gridCol w="1690562"/>
                <a:gridCol w="1176042"/>
                <a:gridCol w="1323048"/>
                <a:gridCol w="411614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 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AND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both X and Y are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 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OR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X or Y, or both of them, are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both X and Y are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False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Exclusive 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XOR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XOR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X and Y are different (one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 the other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both are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both are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X is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False; False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X is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1</TotalTime>
  <Words>404</Words>
  <Application>Microsoft Office PowerPoint</Application>
  <PresentationFormat>On-screen Show (4:3)</PresentationFormat>
  <Paragraphs>140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Theme5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NEHU</cp:lastModifiedBy>
  <cp:revision>2</cp:revision>
  <dcterms:created xsi:type="dcterms:W3CDTF">2017-08-14T06:31:28Z</dcterms:created>
  <dcterms:modified xsi:type="dcterms:W3CDTF">2017-08-14T06:33:12Z</dcterms:modified>
</cp:coreProperties>
</file>