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2" r:id="rId25"/>
    <p:sldId id="283" r:id="rId26"/>
    <p:sldId id="284" r:id="rId27"/>
    <p:sldId id="286" r:id="rId28"/>
    <p:sldId id="296" r:id="rId29"/>
    <p:sldId id="287" r:id="rId30"/>
    <p:sldId id="288" r:id="rId31"/>
    <p:sldId id="289" r:id="rId32"/>
    <p:sldId id="290" r:id="rId33"/>
    <p:sldId id="291" r:id="rId34"/>
    <p:sldId id="292" r:id="rId35"/>
    <p:sldId id="298" r:id="rId36"/>
    <p:sldId id="301" r:id="rId37"/>
    <p:sldId id="300" r:id="rId38"/>
    <p:sldId id="29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CCFFCC"/>
    <a:srgbClr val="FF3399"/>
    <a:srgbClr val="FF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CB85CE06-332B-4792-AFE8-97D0F79BB661}" type="datetimeFigureOut">
              <a:rPr lang="en-US" smtClean="0"/>
              <a:pPr/>
              <a:t>10/28/2019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1B15FF2-915B-4FBE-A32A-231301C528B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B85CE06-332B-4792-AFE8-97D0F79BB661}" type="datetimeFigureOut">
              <a:rPr lang="en-US" smtClean="0"/>
              <a:pPr/>
              <a:t>10/28/2019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1B15FF2-915B-4FBE-A32A-231301C528B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B85CE06-332B-4792-AFE8-97D0F79BB661}" type="datetimeFigureOut">
              <a:rPr lang="en-US" smtClean="0"/>
              <a:pPr/>
              <a:t>10/28/2019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1B15FF2-915B-4FBE-A32A-231301C528B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B85CE06-332B-4792-AFE8-97D0F79BB661}" type="datetimeFigureOut">
              <a:rPr lang="en-US" smtClean="0"/>
              <a:pPr/>
              <a:t>10/28/2019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1B15FF2-915B-4FBE-A32A-231301C528B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CB85CE06-332B-4792-AFE8-97D0F79BB661}" type="datetimeFigureOut">
              <a:rPr lang="en-US" smtClean="0"/>
              <a:pPr/>
              <a:t>10/28/2019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1B15FF2-915B-4FBE-A32A-231301C528B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CB85CE06-332B-4792-AFE8-97D0F79BB661}" type="datetimeFigureOut">
              <a:rPr lang="en-US" smtClean="0"/>
              <a:pPr/>
              <a:t>10/28/2019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1B15FF2-915B-4FBE-A32A-231301C528B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CB85CE06-332B-4792-AFE8-97D0F79BB661}" type="datetimeFigureOut">
              <a:rPr lang="en-US" smtClean="0"/>
              <a:pPr/>
              <a:t>10/28/2019</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1B15FF2-915B-4FBE-A32A-231301C528B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CB85CE06-332B-4792-AFE8-97D0F79BB661}" type="datetimeFigureOut">
              <a:rPr lang="en-US" smtClean="0"/>
              <a:pPr/>
              <a:t>10/28/2019</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1B15FF2-915B-4FBE-A32A-231301C528B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B85CE06-332B-4792-AFE8-97D0F79BB661}" type="datetimeFigureOut">
              <a:rPr lang="en-US" smtClean="0"/>
              <a:pPr/>
              <a:t>10/28/2019</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51B15FF2-915B-4FBE-A32A-231301C528B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CB85CE06-332B-4792-AFE8-97D0F79BB661}" type="datetimeFigureOut">
              <a:rPr lang="en-US" smtClean="0"/>
              <a:pPr/>
              <a:t>10/28/2019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1B15FF2-915B-4FBE-A32A-231301C528B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CB85CE06-332B-4792-AFE8-97D0F79BB661}" type="datetimeFigureOut">
              <a:rPr lang="en-US" smtClean="0"/>
              <a:pPr/>
              <a:t>10/28/2019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1B15FF2-915B-4FBE-A32A-231301C528B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CB85CE06-332B-4792-AFE8-97D0F79BB661}" type="datetimeFigureOut">
              <a:rPr lang="en-US" smtClean="0"/>
              <a:pPr/>
              <a:t>10/28/2019</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1B15FF2-915B-4FBE-A32A-231301C528B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WordArt 4"/>
          <p:cNvSpPr>
            <a:spLocks noChangeArrowheads="1" noChangeShapeType="1" noTextEdit="1"/>
          </p:cNvSpPr>
          <p:nvPr/>
        </p:nvSpPr>
        <p:spPr bwMode="auto">
          <a:xfrm>
            <a:off x="76200" y="1295400"/>
            <a:ext cx="8991600" cy="2971800"/>
          </a:xfrm>
          <a:prstGeom prst="rect">
            <a:avLst/>
          </a:prstGeom>
        </p:spPr>
        <p:txBody>
          <a:bodyPr wrap="none" fromWordArt="1">
            <a:prstTxWarp prst="textPlain">
              <a:avLst>
                <a:gd name="adj" fmla="val 50000"/>
              </a:avLst>
            </a:prstTxWarp>
            <a:scene3d>
              <a:camera prst="orthographicFront"/>
              <a:lightRig rig="flat" dir="tl"/>
            </a:scene3d>
            <a:sp3d extrusionH="57150" contourW="19050" prstMaterial="clear">
              <a:bevelT w="50800" h="50800" prst="convex"/>
              <a:contourClr>
                <a:schemeClr val="accent5">
                  <a:tint val="70000"/>
                  <a:satMod val="180000"/>
                  <a:alpha val="70000"/>
                </a:schemeClr>
              </a:contourClr>
            </a:sp3d>
          </a:bodyPr>
          <a:lstStyle/>
          <a:p>
            <a:pPr algn="ctr"/>
            <a:r>
              <a:rPr lang="en-US" sz="3600" b="1" kern="10" dirty="0">
                <a:ln/>
                <a:solidFill>
                  <a:schemeClr val="accent5">
                    <a:tint val="50000"/>
                    <a:satMod val="180000"/>
                  </a:schemeClr>
                </a:solidFill>
                <a:latin typeface="Arial Black"/>
              </a:rPr>
              <a:t>Building </a:t>
            </a:r>
          </a:p>
          <a:p>
            <a:pPr algn="ctr"/>
            <a:r>
              <a:rPr lang="en-US" sz="3600" b="1" kern="10" dirty="0">
                <a:ln/>
                <a:solidFill>
                  <a:schemeClr val="accent5">
                    <a:tint val="50000"/>
                    <a:satMod val="180000"/>
                  </a:schemeClr>
                </a:solidFill>
                <a:latin typeface="Arial Black"/>
              </a:rPr>
              <a:t>Custom Classes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ChangeArrowheads="1"/>
          </p:cNvSpPr>
          <p:nvPr/>
        </p:nvSpPr>
        <p:spPr bwMode="auto">
          <a:xfrm>
            <a:off x="304800" y="3076813"/>
            <a:ext cx="8534400" cy="3323987"/>
          </a:xfrm>
          <a:prstGeom prst="rect">
            <a:avLst/>
          </a:prstGeom>
          <a:noFill/>
          <a:ln w="12700" cmpd="thinThick">
            <a:solidFill>
              <a:srgbClr val="00B0F0"/>
            </a:solidFill>
            <a:miter lim="800000"/>
            <a:headEnd/>
            <a:tailEnd/>
          </a:ln>
          <a:effectLst/>
        </p:spPr>
        <p:txBody>
          <a:bodyPr wrap="square">
            <a:spAutoFit/>
          </a:bodyPr>
          <a:lstStyle/>
          <a:p>
            <a:r>
              <a:rPr lang="en-US" sz="2100" noProof="1">
                <a:solidFill>
                  <a:schemeClr val="bg1"/>
                </a:solidFill>
                <a:latin typeface="Calibri" pitchFamily="34" charset="0"/>
                <a:cs typeface="Calibri" pitchFamily="34" charset="0"/>
              </a:rPr>
              <a:t>Public Class Form1</a:t>
            </a:r>
          </a:p>
          <a:p>
            <a:r>
              <a:rPr lang="en-US" sz="2100" noProof="1">
                <a:solidFill>
                  <a:schemeClr val="bg1"/>
                </a:solidFill>
                <a:latin typeface="Calibri" pitchFamily="34" charset="0"/>
                <a:cs typeface="Calibri" pitchFamily="34" charset="0"/>
              </a:rPr>
              <a:t>    Private Sub Button1_Click(</a:t>
            </a:r>
            <a:r>
              <a:rPr lang="en-US" sz="2100" dirty="0">
                <a:solidFill>
                  <a:schemeClr val="bg1"/>
                </a:solidFill>
                <a:latin typeface="Calibri" pitchFamily="34" charset="0"/>
                <a:cs typeface="Calibri" pitchFamily="34" charset="0"/>
              </a:rPr>
              <a:t>... ... ... ...</a:t>
            </a:r>
            <a:r>
              <a:rPr lang="en-US" sz="2100" noProof="1">
                <a:solidFill>
                  <a:schemeClr val="bg1"/>
                </a:solidFill>
                <a:latin typeface="Calibri" pitchFamily="34" charset="0"/>
                <a:cs typeface="Calibri" pitchFamily="34" charset="0"/>
              </a:rPr>
              <a:t>) Handles Button1.Click</a:t>
            </a:r>
          </a:p>
          <a:p>
            <a:r>
              <a:rPr lang="en-US" sz="2100" noProof="1">
                <a:solidFill>
                  <a:schemeClr val="bg1"/>
                </a:solidFill>
                <a:latin typeface="Calibri" pitchFamily="34" charset="0"/>
                <a:cs typeface="Calibri" pitchFamily="34" charset="0"/>
              </a:rPr>
              <a:t>        Dim obj As New Trial</a:t>
            </a:r>
          </a:p>
          <a:p>
            <a:r>
              <a:rPr lang="en-US" sz="2100" noProof="1">
                <a:solidFill>
                  <a:schemeClr val="bg1"/>
                </a:solidFill>
                <a:latin typeface="Calibri" pitchFamily="34" charset="0"/>
                <a:cs typeface="Calibri" pitchFamily="34" charset="0"/>
              </a:rPr>
              <a:t>        Dim str As String, age As Integer</a:t>
            </a:r>
          </a:p>
          <a:p>
            <a:r>
              <a:rPr lang="en-US" sz="2100" noProof="1">
                <a:solidFill>
                  <a:schemeClr val="bg1"/>
                </a:solidFill>
                <a:latin typeface="Calibri" pitchFamily="34" charset="0"/>
                <a:cs typeface="Calibri" pitchFamily="34" charset="0"/>
              </a:rPr>
              <a:t>        str = txtName.Text</a:t>
            </a:r>
          </a:p>
          <a:p>
            <a:r>
              <a:rPr lang="en-US" sz="2100" noProof="1">
                <a:solidFill>
                  <a:schemeClr val="bg1"/>
                </a:solidFill>
                <a:latin typeface="Calibri" pitchFamily="34" charset="0"/>
                <a:cs typeface="Calibri" pitchFamily="34" charset="0"/>
              </a:rPr>
              <a:t>        age = txtAge.Text</a:t>
            </a:r>
          </a:p>
          <a:p>
            <a:r>
              <a:rPr lang="en-US" sz="2100" noProof="1">
                <a:solidFill>
                  <a:schemeClr val="bg1"/>
                </a:solidFill>
                <a:latin typeface="Calibri" pitchFamily="34" charset="0"/>
                <a:cs typeface="Calibri" pitchFamily="34" charset="0"/>
              </a:rPr>
              <a:t>        </a:t>
            </a:r>
            <a:r>
              <a:rPr lang="en-US" sz="2100" b="1" noProof="1">
                <a:solidFill>
                  <a:schemeClr val="bg1"/>
                </a:solidFill>
                <a:latin typeface="Calibri" pitchFamily="34" charset="0"/>
                <a:cs typeface="Calibri" pitchFamily="34" charset="0"/>
              </a:rPr>
              <a:t>obj.Age = age</a:t>
            </a:r>
          </a:p>
          <a:p>
            <a:r>
              <a:rPr lang="en-US" sz="2100" noProof="1">
                <a:solidFill>
                  <a:schemeClr val="bg1"/>
                </a:solidFill>
                <a:latin typeface="Calibri" pitchFamily="34" charset="0"/>
                <a:cs typeface="Calibri" pitchFamily="34" charset="0"/>
              </a:rPr>
              <a:t>        MsgBox("Name = " &amp; str &amp; vbCrLf &amp; "Age = " &amp; obj.Age)</a:t>
            </a:r>
          </a:p>
          <a:p>
            <a:r>
              <a:rPr lang="en-US" sz="2100" noProof="1">
                <a:solidFill>
                  <a:schemeClr val="bg1"/>
                </a:solidFill>
                <a:latin typeface="Calibri" pitchFamily="34" charset="0"/>
                <a:cs typeface="Calibri" pitchFamily="34" charset="0"/>
              </a:rPr>
              <a:t>    End Sub</a:t>
            </a:r>
          </a:p>
          <a:p>
            <a:r>
              <a:rPr lang="en-US" sz="2100" noProof="1">
                <a:solidFill>
                  <a:schemeClr val="bg1"/>
                </a:solidFill>
                <a:latin typeface="Calibri" pitchFamily="34" charset="0"/>
                <a:cs typeface="Calibri" pitchFamily="34" charset="0"/>
              </a:rPr>
              <a:t>End Class</a:t>
            </a:r>
            <a:endParaRPr lang="en-US" sz="2100" dirty="0">
              <a:solidFill>
                <a:schemeClr val="bg1"/>
              </a:solidFill>
              <a:latin typeface="Calibri" pitchFamily="34" charset="0"/>
              <a:cs typeface="Calibri" pitchFamily="34" charset="0"/>
            </a:endParaRPr>
          </a:p>
        </p:txBody>
      </p:sp>
      <p:pic>
        <p:nvPicPr>
          <p:cNvPr id="13317" name="Picture 5"/>
          <p:cNvPicPr>
            <a:picLocks noChangeAspect="1" noChangeArrowheads="1"/>
          </p:cNvPicPr>
          <p:nvPr/>
        </p:nvPicPr>
        <p:blipFill>
          <a:blip r:embed="rId2"/>
          <a:srcRect/>
          <a:stretch>
            <a:fillRect/>
          </a:stretch>
        </p:blipFill>
        <p:spPr bwMode="auto">
          <a:xfrm>
            <a:off x="1828800" y="165100"/>
            <a:ext cx="5410200" cy="2882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ChangeArrowheads="1"/>
          </p:cNvSpPr>
          <p:nvPr/>
        </p:nvSpPr>
        <p:spPr bwMode="auto">
          <a:xfrm>
            <a:off x="533400" y="76200"/>
            <a:ext cx="7848600" cy="6197600"/>
          </a:xfrm>
          <a:prstGeom prst="rect">
            <a:avLst/>
          </a:prstGeom>
          <a:noFill/>
          <a:ln w="47625" cmpd="tri">
            <a:noFill/>
            <a:prstDash val="dash"/>
            <a:miter lim="800000"/>
            <a:headEnd/>
            <a:tailEnd/>
          </a:ln>
          <a:effectLst/>
        </p:spPr>
        <p:txBody>
          <a:bodyPr>
            <a:spAutoFit/>
          </a:bodyPr>
          <a:lstStyle/>
          <a:p>
            <a:r>
              <a:rPr lang="en-US" sz="2200" b="1" noProof="1">
                <a:solidFill>
                  <a:srgbClr val="FFFF00"/>
                </a:solidFill>
                <a:latin typeface="Arial" charset="0"/>
              </a:rPr>
              <a:t>Public Class </a:t>
            </a:r>
            <a:r>
              <a:rPr lang="en-US" sz="2200" b="1" dirty="0">
                <a:solidFill>
                  <a:srgbClr val="FFFF00"/>
                </a:solidFill>
                <a:latin typeface="Arial" charset="0"/>
              </a:rPr>
              <a:t>Trial</a:t>
            </a:r>
            <a:endParaRPr lang="en-US" sz="2200" b="1" noProof="1">
              <a:solidFill>
                <a:srgbClr val="FFFF00"/>
              </a:solidFill>
              <a:latin typeface="Arial" charset="0"/>
            </a:endParaRPr>
          </a:p>
          <a:p>
            <a:endParaRPr lang="en-US" sz="2200" b="1" noProof="1">
              <a:solidFill>
                <a:srgbClr val="009900"/>
              </a:solidFill>
              <a:latin typeface="Arial" charset="0"/>
            </a:endParaRPr>
          </a:p>
          <a:p>
            <a:r>
              <a:rPr lang="en-US" sz="2200" noProof="1">
                <a:latin typeface="Arial" charset="0"/>
              </a:rPr>
              <a:t>    </a:t>
            </a:r>
            <a:r>
              <a:rPr lang="en-US" sz="2200" noProof="1">
                <a:solidFill>
                  <a:schemeClr val="bg1"/>
                </a:solidFill>
                <a:latin typeface="Arial" charset="0"/>
              </a:rPr>
              <a:t>Private </a:t>
            </a:r>
            <a:r>
              <a:rPr lang="en-US" sz="2200" dirty="0" err="1">
                <a:solidFill>
                  <a:schemeClr val="bg1"/>
                </a:solidFill>
                <a:latin typeface="Arial" charset="0"/>
              </a:rPr>
              <a:t>tAge</a:t>
            </a:r>
            <a:r>
              <a:rPr lang="en-US" sz="2200" noProof="1">
                <a:solidFill>
                  <a:schemeClr val="bg1"/>
                </a:solidFill>
                <a:latin typeface="Arial" charset="0"/>
              </a:rPr>
              <a:t> As </a:t>
            </a:r>
            <a:r>
              <a:rPr lang="en-US" sz="2200" dirty="0">
                <a:solidFill>
                  <a:schemeClr val="bg1"/>
                </a:solidFill>
                <a:latin typeface="Arial" charset="0"/>
              </a:rPr>
              <a:t>Integer</a:t>
            </a:r>
            <a:endParaRPr lang="en-US" sz="2200" noProof="1">
              <a:solidFill>
                <a:schemeClr val="bg1"/>
              </a:solidFill>
              <a:latin typeface="Arial" charset="0"/>
            </a:endParaRPr>
          </a:p>
          <a:p>
            <a:r>
              <a:rPr lang="en-US" sz="2200" noProof="1">
                <a:latin typeface="Arial" charset="0"/>
              </a:rPr>
              <a:t>    </a:t>
            </a:r>
            <a:r>
              <a:rPr lang="en-US" sz="2200" b="1" noProof="1">
                <a:solidFill>
                  <a:srgbClr val="FFC000"/>
                </a:solidFill>
                <a:latin typeface="Arial" charset="0"/>
              </a:rPr>
              <a:t>Property </a:t>
            </a:r>
            <a:r>
              <a:rPr lang="en-US" sz="2200" b="1" dirty="0">
                <a:solidFill>
                  <a:srgbClr val="FFC000"/>
                </a:solidFill>
                <a:latin typeface="Arial" charset="0"/>
              </a:rPr>
              <a:t>Age</a:t>
            </a:r>
            <a:r>
              <a:rPr lang="en-US" sz="2200" b="1" noProof="1">
                <a:solidFill>
                  <a:srgbClr val="FFC000"/>
                </a:solidFill>
                <a:latin typeface="Arial" charset="0"/>
              </a:rPr>
              <a:t>() As </a:t>
            </a:r>
            <a:r>
              <a:rPr lang="en-US" sz="2200" b="1" dirty="0">
                <a:solidFill>
                  <a:srgbClr val="FFC000"/>
                </a:solidFill>
                <a:latin typeface="Arial" charset="0"/>
              </a:rPr>
              <a:t>Integer</a:t>
            </a:r>
            <a:endParaRPr lang="en-US" sz="2200" b="1" noProof="1">
              <a:solidFill>
                <a:srgbClr val="FFC000"/>
              </a:solidFill>
              <a:latin typeface="Arial" charset="0"/>
            </a:endParaRPr>
          </a:p>
          <a:p>
            <a:r>
              <a:rPr lang="en-US" sz="2200" noProof="1">
                <a:latin typeface="Arial" charset="0"/>
              </a:rPr>
              <a:t>        </a:t>
            </a:r>
            <a:r>
              <a:rPr lang="en-US" sz="2200" b="1" noProof="1">
                <a:solidFill>
                  <a:srgbClr val="00B0F0"/>
                </a:solidFill>
                <a:latin typeface="Arial" charset="0"/>
              </a:rPr>
              <a:t>Get</a:t>
            </a:r>
          </a:p>
          <a:p>
            <a:r>
              <a:rPr lang="en-US" sz="2200" noProof="1">
                <a:latin typeface="Arial" charset="0"/>
              </a:rPr>
              <a:t>            </a:t>
            </a:r>
            <a:r>
              <a:rPr lang="en-US" sz="2200" dirty="0" smtClean="0">
                <a:solidFill>
                  <a:schemeClr val="bg1"/>
                </a:solidFill>
                <a:latin typeface="Arial" charset="0"/>
              </a:rPr>
              <a:t>return </a:t>
            </a:r>
            <a:r>
              <a:rPr lang="en-US" sz="2200" dirty="0" err="1" smtClean="0">
                <a:solidFill>
                  <a:schemeClr val="bg1"/>
                </a:solidFill>
                <a:latin typeface="Arial" charset="0"/>
              </a:rPr>
              <a:t>tAge</a:t>
            </a:r>
            <a:endParaRPr lang="en-US" sz="2200" noProof="1">
              <a:solidFill>
                <a:schemeClr val="bg1"/>
              </a:solidFill>
              <a:latin typeface="Arial" charset="0"/>
            </a:endParaRPr>
          </a:p>
          <a:p>
            <a:r>
              <a:rPr lang="en-US" sz="2200" noProof="1">
                <a:latin typeface="Arial" charset="0"/>
              </a:rPr>
              <a:t>        </a:t>
            </a:r>
            <a:r>
              <a:rPr lang="en-US" sz="2200" b="1" noProof="1">
                <a:solidFill>
                  <a:srgbClr val="00B0F0"/>
                </a:solidFill>
                <a:latin typeface="Arial" charset="0"/>
              </a:rPr>
              <a:t>End Get</a:t>
            </a:r>
          </a:p>
          <a:p>
            <a:r>
              <a:rPr lang="en-US" sz="2200" noProof="1">
                <a:solidFill>
                  <a:srgbClr val="00B0F0"/>
                </a:solidFill>
                <a:latin typeface="Arial" charset="0"/>
              </a:rPr>
              <a:t>        </a:t>
            </a:r>
            <a:r>
              <a:rPr lang="en-US" sz="2200" b="1" noProof="1">
                <a:solidFill>
                  <a:srgbClr val="00B0F0"/>
                </a:solidFill>
                <a:latin typeface="Arial" charset="0"/>
              </a:rPr>
              <a:t>Set(ByVal Value As </a:t>
            </a:r>
            <a:r>
              <a:rPr lang="en-US" sz="2200" b="1" dirty="0">
                <a:solidFill>
                  <a:srgbClr val="00B0F0"/>
                </a:solidFill>
                <a:latin typeface="Arial" charset="0"/>
              </a:rPr>
              <a:t>Integer</a:t>
            </a:r>
            <a:r>
              <a:rPr lang="en-US" sz="2200" b="1" noProof="1">
                <a:solidFill>
                  <a:srgbClr val="00B0F0"/>
                </a:solidFill>
                <a:latin typeface="Arial" charset="0"/>
              </a:rPr>
              <a:t>)</a:t>
            </a:r>
          </a:p>
          <a:p>
            <a:r>
              <a:rPr lang="en-US" sz="2200" dirty="0">
                <a:latin typeface="Arial" charset="0"/>
              </a:rPr>
              <a:t>	</a:t>
            </a:r>
            <a:r>
              <a:rPr lang="en-US" sz="2200" noProof="1">
                <a:solidFill>
                  <a:schemeClr val="bg1"/>
                </a:solidFill>
                <a:latin typeface="Arial" charset="0"/>
              </a:rPr>
              <a:t>If Value </a:t>
            </a:r>
            <a:r>
              <a:rPr lang="en-US" sz="2200" dirty="0">
                <a:solidFill>
                  <a:schemeClr val="bg1"/>
                </a:solidFill>
                <a:latin typeface="Arial" charset="0"/>
              </a:rPr>
              <a:t>&lt; 0 or </a:t>
            </a:r>
            <a:r>
              <a:rPr lang="en-US" sz="2200" dirty="0" smtClean="0">
                <a:solidFill>
                  <a:schemeClr val="bg1"/>
                </a:solidFill>
                <a:latin typeface="Arial" charset="0"/>
              </a:rPr>
              <a:t>Value </a:t>
            </a:r>
            <a:r>
              <a:rPr lang="en-US" sz="2200" dirty="0">
                <a:solidFill>
                  <a:schemeClr val="bg1"/>
                </a:solidFill>
                <a:latin typeface="Arial" charset="0"/>
              </a:rPr>
              <a:t>&gt;</a:t>
            </a:r>
            <a:r>
              <a:rPr lang="en-US" sz="2200" noProof="1">
                <a:solidFill>
                  <a:schemeClr val="bg1"/>
                </a:solidFill>
                <a:latin typeface="Arial" charset="0"/>
              </a:rPr>
              <a:t> 125 Then</a:t>
            </a:r>
          </a:p>
          <a:p>
            <a:r>
              <a:rPr lang="en-US" sz="2200" noProof="1">
                <a:solidFill>
                  <a:schemeClr val="bg1"/>
                </a:solidFill>
                <a:latin typeface="Arial" charset="0"/>
              </a:rPr>
              <a:t>               MsgBox("Age must be positive and less than 125")</a:t>
            </a:r>
            <a:endParaRPr lang="en-US" sz="2200" dirty="0">
              <a:solidFill>
                <a:schemeClr val="bg1"/>
              </a:solidFill>
              <a:latin typeface="Arial" charset="0"/>
            </a:endParaRPr>
          </a:p>
          <a:p>
            <a:r>
              <a:rPr lang="en-US" sz="2200" dirty="0">
                <a:solidFill>
                  <a:schemeClr val="bg1"/>
                </a:solidFill>
                <a:latin typeface="Arial" charset="0"/>
              </a:rPr>
              <a:t>	 </a:t>
            </a:r>
            <a:r>
              <a:rPr lang="en-US" sz="2200" noProof="1">
                <a:solidFill>
                  <a:schemeClr val="bg1"/>
                </a:solidFill>
                <a:latin typeface="Arial" charset="0"/>
              </a:rPr>
              <a:t>t</a:t>
            </a:r>
            <a:r>
              <a:rPr lang="en-US" sz="2200" dirty="0">
                <a:solidFill>
                  <a:schemeClr val="bg1"/>
                </a:solidFill>
                <a:latin typeface="Arial" charset="0"/>
              </a:rPr>
              <a:t>Age</a:t>
            </a:r>
            <a:r>
              <a:rPr lang="en-US" sz="2200" noProof="1">
                <a:solidFill>
                  <a:schemeClr val="bg1"/>
                </a:solidFill>
                <a:latin typeface="Arial" charset="0"/>
              </a:rPr>
              <a:t> = </a:t>
            </a:r>
            <a:r>
              <a:rPr lang="en-US" sz="2200" dirty="0">
                <a:solidFill>
                  <a:schemeClr val="bg1"/>
                </a:solidFill>
                <a:latin typeface="Arial" charset="0"/>
              </a:rPr>
              <a:t>0</a:t>
            </a:r>
            <a:endParaRPr lang="en-US" sz="2200" noProof="1">
              <a:solidFill>
                <a:schemeClr val="bg1"/>
              </a:solidFill>
              <a:latin typeface="Arial" charset="0"/>
            </a:endParaRPr>
          </a:p>
          <a:p>
            <a:r>
              <a:rPr lang="en-US" sz="2200" noProof="1">
                <a:solidFill>
                  <a:schemeClr val="bg1"/>
                </a:solidFill>
                <a:latin typeface="Arial" charset="0"/>
              </a:rPr>
              <a:t>            Else</a:t>
            </a:r>
          </a:p>
          <a:p>
            <a:r>
              <a:rPr lang="en-US" sz="2200" noProof="1">
                <a:solidFill>
                  <a:schemeClr val="bg1"/>
                </a:solidFill>
                <a:latin typeface="Arial" charset="0"/>
              </a:rPr>
              <a:t>                t</a:t>
            </a:r>
            <a:r>
              <a:rPr lang="en-US" sz="2200" dirty="0">
                <a:solidFill>
                  <a:schemeClr val="bg1"/>
                </a:solidFill>
                <a:latin typeface="Arial" charset="0"/>
              </a:rPr>
              <a:t>Age</a:t>
            </a:r>
            <a:r>
              <a:rPr lang="en-US" sz="2200" noProof="1">
                <a:solidFill>
                  <a:schemeClr val="bg1"/>
                </a:solidFill>
                <a:latin typeface="Arial" charset="0"/>
              </a:rPr>
              <a:t> = Value</a:t>
            </a:r>
          </a:p>
          <a:p>
            <a:r>
              <a:rPr lang="en-US" sz="2200" dirty="0">
                <a:solidFill>
                  <a:schemeClr val="bg1"/>
                </a:solidFill>
                <a:latin typeface="Arial" charset="0"/>
              </a:rPr>
              <a:t>	</a:t>
            </a:r>
            <a:r>
              <a:rPr lang="en-US" sz="2200" noProof="1">
                <a:solidFill>
                  <a:schemeClr val="bg1"/>
                </a:solidFill>
                <a:latin typeface="Arial" charset="0"/>
              </a:rPr>
              <a:t>End If</a:t>
            </a:r>
          </a:p>
          <a:p>
            <a:r>
              <a:rPr lang="en-US" sz="2200" noProof="1">
                <a:solidFill>
                  <a:srgbClr val="00B0F0"/>
                </a:solidFill>
                <a:latin typeface="Arial" charset="0"/>
              </a:rPr>
              <a:t>        </a:t>
            </a:r>
            <a:r>
              <a:rPr lang="en-US" sz="2200" b="1" noProof="1">
                <a:solidFill>
                  <a:srgbClr val="00B0F0"/>
                </a:solidFill>
                <a:latin typeface="Arial" charset="0"/>
              </a:rPr>
              <a:t>End Set</a:t>
            </a:r>
          </a:p>
          <a:p>
            <a:r>
              <a:rPr lang="en-US" sz="2200" noProof="1">
                <a:latin typeface="Arial" charset="0"/>
              </a:rPr>
              <a:t>    </a:t>
            </a:r>
            <a:r>
              <a:rPr lang="en-US" sz="2200" b="1" noProof="1">
                <a:solidFill>
                  <a:srgbClr val="FFC000"/>
                </a:solidFill>
                <a:latin typeface="Arial" charset="0"/>
              </a:rPr>
              <a:t>End Property</a:t>
            </a:r>
            <a:endParaRPr lang="en-US" sz="2200" dirty="0">
              <a:solidFill>
                <a:srgbClr val="FFC000"/>
              </a:solidFill>
              <a:latin typeface="Arial" charset="0"/>
            </a:endParaRPr>
          </a:p>
          <a:p>
            <a:endParaRPr lang="en-US" sz="2200" noProof="1">
              <a:latin typeface="Arial" charset="0"/>
            </a:endParaRPr>
          </a:p>
          <a:p>
            <a:r>
              <a:rPr lang="en-US" sz="2200" b="1" noProof="1">
                <a:solidFill>
                  <a:srgbClr val="FFFF00"/>
                </a:solidFill>
                <a:latin typeface="Arial" charset="0"/>
              </a:rPr>
              <a:t>End Class</a:t>
            </a:r>
            <a:endParaRPr lang="en-US" sz="2200" b="1" dirty="0">
              <a:solidFill>
                <a:srgbClr val="FFFF00"/>
              </a:solidFill>
              <a:latin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4"/>
          <p:cNvSpPr txBox="1">
            <a:spLocks noChangeArrowheads="1"/>
          </p:cNvSpPr>
          <p:nvPr/>
        </p:nvSpPr>
        <p:spPr bwMode="auto">
          <a:xfrm>
            <a:off x="152400" y="1981200"/>
            <a:ext cx="89154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4341" name="Text Box 5"/>
          <p:cNvSpPr txBox="1">
            <a:spLocks noChangeArrowheads="1"/>
          </p:cNvSpPr>
          <p:nvPr/>
        </p:nvSpPr>
        <p:spPr bwMode="auto">
          <a:xfrm>
            <a:off x="228600" y="685800"/>
            <a:ext cx="8686800" cy="2492990"/>
          </a:xfrm>
          <a:prstGeom prst="rect">
            <a:avLst/>
          </a:prstGeom>
          <a:noFill/>
          <a:ln w="9525">
            <a:noFill/>
            <a:miter lim="800000"/>
            <a:headEnd/>
            <a:tailEnd/>
          </a:ln>
          <a:effectLst/>
        </p:spPr>
        <p:txBody>
          <a:bodyPr>
            <a:spAutoFit/>
          </a:bodyPr>
          <a:lstStyle/>
          <a:p>
            <a:pPr algn="just">
              <a:spcBef>
                <a:spcPct val="50000"/>
              </a:spcBef>
            </a:pPr>
            <a:r>
              <a:rPr lang="en-US" sz="2400" dirty="0">
                <a:solidFill>
                  <a:schemeClr val="bg1"/>
                </a:solidFill>
                <a:latin typeface="Calibri" pitchFamily="34" charset="0"/>
                <a:cs typeface="Calibri" pitchFamily="34" charset="0"/>
              </a:rPr>
              <a:t>To make a property read-only, you simply declare it as </a:t>
            </a:r>
            <a:r>
              <a:rPr lang="en-US" sz="2400" b="1" dirty="0" err="1">
                <a:solidFill>
                  <a:srgbClr val="FFC000"/>
                </a:solidFill>
                <a:latin typeface="Calibri" pitchFamily="34" charset="0"/>
                <a:cs typeface="Calibri" pitchFamily="34" charset="0"/>
              </a:rPr>
              <a:t>ReadOnly</a:t>
            </a:r>
            <a:r>
              <a:rPr lang="en-US" sz="2400" dirty="0">
                <a:solidFill>
                  <a:schemeClr val="bg1"/>
                </a:solidFill>
                <a:latin typeface="Calibri" pitchFamily="34" charset="0"/>
                <a:cs typeface="Calibri" pitchFamily="34" charset="0"/>
              </a:rPr>
              <a:t> and supply declare it as </a:t>
            </a:r>
            <a:r>
              <a:rPr lang="en-US" sz="2400" b="1" dirty="0" err="1">
                <a:solidFill>
                  <a:srgbClr val="FFC000"/>
                </a:solidFill>
                <a:latin typeface="Calibri" pitchFamily="34" charset="0"/>
                <a:cs typeface="Calibri" pitchFamily="34" charset="0"/>
              </a:rPr>
              <a:t>ReadOnly</a:t>
            </a:r>
            <a:r>
              <a:rPr lang="en-US" sz="2400" dirty="0">
                <a:solidFill>
                  <a:schemeClr val="bg1"/>
                </a:solidFill>
                <a:latin typeface="Calibri" pitchFamily="34" charset="0"/>
                <a:cs typeface="Calibri" pitchFamily="34" charset="0"/>
              </a:rPr>
              <a:t> and supply the code for the Get procedure only.</a:t>
            </a:r>
          </a:p>
          <a:p>
            <a:pPr algn="just">
              <a:spcBef>
                <a:spcPct val="50000"/>
              </a:spcBef>
            </a:pPr>
            <a:r>
              <a:rPr lang="en-US" sz="2400" dirty="0">
                <a:solidFill>
                  <a:schemeClr val="bg1"/>
                </a:solidFill>
                <a:latin typeface="Calibri" pitchFamily="34" charset="0"/>
                <a:cs typeface="Calibri" pitchFamily="34" charset="0"/>
              </a:rPr>
              <a:t>For example, if the date of birth is taken as input from which your current age needs to be calculated, we can make Age a read-only property.</a:t>
            </a:r>
          </a:p>
        </p:txBody>
      </p:sp>
      <p:sp>
        <p:nvSpPr>
          <p:cNvPr id="14342" name="Text Box 6"/>
          <p:cNvSpPr txBox="1">
            <a:spLocks noChangeArrowheads="1"/>
          </p:cNvSpPr>
          <p:nvPr/>
        </p:nvSpPr>
        <p:spPr bwMode="auto">
          <a:xfrm>
            <a:off x="685800" y="76200"/>
            <a:ext cx="7620000" cy="588963"/>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FF00"/>
                </a:solidFill>
                <a:latin typeface="Arial" charset="0"/>
              </a:rPr>
              <a:t>Implementing Read-Only Properties</a:t>
            </a:r>
          </a:p>
        </p:txBody>
      </p:sp>
      <p:sp>
        <p:nvSpPr>
          <p:cNvPr id="14343" name="Rectangle 7"/>
          <p:cNvSpPr>
            <a:spLocks noChangeArrowheads="1"/>
          </p:cNvSpPr>
          <p:nvPr/>
        </p:nvSpPr>
        <p:spPr bwMode="auto">
          <a:xfrm>
            <a:off x="1981200" y="3505200"/>
            <a:ext cx="5105400" cy="2308324"/>
          </a:xfrm>
          <a:prstGeom prst="rect">
            <a:avLst/>
          </a:prstGeom>
          <a:noFill/>
          <a:ln w="34925" cmpd="dbl">
            <a:solidFill>
              <a:srgbClr val="92D050"/>
            </a:solidFill>
            <a:miter lim="800000"/>
            <a:headEnd/>
            <a:tailEnd/>
          </a:ln>
          <a:effectLst>
            <a:outerShdw blurRad="50800" dist="38100" dir="16200000" rotWithShape="0">
              <a:prstClr val="black">
                <a:alpha val="40000"/>
              </a:prstClr>
            </a:outerShdw>
          </a:effectLst>
        </p:spPr>
        <p:txBody>
          <a:bodyPr wrap="square">
            <a:spAutoFit/>
          </a:bodyPr>
          <a:lstStyle/>
          <a:p>
            <a:r>
              <a:rPr lang="en-US" sz="2400" b="1" dirty="0">
                <a:solidFill>
                  <a:schemeClr val="bg1"/>
                </a:solidFill>
                <a:latin typeface="Calibri" pitchFamily="34" charset="0"/>
                <a:cs typeface="Calibri" pitchFamily="34" charset="0"/>
              </a:rPr>
              <a:t>Private </a:t>
            </a:r>
            <a:r>
              <a:rPr lang="en-US" sz="2400" b="1" dirty="0" err="1">
                <a:solidFill>
                  <a:schemeClr val="bg1"/>
                </a:solidFill>
                <a:latin typeface="Calibri" pitchFamily="34" charset="0"/>
                <a:cs typeface="Calibri" pitchFamily="34" charset="0"/>
              </a:rPr>
              <a:t>tAge</a:t>
            </a:r>
            <a:r>
              <a:rPr lang="en-US" sz="2400" b="1" dirty="0">
                <a:solidFill>
                  <a:schemeClr val="bg1"/>
                </a:solidFill>
                <a:latin typeface="Calibri" pitchFamily="34" charset="0"/>
                <a:cs typeface="Calibri" pitchFamily="34" charset="0"/>
              </a:rPr>
              <a:t> As Integer</a:t>
            </a:r>
          </a:p>
          <a:p>
            <a:r>
              <a:rPr lang="en-US" sz="2400" b="1" noProof="1">
                <a:solidFill>
                  <a:srgbClr val="FFC000"/>
                </a:solidFill>
                <a:latin typeface="Calibri" pitchFamily="34" charset="0"/>
                <a:cs typeface="Calibri" pitchFamily="34" charset="0"/>
              </a:rPr>
              <a:t>ReadOnly Property Age() As Integer</a:t>
            </a:r>
          </a:p>
          <a:p>
            <a:r>
              <a:rPr lang="en-US" sz="2400" noProof="1">
                <a:latin typeface="Calibri" pitchFamily="34" charset="0"/>
                <a:cs typeface="Calibri" pitchFamily="34" charset="0"/>
              </a:rPr>
              <a:t>        </a:t>
            </a:r>
            <a:r>
              <a:rPr lang="en-US" sz="2400" b="1" noProof="1">
                <a:solidFill>
                  <a:srgbClr val="92D050"/>
                </a:solidFill>
                <a:latin typeface="Calibri" pitchFamily="34" charset="0"/>
                <a:cs typeface="Calibri" pitchFamily="34" charset="0"/>
              </a:rPr>
              <a:t>Get</a:t>
            </a:r>
          </a:p>
          <a:p>
            <a:r>
              <a:rPr lang="en-US" sz="2400" noProof="1">
                <a:latin typeface="Calibri" pitchFamily="34" charset="0"/>
                <a:cs typeface="Calibri" pitchFamily="34" charset="0"/>
              </a:rPr>
              <a:t>            </a:t>
            </a:r>
            <a:r>
              <a:rPr lang="en-US" sz="2400" noProof="1">
                <a:solidFill>
                  <a:schemeClr val="bg1"/>
                </a:solidFill>
                <a:latin typeface="Calibri" pitchFamily="34" charset="0"/>
                <a:cs typeface="Calibri" pitchFamily="34" charset="0"/>
              </a:rPr>
              <a:t>Age = </a:t>
            </a:r>
            <a:r>
              <a:rPr lang="en-US" sz="2400" dirty="0" err="1">
                <a:solidFill>
                  <a:schemeClr val="bg1"/>
                </a:solidFill>
                <a:latin typeface="Calibri" pitchFamily="34" charset="0"/>
                <a:cs typeface="Calibri" pitchFamily="34" charset="0"/>
              </a:rPr>
              <a:t>tAge</a:t>
            </a:r>
            <a:endParaRPr lang="en-US" sz="2400" noProof="1">
              <a:solidFill>
                <a:schemeClr val="bg1"/>
              </a:solidFill>
              <a:latin typeface="Calibri" pitchFamily="34" charset="0"/>
              <a:cs typeface="Calibri" pitchFamily="34" charset="0"/>
            </a:endParaRPr>
          </a:p>
          <a:p>
            <a:r>
              <a:rPr lang="en-US" sz="2400" noProof="1">
                <a:solidFill>
                  <a:srgbClr val="92D050"/>
                </a:solidFill>
                <a:latin typeface="Calibri" pitchFamily="34" charset="0"/>
                <a:cs typeface="Calibri" pitchFamily="34" charset="0"/>
              </a:rPr>
              <a:t>        </a:t>
            </a:r>
            <a:r>
              <a:rPr lang="en-US" sz="2400" b="1" noProof="1">
                <a:solidFill>
                  <a:srgbClr val="92D050"/>
                </a:solidFill>
                <a:latin typeface="Calibri" pitchFamily="34" charset="0"/>
                <a:cs typeface="Calibri" pitchFamily="34" charset="0"/>
              </a:rPr>
              <a:t>End Get</a:t>
            </a:r>
            <a:endParaRPr lang="en-US" sz="2400" b="1" dirty="0">
              <a:solidFill>
                <a:srgbClr val="92D050"/>
              </a:solidFill>
              <a:latin typeface="Calibri" pitchFamily="34" charset="0"/>
              <a:cs typeface="Calibri" pitchFamily="34" charset="0"/>
            </a:endParaRPr>
          </a:p>
          <a:p>
            <a:r>
              <a:rPr lang="en-US" sz="2400" b="1" noProof="1">
                <a:solidFill>
                  <a:srgbClr val="FFC000"/>
                </a:solidFill>
                <a:latin typeface="Calibri" pitchFamily="34" charset="0"/>
                <a:cs typeface="Calibri" pitchFamily="34" charset="0"/>
              </a:rPr>
              <a:t>End Property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ChangeArrowheads="1"/>
          </p:cNvSpPr>
          <p:nvPr/>
        </p:nvSpPr>
        <p:spPr bwMode="auto">
          <a:xfrm>
            <a:off x="1524000" y="381000"/>
            <a:ext cx="6172200" cy="3477875"/>
          </a:xfrm>
          <a:prstGeom prst="rect">
            <a:avLst/>
          </a:prstGeom>
          <a:noFill/>
          <a:ln w="9525" cmpd="dbl">
            <a:solidFill>
              <a:srgbClr val="92D050"/>
            </a:solidFill>
            <a:miter lim="800000"/>
            <a:headEnd/>
            <a:tailEnd/>
          </a:ln>
          <a:effectLst/>
        </p:spPr>
        <p:txBody>
          <a:bodyPr wrap="square">
            <a:spAutoFit/>
          </a:bodyPr>
          <a:lstStyle/>
          <a:p>
            <a:r>
              <a:rPr lang="en-US" sz="2000" noProof="1">
                <a:solidFill>
                  <a:schemeClr val="bg1"/>
                </a:solidFill>
                <a:latin typeface="Calibri" pitchFamily="34" charset="0"/>
                <a:cs typeface="Calibri" pitchFamily="34" charset="0"/>
              </a:rPr>
              <a:t>Public Class Form1</a:t>
            </a:r>
          </a:p>
          <a:p>
            <a:endParaRPr lang="en-US" sz="2000" noProof="1">
              <a:solidFill>
                <a:schemeClr val="bg1"/>
              </a:solidFill>
              <a:latin typeface="Calibri" pitchFamily="34" charset="0"/>
              <a:cs typeface="Calibri" pitchFamily="34" charset="0"/>
            </a:endParaRPr>
          </a:p>
          <a:p>
            <a:r>
              <a:rPr lang="en-US" sz="2000" noProof="1">
                <a:solidFill>
                  <a:schemeClr val="bg1"/>
                </a:solidFill>
                <a:latin typeface="Calibri" pitchFamily="34" charset="0"/>
                <a:cs typeface="Calibri" pitchFamily="34" charset="0"/>
              </a:rPr>
              <a:t>    Private Sub Button1_Click(</a:t>
            </a:r>
            <a:r>
              <a:rPr lang="en-US" sz="2000" dirty="0">
                <a:solidFill>
                  <a:schemeClr val="bg1"/>
                </a:solidFill>
                <a:latin typeface="Calibri" pitchFamily="34" charset="0"/>
                <a:cs typeface="Calibri" pitchFamily="34" charset="0"/>
              </a:rPr>
              <a:t>… … </a:t>
            </a:r>
            <a:r>
              <a:rPr lang="en-US" sz="2000" noProof="1">
                <a:solidFill>
                  <a:schemeClr val="bg1"/>
                </a:solidFill>
                <a:latin typeface="Calibri" pitchFamily="34" charset="0"/>
                <a:cs typeface="Calibri" pitchFamily="34" charset="0"/>
              </a:rPr>
              <a:t>) Handles Button1.Click</a:t>
            </a:r>
          </a:p>
          <a:p>
            <a:r>
              <a:rPr lang="en-US" sz="2000" noProof="1">
                <a:solidFill>
                  <a:schemeClr val="bg1"/>
                </a:solidFill>
                <a:latin typeface="Calibri" pitchFamily="34" charset="0"/>
                <a:cs typeface="Calibri" pitchFamily="34" charset="0"/>
              </a:rPr>
              <a:t>        Dim obj1 As New Year()</a:t>
            </a:r>
          </a:p>
          <a:p>
            <a:r>
              <a:rPr lang="en-US" sz="2000" noProof="1">
                <a:solidFill>
                  <a:schemeClr val="bg1"/>
                </a:solidFill>
                <a:latin typeface="Calibri" pitchFamily="34" charset="0"/>
                <a:cs typeface="Calibri" pitchFamily="34" charset="0"/>
              </a:rPr>
              <a:t>        Dim d As Date</a:t>
            </a:r>
          </a:p>
          <a:p>
            <a:r>
              <a:rPr lang="en-US" sz="2000" noProof="1">
                <a:solidFill>
                  <a:schemeClr val="bg1"/>
                </a:solidFill>
                <a:latin typeface="Calibri" pitchFamily="34" charset="0"/>
                <a:cs typeface="Calibri" pitchFamily="34" charset="0"/>
              </a:rPr>
              <a:t>        d = txtDate.Text</a:t>
            </a:r>
          </a:p>
          <a:p>
            <a:r>
              <a:rPr lang="en-US" sz="2000" noProof="1">
                <a:solidFill>
                  <a:schemeClr val="bg1"/>
                </a:solidFill>
                <a:latin typeface="Calibri" pitchFamily="34" charset="0"/>
                <a:cs typeface="Calibri" pitchFamily="34" charset="0"/>
              </a:rPr>
              <a:t>        </a:t>
            </a:r>
            <a:r>
              <a:rPr lang="en-US" sz="2000" b="1" noProof="1">
                <a:solidFill>
                  <a:schemeClr val="bg1"/>
                </a:solidFill>
                <a:latin typeface="Calibri" pitchFamily="34" charset="0"/>
                <a:cs typeface="Calibri" pitchFamily="34" charset="0"/>
              </a:rPr>
              <a:t>obj1.BDate</a:t>
            </a:r>
            <a:r>
              <a:rPr lang="en-US" sz="2000" noProof="1">
                <a:solidFill>
                  <a:schemeClr val="bg1"/>
                </a:solidFill>
                <a:latin typeface="Calibri" pitchFamily="34" charset="0"/>
                <a:cs typeface="Calibri" pitchFamily="34" charset="0"/>
              </a:rPr>
              <a:t> = d</a:t>
            </a:r>
          </a:p>
          <a:p>
            <a:r>
              <a:rPr lang="en-US" sz="2000" noProof="1">
                <a:solidFill>
                  <a:schemeClr val="bg1"/>
                </a:solidFill>
                <a:latin typeface="Calibri" pitchFamily="34" charset="0"/>
                <a:cs typeface="Calibri" pitchFamily="34" charset="0"/>
              </a:rPr>
              <a:t>        MsgBox("Your Age is : " &amp; </a:t>
            </a:r>
            <a:r>
              <a:rPr lang="en-US" sz="2000" b="1" noProof="1">
                <a:solidFill>
                  <a:schemeClr val="bg1"/>
                </a:solidFill>
                <a:latin typeface="Calibri" pitchFamily="34" charset="0"/>
                <a:cs typeface="Calibri" pitchFamily="34" charset="0"/>
              </a:rPr>
              <a:t>obj1.Age</a:t>
            </a:r>
            <a:r>
              <a:rPr lang="en-US" sz="2000" noProof="1">
                <a:solidFill>
                  <a:schemeClr val="bg1"/>
                </a:solidFill>
                <a:latin typeface="Calibri" pitchFamily="34" charset="0"/>
                <a:cs typeface="Calibri" pitchFamily="34" charset="0"/>
              </a:rPr>
              <a:t>)</a:t>
            </a:r>
          </a:p>
          <a:p>
            <a:r>
              <a:rPr lang="en-US" sz="2000" noProof="1">
                <a:solidFill>
                  <a:schemeClr val="bg1"/>
                </a:solidFill>
                <a:latin typeface="Calibri" pitchFamily="34" charset="0"/>
                <a:cs typeface="Calibri" pitchFamily="34" charset="0"/>
              </a:rPr>
              <a:t>    End Sub</a:t>
            </a:r>
            <a:endParaRPr lang="en-US" sz="2000" dirty="0">
              <a:solidFill>
                <a:schemeClr val="bg1"/>
              </a:solidFill>
              <a:latin typeface="Calibri" pitchFamily="34" charset="0"/>
              <a:cs typeface="Calibri" pitchFamily="34" charset="0"/>
            </a:endParaRPr>
          </a:p>
          <a:p>
            <a:endParaRPr lang="en-US" sz="2000" noProof="1">
              <a:solidFill>
                <a:schemeClr val="bg1"/>
              </a:solidFill>
              <a:latin typeface="Calibri" pitchFamily="34" charset="0"/>
              <a:cs typeface="Calibri" pitchFamily="34" charset="0"/>
            </a:endParaRPr>
          </a:p>
          <a:p>
            <a:r>
              <a:rPr lang="en-US" sz="2000" noProof="1">
                <a:solidFill>
                  <a:schemeClr val="bg1"/>
                </a:solidFill>
                <a:latin typeface="Calibri" pitchFamily="34" charset="0"/>
                <a:cs typeface="Calibri" pitchFamily="34" charset="0"/>
              </a:rPr>
              <a:t>End Class</a:t>
            </a:r>
            <a:endParaRPr lang="en-US" sz="2000" dirty="0">
              <a:solidFill>
                <a:schemeClr val="bg1"/>
              </a:solidFill>
              <a:latin typeface="Calibri" pitchFamily="34" charset="0"/>
              <a:cs typeface="Calibri" pitchFamily="34" charset="0"/>
            </a:endParaRPr>
          </a:p>
        </p:txBody>
      </p:sp>
      <p:pic>
        <p:nvPicPr>
          <p:cNvPr id="17413" name="Picture 5"/>
          <p:cNvPicPr>
            <a:picLocks noChangeAspect="1" noChangeArrowheads="1"/>
          </p:cNvPicPr>
          <p:nvPr/>
        </p:nvPicPr>
        <p:blipFill>
          <a:blip r:embed="rId2"/>
          <a:srcRect/>
          <a:stretch>
            <a:fillRect/>
          </a:stretch>
        </p:blipFill>
        <p:spPr bwMode="auto">
          <a:xfrm>
            <a:off x="228600" y="4851400"/>
            <a:ext cx="5638800" cy="1854200"/>
          </a:xfrm>
          <a:prstGeom prst="rect">
            <a:avLst/>
          </a:prstGeom>
          <a:noFill/>
          <a:ln w="9525">
            <a:noFill/>
            <a:miter lim="800000"/>
            <a:headEnd/>
            <a:tailEnd/>
          </a:ln>
          <a:effectLst/>
        </p:spPr>
      </p:pic>
      <p:pic>
        <p:nvPicPr>
          <p:cNvPr id="17414" name="Picture 6"/>
          <p:cNvPicPr>
            <a:picLocks noChangeAspect="1" noChangeArrowheads="1"/>
          </p:cNvPicPr>
          <p:nvPr/>
        </p:nvPicPr>
        <p:blipFill>
          <a:blip r:embed="rId3"/>
          <a:srcRect/>
          <a:stretch>
            <a:fillRect/>
          </a:stretch>
        </p:blipFill>
        <p:spPr bwMode="auto">
          <a:xfrm>
            <a:off x="6172200" y="4876800"/>
            <a:ext cx="2667000" cy="1622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5"/>
          <p:cNvSpPr>
            <a:spLocks noChangeArrowheads="1"/>
          </p:cNvSpPr>
          <p:nvPr/>
        </p:nvSpPr>
        <p:spPr bwMode="auto">
          <a:xfrm>
            <a:off x="152400" y="0"/>
            <a:ext cx="8915400" cy="6484938"/>
          </a:xfrm>
          <a:prstGeom prst="rect">
            <a:avLst/>
          </a:prstGeom>
          <a:noFill/>
          <a:ln w="76200" cmpd="tri">
            <a:noFill/>
            <a:miter lim="800000"/>
            <a:headEnd/>
            <a:tailEnd/>
          </a:ln>
          <a:effectLst/>
        </p:spPr>
        <p:txBody>
          <a:bodyPr>
            <a:spAutoFit/>
          </a:bodyPr>
          <a:lstStyle/>
          <a:p>
            <a:r>
              <a:rPr lang="en-US" sz="1800" b="1" noProof="1">
                <a:solidFill>
                  <a:srgbClr val="FFFF00"/>
                </a:solidFill>
                <a:latin typeface="Calibri" pitchFamily="34" charset="0"/>
                <a:cs typeface="Calibri" pitchFamily="34" charset="0"/>
              </a:rPr>
              <a:t>Public Class Year</a:t>
            </a:r>
          </a:p>
          <a:p>
            <a:endParaRPr lang="en-US" sz="1800" b="1" noProof="1">
              <a:solidFill>
                <a:srgbClr val="009900"/>
              </a:solidFill>
              <a:latin typeface="Calibri" pitchFamily="34" charset="0"/>
              <a:cs typeface="Calibri" pitchFamily="34" charset="0"/>
            </a:endParaRPr>
          </a:p>
          <a:p>
            <a:r>
              <a:rPr lang="en-US" sz="1800" noProof="1">
                <a:latin typeface="Calibri" pitchFamily="34" charset="0"/>
                <a:cs typeface="Calibri" pitchFamily="34" charset="0"/>
              </a:rPr>
              <a:t>    </a:t>
            </a:r>
            <a:r>
              <a:rPr lang="en-US" sz="1800" noProof="1">
                <a:solidFill>
                  <a:srgbClr val="00B0F0"/>
                </a:solidFill>
                <a:latin typeface="Calibri" pitchFamily="34" charset="0"/>
                <a:cs typeface="Calibri" pitchFamily="34" charset="0"/>
              </a:rPr>
              <a:t>Private tBDate As Date</a:t>
            </a:r>
          </a:p>
          <a:p>
            <a:r>
              <a:rPr lang="en-US" sz="1800" noProof="1">
                <a:latin typeface="Calibri" pitchFamily="34" charset="0"/>
                <a:cs typeface="Calibri" pitchFamily="34" charset="0"/>
              </a:rPr>
              <a:t>    </a:t>
            </a:r>
            <a:r>
              <a:rPr lang="en-US" sz="1800" b="1" noProof="1">
                <a:solidFill>
                  <a:srgbClr val="FFC000"/>
                </a:solidFill>
                <a:latin typeface="Calibri" pitchFamily="34" charset="0"/>
                <a:cs typeface="Calibri" pitchFamily="34" charset="0"/>
              </a:rPr>
              <a:t>Property BDate() As Date</a:t>
            </a:r>
          </a:p>
          <a:p>
            <a:r>
              <a:rPr lang="en-US" sz="1800" noProof="1">
                <a:solidFill>
                  <a:srgbClr val="00B0F0"/>
                </a:solidFill>
                <a:latin typeface="Calibri" pitchFamily="34" charset="0"/>
                <a:cs typeface="Calibri" pitchFamily="34" charset="0"/>
              </a:rPr>
              <a:t>        </a:t>
            </a:r>
            <a:r>
              <a:rPr lang="en-US" sz="1800" b="1" noProof="1">
                <a:solidFill>
                  <a:srgbClr val="00B0F0"/>
                </a:solidFill>
                <a:latin typeface="Calibri" pitchFamily="34" charset="0"/>
                <a:cs typeface="Calibri" pitchFamily="34" charset="0"/>
              </a:rPr>
              <a:t>Get</a:t>
            </a:r>
          </a:p>
          <a:p>
            <a:r>
              <a:rPr lang="en-US" sz="1800" noProof="1" smtClean="0">
                <a:solidFill>
                  <a:schemeClr val="bg1"/>
                </a:solidFill>
                <a:latin typeface="Calibri" pitchFamily="34" charset="0"/>
                <a:cs typeface="Calibri" pitchFamily="34" charset="0"/>
              </a:rPr>
              <a:t>Return tBDate</a:t>
            </a:r>
            <a:endParaRPr lang="en-US" sz="1800" noProof="1">
              <a:solidFill>
                <a:schemeClr val="bg1"/>
              </a:solidFill>
              <a:latin typeface="Calibri" pitchFamily="34" charset="0"/>
              <a:cs typeface="Calibri" pitchFamily="34" charset="0"/>
            </a:endParaRPr>
          </a:p>
          <a:p>
            <a:r>
              <a:rPr lang="en-US" sz="1800" noProof="1">
                <a:solidFill>
                  <a:srgbClr val="00B0F0"/>
                </a:solidFill>
                <a:latin typeface="Calibri" pitchFamily="34" charset="0"/>
                <a:cs typeface="Calibri" pitchFamily="34" charset="0"/>
              </a:rPr>
              <a:t>        </a:t>
            </a:r>
            <a:r>
              <a:rPr lang="en-US" sz="1800" b="1" noProof="1">
                <a:solidFill>
                  <a:srgbClr val="00B0F0"/>
                </a:solidFill>
                <a:latin typeface="Calibri" pitchFamily="34" charset="0"/>
                <a:cs typeface="Calibri" pitchFamily="34" charset="0"/>
              </a:rPr>
              <a:t>End Get</a:t>
            </a:r>
          </a:p>
          <a:p>
            <a:r>
              <a:rPr lang="en-US" sz="1800" noProof="1">
                <a:solidFill>
                  <a:srgbClr val="00B0F0"/>
                </a:solidFill>
                <a:latin typeface="Calibri" pitchFamily="34" charset="0"/>
                <a:cs typeface="Calibri" pitchFamily="34" charset="0"/>
              </a:rPr>
              <a:t>        </a:t>
            </a:r>
            <a:r>
              <a:rPr lang="en-US" sz="1800" b="1" noProof="1">
                <a:solidFill>
                  <a:srgbClr val="00B0F0"/>
                </a:solidFill>
                <a:latin typeface="Calibri" pitchFamily="34" charset="0"/>
                <a:cs typeface="Calibri" pitchFamily="34" charset="0"/>
              </a:rPr>
              <a:t>Set(ByVal Value As Date)</a:t>
            </a:r>
          </a:p>
          <a:p>
            <a:r>
              <a:rPr lang="en-US" sz="1800" noProof="1">
                <a:solidFill>
                  <a:schemeClr val="bg1"/>
                </a:solidFill>
                <a:latin typeface="Calibri" pitchFamily="34" charset="0"/>
                <a:cs typeface="Calibri" pitchFamily="34" charset="0"/>
              </a:rPr>
              <a:t>            If Value &gt; </a:t>
            </a:r>
            <a:r>
              <a:rPr lang="en-US" sz="1800" b="1" noProof="1">
                <a:solidFill>
                  <a:schemeClr val="bg1"/>
                </a:solidFill>
                <a:latin typeface="Calibri" pitchFamily="34" charset="0"/>
                <a:cs typeface="Calibri" pitchFamily="34" charset="0"/>
              </a:rPr>
              <a:t>Now()</a:t>
            </a:r>
            <a:r>
              <a:rPr lang="en-US" sz="1800" noProof="1">
                <a:solidFill>
                  <a:schemeClr val="bg1"/>
                </a:solidFill>
                <a:latin typeface="Calibri" pitchFamily="34" charset="0"/>
                <a:cs typeface="Calibri" pitchFamily="34" charset="0"/>
              </a:rPr>
              <a:t> Or </a:t>
            </a:r>
            <a:r>
              <a:rPr lang="en-US" sz="1800" b="1" noProof="1">
                <a:solidFill>
                  <a:schemeClr val="bg1"/>
                </a:solidFill>
                <a:latin typeface="Calibri" pitchFamily="34" charset="0"/>
                <a:cs typeface="Calibri" pitchFamily="34" charset="0"/>
              </a:rPr>
              <a:t>DateDiff</a:t>
            </a:r>
            <a:r>
              <a:rPr lang="en-US" sz="1800" noProof="1">
                <a:solidFill>
                  <a:schemeClr val="bg1"/>
                </a:solidFill>
                <a:latin typeface="Calibri" pitchFamily="34" charset="0"/>
                <a:cs typeface="Calibri" pitchFamily="34" charset="0"/>
              </a:rPr>
              <a:t>(DateInterval.Year, Now(), Value) &gt; 125 Then</a:t>
            </a:r>
          </a:p>
          <a:p>
            <a:r>
              <a:rPr lang="en-US" sz="1800" noProof="1">
                <a:solidFill>
                  <a:schemeClr val="bg1"/>
                </a:solidFill>
                <a:latin typeface="Calibri" pitchFamily="34" charset="0"/>
                <a:cs typeface="Calibri" pitchFamily="34" charset="0"/>
              </a:rPr>
              <a:t>               MsgBox("Age must be positive and less than 125")</a:t>
            </a:r>
            <a:endParaRPr lang="en-US" sz="1800" dirty="0">
              <a:solidFill>
                <a:schemeClr val="bg1"/>
              </a:solidFill>
              <a:latin typeface="Calibri" pitchFamily="34" charset="0"/>
              <a:cs typeface="Calibri" pitchFamily="34" charset="0"/>
            </a:endParaRPr>
          </a:p>
          <a:p>
            <a:r>
              <a:rPr lang="en-US" sz="1800" dirty="0">
                <a:solidFill>
                  <a:schemeClr val="bg1"/>
                </a:solidFill>
                <a:latin typeface="Calibri" pitchFamily="34" charset="0"/>
                <a:cs typeface="Calibri" pitchFamily="34" charset="0"/>
              </a:rPr>
              <a:t>	 </a:t>
            </a:r>
            <a:r>
              <a:rPr lang="en-US" sz="1800" noProof="1">
                <a:solidFill>
                  <a:schemeClr val="bg1"/>
                </a:solidFill>
                <a:latin typeface="Calibri" pitchFamily="34" charset="0"/>
                <a:cs typeface="Calibri" pitchFamily="34" charset="0"/>
              </a:rPr>
              <a:t>tBDate = </a:t>
            </a:r>
            <a:r>
              <a:rPr lang="en-US" sz="1800" dirty="0">
                <a:solidFill>
                  <a:schemeClr val="bg1"/>
                </a:solidFill>
                <a:latin typeface="Calibri" pitchFamily="34" charset="0"/>
                <a:cs typeface="Calibri" pitchFamily="34" charset="0"/>
              </a:rPr>
              <a:t>Now()</a:t>
            </a:r>
            <a:endParaRPr lang="en-US" sz="1800" noProof="1">
              <a:solidFill>
                <a:schemeClr val="bg1"/>
              </a:solidFill>
              <a:latin typeface="Calibri" pitchFamily="34" charset="0"/>
              <a:cs typeface="Calibri" pitchFamily="34" charset="0"/>
            </a:endParaRPr>
          </a:p>
          <a:p>
            <a:r>
              <a:rPr lang="en-US" sz="1800" noProof="1">
                <a:solidFill>
                  <a:schemeClr val="bg1"/>
                </a:solidFill>
                <a:latin typeface="Calibri" pitchFamily="34" charset="0"/>
                <a:cs typeface="Calibri" pitchFamily="34" charset="0"/>
              </a:rPr>
              <a:t>            Else</a:t>
            </a:r>
          </a:p>
          <a:p>
            <a:r>
              <a:rPr lang="en-US" sz="1800" noProof="1">
                <a:solidFill>
                  <a:schemeClr val="bg1"/>
                </a:solidFill>
                <a:latin typeface="Calibri" pitchFamily="34" charset="0"/>
                <a:cs typeface="Calibri" pitchFamily="34" charset="0"/>
              </a:rPr>
              <a:t>                tBDate = Value</a:t>
            </a:r>
          </a:p>
          <a:p>
            <a:r>
              <a:rPr lang="en-US" sz="1800" dirty="0">
                <a:solidFill>
                  <a:schemeClr val="bg1"/>
                </a:solidFill>
                <a:latin typeface="Calibri" pitchFamily="34" charset="0"/>
                <a:cs typeface="Calibri" pitchFamily="34" charset="0"/>
              </a:rPr>
              <a:t>	</a:t>
            </a:r>
            <a:r>
              <a:rPr lang="en-US" sz="1800" noProof="1">
                <a:solidFill>
                  <a:schemeClr val="bg1"/>
                </a:solidFill>
                <a:latin typeface="Calibri" pitchFamily="34" charset="0"/>
                <a:cs typeface="Calibri" pitchFamily="34" charset="0"/>
              </a:rPr>
              <a:t>End If</a:t>
            </a:r>
          </a:p>
          <a:p>
            <a:r>
              <a:rPr lang="en-US" sz="1800" noProof="1">
                <a:latin typeface="Calibri" pitchFamily="34" charset="0"/>
                <a:cs typeface="Calibri" pitchFamily="34" charset="0"/>
              </a:rPr>
              <a:t>        </a:t>
            </a:r>
            <a:r>
              <a:rPr lang="en-US" sz="1800" b="1" noProof="1">
                <a:solidFill>
                  <a:srgbClr val="00B0F0"/>
                </a:solidFill>
                <a:latin typeface="Calibri" pitchFamily="34" charset="0"/>
                <a:cs typeface="Calibri" pitchFamily="34" charset="0"/>
              </a:rPr>
              <a:t>End Set</a:t>
            </a:r>
          </a:p>
          <a:p>
            <a:r>
              <a:rPr lang="en-US" sz="1800" noProof="1">
                <a:solidFill>
                  <a:srgbClr val="FFC000"/>
                </a:solidFill>
                <a:latin typeface="Calibri" pitchFamily="34" charset="0"/>
                <a:cs typeface="Calibri" pitchFamily="34" charset="0"/>
              </a:rPr>
              <a:t>    </a:t>
            </a:r>
            <a:r>
              <a:rPr lang="en-US" sz="1800" b="1" noProof="1">
                <a:solidFill>
                  <a:srgbClr val="FFC000"/>
                </a:solidFill>
                <a:latin typeface="Calibri" pitchFamily="34" charset="0"/>
                <a:cs typeface="Calibri" pitchFamily="34" charset="0"/>
              </a:rPr>
              <a:t>End Property</a:t>
            </a:r>
          </a:p>
          <a:p>
            <a:endParaRPr lang="en-US" sz="1800" b="1" noProof="1">
              <a:solidFill>
                <a:srgbClr val="A50021"/>
              </a:solidFill>
              <a:latin typeface="Calibri" pitchFamily="34" charset="0"/>
              <a:cs typeface="Calibri" pitchFamily="34" charset="0"/>
            </a:endParaRPr>
          </a:p>
          <a:p>
            <a:r>
              <a:rPr lang="en-US" sz="1800" noProof="1">
                <a:latin typeface="Calibri" pitchFamily="34" charset="0"/>
                <a:cs typeface="Calibri" pitchFamily="34" charset="0"/>
              </a:rPr>
              <a:t>    </a:t>
            </a:r>
            <a:r>
              <a:rPr lang="en-US" sz="1800" b="1" noProof="1">
                <a:solidFill>
                  <a:srgbClr val="92D050"/>
                </a:solidFill>
                <a:latin typeface="Calibri" pitchFamily="34" charset="0"/>
                <a:cs typeface="Calibri" pitchFamily="34" charset="0"/>
              </a:rPr>
              <a:t>ReadOnly Property Age() As Integer</a:t>
            </a:r>
          </a:p>
          <a:p>
            <a:r>
              <a:rPr lang="en-US" sz="1800" noProof="1">
                <a:latin typeface="Calibri" pitchFamily="34" charset="0"/>
                <a:cs typeface="Calibri" pitchFamily="34" charset="0"/>
              </a:rPr>
              <a:t>        </a:t>
            </a:r>
            <a:r>
              <a:rPr lang="en-US" sz="1800" b="1" noProof="1">
                <a:solidFill>
                  <a:srgbClr val="00B0F0"/>
                </a:solidFill>
                <a:latin typeface="Calibri" pitchFamily="34" charset="0"/>
                <a:cs typeface="Calibri" pitchFamily="34" charset="0"/>
              </a:rPr>
              <a:t>Get</a:t>
            </a:r>
          </a:p>
          <a:p>
            <a:r>
              <a:rPr lang="en-US" sz="1800" noProof="1">
                <a:solidFill>
                  <a:srgbClr val="00B0F0"/>
                </a:solidFill>
                <a:latin typeface="Calibri" pitchFamily="34" charset="0"/>
                <a:cs typeface="Calibri" pitchFamily="34" charset="0"/>
              </a:rPr>
              <a:t>            </a:t>
            </a:r>
            <a:r>
              <a:rPr lang="en-US" sz="1800" noProof="1" smtClean="0">
                <a:solidFill>
                  <a:schemeClr val="bg1"/>
                </a:solidFill>
                <a:latin typeface="Calibri" pitchFamily="34" charset="0"/>
                <a:cs typeface="Calibri" pitchFamily="34" charset="0"/>
              </a:rPr>
              <a:t>return </a:t>
            </a:r>
            <a:r>
              <a:rPr lang="en-US" sz="1800" noProof="1">
                <a:solidFill>
                  <a:schemeClr val="bg1"/>
                </a:solidFill>
                <a:latin typeface="Calibri" pitchFamily="34" charset="0"/>
                <a:cs typeface="Calibri" pitchFamily="34" charset="0"/>
              </a:rPr>
              <a:t>CInt(</a:t>
            </a:r>
            <a:r>
              <a:rPr lang="en-US" sz="1800" b="1" noProof="1">
                <a:solidFill>
                  <a:srgbClr val="00B0F0"/>
                </a:solidFill>
                <a:latin typeface="Calibri" pitchFamily="34" charset="0"/>
                <a:cs typeface="Calibri" pitchFamily="34" charset="0"/>
              </a:rPr>
              <a:t>DateDiff(</a:t>
            </a:r>
            <a:r>
              <a:rPr lang="en-US" sz="1800" noProof="1">
                <a:solidFill>
                  <a:schemeClr val="bg1"/>
                </a:solidFill>
                <a:latin typeface="Calibri" pitchFamily="34" charset="0"/>
                <a:cs typeface="Calibri" pitchFamily="34" charset="0"/>
              </a:rPr>
              <a:t>DateInterval.Year, tBDate, Now()</a:t>
            </a:r>
            <a:r>
              <a:rPr lang="en-US" sz="1800" b="1" noProof="1">
                <a:solidFill>
                  <a:srgbClr val="00B0F0"/>
                </a:solidFill>
                <a:latin typeface="Calibri" pitchFamily="34" charset="0"/>
                <a:cs typeface="Calibri" pitchFamily="34" charset="0"/>
              </a:rPr>
              <a:t>)</a:t>
            </a:r>
            <a:r>
              <a:rPr lang="en-US" sz="1800" noProof="1">
                <a:solidFill>
                  <a:schemeClr val="bg1"/>
                </a:solidFill>
                <a:latin typeface="Calibri" pitchFamily="34" charset="0"/>
                <a:cs typeface="Calibri" pitchFamily="34" charset="0"/>
              </a:rPr>
              <a:t>)</a:t>
            </a:r>
          </a:p>
          <a:p>
            <a:r>
              <a:rPr lang="en-US" sz="1800" noProof="1">
                <a:latin typeface="Calibri" pitchFamily="34" charset="0"/>
                <a:cs typeface="Calibri" pitchFamily="34" charset="0"/>
              </a:rPr>
              <a:t>        </a:t>
            </a:r>
            <a:r>
              <a:rPr lang="en-US" sz="1800" b="1" noProof="1">
                <a:solidFill>
                  <a:srgbClr val="00B0F0"/>
                </a:solidFill>
                <a:latin typeface="Calibri" pitchFamily="34" charset="0"/>
                <a:cs typeface="Calibri" pitchFamily="34" charset="0"/>
              </a:rPr>
              <a:t>End Get</a:t>
            </a:r>
          </a:p>
          <a:p>
            <a:r>
              <a:rPr lang="en-US" sz="1800" noProof="1">
                <a:latin typeface="Calibri" pitchFamily="34" charset="0"/>
                <a:cs typeface="Calibri" pitchFamily="34" charset="0"/>
              </a:rPr>
              <a:t>    </a:t>
            </a:r>
            <a:r>
              <a:rPr lang="en-US" sz="1800" b="1" noProof="1">
                <a:solidFill>
                  <a:srgbClr val="92D050"/>
                </a:solidFill>
                <a:latin typeface="Calibri" pitchFamily="34" charset="0"/>
                <a:cs typeface="Calibri" pitchFamily="34" charset="0"/>
              </a:rPr>
              <a:t>End Property</a:t>
            </a:r>
          </a:p>
          <a:p>
            <a:r>
              <a:rPr lang="en-US" sz="1800" b="1" noProof="1">
                <a:solidFill>
                  <a:srgbClr val="FFFF00"/>
                </a:solidFill>
                <a:latin typeface="Calibri" pitchFamily="34" charset="0"/>
                <a:cs typeface="Calibri" pitchFamily="34" charset="0"/>
              </a:rPr>
              <a:t>End Class</a:t>
            </a:r>
            <a:endParaRPr lang="en-US" sz="1800" b="1" dirty="0">
              <a:solidFill>
                <a:srgbClr val="FFFF00"/>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 Box 4"/>
          <p:cNvSpPr txBox="1">
            <a:spLocks noChangeArrowheads="1"/>
          </p:cNvSpPr>
          <p:nvPr/>
        </p:nvSpPr>
        <p:spPr bwMode="auto">
          <a:xfrm>
            <a:off x="685800" y="-55563"/>
            <a:ext cx="7620000" cy="588963"/>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FF00"/>
                </a:solidFill>
                <a:latin typeface="Arial" charset="0"/>
              </a:rPr>
              <a:t>Customizing Default Members</a:t>
            </a:r>
          </a:p>
        </p:txBody>
      </p:sp>
      <p:sp>
        <p:nvSpPr>
          <p:cNvPr id="18437" name="Text Box 5"/>
          <p:cNvSpPr txBox="1">
            <a:spLocks noChangeArrowheads="1"/>
          </p:cNvSpPr>
          <p:nvPr/>
        </p:nvSpPr>
        <p:spPr bwMode="auto">
          <a:xfrm>
            <a:off x="228600" y="381000"/>
            <a:ext cx="8534400" cy="3276600"/>
          </a:xfrm>
          <a:prstGeom prst="rect">
            <a:avLst/>
          </a:prstGeom>
          <a:noFill/>
          <a:ln w="9525">
            <a:noFill/>
            <a:miter lim="800000"/>
            <a:headEnd/>
            <a:tailEnd/>
          </a:ln>
          <a:effectLst/>
        </p:spPr>
        <p:txBody>
          <a:bodyPr>
            <a:spAutoFit/>
          </a:bodyPr>
          <a:lstStyle/>
          <a:p>
            <a:pPr algn="just">
              <a:spcBef>
                <a:spcPct val="50000"/>
              </a:spcBef>
            </a:pPr>
            <a:r>
              <a:rPr lang="en-US" sz="2200" dirty="0">
                <a:solidFill>
                  <a:schemeClr val="bg1"/>
                </a:solidFill>
                <a:latin typeface="Calibri" pitchFamily="34" charset="0"/>
                <a:cs typeface="Calibri" pitchFamily="34" charset="0"/>
              </a:rPr>
              <a:t>Without adding any code to a class, we can still expose a few of its members – </a:t>
            </a:r>
            <a:r>
              <a:rPr lang="en-US" sz="2200" b="1" dirty="0">
                <a:solidFill>
                  <a:srgbClr val="FFC000"/>
                </a:solidFill>
                <a:latin typeface="Calibri" pitchFamily="34" charset="0"/>
                <a:cs typeface="Calibri" pitchFamily="34" charset="0"/>
              </a:rPr>
              <a:t>the default members</a:t>
            </a:r>
            <a:r>
              <a:rPr lang="en-US" sz="2200" dirty="0">
                <a:solidFill>
                  <a:schemeClr val="bg1"/>
                </a:solidFill>
                <a:latin typeface="Calibri" pitchFamily="34" charset="0"/>
                <a:cs typeface="Calibri" pitchFamily="34" charset="0"/>
              </a:rPr>
              <a:t>, such as the </a:t>
            </a:r>
            <a:r>
              <a:rPr lang="en-US" sz="2200" dirty="0" err="1">
                <a:solidFill>
                  <a:schemeClr val="bg1"/>
                </a:solidFill>
                <a:latin typeface="Calibri" pitchFamily="34" charset="0"/>
                <a:cs typeface="Calibri" pitchFamily="34" charset="0"/>
              </a:rPr>
              <a:t>ToString</a:t>
            </a:r>
            <a:r>
              <a:rPr lang="en-US" sz="2200" dirty="0">
                <a:solidFill>
                  <a:schemeClr val="bg1"/>
                </a:solidFill>
                <a:latin typeface="Calibri" pitchFamily="34" charset="0"/>
                <a:cs typeface="Calibri" pitchFamily="34" charset="0"/>
              </a:rPr>
              <a:t> and the Equals methods.</a:t>
            </a:r>
          </a:p>
          <a:p>
            <a:pPr algn="just">
              <a:spcBef>
                <a:spcPct val="50000"/>
              </a:spcBef>
            </a:pPr>
            <a:r>
              <a:rPr lang="en-US" sz="2200" dirty="0">
                <a:solidFill>
                  <a:schemeClr val="bg1"/>
                </a:solidFill>
                <a:latin typeface="Calibri" pitchFamily="34" charset="0"/>
                <a:cs typeface="Calibri" pitchFamily="34" charset="0"/>
              </a:rPr>
              <a:t>However, we can provide our custom implementation for these members by </a:t>
            </a:r>
            <a:r>
              <a:rPr lang="en-US" sz="2200" b="1" dirty="0">
                <a:solidFill>
                  <a:srgbClr val="FFC000"/>
                </a:solidFill>
                <a:latin typeface="Calibri" pitchFamily="34" charset="0"/>
                <a:cs typeface="Calibri" pitchFamily="34" charset="0"/>
              </a:rPr>
              <a:t>overriding the default implementation</a:t>
            </a:r>
            <a:r>
              <a:rPr lang="en-US" sz="2200" dirty="0">
                <a:solidFill>
                  <a:schemeClr val="bg1"/>
                </a:solidFill>
                <a:latin typeface="Calibri" pitchFamily="34" charset="0"/>
                <a:cs typeface="Calibri" pitchFamily="34" charset="0"/>
              </a:rPr>
              <a:t>.</a:t>
            </a:r>
          </a:p>
          <a:p>
            <a:pPr algn="just">
              <a:spcBef>
                <a:spcPct val="50000"/>
              </a:spcBef>
            </a:pPr>
            <a:r>
              <a:rPr lang="en-US" sz="2200" dirty="0">
                <a:solidFill>
                  <a:schemeClr val="bg1"/>
                </a:solidFill>
                <a:latin typeface="Calibri" pitchFamily="34" charset="0"/>
                <a:cs typeface="Calibri" pitchFamily="34" charset="0"/>
              </a:rPr>
              <a:t>The </a:t>
            </a:r>
            <a:r>
              <a:rPr lang="en-US" sz="2200" b="1" i="1" dirty="0">
                <a:solidFill>
                  <a:srgbClr val="92D050"/>
                </a:solidFill>
                <a:latin typeface="Calibri" pitchFamily="34" charset="0"/>
                <a:cs typeface="Calibri" pitchFamily="34" charset="0"/>
              </a:rPr>
              <a:t>Overrides</a:t>
            </a:r>
            <a:r>
              <a:rPr lang="en-US" sz="2200" dirty="0">
                <a:solidFill>
                  <a:schemeClr val="bg1"/>
                </a:solidFill>
                <a:latin typeface="Calibri" pitchFamily="34" charset="0"/>
                <a:cs typeface="Calibri" pitchFamily="34" charset="0"/>
              </a:rPr>
              <a:t> keyword tells the compiler that this implementation overwrites the default implementation of the class.</a:t>
            </a:r>
          </a:p>
          <a:p>
            <a:pPr algn="just">
              <a:spcBef>
                <a:spcPct val="50000"/>
              </a:spcBef>
            </a:pPr>
            <a:r>
              <a:rPr lang="en-US" sz="2200" dirty="0">
                <a:solidFill>
                  <a:schemeClr val="bg1"/>
                </a:solidFill>
                <a:latin typeface="Calibri" pitchFamily="34" charset="0"/>
                <a:cs typeface="Calibri" pitchFamily="34" charset="0"/>
              </a:rPr>
              <a:t>The implementation of a custom </a:t>
            </a:r>
            <a:r>
              <a:rPr lang="en-US" sz="2200" dirty="0" err="1">
                <a:solidFill>
                  <a:schemeClr val="bg1"/>
                </a:solidFill>
                <a:latin typeface="Calibri" pitchFamily="34" charset="0"/>
                <a:cs typeface="Calibri" pitchFamily="34" charset="0"/>
              </a:rPr>
              <a:t>ToString</a:t>
            </a:r>
            <a:r>
              <a:rPr lang="en-US" sz="2200" dirty="0">
                <a:solidFill>
                  <a:schemeClr val="bg1"/>
                </a:solidFill>
                <a:latin typeface="Calibri" pitchFamily="34" charset="0"/>
                <a:cs typeface="Calibri" pitchFamily="34" charset="0"/>
              </a:rPr>
              <a:t> method is shown below:</a:t>
            </a:r>
          </a:p>
        </p:txBody>
      </p:sp>
      <p:sp>
        <p:nvSpPr>
          <p:cNvPr id="18438" name="Text Box 6"/>
          <p:cNvSpPr txBox="1">
            <a:spLocks noChangeArrowheads="1"/>
          </p:cNvSpPr>
          <p:nvPr/>
        </p:nvSpPr>
        <p:spPr bwMode="auto">
          <a:xfrm>
            <a:off x="1600200" y="3752671"/>
            <a:ext cx="5943600" cy="1200329"/>
          </a:xfrm>
          <a:prstGeom prst="rect">
            <a:avLst/>
          </a:prstGeom>
          <a:noFill/>
          <a:ln w="38100" cmpd="dbl">
            <a:solidFill>
              <a:srgbClr val="92D050"/>
            </a:solidFill>
            <a:prstDash val="sysDot"/>
            <a:miter lim="800000"/>
            <a:headEnd/>
            <a:tailEnd/>
          </a:ln>
          <a:effectLst/>
        </p:spPr>
        <p:txBody>
          <a:bodyPr>
            <a:spAutoFit/>
          </a:bodyPr>
          <a:lstStyle/>
          <a:p>
            <a:pPr>
              <a:spcBef>
                <a:spcPct val="50000"/>
              </a:spcBef>
            </a:pPr>
            <a:r>
              <a:rPr lang="en-US" dirty="0">
                <a:solidFill>
                  <a:schemeClr val="bg1"/>
                </a:solidFill>
                <a:latin typeface="Calibri" pitchFamily="34" charset="0"/>
                <a:cs typeface="Calibri" pitchFamily="34" charset="0"/>
              </a:rPr>
              <a:t>Public</a:t>
            </a:r>
            <a:r>
              <a:rPr lang="en-US" dirty="0">
                <a:latin typeface="Calibri" pitchFamily="34" charset="0"/>
                <a:cs typeface="Calibri" pitchFamily="34" charset="0"/>
              </a:rPr>
              <a:t> </a:t>
            </a:r>
            <a:r>
              <a:rPr lang="en-US" b="1" dirty="0">
                <a:solidFill>
                  <a:srgbClr val="FFC000"/>
                </a:solidFill>
                <a:latin typeface="Calibri" pitchFamily="34" charset="0"/>
                <a:cs typeface="Calibri" pitchFamily="34" charset="0"/>
              </a:rPr>
              <a:t>Overrides</a:t>
            </a:r>
            <a:r>
              <a:rPr lang="en-US" b="1" dirty="0">
                <a:solidFill>
                  <a:srgbClr val="660066"/>
                </a:solidFill>
                <a:latin typeface="Calibri" pitchFamily="34" charset="0"/>
                <a:cs typeface="Calibri" pitchFamily="34" charset="0"/>
              </a:rPr>
              <a:t> </a:t>
            </a:r>
            <a:r>
              <a:rPr lang="en-US" dirty="0">
                <a:solidFill>
                  <a:schemeClr val="bg1"/>
                </a:solidFill>
                <a:latin typeface="Calibri" pitchFamily="34" charset="0"/>
                <a:cs typeface="Calibri" pitchFamily="34" charset="0"/>
              </a:rPr>
              <a:t>Function </a:t>
            </a:r>
            <a:r>
              <a:rPr lang="en-US" dirty="0" err="1">
                <a:solidFill>
                  <a:schemeClr val="bg1"/>
                </a:solidFill>
                <a:latin typeface="Calibri" pitchFamily="34" charset="0"/>
                <a:cs typeface="Calibri" pitchFamily="34" charset="0"/>
              </a:rPr>
              <a:t>ToString</a:t>
            </a:r>
            <a:r>
              <a:rPr lang="en-US" dirty="0">
                <a:solidFill>
                  <a:schemeClr val="bg1"/>
                </a:solidFill>
                <a:latin typeface="Calibri" pitchFamily="34" charset="0"/>
                <a:cs typeface="Calibri" pitchFamily="34" charset="0"/>
              </a:rPr>
              <a:t>( ) As String</a:t>
            </a:r>
          </a:p>
          <a:p>
            <a:pPr>
              <a:spcBef>
                <a:spcPct val="50000"/>
              </a:spcBef>
            </a:pPr>
            <a:r>
              <a:rPr lang="en-US" dirty="0">
                <a:solidFill>
                  <a:schemeClr val="bg1"/>
                </a:solidFill>
                <a:latin typeface="Calibri" pitchFamily="34" charset="0"/>
                <a:cs typeface="Calibri" pitchFamily="34" charset="0"/>
              </a:rPr>
              <a:t>	Return “Trying Something Else”</a:t>
            </a:r>
          </a:p>
          <a:p>
            <a:pPr>
              <a:spcBef>
                <a:spcPct val="50000"/>
              </a:spcBef>
            </a:pPr>
            <a:r>
              <a:rPr lang="en-US" dirty="0">
                <a:solidFill>
                  <a:schemeClr val="bg1"/>
                </a:solidFill>
                <a:latin typeface="Calibri" pitchFamily="34" charset="0"/>
                <a:cs typeface="Calibri" pitchFamily="34" charset="0"/>
              </a:rPr>
              <a:t>End Function </a:t>
            </a:r>
          </a:p>
        </p:txBody>
      </p:sp>
      <p:sp>
        <p:nvSpPr>
          <p:cNvPr id="18439" name="Text Box 7"/>
          <p:cNvSpPr txBox="1">
            <a:spLocks noChangeArrowheads="1"/>
          </p:cNvSpPr>
          <p:nvPr/>
        </p:nvSpPr>
        <p:spPr bwMode="auto">
          <a:xfrm>
            <a:off x="304800" y="5029200"/>
            <a:ext cx="8610600" cy="1277273"/>
          </a:xfrm>
          <a:prstGeom prst="rect">
            <a:avLst/>
          </a:prstGeom>
          <a:noFill/>
          <a:ln w="9525">
            <a:noFill/>
            <a:miter lim="800000"/>
            <a:headEnd/>
            <a:tailEnd/>
          </a:ln>
          <a:effectLst/>
        </p:spPr>
        <p:txBody>
          <a:bodyPr>
            <a:spAutoFit/>
          </a:bodyPr>
          <a:lstStyle/>
          <a:p>
            <a:pPr>
              <a:spcBef>
                <a:spcPct val="50000"/>
              </a:spcBef>
            </a:pPr>
            <a:r>
              <a:rPr lang="en-US" sz="2200" dirty="0">
                <a:solidFill>
                  <a:schemeClr val="bg1"/>
                </a:solidFill>
                <a:latin typeface="Calibri" pitchFamily="34" charset="0"/>
                <a:cs typeface="Calibri" pitchFamily="34" charset="0"/>
              </a:rPr>
              <a:t>To test the custom </a:t>
            </a:r>
            <a:r>
              <a:rPr lang="en-US" sz="2200" dirty="0" err="1">
                <a:solidFill>
                  <a:schemeClr val="bg1"/>
                </a:solidFill>
                <a:latin typeface="Calibri" pitchFamily="34" charset="0"/>
                <a:cs typeface="Calibri" pitchFamily="34" charset="0"/>
              </a:rPr>
              <a:t>ToString</a:t>
            </a:r>
            <a:r>
              <a:rPr lang="en-US" sz="2200" dirty="0">
                <a:solidFill>
                  <a:schemeClr val="bg1"/>
                </a:solidFill>
                <a:latin typeface="Calibri" pitchFamily="34" charset="0"/>
                <a:cs typeface="Calibri" pitchFamily="34" charset="0"/>
              </a:rPr>
              <a:t> method, we can take the help of an object variable as shown:</a:t>
            </a:r>
          </a:p>
          <a:p>
            <a:pPr algn="ctr">
              <a:spcBef>
                <a:spcPct val="50000"/>
              </a:spcBef>
            </a:pPr>
            <a:r>
              <a:rPr lang="en-US" sz="2200" b="1" i="1" dirty="0" err="1">
                <a:solidFill>
                  <a:srgbClr val="FFFF00"/>
                </a:solidFill>
                <a:latin typeface="Calibri" pitchFamily="34" charset="0"/>
                <a:cs typeface="Calibri" pitchFamily="34" charset="0"/>
              </a:rPr>
              <a:t>Console.WriteLine</a:t>
            </a:r>
            <a:r>
              <a:rPr lang="en-US" sz="2200" b="1" i="1" dirty="0">
                <a:solidFill>
                  <a:srgbClr val="FFFF00"/>
                </a:solidFill>
                <a:latin typeface="Calibri" pitchFamily="34" charset="0"/>
                <a:cs typeface="Calibri" pitchFamily="34" charset="0"/>
              </a:rPr>
              <a:t>(Obj1.ToString)</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Box 4"/>
          <p:cNvSpPr txBox="1">
            <a:spLocks noChangeArrowheads="1"/>
          </p:cNvSpPr>
          <p:nvPr/>
        </p:nvSpPr>
        <p:spPr bwMode="auto">
          <a:xfrm>
            <a:off x="685800" y="76200"/>
            <a:ext cx="7620000" cy="588963"/>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FF00"/>
                </a:solidFill>
                <a:latin typeface="Arial" charset="0"/>
              </a:rPr>
              <a:t>Custom Enumerations</a:t>
            </a:r>
          </a:p>
        </p:txBody>
      </p:sp>
      <p:sp>
        <p:nvSpPr>
          <p:cNvPr id="19461" name="Text Box 5"/>
          <p:cNvSpPr txBox="1">
            <a:spLocks noChangeArrowheads="1"/>
          </p:cNvSpPr>
          <p:nvPr/>
        </p:nvSpPr>
        <p:spPr bwMode="auto">
          <a:xfrm>
            <a:off x="152400" y="609600"/>
            <a:ext cx="8763000" cy="5770811"/>
          </a:xfrm>
          <a:prstGeom prst="rect">
            <a:avLst/>
          </a:prstGeom>
          <a:noFill/>
          <a:ln w="9525">
            <a:noFill/>
            <a:miter lim="800000"/>
            <a:headEnd/>
            <a:tailEnd/>
          </a:ln>
          <a:effectLst/>
        </p:spPr>
        <p:txBody>
          <a:bodyPr>
            <a:spAutoFit/>
          </a:bodyPr>
          <a:lstStyle/>
          <a:p>
            <a:pPr algn="just">
              <a:spcBef>
                <a:spcPct val="50000"/>
              </a:spcBef>
            </a:pPr>
            <a:r>
              <a:rPr lang="en-US" sz="2000" dirty="0">
                <a:solidFill>
                  <a:schemeClr val="bg1"/>
                </a:solidFill>
                <a:latin typeface="Calibri" pitchFamily="34" charset="0"/>
                <a:cs typeface="Calibri" pitchFamily="34" charset="0"/>
              </a:rPr>
              <a:t>We can also create </a:t>
            </a:r>
            <a:r>
              <a:rPr lang="en-US" sz="2000" b="1" dirty="0">
                <a:solidFill>
                  <a:srgbClr val="FFC000"/>
                </a:solidFill>
                <a:latin typeface="Calibri" pitchFamily="34" charset="0"/>
                <a:cs typeface="Calibri" pitchFamily="34" charset="0"/>
              </a:rPr>
              <a:t>custom enumerations</a:t>
            </a:r>
            <a:r>
              <a:rPr lang="en-US" sz="2000" dirty="0">
                <a:solidFill>
                  <a:srgbClr val="FFC000"/>
                </a:solidFill>
                <a:latin typeface="Calibri" pitchFamily="34" charset="0"/>
                <a:cs typeface="Calibri" pitchFamily="34" charset="0"/>
              </a:rPr>
              <a:t> </a:t>
            </a:r>
            <a:r>
              <a:rPr lang="en-US" sz="2000" dirty="0">
                <a:solidFill>
                  <a:schemeClr val="bg1"/>
                </a:solidFill>
                <a:latin typeface="Calibri" pitchFamily="34" charset="0"/>
                <a:cs typeface="Calibri" pitchFamily="34" charset="0"/>
              </a:rPr>
              <a:t>(numeric constants) </a:t>
            </a:r>
            <a:r>
              <a:rPr lang="en-US" sz="2000" dirty="0">
                <a:solidFill>
                  <a:srgbClr val="FFCCFF"/>
                </a:solidFill>
                <a:latin typeface="Calibri" pitchFamily="34" charset="0"/>
                <a:cs typeface="Calibri" pitchFamily="34" charset="0"/>
              </a:rPr>
              <a:t>inside a class</a:t>
            </a:r>
            <a:r>
              <a:rPr lang="en-US" sz="2000" dirty="0">
                <a:latin typeface="Calibri" pitchFamily="34" charset="0"/>
                <a:cs typeface="Calibri" pitchFamily="34" charset="0"/>
              </a:rPr>
              <a:t> </a:t>
            </a:r>
            <a:r>
              <a:rPr lang="en-US" sz="2000" dirty="0">
                <a:solidFill>
                  <a:schemeClr val="bg1"/>
                </a:solidFill>
                <a:latin typeface="Calibri" pitchFamily="34" charset="0"/>
                <a:cs typeface="Calibri" pitchFamily="34" charset="0"/>
              </a:rPr>
              <a:t>as shown below:</a:t>
            </a:r>
          </a:p>
          <a:p>
            <a:r>
              <a:rPr lang="en-US" sz="2000" b="1" dirty="0">
                <a:solidFill>
                  <a:srgbClr val="009900"/>
                </a:solidFill>
                <a:latin typeface="Calibri" pitchFamily="34" charset="0"/>
                <a:cs typeface="Calibri" pitchFamily="34" charset="0"/>
              </a:rPr>
              <a:t>	</a:t>
            </a:r>
            <a:r>
              <a:rPr lang="en-US" sz="2100" b="1" noProof="1">
                <a:solidFill>
                  <a:srgbClr val="009900"/>
                </a:solidFill>
                <a:latin typeface="Calibri" pitchFamily="34" charset="0"/>
                <a:cs typeface="Calibri" pitchFamily="34" charset="0"/>
              </a:rPr>
              <a:t>Public Class Year</a:t>
            </a:r>
          </a:p>
          <a:p>
            <a:r>
              <a:rPr lang="en-US" sz="2100" b="1" dirty="0">
                <a:solidFill>
                  <a:schemeClr val="accent2"/>
                </a:solidFill>
                <a:latin typeface="Calibri" pitchFamily="34" charset="0"/>
                <a:cs typeface="Calibri" pitchFamily="34" charset="0"/>
              </a:rPr>
              <a:t>		</a:t>
            </a:r>
            <a:r>
              <a:rPr lang="en-US" sz="2100" b="1" noProof="1">
                <a:solidFill>
                  <a:srgbClr val="FFC000"/>
                </a:solidFill>
                <a:latin typeface="Calibri" pitchFamily="34" charset="0"/>
                <a:cs typeface="Calibri" pitchFamily="34" charset="0"/>
              </a:rPr>
              <a:t>Public Enum </a:t>
            </a:r>
            <a:r>
              <a:rPr lang="en-US" sz="2100" b="1" noProof="1">
                <a:solidFill>
                  <a:srgbClr val="FFCCFF"/>
                </a:solidFill>
                <a:latin typeface="Calibri" pitchFamily="34" charset="0"/>
                <a:cs typeface="Calibri" pitchFamily="34" charset="0"/>
              </a:rPr>
              <a:t>AgeGroup</a:t>
            </a:r>
          </a:p>
          <a:p>
            <a:r>
              <a:rPr lang="en-US" sz="2100" b="1" noProof="1">
                <a:latin typeface="Calibri" pitchFamily="34" charset="0"/>
                <a:cs typeface="Calibri" pitchFamily="34" charset="0"/>
              </a:rPr>
              <a:t>        </a:t>
            </a:r>
            <a:r>
              <a:rPr lang="en-US" sz="2100" b="1" dirty="0">
                <a:latin typeface="Calibri" pitchFamily="34" charset="0"/>
                <a:cs typeface="Calibri" pitchFamily="34" charset="0"/>
              </a:rPr>
              <a:t>			</a:t>
            </a:r>
            <a:r>
              <a:rPr lang="en-US" sz="2100" b="1" noProof="1">
                <a:solidFill>
                  <a:srgbClr val="00B0F0"/>
                </a:solidFill>
                <a:latin typeface="Calibri" pitchFamily="34" charset="0"/>
                <a:cs typeface="Calibri" pitchFamily="34" charset="0"/>
              </a:rPr>
              <a:t>Baby</a:t>
            </a:r>
          </a:p>
          <a:p>
            <a:r>
              <a:rPr lang="en-US" sz="2100" b="1" noProof="1">
                <a:solidFill>
                  <a:srgbClr val="00B0F0"/>
                </a:solidFill>
                <a:latin typeface="Calibri" pitchFamily="34" charset="0"/>
                <a:cs typeface="Calibri" pitchFamily="34" charset="0"/>
              </a:rPr>
              <a:t>        </a:t>
            </a:r>
            <a:r>
              <a:rPr lang="en-US" sz="2100" b="1" dirty="0">
                <a:solidFill>
                  <a:srgbClr val="00B0F0"/>
                </a:solidFill>
                <a:latin typeface="Calibri" pitchFamily="34" charset="0"/>
                <a:cs typeface="Calibri" pitchFamily="34" charset="0"/>
              </a:rPr>
              <a:t>			</a:t>
            </a:r>
            <a:r>
              <a:rPr lang="en-US" sz="2100" b="1" noProof="1">
                <a:solidFill>
                  <a:srgbClr val="00B0F0"/>
                </a:solidFill>
                <a:latin typeface="Calibri" pitchFamily="34" charset="0"/>
                <a:cs typeface="Calibri" pitchFamily="34" charset="0"/>
              </a:rPr>
              <a:t>Toddler</a:t>
            </a:r>
          </a:p>
          <a:p>
            <a:r>
              <a:rPr lang="en-US" sz="2100" b="1" noProof="1">
                <a:solidFill>
                  <a:srgbClr val="00B0F0"/>
                </a:solidFill>
                <a:latin typeface="Calibri" pitchFamily="34" charset="0"/>
                <a:cs typeface="Calibri" pitchFamily="34" charset="0"/>
              </a:rPr>
              <a:t>        </a:t>
            </a:r>
            <a:r>
              <a:rPr lang="en-US" sz="2100" b="1" dirty="0">
                <a:solidFill>
                  <a:srgbClr val="00B0F0"/>
                </a:solidFill>
                <a:latin typeface="Calibri" pitchFamily="34" charset="0"/>
                <a:cs typeface="Calibri" pitchFamily="34" charset="0"/>
              </a:rPr>
              <a:t>			</a:t>
            </a:r>
            <a:r>
              <a:rPr lang="en-US" sz="2100" b="1" noProof="1">
                <a:solidFill>
                  <a:srgbClr val="00B0F0"/>
                </a:solidFill>
                <a:latin typeface="Calibri" pitchFamily="34" charset="0"/>
                <a:cs typeface="Calibri" pitchFamily="34" charset="0"/>
              </a:rPr>
              <a:t>Teenager</a:t>
            </a:r>
          </a:p>
          <a:p>
            <a:r>
              <a:rPr lang="en-US" sz="2100" b="1" noProof="1">
                <a:solidFill>
                  <a:srgbClr val="00B0F0"/>
                </a:solidFill>
                <a:latin typeface="Calibri" pitchFamily="34" charset="0"/>
                <a:cs typeface="Calibri" pitchFamily="34" charset="0"/>
              </a:rPr>
              <a:t>       </a:t>
            </a:r>
            <a:r>
              <a:rPr lang="en-US" sz="2100" b="1" dirty="0">
                <a:solidFill>
                  <a:srgbClr val="00B0F0"/>
                </a:solidFill>
                <a:latin typeface="Calibri" pitchFamily="34" charset="0"/>
                <a:cs typeface="Calibri" pitchFamily="34" charset="0"/>
              </a:rPr>
              <a:t>			</a:t>
            </a:r>
            <a:r>
              <a:rPr lang="en-US" sz="2100" b="1" noProof="1">
                <a:solidFill>
                  <a:srgbClr val="00B0F0"/>
                </a:solidFill>
                <a:latin typeface="Calibri" pitchFamily="34" charset="0"/>
                <a:cs typeface="Calibri" pitchFamily="34" charset="0"/>
              </a:rPr>
              <a:t>Adult</a:t>
            </a:r>
          </a:p>
          <a:p>
            <a:r>
              <a:rPr lang="en-US" sz="2100" b="1" noProof="1">
                <a:solidFill>
                  <a:srgbClr val="00B0F0"/>
                </a:solidFill>
                <a:latin typeface="Calibri" pitchFamily="34" charset="0"/>
                <a:cs typeface="Calibri" pitchFamily="34" charset="0"/>
              </a:rPr>
              <a:t>        </a:t>
            </a:r>
            <a:r>
              <a:rPr lang="en-US" sz="2100" b="1" dirty="0">
                <a:solidFill>
                  <a:srgbClr val="00B0F0"/>
                </a:solidFill>
                <a:latin typeface="Calibri" pitchFamily="34" charset="0"/>
                <a:cs typeface="Calibri" pitchFamily="34" charset="0"/>
              </a:rPr>
              <a:t>			</a:t>
            </a:r>
            <a:r>
              <a:rPr lang="en-US" sz="2100" b="1" noProof="1">
                <a:solidFill>
                  <a:srgbClr val="00B0F0"/>
                </a:solidFill>
                <a:latin typeface="Calibri" pitchFamily="34" charset="0"/>
                <a:cs typeface="Calibri" pitchFamily="34" charset="0"/>
              </a:rPr>
              <a:t>Senior</a:t>
            </a:r>
          </a:p>
          <a:p>
            <a:r>
              <a:rPr lang="en-US" sz="2100" b="1" noProof="1">
                <a:solidFill>
                  <a:srgbClr val="00B0F0"/>
                </a:solidFill>
                <a:latin typeface="Calibri" pitchFamily="34" charset="0"/>
                <a:cs typeface="Calibri" pitchFamily="34" charset="0"/>
              </a:rPr>
              <a:t>        </a:t>
            </a:r>
            <a:r>
              <a:rPr lang="en-US" sz="2100" b="1" dirty="0">
                <a:solidFill>
                  <a:srgbClr val="00B0F0"/>
                </a:solidFill>
                <a:latin typeface="Calibri" pitchFamily="34" charset="0"/>
                <a:cs typeface="Calibri" pitchFamily="34" charset="0"/>
              </a:rPr>
              <a:t>			</a:t>
            </a:r>
            <a:r>
              <a:rPr lang="en-US" sz="2100" b="1" noProof="1">
                <a:solidFill>
                  <a:srgbClr val="00B0F0"/>
                </a:solidFill>
                <a:latin typeface="Calibri" pitchFamily="34" charset="0"/>
                <a:cs typeface="Calibri" pitchFamily="34" charset="0"/>
              </a:rPr>
              <a:t>Overaged</a:t>
            </a:r>
            <a:endParaRPr lang="en-US" sz="2100" b="1" dirty="0">
              <a:solidFill>
                <a:srgbClr val="00B0F0"/>
              </a:solidFill>
              <a:latin typeface="Calibri" pitchFamily="34" charset="0"/>
              <a:cs typeface="Calibri" pitchFamily="34" charset="0"/>
            </a:endParaRPr>
          </a:p>
          <a:p>
            <a:r>
              <a:rPr lang="en-US" sz="2100" b="1" dirty="0">
                <a:solidFill>
                  <a:schemeClr val="accent2"/>
                </a:solidFill>
                <a:latin typeface="Calibri" pitchFamily="34" charset="0"/>
                <a:cs typeface="Calibri" pitchFamily="34" charset="0"/>
              </a:rPr>
              <a:t>		</a:t>
            </a:r>
            <a:r>
              <a:rPr lang="en-US" sz="2100" b="1" noProof="1">
                <a:solidFill>
                  <a:srgbClr val="FFC000"/>
                </a:solidFill>
                <a:latin typeface="Calibri" pitchFamily="34" charset="0"/>
                <a:cs typeface="Calibri" pitchFamily="34" charset="0"/>
              </a:rPr>
              <a:t>End Enum</a:t>
            </a:r>
            <a:endParaRPr lang="en-US" sz="2100" b="1" dirty="0">
              <a:solidFill>
                <a:srgbClr val="FFC000"/>
              </a:solidFill>
              <a:latin typeface="Calibri" pitchFamily="34" charset="0"/>
              <a:cs typeface="Calibri" pitchFamily="34" charset="0"/>
            </a:endParaRPr>
          </a:p>
          <a:p>
            <a:r>
              <a:rPr lang="en-US" sz="2100" b="1" dirty="0">
                <a:solidFill>
                  <a:schemeClr val="accent2"/>
                </a:solidFill>
                <a:latin typeface="Calibri" pitchFamily="34" charset="0"/>
                <a:cs typeface="Calibri" pitchFamily="34" charset="0"/>
              </a:rPr>
              <a:t>		</a:t>
            </a:r>
            <a:r>
              <a:rPr lang="en-US" sz="2100" b="1" dirty="0">
                <a:solidFill>
                  <a:srgbClr val="00FF00"/>
                </a:solidFill>
                <a:latin typeface="Calibri" pitchFamily="34" charset="0"/>
                <a:cs typeface="Calibri" pitchFamily="34" charset="0"/>
              </a:rPr>
              <a:t>... ... ... ...</a:t>
            </a:r>
          </a:p>
          <a:p>
            <a:r>
              <a:rPr lang="en-US" sz="2100" b="1" dirty="0">
                <a:solidFill>
                  <a:srgbClr val="00FF00"/>
                </a:solidFill>
                <a:latin typeface="Calibri" pitchFamily="34" charset="0"/>
                <a:cs typeface="Calibri" pitchFamily="34" charset="0"/>
              </a:rPr>
              <a:t>	</a:t>
            </a:r>
            <a:r>
              <a:rPr lang="en-US" sz="2100" b="1" dirty="0">
                <a:solidFill>
                  <a:srgbClr val="009900"/>
                </a:solidFill>
                <a:latin typeface="Calibri" pitchFamily="34" charset="0"/>
                <a:cs typeface="Calibri" pitchFamily="34" charset="0"/>
              </a:rPr>
              <a:t>End Class</a:t>
            </a:r>
          </a:p>
          <a:p>
            <a:endParaRPr lang="en-US" sz="2000" b="1" dirty="0">
              <a:solidFill>
                <a:srgbClr val="009900"/>
              </a:solidFill>
              <a:latin typeface="Calibri" pitchFamily="34" charset="0"/>
              <a:cs typeface="Calibri" pitchFamily="34" charset="0"/>
            </a:endParaRPr>
          </a:p>
          <a:p>
            <a:pPr algn="just"/>
            <a:r>
              <a:rPr lang="en-US" sz="2000" dirty="0">
                <a:solidFill>
                  <a:schemeClr val="bg1"/>
                </a:solidFill>
                <a:latin typeface="Calibri" pitchFamily="34" charset="0"/>
                <a:cs typeface="Calibri" pitchFamily="34" charset="0"/>
              </a:rPr>
              <a:t>These statements </a:t>
            </a:r>
            <a:r>
              <a:rPr lang="en-US" sz="2000" b="1" dirty="0">
                <a:solidFill>
                  <a:srgbClr val="FFCCFF"/>
                </a:solidFill>
                <a:latin typeface="Calibri" pitchFamily="34" charset="0"/>
                <a:cs typeface="Calibri" pitchFamily="34" charset="0"/>
              </a:rPr>
              <a:t>must appear outside any procedure</a:t>
            </a:r>
            <a:r>
              <a:rPr lang="en-US" sz="2000" dirty="0">
                <a:solidFill>
                  <a:srgbClr val="FFCCFF"/>
                </a:solidFill>
                <a:latin typeface="Calibri" pitchFamily="34" charset="0"/>
                <a:cs typeface="Calibri" pitchFamily="34" charset="0"/>
              </a:rPr>
              <a:t> </a:t>
            </a:r>
            <a:r>
              <a:rPr lang="en-US" sz="2000" dirty="0">
                <a:solidFill>
                  <a:schemeClr val="bg1"/>
                </a:solidFill>
                <a:latin typeface="Calibri" pitchFamily="34" charset="0"/>
                <a:cs typeface="Calibri" pitchFamily="34" charset="0"/>
              </a:rPr>
              <a:t>in the class, </a:t>
            </a:r>
            <a:r>
              <a:rPr lang="en-US" sz="2000" dirty="0">
                <a:solidFill>
                  <a:srgbClr val="FFCCFF"/>
                </a:solidFill>
                <a:latin typeface="Calibri" pitchFamily="34" charset="0"/>
                <a:cs typeface="Calibri" pitchFamily="34" charset="0"/>
              </a:rPr>
              <a:t>right after the declaration of the class</a:t>
            </a:r>
            <a:r>
              <a:rPr lang="en-US" sz="2000" dirty="0">
                <a:latin typeface="Calibri" pitchFamily="34" charset="0"/>
                <a:cs typeface="Calibri" pitchFamily="34" charset="0"/>
              </a:rPr>
              <a:t>.</a:t>
            </a:r>
          </a:p>
          <a:p>
            <a:pPr algn="just"/>
            <a:r>
              <a:rPr lang="en-US" sz="2000" dirty="0">
                <a:solidFill>
                  <a:schemeClr val="bg1"/>
                </a:solidFill>
                <a:latin typeface="Calibri" pitchFamily="34" charset="0"/>
                <a:cs typeface="Calibri" pitchFamily="34" charset="0"/>
              </a:rPr>
              <a:t>The enumeration is a</a:t>
            </a:r>
            <a:r>
              <a:rPr lang="en-US" sz="2000" dirty="0">
                <a:latin typeface="Calibri" pitchFamily="34" charset="0"/>
                <a:cs typeface="Calibri" pitchFamily="34" charset="0"/>
              </a:rPr>
              <a:t> </a:t>
            </a:r>
            <a:r>
              <a:rPr lang="en-US" sz="2000" b="1" dirty="0">
                <a:solidFill>
                  <a:srgbClr val="FFCCFF"/>
                </a:solidFill>
                <a:latin typeface="Calibri" pitchFamily="34" charset="0"/>
                <a:cs typeface="Calibri" pitchFamily="34" charset="0"/>
              </a:rPr>
              <a:t>list of integer values</a:t>
            </a:r>
            <a:r>
              <a:rPr lang="en-US" sz="2000" dirty="0">
                <a:latin typeface="Calibri" pitchFamily="34" charset="0"/>
                <a:cs typeface="Calibri" pitchFamily="34" charset="0"/>
              </a:rPr>
              <a:t> </a:t>
            </a:r>
            <a:r>
              <a:rPr lang="en-US" sz="2000" dirty="0">
                <a:solidFill>
                  <a:schemeClr val="bg1"/>
                </a:solidFill>
                <a:latin typeface="Calibri" pitchFamily="34" charset="0"/>
                <a:cs typeface="Calibri" pitchFamily="34" charset="0"/>
              </a:rPr>
              <a:t>each one mapped to a name. Hence, </a:t>
            </a:r>
            <a:r>
              <a:rPr lang="en-US" sz="2000" i="1" dirty="0">
                <a:solidFill>
                  <a:schemeClr val="bg1"/>
                </a:solidFill>
                <a:latin typeface="Calibri" pitchFamily="34" charset="0"/>
                <a:cs typeface="Calibri" pitchFamily="34" charset="0"/>
              </a:rPr>
              <a:t>Baby corresponds to 0, </a:t>
            </a:r>
            <a:r>
              <a:rPr lang="en-US" sz="2000" i="1" dirty="0" smtClean="0">
                <a:solidFill>
                  <a:schemeClr val="bg1"/>
                </a:solidFill>
                <a:latin typeface="Calibri" pitchFamily="34" charset="0"/>
                <a:cs typeface="Calibri" pitchFamily="34" charset="0"/>
              </a:rPr>
              <a:t>Toddler</a:t>
            </a:r>
            <a:r>
              <a:rPr lang="en-US" sz="2000" i="1" dirty="0" smtClean="0">
                <a:solidFill>
                  <a:schemeClr val="bg1"/>
                </a:solidFill>
                <a:latin typeface="Calibri" pitchFamily="34" charset="0"/>
                <a:cs typeface="Calibri" pitchFamily="34" charset="0"/>
              </a:rPr>
              <a:t> </a:t>
            </a:r>
            <a:r>
              <a:rPr lang="en-US" sz="2000" i="1" dirty="0">
                <a:solidFill>
                  <a:schemeClr val="bg1"/>
                </a:solidFill>
                <a:latin typeface="Calibri" pitchFamily="34" charset="0"/>
                <a:cs typeface="Calibri" pitchFamily="34" charset="0"/>
              </a:rPr>
              <a:t>corresponds to 1, and so 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4"/>
          <p:cNvSpPr txBox="1">
            <a:spLocks noChangeArrowheads="1"/>
          </p:cNvSpPr>
          <p:nvPr/>
        </p:nvSpPr>
        <p:spPr bwMode="auto">
          <a:xfrm>
            <a:off x="685800" y="-76200"/>
            <a:ext cx="7620000" cy="588963"/>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FF00"/>
                </a:solidFill>
                <a:latin typeface="Arial" charset="0"/>
              </a:rPr>
              <a:t>Using An Enumeration</a:t>
            </a:r>
          </a:p>
        </p:txBody>
      </p:sp>
      <p:sp>
        <p:nvSpPr>
          <p:cNvPr id="20485" name="Text Box 5"/>
          <p:cNvSpPr txBox="1">
            <a:spLocks noChangeArrowheads="1"/>
          </p:cNvSpPr>
          <p:nvPr/>
        </p:nvSpPr>
        <p:spPr bwMode="auto">
          <a:xfrm>
            <a:off x="152400" y="381000"/>
            <a:ext cx="8763000" cy="6093976"/>
          </a:xfrm>
          <a:prstGeom prst="rect">
            <a:avLst/>
          </a:prstGeom>
          <a:noFill/>
          <a:ln w="9525">
            <a:noFill/>
            <a:miter lim="800000"/>
            <a:headEnd/>
            <a:tailEnd/>
          </a:ln>
          <a:effectLst/>
        </p:spPr>
        <p:txBody>
          <a:bodyPr>
            <a:spAutoFit/>
          </a:bodyPr>
          <a:lstStyle/>
          <a:p>
            <a:pPr algn="just">
              <a:spcBef>
                <a:spcPct val="50000"/>
              </a:spcBef>
              <a:tabLst>
                <a:tab pos="282575" algn="l"/>
              </a:tabLst>
            </a:pPr>
            <a:r>
              <a:rPr lang="en-US" sz="2000" dirty="0">
                <a:solidFill>
                  <a:schemeClr val="bg1"/>
                </a:solidFill>
                <a:latin typeface="Calibri" pitchFamily="34" charset="0"/>
                <a:cs typeface="Calibri" pitchFamily="34" charset="0"/>
              </a:rPr>
              <a:t>We can use the enumeration in a class inside a method as shown below:</a:t>
            </a:r>
          </a:p>
          <a:p>
            <a:pPr>
              <a:spcBef>
                <a:spcPct val="50000"/>
              </a:spcBef>
              <a:tabLst>
                <a:tab pos="282575" algn="l"/>
              </a:tabLst>
            </a:pPr>
            <a:endParaRPr lang="en-US" sz="2000" dirty="0">
              <a:solidFill>
                <a:schemeClr val="bg1"/>
              </a:solidFill>
              <a:latin typeface="Calibri" pitchFamily="34" charset="0"/>
              <a:cs typeface="Calibri" pitchFamily="34" charset="0"/>
            </a:endParaRPr>
          </a:p>
          <a:p>
            <a:pPr>
              <a:tabLst>
                <a:tab pos="282575" algn="l"/>
              </a:tabLst>
            </a:pPr>
            <a:r>
              <a:rPr lang="en-US" sz="2000" b="1" noProof="1">
                <a:solidFill>
                  <a:srgbClr val="FF00FF"/>
                </a:solidFill>
                <a:latin typeface="Calibri" pitchFamily="34" charset="0"/>
                <a:cs typeface="Calibri" pitchFamily="34" charset="0"/>
              </a:rPr>
              <a:t>Public Function </a:t>
            </a:r>
            <a:r>
              <a:rPr lang="en-US" sz="2000" b="1" noProof="1">
                <a:solidFill>
                  <a:schemeClr val="bg1"/>
                </a:solidFill>
                <a:latin typeface="Calibri" pitchFamily="34" charset="0"/>
                <a:cs typeface="Calibri" pitchFamily="34" charset="0"/>
              </a:rPr>
              <a:t>GetAgeGroup() As AgeGroup</a:t>
            </a:r>
          </a:p>
          <a:p>
            <a:pPr>
              <a:tabLst>
                <a:tab pos="282575" algn="l"/>
              </a:tabLst>
            </a:pPr>
            <a:r>
              <a:rPr lang="en-US" sz="2000" noProof="1">
                <a:solidFill>
                  <a:schemeClr val="bg1"/>
                </a:solidFill>
                <a:latin typeface="Calibri" pitchFamily="34" charset="0"/>
                <a:cs typeface="Calibri" pitchFamily="34" charset="0"/>
              </a:rPr>
              <a:t>        Dim </a:t>
            </a:r>
            <a:r>
              <a:rPr lang="en-US" sz="2000" b="1" noProof="1">
                <a:solidFill>
                  <a:srgbClr val="FFC000"/>
                </a:solidFill>
                <a:latin typeface="Calibri" pitchFamily="34" charset="0"/>
                <a:cs typeface="Calibri" pitchFamily="34" charset="0"/>
              </a:rPr>
              <a:t>group</a:t>
            </a:r>
            <a:r>
              <a:rPr lang="en-US" sz="2000" noProof="1">
                <a:latin typeface="Calibri" pitchFamily="34" charset="0"/>
                <a:cs typeface="Calibri" pitchFamily="34" charset="0"/>
              </a:rPr>
              <a:t> </a:t>
            </a:r>
            <a:r>
              <a:rPr lang="en-US" sz="2000" noProof="1">
                <a:solidFill>
                  <a:schemeClr val="bg1"/>
                </a:solidFill>
                <a:latin typeface="Calibri" pitchFamily="34" charset="0"/>
                <a:cs typeface="Calibri" pitchFamily="34" charset="0"/>
              </a:rPr>
              <a:t>As AgeGroup</a:t>
            </a:r>
          </a:p>
          <a:p>
            <a:pPr>
              <a:tabLst>
                <a:tab pos="282575" algn="l"/>
              </a:tabLst>
            </a:pPr>
            <a:r>
              <a:rPr lang="en-US" sz="2000" noProof="1">
                <a:latin typeface="Calibri" pitchFamily="34" charset="0"/>
                <a:cs typeface="Calibri" pitchFamily="34" charset="0"/>
              </a:rPr>
              <a:t>        </a:t>
            </a:r>
            <a:r>
              <a:rPr lang="en-US" sz="2000" b="1" noProof="1">
                <a:solidFill>
                  <a:srgbClr val="FFCCFF"/>
                </a:solidFill>
                <a:latin typeface="Calibri" pitchFamily="34" charset="0"/>
                <a:cs typeface="Calibri" pitchFamily="34" charset="0"/>
              </a:rPr>
              <a:t>Select Case tAge</a:t>
            </a:r>
          </a:p>
          <a:p>
            <a:pPr>
              <a:tabLst>
                <a:tab pos="282575" algn="l"/>
              </a:tabLst>
            </a:pPr>
            <a:r>
              <a:rPr lang="en-US" sz="2000" noProof="1">
                <a:solidFill>
                  <a:srgbClr val="92D050"/>
                </a:solidFill>
                <a:latin typeface="Calibri" pitchFamily="34" charset="0"/>
                <a:cs typeface="Calibri" pitchFamily="34" charset="0"/>
              </a:rPr>
              <a:t>            </a:t>
            </a:r>
            <a:r>
              <a:rPr lang="en-US" sz="2000" b="1" noProof="1">
                <a:solidFill>
                  <a:srgbClr val="92D050"/>
                </a:solidFill>
                <a:latin typeface="Calibri" pitchFamily="34" charset="0"/>
                <a:cs typeface="Calibri" pitchFamily="34" charset="0"/>
              </a:rPr>
              <a:t>Case Is &lt; 5 : Return (group.Baby)</a:t>
            </a:r>
          </a:p>
          <a:p>
            <a:pPr>
              <a:tabLst>
                <a:tab pos="282575" algn="l"/>
              </a:tabLst>
            </a:pPr>
            <a:r>
              <a:rPr lang="en-US" sz="2000" b="1" noProof="1">
                <a:solidFill>
                  <a:srgbClr val="92D050"/>
                </a:solidFill>
                <a:latin typeface="Calibri" pitchFamily="34" charset="0"/>
                <a:cs typeface="Calibri" pitchFamily="34" charset="0"/>
              </a:rPr>
              <a:t>            Case Is &lt; 12 : Return (group.Toddler)</a:t>
            </a:r>
          </a:p>
          <a:p>
            <a:pPr>
              <a:tabLst>
                <a:tab pos="282575" algn="l"/>
              </a:tabLst>
            </a:pPr>
            <a:r>
              <a:rPr lang="en-US" sz="2000" b="1" noProof="1">
                <a:solidFill>
                  <a:srgbClr val="92D050"/>
                </a:solidFill>
                <a:latin typeface="Calibri" pitchFamily="34" charset="0"/>
                <a:cs typeface="Calibri" pitchFamily="34" charset="0"/>
              </a:rPr>
              <a:t>            Case Is &lt; 21 : Return (group.Teenager)</a:t>
            </a:r>
          </a:p>
          <a:p>
            <a:pPr>
              <a:tabLst>
                <a:tab pos="282575" algn="l"/>
              </a:tabLst>
            </a:pPr>
            <a:r>
              <a:rPr lang="en-US" sz="2000" b="1" noProof="1">
                <a:solidFill>
                  <a:srgbClr val="92D050"/>
                </a:solidFill>
                <a:latin typeface="Calibri" pitchFamily="34" charset="0"/>
                <a:cs typeface="Calibri" pitchFamily="34" charset="0"/>
              </a:rPr>
              <a:t>            Case Is &lt; 65 : Return (group.Adult)</a:t>
            </a:r>
          </a:p>
          <a:p>
            <a:pPr>
              <a:tabLst>
                <a:tab pos="282575" algn="l"/>
              </a:tabLst>
            </a:pPr>
            <a:r>
              <a:rPr lang="en-US" sz="2000" b="1" noProof="1">
                <a:solidFill>
                  <a:srgbClr val="92D050"/>
                </a:solidFill>
                <a:latin typeface="Calibri" pitchFamily="34" charset="0"/>
                <a:cs typeface="Calibri" pitchFamily="34" charset="0"/>
              </a:rPr>
              <a:t>            Case Is &lt; 100 : Return (group.Senior)</a:t>
            </a:r>
          </a:p>
          <a:p>
            <a:pPr>
              <a:tabLst>
                <a:tab pos="282575" algn="l"/>
              </a:tabLst>
            </a:pPr>
            <a:r>
              <a:rPr lang="en-US" sz="2000" b="1" noProof="1">
                <a:solidFill>
                  <a:srgbClr val="92D050"/>
                </a:solidFill>
                <a:latin typeface="Calibri" pitchFamily="34" charset="0"/>
                <a:cs typeface="Calibri" pitchFamily="34" charset="0"/>
              </a:rPr>
              <a:t>            Case Else : Return (group.Overaged)</a:t>
            </a:r>
          </a:p>
          <a:p>
            <a:pPr>
              <a:tabLst>
                <a:tab pos="282575" algn="l"/>
              </a:tabLst>
            </a:pPr>
            <a:r>
              <a:rPr lang="en-US" sz="2000" noProof="1">
                <a:latin typeface="Calibri" pitchFamily="34" charset="0"/>
                <a:cs typeface="Calibri" pitchFamily="34" charset="0"/>
              </a:rPr>
              <a:t>        </a:t>
            </a:r>
            <a:r>
              <a:rPr lang="en-US" sz="2000" b="1" noProof="1">
                <a:solidFill>
                  <a:srgbClr val="FFCCFF"/>
                </a:solidFill>
                <a:latin typeface="Calibri" pitchFamily="34" charset="0"/>
                <a:cs typeface="Calibri" pitchFamily="34" charset="0"/>
              </a:rPr>
              <a:t>End Select</a:t>
            </a:r>
            <a:endParaRPr lang="en-US" sz="2000" b="1" dirty="0">
              <a:solidFill>
                <a:srgbClr val="FFCCFF"/>
              </a:solidFill>
              <a:latin typeface="Calibri" pitchFamily="34" charset="0"/>
              <a:cs typeface="Calibri" pitchFamily="34" charset="0"/>
            </a:endParaRPr>
          </a:p>
          <a:p>
            <a:pPr>
              <a:tabLst>
                <a:tab pos="282575" algn="l"/>
              </a:tabLst>
            </a:pPr>
            <a:r>
              <a:rPr lang="en-US" sz="2000" b="1" noProof="1">
                <a:solidFill>
                  <a:srgbClr val="FF00FF"/>
                </a:solidFill>
                <a:latin typeface="Calibri" pitchFamily="34" charset="0"/>
                <a:cs typeface="Calibri" pitchFamily="34" charset="0"/>
              </a:rPr>
              <a:t>End Function</a:t>
            </a:r>
            <a:endParaRPr lang="en-US" sz="2000" b="1" dirty="0">
              <a:solidFill>
                <a:srgbClr val="FF00FF"/>
              </a:solidFill>
              <a:latin typeface="Calibri" pitchFamily="34" charset="0"/>
              <a:cs typeface="Calibri" pitchFamily="34" charset="0"/>
            </a:endParaRPr>
          </a:p>
          <a:p>
            <a:pPr>
              <a:tabLst>
                <a:tab pos="282575" algn="l"/>
              </a:tabLst>
            </a:pPr>
            <a:endParaRPr lang="en-US" sz="2000" b="1" dirty="0">
              <a:latin typeface="Calibri" pitchFamily="34" charset="0"/>
              <a:cs typeface="Calibri" pitchFamily="34" charset="0"/>
            </a:endParaRPr>
          </a:p>
          <a:p>
            <a:pPr algn="just">
              <a:tabLst>
                <a:tab pos="282575" algn="l"/>
              </a:tabLst>
            </a:pPr>
            <a:r>
              <a:rPr lang="en-US" sz="2000" dirty="0">
                <a:solidFill>
                  <a:schemeClr val="bg1"/>
                </a:solidFill>
                <a:latin typeface="Calibri" pitchFamily="34" charset="0"/>
                <a:cs typeface="Calibri" pitchFamily="34" charset="0"/>
              </a:rPr>
              <a:t>The advantage of using enumerations is that you can manipulate meaningful names instead of numeric constants. This makes our code easier to understand. For example:</a:t>
            </a:r>
          </a:p>
          <a:p>
            <a:pPr algn="just">
              <a:tabLst>
                <a:tab pos="282575" algn="l"/>
              </a:tabLst>
            </a:pPr>
            <a:r>
              <a:rPr lang="en-US" sz="2000" dirty="0">
                <a:solidFill>
                  <a:schemeClr val="bg1"/>
                </a:solidFill>
                <a:latin typeface="Calibri" pitchFamily="34" charset="0"/>
                <a:cs typeface="Calibri" pitchFamily="34" charset="0"/>
              </a:rPr>
              <a:t>	</a:t>
            </a:r>
          </a:p>
          <a:p>
            <a:pPr algn="just">
              <a:tabLst>
                <a:tab pos="282575" algn="l"/>
              </a:tabLst>
            </a:pPr>
            <a:r>
              <a:rPr lang="en-US" sz="2000" b="1" dirty="0">
                <a:solidFill>
                  <a:schemeClr val="bg1"/>
                </a:solidFill>
                <a:latin typeface="Calibri" pitchFamily="34" charset="0"/>
                <a:cs typeface="Calibri" pitchFamily="34" charset="0"/>
              </a:rPr>
              <a:t>	</a:t>
            </a:r>
            <a:r>
              <a:rPr lang="en-US" sz="2000" b="1" noProof="1">
                <a:solidFill>
                  <a:schemeClr val="bg1"/>
                </a:solidFill>
                <a:latin typeface="Calibri" pitchFamily="34" charset="0"/>
                <a:cs typeface="Calibri" pitchFamily="34" charset="0"/>
              </a:rPr>
              <a:t>If </a:t>
            </a:r>
            <a:r>
              <a:rPr lang="en-US" sz="2000" b="1" noProof="1">
                <a:solidFill>
                  <a:srgbClr val="FFCCFF"/>
                </a:solidFill>
                <a:latin typeface="Calibri" pitchFamily="34" charset="0"/>
                <a:cs typeface="Calibri" pitchFamily="34" charset="0"/>
              </a:rPr>
              <a:t>obj.GetAgeGroup = Minimal.AgeGroup.Senior </a:t>
            </a:r>
            <a:r>
              <a:rPr lang="en-US" sz="2000" b="1" noProof="1">
                <a:solidFill>
                  <a:schemeClr val="bg1"/>
                </a:solidFill>
                <a:latin typeface="Calibri" pitchFamily="34" charset="0"/>
                <a:cs typeface="Calibri" pitchFamily="34" charset="0"/>
              </a:rPr>
              <a:t>Then</a:t>
            </a:r>
            <a:r>
              <a:rPr lang="en-US" sz="2000" b="1" noProof="1">
                <a:latin typeface="Calibri" pitchFamily="34" charset="0"/>
                <a:cs typeface="Calibri" pitchFamily="34" charset="0"/>
              </a:rPr>
              <a:t> </a:t>
            </a:r>
            <a:r>
              <a:rPr lang="en-US" sz="2000" b="1" noProof="1">
                <a:solidFill>
                  <a:srgbClr val="92D050"/>
                </a:solidFill>
                <a:latin typeface="Calibri" pitchFamily="34" charset="0"/>
                <a:cs typeface="Calibri" pitchFamily="34" charset="0"/>
              </a:rPr>
              <a:t>discount = 1.2</a:t>
            </a:r>
            <a:endParaRPr lang="en-US" sz="2000" b="1" dirty="0">
              <a:solidFill>
                <a:srgbClr val="92D050"/>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ext Box 4"/>
          <p:cNvSpPr txBox="1">
            <a:spLocks noChangeArrowheads="1"/>
          </p:cNvSpPr>
          <p:nvPr/>
        </p:nvSpPr>
        <p:spPr bwMode="auto">
          <a:xfrm>
            <a:off x="685800" y="76200"/>
            <a:ext cx="7620000" cy="588963"/>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FF00"/>
                </a:solidFill>
                <a:latin typeface="Arial" charset="0"/>
              </a:rPr>
              <a:t>Using A Class In Other Projects</a:t>
            </a:r>
          </a:p>
        </p:txBody>
      </p:sp>
      <p:sp>
        <p:nvSpPr>
          <p:cNvPr id="21509" name="Text Box 5"/>
          <p:cNvSpPr txBox="1">
            <a:spLocks noChangeArrowheads="1"/>
          </p:cNvSpPr>
          <p:nvPr/>
        </p:nvSpPr>
        <p:spPr bwMode="auto">
          <a:xfrm>
            <a:off x="152400" y="838200"/>
            <a:ext cx="8610600" cy="1938992"/>
          </a:xfrm>
          <a:prstGeom prst="rect">
            <a:avLst/>
          </a:prstGeom>
          <a:noFill/>
          <a:ln w="9525">
            <a:noFill/>
            <a:miter lim="800000"/>
            <a:headEnd/>
            <a:tailEnd/>
          </a:ln>
          <a:effectLst/>
        </p:spPr>
        <p:txBody>
          <a:bodyPr>
            <a:spAutoFit/>
          </a:bodyPr>
          <a:lstStyle/>
          <a:p>
            <a:pPr algn="just">
              <a:spcBef>
                <a:spcPct val="50000"/>
              </a:spcBef>
            </a:pPr>
            <a:r>
              <a:rPr lang="en-US" sz="2400" dirty="0">
                <a:solidFill>
                  <a:schemeClr val="bg1"/>
                </a:solidFill>
                <a:latin typeface="Calibri" pitchFamily="34" charset="0"/>
                <a:cs typeface="Calibri" pitchFamily="34" charset="0"/>
              </a:rPr>
              <a:t>A Windows project cannot be used as a component in another object. To change the Project type, we need to right-click the project’s name and select Properties. On the project’s Properties dialog box, we need to change the Application type </a:t>
            </a:r>
            <a:r>
              <a:rPr lang="en-US" sz="2400" b="1" dirty="0">
                <a:solidFill>
                  <a:srgbClr val="92D050"/>
                </a:solidFill>
                <a:latin typeface="Calibri" pitchFamily="34" charset="0"/>
                <a:cs typeface="Calibri" pitchFamily="34" charset="0"/>
              </a:rPr>
              <a:t>from Windows Application to Class Library,</a:t>
            </a:r>
            <a:r>
              <a:rPr lang="en-US" sz="2400" dirty="0">
                <a:latin typeface="Calibri" pitchFamily="34" charset="0"/>
                <a:cs typeface="Calibri" pitchFamily="34" charset="0"/>
              </a:rPr>
              <a:t> </a:t>
            </a:r>
            <a:r>
              <a:rPr lang="en-US" sz="2400" dirty="0">
                <a:solidFill>
                  <a:schemeClr val="bg1"/>
                </a:solidFill>
                <a:latin typeface="Calibri" pitchFamily="34" charset="0"/>
                <a:cs typeface="Calibri" pitchFamily="34" charset="0"/>
              </a:rPr>
              <a:t>as shown below:</a:t>
            </a:r>
          </a:p>
        </p:txBody>
      </p:sp>
      <p:pic>
        <p:nvPicPr>
          <p:cNvPr id="21510" name="Picture 6"/>
          <p:cNvPicPr>
            <a:picLocks noChangeAspect="1" noChangeArrowheads="1"/>
          </p:cNvPicPr>
          <p:nvPr/>
        </p:nvPicPr>
        <p:blipFill>
          <a:blip r:embed="rId2"/>
          <a:srcRect l="4814" t="23520" r="22000" b="18925"/>
          <a:stretch>
            <a:fillRect/>
          </a:stretch>
        </p:blipFill>
        <p:spPr bwMode="auto">
          <a:xfrm>
            <a:off x="1371600" y="3019425"/>
            <a:ext cx="6400800" cy="360997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ext Box 4"/>
          <p:cNvSpPr txBox="1">
            <a:spLocks noChangeArrowheads="1"/>
          </p:cNvSpPr>
          <p:nvPr/>
        </p:nvSpPr>
        <p:spPr bwMode="auto">
          <a:xfrm>
            <a:off x="685800" y="76200"/>
            <a:ext cx="7620000" cy="588963"/>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FF00"/>
                </a:solidFill>
                <a:latin typeface="Arial" charset="0"/>
              </a:rPr>
              <a:t>Using A Class In Other Projects</a:t>
            </a:r>
          </a:p>
        </p:txBody>
      </p:sp>
      <p:sp>
        <p:nvSpPr>
          <p:cNvPr id="22533" name="Text Box 5"/>
          <p:cNvSpPr txBox="1">
            <a:spLocks noChangeArrowheads="1"/>
          </p:cNvSpPr>
          <p:nvPr/>
        </p:nvSpPr>
        <p:spPr bwMode="auto">
          <a:xfrm>
            <a:off x="304800" y="685800"/>
            <a:ext cx="8458200" cy="5447645"/>
          </a:xfrm>
          <a:prstGeom prst="rect">
            <a:avLst/>
          </a:prstGeom>
          <a:noFill/>
          <a:ln w="9525">
            <a:noFill/>
            <a:miter lim="800000"/>
            <a:headEnd/>
            <a:tailEnd/>
          </a:ln>
          <a:effectLst/>
        </p:spPr>
        <p:txBody>
          <a:bodyPr>
            <a:spAutoFit/>
          </a:bodyPr>
          <a:lstStyle/>
          <a:p>
            <a:pPr marL="347663" indent="-347663" algn="just">
              <a:spcBef>
                <a:spcPct val="50000"/>
              </a:spcBef>
              <a:buFont typeface="Wingdings" pitchFamily="2" charset="2"/>
              <a:buChar char="q"/>
            </a:pPr>
            <a:r>
              <a:rPr lang="en-US" sz="2400" dirty="0">
                <a:solidFill>
                  <a:schemeClr val="bg1"/>
                </a:solidFill>
                <a:latin typeface="Calibri" pitchFamily="34" charset="0"/>
                <a:cs typeface="Calibri" pitchFamily="34" charset="0"/>
              </a:rPr>
              <a:t>Next open the Build menu and select Configuration Manager. The current configuration is Debug. We need to</a:t>
            </a:r>
            <a:r>
              <a:rPr lang="en-US" sz="2400" dirty="0">
                <a:latin typeface="Calibri" pitchFamily="34" charset="0"/>
                <a:cs typeface="Calibri" pitchFamily="34" charset="0"/>
              </a:rPr>
              <a:t> </a:t>
            </a:r>
            <a:r>
              <a:rPr lang="en-US" sz="2400" b="1" dirty="0">
                <a:solidFill>
                  <a:srgbClr val="009900"/>
                </a:solidFill>
                <a:latin typeface="Calibri" pitchFamily="34" charset="0"/>
                <a:cs typeface="Calibri" pitchFamily="34" charset="0"/>
              </a:rPr>
              <a:t>change it to Release. </a:t>
            </a:r>
          </a:p>
          <a:p>
            <a:pPr marL="347663" indent="-347663" algn="just">
              <a:spcBef>
                <a:spcPct val="50000"/>
              </a:spcBef>
              <a:buFont typeface="Wingdings" pitchFamily="2" charset="2"/>
              <a:buChar char="q"/>
            </a:pPr>
            <a:r>
              <a:rPr lang="en-US" sz="2400" dirty="0">
                <a:solidFill>
                  <a:schemeClr val="bg1"/>
                </a:solidFill>
                <a:latin typeface="Calibri" pitchFamily="34" charset="0"/>
                <a:cs typeface="Calibri" pitchFamily="34" charset="0"/>
              </a:rPr>
              <a:t>The Debug configuration should be used in testing and debugging the project. When we are </a:t>
            </a:r>
            <a:r>
              <a:rPr lang="en-US" sz="2400" b="1" dirty="0">
                <a:solidFill>
                  <a:schemeClr val="bg1"/>
                </a:solidFill>
                <a:latin typeface="Calibri" pitchFamily="34" charset="0"/>
                <a:cs typeface="Calibri" pitchFamily="34" charset="0"/>
              </a:rPr>
              <a:t>ready to distribute the application</a:t>
            </a:r>
            <a:r>
              <a:rPr lang="en-US" sz="2400" dirty="0">
                <a:solidFill>
                  <a:schemeClr val="bg1"/>
                </a:solidFill>
                <a:latin typeface="Calibri" pitchFamily="34" charset="0"/>
                <a:cs typeface="Calibri" pitchFamily="34" charset="0"/>
              </a:rPr>
              <a:t>, we must change the current configuration to Release.</a:t>
            </a:r>
          </a:p>
          <a:p>
            <a:pPr marL="347663" indent="-347663" algn="just">
              <a:spcBef>
                <a:spcPct val="50000"/>
              </a:spcBef>
              <a:buFont typeface="Wingdings" pitchFamily="2" charset="2"/>
              <a:buChar char="q"/>
            </a:pPr>
            <a:r>
              <a:rPr lang="en-US" sz="2400" dirty="0">
                <a:solidFill>
                  <a:schemeClr val="bg1"/>
                </a:solidFill>
                <a:latin typeface="Calibri" pitchFamily="34" charset="0"/>
                <a:cs typeface="Calibri" pitchFamily="34" charset="0"/>
              </a:rPr>
              <a:t>Then, from the main menu, </a:t>
            </a:r>
            <a:r>
              <a:rPr lang="en-US" sz="2400" b="1" dirty="0">
                <a:solidFill>
                  <a:srgbClr val="009900"/>
                </a:solidFill>
                <a:latin typeface="Calibri" pitchFamily="34" charset="0"/>
                <a:cs typeface="Calibri" pitchFamily="34" charset="0"/>
              </a:rPr>
              <a:t>select Build</a:t>
            </a:r>
            <a:r>
              <a:rPr lang="en-US" sz="2400" dirty="0">
                <a:latin typeface="Calibri" pitchFamily="34" charset="0"/>
                <a:cs typeface="Calibri" pitchFamily="34" charset="0"/>
              </a:rPr>
              <a:t> </a:t>
            </a:r>
            <a:r>
              <a:rPr lang="en-US" sz="2400" dirty="0">
                <a:solidFill>
                  <a:schemeClr val="bg1"/>
                </a:solidFill>
                <a:latin typeface="Calibri" pitchFamily="34" charset="0"/>
                <a:cs typeface="Calibri" pitchFamily="34" charset="0"/>
              </a:rPr>
              <a:t>and Build the class. This command will </a:t>
            </a:r>
            <a:r>
              <a:rPr lang="en-US" sz="2400" b="1" dirty="0">
                <a:solidFill>
                  <a:schemeClr val="bg1"/>
                </a:solidFill>
                <a:latin typeface="Calibri" pitchFamily="34" charset="0"/>
                <a:cs typeface="Calibri" pitchFamily="34" charset="0"/>
              </a:rPr>
              <a:t>compile class project</a:t>
            </a:r>
            <a:r>
              <a:rPr lang="en-US" sz="2400" dirty="0">
                <a:solidFill>
                  <a:schemeClr val="bg1"/>
                </a:solidFill>
                <a:latin typeface="Calibri" pitchFamily="34" charset="0"/>
                <a:cs typeface="Calibri" pitchFamily="34" charset="0"/>
              </a:rPr>
              <a:t> and </a:t>
            </a:r>
            <a:r>
              <a:rPr lang="en-US" sz="2400" b="1" dirty="0">
                <a:solidFill>
                  <a:srgbClr val="009900"/>
                </a:solidFill>
                <a:latin typeface="Calibri" pitchFamily="34" charset="0"/>
                <a:cs typeface="Calibri" pitchFamily="34" charset="0"/>
              </a:rPr>
              <a:t>create a DLL file.</a:t>
            </a:r>
            <a:r>
              <a:rPr lang="en-US" sz="2400" dirty="0">
                <a:latin typeface="Calibri" pitchFamily="34" charset="0"/>
                <a:cs typeface="Calibri" pitchFamily="34" charset="0"/>
              </a:rPr>
              <a:t> </a:t>
            </a:r>
            <a:r>
              <a:rPr lang="en-US" sz="2400" dirty="0">
                <a:solidFill>
                  <a:schemeClr val="bg1"/>
                </a:solidFill>
                <a:latin typeface="Calibri" pitchFamily="34" charset="0"/>
                <a:cs typeface="Calibri" pitchFamily="34" charset="0"/>
              </a:rPr>
              <a:t>This is the file that contains the class’s code and is the file we must use in any project that needs the functionality of the class.</a:t>
            </a:r>
          </a:p>
          <a:p>
            <a:pPr marL="347663" indent="-347663" algn="just">
              <a:spcBef>
                <a:spcPct val="50000"/>
              </a:spcBef>
              <a:buFont typeface="Wingdings" pitchFamily="2" charset="2"/>
              <a:buChar char="q"/>
            </a:pPr>
            <a:r>
              <a:rPr lang="en-US" sz="2400" dirty="0">
                <a:solidFill>
                  <a:schemeClr val="bg1"/>
                </a:solidFill>
                <a:latin typeface="Calibri" pitchFamily="34" charset="0"/>
                <a:cs typeface="Calibri" pitchFamily="34" charset="0"/>
              </a:rPr>
              <a:t>The DLL file will be created in the </a:t>
            </a:r>
            <a:r>
              <a:rPr lang="en-US" sz="2400" b="1" dirty="0">
                <a:solidFill>
                  <a:srgbClr val="009900"/>
                </a:solidFill>
                <a:latin typeface="Calibri" pitchFamily="34" charset="0"/>
                <a:cs typeface="Calibri" pitchFamily="34" charset="0"/>
              </a:rPr>
              <a:t>\</a:t>
            </a:r>
            <a:r>
              <a:rPr lang="en-US" sz="2400" b="1" dirty="0" err="1">
                <a:solidFill>
                  <a:srgbClr val="009900"/>
                </a:solidFill>
                <a:latin typeface="Calibri" pitchFamily="34" charset="0"/>
                <a:cs typeface="Calibri" pitchFamily="34" charset="0"/>
              </a:rPr>
              <a:t>Obj</a:t>
            </a:r>
            <a:r>
              <a:rPr lang="en-US" sz="2400" b="1" dirty="0">
                <a:solidFill>
                  <a:srgbClr val="009900"/>
                </a:solidFill>
                <a:latin typeface="Calibri" pitchFamily="34" charset="0"/>
                <a:cs typeface="Calibri" pitchFamily="34" charset="0"/>
              </a:rPr>
              <a:t>\Release folder</a:t>
            </a:r>
            <a:r>
              <a:rPr lang="en-US" sz="2400" dirty="0">
                <a:latin typeface="Calibri" pitchFamily="34" charset="0"/>
                <a:cs typeface="Calibri" pitchFamily="34" charset="0"/>
              </a:rPr>
              <a:t> </a:t>
            </a:r>
            <a:r>
              <a:rPr lang="en-US" sz="2400" dirty="0">
                <a:solidFill>
                  <a:schemeClr val="bg1"/>
                </a:solidFill>
                <a:latin typeface="Calibri" pitchFamily="34" charset="0"/>
                <a:cs typeface="Calibri" pitchFamily="34" charset="0"/>
              </a:rPr>
              <a:t>under the project’s folder.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0" y="685800"/>
            <a:ext cx="9144000" cy="5447645"/>
          </a:xfrm>
          <a:prstGeom prst="rect">
            <a:avLst/>
          </a:prstGeom>
          <a:noFill/>
          <a:ln w="9525">
            <a:noFill/>
            <a:miter lim="800000"/>
            <a:headEnd/>
            <a:tailEnd/>
          </a:ln>
          <a:effectLst/>
        </p:spPr>
        <p:txBody>
          <a:bodyPr wrap="square">
            <a:spAutoFit/>
          </a:bodyPr>
          <a:lstStyle/>
          <a:p>
            <a:pPr marL="398463" indent="-398463" algn="just">
              <a:spcBef>
                <a:spcPct val="50000"/>
              </a:spcBef>
              <a:buFont typeface="Wingdings" pitchFamily="2" charset="2"/>
              <a:buChar char="q"/>
            </a:pPr>
            <a:r>
              <a:rPr lang="en-US" sz="2400" dirty="0">
                <a:solidFill>
                  <a:schemeClr val="bg1"/>
                </a:solidFill>
                <a:latin typeface="Calibri" pitchFamily="34" charset="0"/>
                <a:cs typeface="Calibri" pitchFamily="34" charset="0"/>
              </a:rPr>
              <a:t>Classes are at the very heart of V</a:t>
            </a:r>
            <a:r>
              <a:rPr lang="en-US" sz="2400" dirty="0" smtClean="0">
                <a:solidFill>
                  <a:schemeClr val="bg1"/>
                </a:solidFill>
                <a:latin typeface="Calibri" pitchFamily="34" charset="0"/>
                <a:cs typeface="Calibri" pitchFamily="34" charset="0"/>
              </a:rPr>
              <a:t>isual </a:t>
            </a:r>
            <a:r>
              <a:rPr lang="en-US" sz="2400" dirty="0">
                <a:solidFill>
                  <a:schemeClr val="bg1"/>
                </a:solidFill>
                <a:latin typeface="Calibri" pitchFamily="34" charset="0"/>
                <a:cs typeface="Calibri" pitchFamily="34" charset="0"/>
              </a:rPr>
              <a:t>Studio; everything we do with VB.NET is a </a:t>
            </a:r>
            <a:r>
              <a:rPr lang="en-US" sz="2400" b="1" dirty="0">
                <a:solidFill>
                  <a:schemeClr val="bg1"/>
                </a:solidFill>
                <a:latin typeface="Calibri" pitchFamily="34" charset="0"/>
                <a:cs typeface="Calibri" pitchFamily="34" charset="0"/>
              </a:rPr>
              <a:t>class</a:t>
            </a:r>
            <a:r>
              <a:rPr lang="en-US" sz="2400" dirty="0">
                <a:solidFill>
                  <a:schemeClr val="bg1"/>
                </a:solidFill>
                <a:latin typeface="Calibri" pitchFamily="34" charset="0"/>
                <a:cs typeface="Calibri" pitchFamily="34" charset="0"/>
              </a:rPr>
              <a:t>.</a:t>
            </a:r>
          </a:p>
          <a:p>
            <a:pPr marL="398463" indent="-398463" algn="just">
              <a:spcBef>
                <a:spcPct val="50000"/>
              </a:spcBef>
              <a:buFont typeface="Wingdings" pitchFamily="2" charset="2"/>
              <a:buChar char="q"/>
            </a:pPr>
            <a:r>
              <a:rPr lang="en-US" sz="2400" dirty="0" smtClean="0">
                <a:solidFill>
                  <a:schemeClr val="bg1"/>
                </a:solidFill>
                <a:latin typeface="Calibri" pitchFamily="34" charset="0"/>
                <a:cs typeface="Calibri" pitchFamily="34" charset="0"/>
              </a:rPr>
              <a:t>Even </a:t>
            </a:r>
            <a:r>
              <a:rPr lang="en-US" sz="2400" b="1" dirty="0">
                <a:solidFill>
                  <a:schemeClr val="bg1"/>
                </a:solidFill>
                <a:latin typeface="Calibri" pitchFamily="34" charset="0"/>
                <a:cs typeface="Calibri" pitchFamily="34" charset="0"/>
              </a:rPr>
              <a:t>a form is a class</a:t>
            </a:r>
            <a:r>
              <a:rPr lang="en-US" sz="2400" dirty="0">
                <a:solidFill>
                  <a:schemeClr val="bg1"/>
                </a:solidFill>
                <a:latin typeface="Calibri" pitchFamily="34" charset="0"/>
                <a:cs typeface="Calibri" pitchFamily="34" charset="0"/>
              </a:rPr>
              <a:t>, and it includes the controls on the form and the code behind them.</a:t>
            </a:r>
          </a:p>
          <a:p>
            <a:pPr marL="398463" indent="-398463" algn="just">
              <a:spcBef>
                <a:spcPct val="50000"/>
              </a:spcBef>
              <a:buFont typeface="Wingdings" pitchFamily="2" charset="2"/>
              <a:buChar char="q"/>
            </a:pPr>
            <a:r>
              <a:rPr lang="en-US" sz="2400" dirty="0">
                <a:solidFill>
                  <a:schemeClr val="bg1"/>
                </a:solidFill>
                <a:latin typeface="Calibri" pitchFamily="34" charset="0"/>
                <a:cs typeface="Calibri" pitchFamily="34" charset="0"/>
              </a:rPr>
              <a:t>All the applications we have done so far are enclosed in a set of </a:t>
            </a:r>
            <a:r>
              <a:rPr lang="en-US" sz="2400" b="1" dirty="0">
                <a:solidFill>
                  <a:srgbClr val="FFC000"/>
                </a:solidFill>
                <a:latin typeface="Calibri" pitchFamily="34" charset="0"/>
                <a:cs typeface="Calibri" pitchFamily="34" charset="0"/>
              </a:rPr>
              <a:t>Class</a:t>
            </a:r>
            <a:r>
              <a:rPr lang="en-US" sz="2400" b="1" dirty="0">
                <a:solidFill>
                  <a:schemeClr val="bg1"/>
                </a:solidFill>
                <a:latin typeface="Calibri" pitchFamily="34" charset="0"/>
                <a:cs typeface="Calibri" pitchFamily="34" charset="0"/>
              </a:rPr>
              <a:t>... ...</a:t>
            </a:r>
            <a:r>
              <a:rPr lang="en-US" sz="2400" b="1" dirty="0">
                <a:solidFill>
                  <a:srgbClr val="FFC000"/>
                </a:solidFill>
                <a:latin typeface="Calibri" pitchFamily="34" charset="0"/>
                <a:cs typeface="Calibri" pitchFamily="34" charset="0"/>
              </a:rPr>
              <a:t>End Class</a:t>
            </a:r>
            <a:r>
              <a:rPr lang="en-US" sz="2400" dirty="0">
                <a:solidFill>
                  <a:srgbClr val="FFC000"/>
                </a:solidFill>
                <a:latin typeface="Calibri" pitchFamily="34" charset="0"/>
                <a:cs typeface="Calibri" pitchFamily="34" charset="0"/>
              </a:rPr>
              <a:t> </a:t>
            </a:r>
            <a:r>
              <a:rPr lang="en-US" sz="2400" dirty="0">
                <a:solidFill>
                  <a:schemeClr val="bg1"/>
                </a:solidFill>
                <a:latin typeface="Calibri" pitchFamily="34" charset="0"/>
                <a:cs typeface="Calibri" pitchFamily="34" charset="0"/>
              </a:rPr>
              <a:t>statements</a:t>
            </a:r>
          </a:p>
          <a:p>
            <a:pPr marL="398463" indent="-398463" algn="just">
              <a:spcBef>
                <a:spcPct val="50000"/>
              </a:spcBef>
              <a:buFont typeface="Wingdings" pitchFamily="2" charset="2"/>
              <a:buChar char="q"/>
            </a:pPr>
            <a:r>
              <a:rPr lang="en-US" sz="2400" dirty="0">
                <a:solidFill>
                  <a:schemeClr val="bg1"/>
                </a:solidFill>
                <a:latin typeface="Calibri" pitchFamily="34" charset="0"/>
                <a:cs typeface="Calibri" pitchFamily="34" charset="0"/>
              </a:rPr>
              <a:t>A </a:t>
            </a:r>
            <a:r>
              <a:rPr lang="en-US" sz="2400" b="1" dirty="0">
                <a:solidFill>
                  <a:schemeClr val="bg1"/>
                </a:solidFill>
                <a:latin typeface="Calibri" pitchFamily="34" charset="0"/>
                <a:cs typeface="Calibri" pitchFamily="34" charset="0"/>
              </a:rPr>
              <a:t>class</a:t>
            </a:r>
            <a:r>
              <a:rPr lang="en-US" sz="2400" dirty="0">
                <a:solidFill>
                  <a:schemeClr val="bg1"/>
                </a:solidFill>
                <a:latin typeface="Calibri" pitchFamily="34" charset="0"/>
                <a:cs typeface="Calibri" pitchFamily="34" charset="0"/>
              </a:rPr>
              <a:t> is a program that does not run on its own; it must be used by another application.</a:t>
            </a:r>
          </a:p>
          <a:p>
            <a:pPr marL="398463" indent="-398463" algn="just">
              <a:spcBef>
                <a:spcPct val="50000"/>
              </a:spcBef>
              <a:buFont typeface="Wingdings" pitchFamily="2" charset="2"/>
              <a:buChar char="q"/>
            </a:pPr>
            <a:r>
              <a:rPr lang="en-US" sz="2400" dirty="0">
                <a:solidFill>
                  <a:schemeClr val="bg1"/>
                </a:solidFill>
                <a:latin typeface="Calibri" pitchFamily="34" charset="0"/>
                <a:cs typeface="Calibri" pitchFamily="34" charset="0"/>
              </a:rPr>
              <a:t>The methods and properties of the class, as well as its events, constitute the </a:t>
            </a:r>
            <a:r>
              <a:rPr lang="en-US" sz="2400" b="1" dirty="0">
                <a:solidFill>
                  <a:schemeClr val="bg1"/>
                </a:solidFill>
                <a:latin typeface="Calibri" pitchFamily="34" charset="0"/>
                <a:cs typeface="Calibri" pitchFamily="34" charset="0"/>
              </a:rPr>
              <a:t>class’s interface</a:t>
            </a:r>
            <a:r>
              <a:rPr lang="en-US" sz="2400" dirty="0">
                <a:solidFill>
                  <a:schemeClr val="bg1"/>
                </a:solidFill>
                <a:latin typeface="Calibri" pitchFamily="34" charset="0"/>
                <a:cs typeface="Calibri" pitchFamily="34" charset="0"/>
              </a:rPr>
              <a:t>.</a:t>
            </a:r>
          </a:p>
          <a:p>
            <a:pPr marL="398463" indent="-398463" algn="just">
              <a:spcBef>
                <a:spcPct val="50000"/>
              </a:spcBef>
              <a:buFont typeface="Wingdings" pitchFamily="2" charset="2"/>
              <a:buChar char="q"/>
            </a:pPr>
            <a:r>
              <a:rPr lang="en-US" sz="2400" dirty="0">
                <a:solidFill>
                  <a:schemeClr val="bg1"/>
                </a:solidFill>
                <a:latin typeface="Calibri" pitchFamily="34" charset="0"/>
                <a:cs typeface="Calibri" pitchFamily="34" charset="0"/>
              </a:rPr>
              <a:t> To interact with the class, the application uses the class’s interface (which is </a:t>
            </a:r>
            <a:r>
              <a:rPr lang="en-US" sz="2400" b="1" dirty="0">
                <a:solidFill>
                  <a:schemeClr val="bg1"/>
                </a:solidFill>
                <a:latin typeface="Calibri" pitchFamily="34" charset="0"/>
                <a:cs typeface="Calibri" pitchFamily="34" charset="0"/>
              </a:rPr>
              <a:t>not a visible interface</a:t>
            </a:r>
            <a:r>
              <a:rPr lang="en-US" sz="2400" dirty="0">
                <a:solidFill>
                  <a:schemeClr val="bg1"/>
                </a:solidFill>
                <a:latin typeface="Calibri" pitchFamily="34" charset="0"/>
                <a:cs typeface="Calibri" pitchFamily="34" charset="0"/>
              </a:rPr>
              <a:t>). </a:t>
            </a:r>
          </a:p>
        </p:txBody>
      </p:sp>
      <p:sp>
        <p:nvSpPr>
          <p:cNvPr id="5125" name="Text Box 5"/>
          <p:cNvSpPr txBox="1">
            <a:spLocks noChangeArrowheads="1"/>
          </p:cNvSpPr>
          <p:nvPr/>
        </p:nvSpPr>
        <p:spPr bwMode="auto">
          <a:xfrm>
            <a:off x="2514600" y="20637"/>
            <a:ext cx="3733800" cy="588963"/>
          </a:xfrm>
          <a:prstGeom prst="rect">
            <a:avLst/>
          </a:prstGeom>
          <a:noFill/>
          <a:ln w="9525">
            <a:noFill/>
            <a:miter lim="800000"/>
            <a:headEnd/>
            <a:tailEnd/>
          </a:ln>
          <a:effectLst/>
        </p:spPr>
        <p:txBody>
          <a:bodyPr>
            <a:spAutoFit/>
          </a:bodyPr>
          <a:lstStyle/>
          <a:p>
            <a:pPr algn="ctr">
              <a:spcBef>
                <a:spcPct val="50000"/>
              </a:spcBef>
            </a:pPr>
            <a:r>
              <a:rPr lang="en-US" sz="3200" b="1" dirty="0" smtClean="0">
                <a:solidFill>
                  <a:srgbClr val="FFFF00"/>
                </a:solidFill>
                <a:latin typeface="Arial" charset="0"/>
              </a:rPr>
              <a:t>CLASS</a:t>
            </a:r>
            <a:endParaRPr lang="en-US" sz="3200" b="1" dirty="0">
              <a:solidFill>
                <a:srgbClr val="FFFF00"/>
              </a:solidFill>
              <a:latin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4"/>
          <p:cNvSpPr txBox="1">
            <a:spLocks noChangeArrowheads="1"/>
          </p:cNvSpPr>
          <p:nvPr/>
        </p:nvSpPr>
        <p:spPr bwMode="auto">
          <a:xfrm>
            <a:off x="685800" y="76200"/>
            <a:ext cx="7620000" cy="588963"/>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FF00"/>
                </a:solidFill>
                <a:latin typeface="Arial" charset="0"/>
              </a:rPr>
              <a:t>Using A Class In Other Projects</a:t>
            </a:r>
          </a:p>
        </p:txBody>
      </p:sp>
      <p:sp>
        <p:nvSpPr>
          <p:cNvPr id="36869" name="Text Box 5"/>
          <p:cNvSpPr txBox="1">
            <a:spLocks noChangeArrowheads="1"/>
          </p:cNvSpPr>
          <p:nvPr/>
        </p:nvSpPr>
        <p:spPr bwMode="auto">
          <a:xfrm>
            <a:off x="381000" y="533400"/>
            <a:ext cx="8305800" cy="2308324"/>
          </a:xfrm>
          <a:prstGeom prst="rect">
            <a:avLst/>
          </a:prstGeom>
          <a:noFill/>
          <a:ln w="9525">
            <a:noFill/>
            <a:miter lim="800000"/>
            <a:headEnd/>
            <a:tailEnd/>
          </a:ln>
          <a:effectLst/>
        </p:spPr>
        <p:txBody>
          <a:bodyPr>
            <a:spAutoFit/>
          </a:bodyPr>
          <a:lstStyle/>
          <a:p>
            <a:pPr algn="just">
              <a:spcBef>
                <a:spcPct val="50000"/>
              </a:spcBef>
            </a:pPr>
            <a:r>
              <a:rPr lang="en-US" sz="2400" dirty="0">
                <a:solidFill>
                  <a:schemeClr val="bg1"/>
                </a:solidFill>
                <a:latin typeface="Calibri" pitchFamily="34" charset="0"/>
                <a:cs typeface="Calibri" pitchFamily="34" charset="0"/>
              </a:rPr>
              <a:t>Lets use the DLL file in another project. For that, we need to start with a new project. Then, from the Project menu, choose Add Reference… and in the Browse tab select the DLL file. The class’s code can be then used in the current project. In the example below, </a:t>
            </a:r>
            <a:r>
              <a:rPr lang="en-US" sz="2400" b="1" dirty="0" err="1">
                <a:solidFill>
                  <a:srgbClr val="FFC000"/>
                </a:solidFill>
                <a:latin typeface="Calibri" pitchFamily="34" charset="0"/>
                <a:cs typeface="Calibri" pitchFamily="34" charset="0"/>
              </a:rPr>
              <a:t>customCl</a:t>
            </a:r>
            <a:r>
              <a:rPr lang="en-US" sz="2400" dirty="0">
                <a:solidFill>
                  <a:schemeClr val="bg1"/>
                </a:solidFill>
                <a:latin typeface="Calibri" pitchFamily="34" charset="0"/>
                <a:cs typeface="Calibri" pitchFamily="34" charset="0"/>
              </a:rPr>
              <a:t> is the project name and </a:t>
            </a:r>
            <a:r>
              <a:rPr lang="en-US" sz="2400" b="1" dirty="0">
                <a:solidFill>
                  <a:srgbClr val="FFC000"/>
                </a:solidFill>
                <a:latin typeface="Calibri" pitchFamily="34" charset="0"/>
                <a:cs typeface="Calibri" pitchFamily="34" charset="0"/>
              </a:rPr>
              <a:t>Number</a:t>
            </a:r>
            <a:r>
              <a:rPr lang="en-US" sz="2400" dirty="0">
                <a:solidFill>
                  <a:schemeClr val="bg1"/>
                </a:solidFill>
                <a:latin typeface="Calibri" pitchFamily="34" charset="0"/>
                <a:cs typeface="Calibri" pitchFamily="34" charset="0"/>
              </a:rPr>
              <a:t> is the class name. </a:t>
            </a:r>
          </a:p>
        </p:txBody>
      </p:sp>
      <p:sp>
        <p:nvSpPr>
          <p:cNvPr id="36870" name="Rectangle 6"/>
          <p:cNvSpPr>
            <a:spLocks noChangeArrowheads="1"/>
          </p:cNvSpPr>
          <p:nvPr/>
        </p:nvSpPr>
        <p:spPr bwMode="auto">
          <a:xfrm>
            <a:off x="457200" y="2908280"/>
            <a:ext cx="8153400" cy="3416320"/>
          </a:xfrm>
          <a:prstGeom prst="rect">
            <a:avLst/>
          </a:prstGeom>
          <a:noFill/>
          <a:ln w="19050" cmpd="tri">
            <a:solidFill>
              <a:srgbClr val="92D050"/>
            </a:solidFill>
            <a:miter lim="800000"/>
            <a:headEnd/>
            <a:tailEnd/>
          </a:ln>
          <a:effectLst/>
        </p:spPr>
        <p:txBody>
          <a:bodyPr>
            <a:spAutoFit/>
          </a:bodyPr>
          <a:lstStyle/>
          <a:p>
            <a:r>
              <a:rPr lang="en-US" sz="2400" b="1" noProof="1">
                <a:solidFill>
                  <a:srgbClr val="FFCCFF"/>
                </a:solidFill>
                <a:latin typeface="Calibri" pitchFamily="34" charset="0"/>
                <a:cs typeface="Calibri" pitchFamily="34" charset="0"/>
              </a:rPr>
              <a:t>Public Class Form1</a:t>
            </a:r>
          </a:p>
          <a:p>
            <a:endParaRPr lang="en-US" sz="2400" noProof="1">
              <a:solidFill>
                <a:schemeClr val="bg1"/>
              </a:solidFill>
              <a:latin typeface="Calibri" pitchFamily="34" charset="0"/>
              <a:cs typeface="Calibri" pitchFamily="34" charset="0"/>
            </a:endParaRPr>
          </a:p>
          <a:p>
            <a:r>
              <a:rPr lang="en-US" sz="2400" noProof="1">
                <a:solidFill>
                  <a:schemeClr val="bg1"/>
                </a:solidFill>
                <a:latin typeface="Calibri" pitchFamily="34" charset="0"/>
                <a:cs typeface="Calibri" pitchFamily="34" charset="0"/>
              </a:rPr>
              <a:t>    Private Sub Button1_Click</a:t>
            </a:r>
            <a:r>
              <a:rPr lang="en-US" sz="2400" dirty="0">
                <a:solidFill>
                  <a:schemeClr val="bg1"/>
                </a:solidFill>
                <a:latin typeface="Calibri" pitchFamily="34" charset="0"/>
                <a:cs typeface="Calibri" pitchFamily="34" charset="0"/>
              </a:rPr>
              <a:t>(… …</a:t>
            </a:r>
            <a:r>
              <a:rPr lang="en-US" sz="2400" noProof="1">
                <a:solidFill>
                  <a:schemeClr val="bg1"/>
                </a:solidFill>
                <a:latin typeface="Calibri" pitchFamily="34" charset="0"/>
                <a:cs typeface="Calibri" pitchFamily="34" charset="0"/>
              </a:rPr>
              <a:t>) Handles Button1.Click</a:t>
            </a:r>
          </a:p>
          <a:p>
            <a:r>
              <a:rPr lang="en-US" sz="2400" noProof="1">
                <a:solidFill>
                  <a:schemeClr val="bg1"/>
                </a:solidFill>
                <a:latin typeface="Calibri" pitchFamily="34" charset="0"/>
                <a:cs typeface="Calibri" pitchFamily="34" charset="0"/>
              </a:rPr>
              <a:t>        Dim obj1 As New </a:t>
            </a:r>
            <a:r>
              <a:rPr lang="en-US" sz="2400" b="1" dirty="0" err="1">
                <a:solidFill>
                  <a:srgbClr val="FFC000"/>
                </a:solidFill>
                <a:latin typeface="Calibri" pitchFamily="34" charset="0"/>
                <a:cs typeface="Calibri" pitchFamily="34" charset="0"/>
              </a:rPr>
              <a:t>customCl</a:t>
            </a:r>
            <a:r>
              <a:rPr lang="en-US" sz="2400" b="1" noProof="1">
                <a:solidFill>
                  <a:srgbClr val="FFC000"/>
                </a:solidFill>
                <a:latin typeface="Calibri" pitchFamily="34" charset="0"/>
                <a:cs typeface="Calibri" pitchFamily="34" charset="0"/>
              </a:rPr>
              <a:t>.</a:t>
            </a:r>
            <a:r>
              <a:rPr lang="en-US" sz="2400" b="1" dirty="0">
                <a:solidFill>
                  <a:srgbClr val="FFC000"/>
                </a:solidFill>
                <a:latin typeface="Calibri" pitchFamily="34" charset="0"/>
                <a:cs typeface="Calibri" pitchFamily="34" charset="0"/>
              </a:rPr>
              <a:t>Number</a:t>
            </a:r>
            <a:endParaRPr lang="en-US" sz="2400" b="1" noProof="1">
              <a:solidFill>
                <a:srgbClr val="FFC000"/>
              </a:solidFill>
              <a:latin typeface="Calibri" pitchFamily="34" charset="0"/>
              <a:cs typeface="Calibri" pitchFamily="34" charset="0"/>
            </a:endParaRPr>
          </a:p>
          <a:p>
            <a:r>
              <a:rPr lang="en-US" sz="2400" noProof="1">
                <a:latin typeface="Calibri" pitchFamily="34" charset="0"/>
                <a:cs typeface="Calibri" pitchFamily="34" charset="0"/>
              </a:rPr>
              <a:t>        </a:t>
            </a:r>
            <a:r>
              <a:rPr lang="en-US" sz="2400" noProof="1">
                <a:solidFill>
                  <a:schemeClr val="bg1"/>
                </a:solidFill>
                <a:latin typeface="Calibri" pitchFamily="34" charset="0"/>
                <a:cs typeface="Calibri" pitchFamily="34" charset="0"/>
              </a:rPr>
              <a:t>obj1.num = 9</a:t>
            </a:r>
          </a:p>
          <a:p>
            <a:r>
              <a:rPr lang="en-US" sz="2400" noProof="1">
                <a:solidFill>
                  <a:schemeClr val="bg1"/>
                </a:solidFill>
                <a:latin typeface="Calibri" pitchFamily="34" charset="0"/>
                <a:cs typeface="Calibri" pitchFamily="34" charset="0"/>
              </a:rPr>
              <a:t>        MsgBox(obj1.Minus())</a:t>
            </a:r>
          </a:p>
          <a:p>
            <a:r>
              <a:rPr lang="en-US" sz="2400" noProof="1">
                <a:solidFill>
                  <a:schemeClr val="bg1"/>
                </a:solidFill>
                <a:latin typeface="Calibri" pitchFamily="34" charset="0"/>
                <a:cs typeface="Calibri" pitchFamily="34" charset="0"/>
              </a:rPr>
              <a:t>    End Sub</a:t>
            </a:r>
            <a:endParaRPr lang="en-US" sz="2400" dirty="0">
              <a:solidFill>
                <a:schemeClr val="bg1"/>
              </a:solidFill>
              <a:latin typeface="Calibri" pitchFamily="34" charset="0"/>
              <a:cs typeface="Calibri" pitchFamily="34" charset="0"/>
            </a:endParaRPr>
          </a:p>
          <a:p>
            <a:endParaRPr lang="en-US" sz="2400" noProof="1">
              <a:solidFill>
                <a:schemeClr val="bg1"/>
              </a:solidFill>
              <a:latin typeface="Calibri" pitchFamily="34" charset="0"/>
              <a:cs typeface="Calibri" pitchFamily="34" charset="0"/>
            </a:endParaRPr>
          </a:p>
          <a:p>
            <a:r>
              <a:rPr lang="en-US" sz="2400" b="1" noProof="1">
                <a:solidFill>
                  <a:srgbClr val="FFCCFF"/>
                </a:solidFill>
                <a:latin typeface="Calibri" pitchFamily="34" charset="0"/>
                <a:cs typeface="Calibri" pitchFamily="34" charset="0"/>
              </a:rPr>
              <a:t>End Class</a:t>
            </a:r>
            <a:endParaRPr lang="en-US" sz="2400" b="1" dirty="0">
              <a:solidFill>
                <a:srgbClr val="FFCCFF"/>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ext Box 4"/>
          <p:cNvSpPr txBox="1">
            <a:spLocks noChangeArrowheads="1"/>
          </p:cNvSpPr>
          <p:nvPr/>
        </p:nvSpPr>
        <p:spPr bwMode="auto">
          <a:xfrm>
            <a:off x="1524000" y="76200"/>
            <a:ext cx="5791200" cy="588963"/>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FF00"/>
                </a:solidFill>
                <a:latin typeface="Arial" charset="0"/>
              </a:rPr>
              <a:t>Shared Properties</a:t>
            </a:r>
          </a:p>
        </p:txBody>
      </p:sp>
      <p:sp>
        <p:nvSpPr>
          <p:cNvPr id="25605" name="Text Box 5"/>
          <p:cNvSpPr txBox="1">
            <a:spLocks noChangeArrowheads="1"/>
          </p:cNvSpPr>
          <p:nvPr/>
        </p:nvSpPr>
        <p:spPr bwMode="auto">
          <a:xfrm>
            <a:off x="228600" y="533400"/>
            <a:ext cx="8686800" cy="5847755"/>
          </a:xfrm>
          <a:prstGeom prst="rect">
            <a:avLst/>
          </a:prstGeom>
          <a:noFill/>
          <a:ln w="9525">
            <a:noFill/>
            <a:miter lim="800000"/>
            <a:headEnd/>
            <a:tailEnd/>
          </a:ln>
          <a:effectLst/>
        </p:spPr>
        <p:txBody>
          <a:bodyPr>
            <a:spAutoFit/>
          </a:bodyPr>
          <a:lstStyle/>
          <a:p>
            <a:pPr algn="just">
              <a:spcBef>
                <a:spcPct val="50000"/>
              </a:spcBef>
            </a:pPr>
            <a:r>
              <a:rPr lang="en-US" sz="2200" dirty="0">
                <a:solidFill>
                  <a:schemeClr val="bg1"/>
                </a:solidFill>
                <a:latin typeface="Calibri" pitchFamily="34" charset="0"/>
                <a:cs typeface="Calibri" pitchFamily="34" charset="0"/>
              </a:rPr>
              <a:t>When we instantiate a class (i.e., when we create a variable of type class), the following steps occur:</a:t>
            </a:r>
          </a:p>
          <a:p>
            <a:pPr algn="just">
              <a:spcBef>
                <a:spcPct val="50000"/>
              </a:spcBef>
              <a:buClr>
                <a:srgbClr val="FFCCFF"/>
              </a:buClr>
              <a:buFont typeface="Wingdings" pitchFamily="2" charset="2"/>
              <a:buChar char="q"/>
            </a:pPr>
            <a:r>
              <a:rPr lang="en-US" sz="2200" dirty="0">
                <a:solidFill>
                  <a:schemeClr val="accent2"/>
                </a:solidFill>
                <a:latin typeface="Calibri" pitchFamily="34" charset="0"/>
                <a:cs typeface="Calibri" pitchFamily="34" charset="0"/>
              </a:rPr>
              <a:t>  </a:t>
            </a:r>
            <a:r>
              <a:rPr lang="en-US" sz="2200" dirty="0">
                <a:solidFill>
                  <a:srgbClr val="FFCCFF"/>
                </a:solidFill>
                <a:latin typeface="Calibri" pitchFamily="34" charset="0"/>
                <a:cs typeface="Calibri" pitchFamily="34" charset="0"/>
              </a:rPr>
              <a:t>Its code is loaded into memory.</a:t>
            </a:r>
          </a:p>
          <a:p>
            <a:pPr algn="just">
              <a:spcBef>
                <a:spcPct val="50000"/>
              </a:spcBef>
              <a:buClr>
                <a:srgbClr val="FFCCFF"/>
              </a:buClr>
              <a:buFont typeface="Wingdings" pitchFamily="2" charset="2"/>
              <a:buChar char="q"/>
            </a:pPr>
            <a:r>
              <a:rPr lang="en-US" sz="2200" dirty="0">
                <a:solidFill>
                  <a:srgbClr val="FFCCFF"/>
                </a:solidFill>
                <a:latin typeface="Calibri" pitchFamily="34" charset="0"/>
                <a:cs typeface="Calibri" pitchFamily="34" charset="0"/>
              </a:rPr>
              <a:t>  Its local variables are initialized.</a:t>
            </a:r>
          </a:p>
          <a:p>
            <a:pPr algn="just">
              <a:spcBef>
                <a:spcPct val="50000"/>
              </a:spcBef>
              <a:buClr>
                <a:srgbClr val="FFCCFF"/>
              </a:buClr>
              <a:buFont typeface="Wingdings" pitchFamily="2" charset="2"/>
              <a:buChar char="q"/>
            </a:pPr>
            <a:r>
              <a:rPr lang="en-US" sz="2200" dirty="0">
                <a:solidFill>
                  <a:srgbClr val="FFCCFF"/>
                </a:solidFill>
                <a:latin typeface="Calibri" pitchFamily="34" charset="0"/>
                <a:cs typeface="Calibri" pitchFamily="34" charset="0"/>
              </a:rPr>
              <a:t>  </a:t>
            </a:r>
            <a:r>
              <a:rPr lang="en-US" sz="2200" dirty="0" smtClean="0">
                <a:solidFill>
                  <a:srgbClr val="FFCCFF"/>
                </a:solidFill>
                <a:latin typeface="Calibri" pitchFamily="34" charset="0"/>
                <a:cs typeface="Calibri" pitchFamily="34" charset="0"/>
              </a:rPr>
              <a:t>A </a:t>
            </a:r>
            <a:r>
              <a:rPr lang="en-US" sz="2200" dirty="0">
                <a:solidFill>
                  <a:srgbClr val="FFCCFF"/>
                </a:solidFill>
                <a:latin typeface="Calibri" pitchFamily="34" charset="0"/>
                <a:cs typeface="Calibri" pitchFamily="34" charset="0"/>
              </a:rPr>
              <a:t>n</a:t>
            </a:r>
            <a:r>
              <a:rPr lang="en-US" sz="2200" dirty="0" smtClean="0">
                <a:solidFill>
                  <a:srgbClr val="FFCCFF"/>
                </a:solidFill>
                <a:latin typeface="Calibri" pitchFamily="34" charset="0"/>
                <a:cs typeface="Calibri" pitchFamily="34" charset="0"/>
              </a:rPr>
              <a:t>ew </a:t>
            </a:r>
            <a:r>
              <a:rPr lang="en-US" sz="2200" dirty="0">
                <a:solidFill>
                  <a:srgbClr val="FFCCFF"/>
                </a:solidFill>
                <a:latin typeface="Calibri" pitchFamily="34" charset="0"/>
                <a:cs typeface="Calibri" pitchFamily="34" charset="0"/>
              </a:rPr>
              <a:t>subroutine is executed.</a:t>
            </a:r>
          </a:p>
          <a:p>
            <a:pPr algn="just">
              <a:spcBef>
                <a:spcPct val="50000"/>
              </a:spcBef>
            </a:pPr>
            <a:r>
              <a:rPr lang="en-US" sz="2200" dirty="0">
                <a:solidFill>
                  <a:schemeClr val="bg1"/>
                </a:solidFill>
                <a:latin typeface="Calibri" pitchFamily="34" charset="0"/>
                <a:cs typeface="Calibri" pitchFamily="34" charset="0"/>
              </a:rPr>
              <a:t>Once the class has been instantiated, the code is </a:t>
            </a:r>
            <a:r>
              <a:rPr lang="en-US" sz="2200" b="1" dirty="0">
                <a:solidFill>
                  <a:srgbClr val="92D050"/>
                </a:solidFill>
                <a:latin typeface="Calibri" pitchFamily="34" charset="0"/>
                <a:cs typeface="Calibri" pitchFamily="34" charset="0"/>
              </a:rPr>
              <a:t>not loaded again</a:t>
            </a:r>
            <a:r>
              <a:rPr lang="en-US" sz="2200" dirty="0">
                <a:solidFill>
                  <a:srgbClr val="92D050"/>
                </a:solidFill>
                <a:latin typeface="Calibri" pitchFamily="34" charset="0"/>
                <a:cs typeface="Calibri" pitchFamily="34" charset="0"/>
              </a:rPr>
              <a:t> </a:t>
            </a:r>
            <a:r>
              <a:rPr lang="en-US" sz="2200" dirty="0">
                <a:solidFill>
                  <a:schemeClr val="bg1"/>
                </a:solidFill>
                <a:latin typeface="Calibri" pitchFamily="34" charset="0"/>
                <a:cs typeface="Calibri" pitchFamily="34" charset="0"/>
              </a:rPr>
              <a:t>even if a variable of the same type is being created.</a:t>
            </a:r>
          </a:p>
          <a:p>
            <a:pPr algn="just">
              <a:spcBef>
                <a:spcPct val="50000"/>
              </a:spcBef>
            </a:pPr>
            <a:r>
              <a:rPr lang="en-US" sz="2200" dirty="0">
                <a:solidFill>
                  <a:schemeClr val="bg1"/>
                </a:solidFill>
                <a:latin typeface="Calibri" pitchFamily="34" charset="0"/>
                <a:cs typeface="Calibri" pitchFamily="34" charset="0"/>
              </a:rPr>
              <a:t>Instead, a </a:t>
            </a:r>
            <a:r>
              <a:rPr lang="en-US" sz="2200" b="1" dirty="0">
                <a:solidFill>
                  <a:srgbClr val="92D050"/>
                </a:solidFill>
                <a:latin typeface="Calibri" pitchFamily="34" charset="0"/>
                <a:cs typeface="Calibri" pitchFamily="34" charset="0"/>
              </a:rPr>
              <a:t>new copy of each local variable is created</a:t>
            </a:r>
            <a:r>
              <a:rPr lang="en-US" sz="2200" dirty="0">
                <a:solidFill>
                  <a:schemeClr val="bg1"/>
                </a:solidFill>
                <a:latin typeface="Calibri" pitchFamily="34" charset="0"/>
                <a:cs typeface="Calibri" pitchFamily="34" charset="0"/>
              </a:rPr>
              <a:t>. The same code acts on different data. Each instance of the class has its own properties; the values of these properties are local to each instance of the class</a:t>
            </a:r>
            <a:r>
              <a:rPr lang="en-US" sz="2200" dirty="0" smtClean="0">
                <a:solidFill>
                  <a:schemeClr val="bg1"/>
                </a:solidFill>
                <a:latin typeface="Calibri" pitchFamily="34" charset="0"/>
                <a:cs typeface="Calibri" pitchFamily="34" charset="0"/>
              </a:rPr>
              <a:t>.</a:t>
            </a:r>
            <a:endParaRPr lang="en-US" sz="2200" dirty="0">
              <a:solidFill>
                <a:schemeClr val="bg1"/>
              </a:solidFill>
              <a:latin typeface="Calibri" pitchFamily="34" charset="0"/>
              <a:cs typeface="Calibri" pitchFamily="34" charset="0"/>
            </a:endParaRPr>
          </a:p>
          <a:p>
            <a:pPr algn="just">
              <a:spcBef>
                <a:spcPct val="50000"/>
              </a:spcBef>
            </a:pPr>
            <a:r>
              <a:rPr lang="en-US" sz="2200" dirty="0">
                <a:latin typeface="Calibri" pitchFamily="34" charset="0"/>
                <a:cs typeface="Calibri" pitchFamily="34" charset="0"/>
              </a:rPr>
              <a:t> 	</a:t>
            </a:r>
            <a:r>
              <a:rPr lang="en-US" sz="2200" b="1" dirty="0" smtClean="0">
                <a:solidFill>
                  <a:srgbClr val="92D050"/>
                </a:solidFill>
                <a:latin typeface="Calibri" pitchFamily="34" charset="0"/>
                <a:cs typeface="Calibri" pitchFamily="34" charset="0"/>
              </a:rPr>
              <a:t>Example</a:t>
            </a:r>
            <a:r>
              <a:rPr lang="en-US" sz="2200" b="1" dirty="0">
                <a:solidFill>
                  <a:srgbClr val="92D050"/>
                </a:solidFill>
                <a:latin typeface="Calibri" pitchFamily="34" charset="0"/>
                <a:cs typeface="Calibri" pitchFamily="34" charset="0"/>
              </a:rPr>
              <a:t>:</a:t>
            </a:r>
            <a:r>
              <a:rPr lang="en-US" sz="2200" b="1" dirty="0">
                <a:solidFill>
                  <a:srgbClr val="FFCCFF"/>
                </a:solidFill>
                <a:latin typeface="Calibri" pitchFamily="34" charset="0"/>
                <a:cs typeface="Calibri" pitchFamily="34" charset="0"/>
              </a:rPr>
              <a:t> </a:t>
            </a:r>
            <a:endParaRPr lang="en-US" sz="2200" b="1" dirty="0" smtClean="0">
              <a:solidFill>
                <a:srgbClr val="FFCCFF"/>
              </a:solidFill>
              <a:latin typeface="Calibri" pitchFamily="34" charset="0"/>
              <a:cs typeface="Calibri" pitchFamily="34" charset="0"/>
            </a:endParaRPr>
          </a:p>
          <a:p>
            <a:pPr algn="just">
              <a:spcBef>
                <a:spcPct val="50000"/>
              </a:spcBef>
            </a:pPr>
            <a:r>
              <a:rPr lang="en-US" sz="2200" b="1" dirty="0" smtClean="0">
                <a:solidFill>
                  <a:srgbClr val="FFCCFF"/>
                </a:solidFill>
                <a:latin typeface="Calibri" pitchFamily="34" charset="0"/>
                <a:cs typeface="Calibri" pitchFamily="34" charset="0"/>
              </a:rPr>
              <a:t>			Dim </a:t>
            </a:r>
            <a:r>
              <a:rPr lang="en-US" sz="2200" b="1" dirty="0">
                <a:solidFill>
                  <a:srgbClr val="FFCCFF"/>
                </a:solidFill>
                <a:latin typeface="Calibri" pitchFamily="34" charset="0"/>
                <a:cs typeface="Calibri" pitchFamily="34" charset="0"/>
              </a:rPr>
              <a:t>obj1, obj2 As New Minimal</a:t>
            </a:r>
          </a:p>
          <a:p>
            <a:pPr algn="just">
              <a:spcBef>
                <a:spcPct val="50000"/>
              </a:spcBef>
            </a:pPr>
            <a:r>
              <a:rPr lang="en-US" sz="2200" dirty="0">
                <a:solidFill>
                  <a:schemeClr val="bg1"/>
                </a:solidFill>
                <a:latin typeface="Calibri" pitchFamily="34" charset="0"/>
                <a:cs typeface="Calibri" pitchFamily="34" charset="0"/>
              </a:rPr>
              <a:t>In this case, we can set both the object’s property to different values.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Text Box 4"/>
          <p:cNvSpPr txBox="1">
            <a:spLocks noChangeArrowheads="1"/>
          </p:cNvSpPr>
          <p:nvPr/>
        </p:nvSpPr>
        <p:spPr bwMode="auto">
          <a:xfrm>
            <a:off x="1524000" y="173038"/>
            <a:ext cx="5791200" cy="588962"/>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FF00"/>
                </a:solidFill>
                <a:latin typeface="Arial" charset="0"/>
              </a:rPr>
              <a:t>Shared Properties</a:t>
            </a:r>
          </a:p>
        </p:txBody>
      </p:sp>
      <p:sp>
        <p:nvSpPr>
          <p:cNvPr id="29701" name="Text Box 5"/>
          <p:cNvSpPr txBox="1">
            <a:spLocks noChangeArrowheads="1"/>
          </p:cNvSpPr>
          <p:nvPr/>
        </p:nvSpPr>
        <p:spPr bwMode="auto">
          <a:xfrm>
            <a:off x="228600" y="762000"/>
            <a:ext cx="8686800" cy="2492990"/>
          </a:xfrm>
          <a:prstGeom prst="rect">
            <a:avLst/>
          </a:prstGeom>
          <a:noFill/>
          <a:ln w="9525">
            <a:noFill/>
            <a:miter lim="800000"/>
            <a:headEnd/>
            <a:tailEnd/>
          </a:ln>
          <a:effectLst/>
        </p:spPr>
        <p:txBody>
          <a:bodyPr>
            <a:spAutoFit/>
          </a:bodyPr>
          <a:lstStyle/>
          <a:p>
            <a:pPr algn="just">
              <a:spcBef>
                <a:spcPct val="50000"/>
              </a:spcBef>
            </a:pPr>
            <a:r>
              <a:rPr lang="en-US" sz="2400" dirty="0">
                <a:solidFill>
                  <a:schemeClr val="bg1"/>
                </a:solidFill>
                <a:latin typeface="Calibri" pitchFamily="34" charset="0"/>
                <a:cs typeface="Calibri" pitchFamily="34" charset="0"/>
              </a:rPr>
              <a:t>There are situations, however, when we want all instances of a class to see the same property’s value. Such properties are called as </a:t>
            </a:r>
            <a:r>
              <a:rPr lang="en-US" sz="2400" b="1" dirty="0">
                <a:solidFill>
                  <a:srgbClr val="FFCCFF"/>
                </a:solidFill>
                <a:latin typeface="Calibri" pitchFamily="34" charset="0"/>
                <a:cs typeface="Calibri" pitchFamily="34" charset="0"/>
              </a:rPr>
              <a:t>Shared Properties.</a:t>
            </a:r>
          </a:p>
          <a:p>
            <a:pPr algn="just">
              <a:spcBef>
                <a:spcPct val="50000"/>
              </a:spcBef>
            </a:pPr>
            <a:r>
              <a:rPr lang="en-US" sz="2400" dirty="0">
                <a:solidFill>
                  <a:schemeClr val="bg1"/>
                </a:solidFill>
                <a:latin typeface="Calibri" pitchFamily="34" charset="0"/>
                <a:cs typeface="Calibri" pitchFamily="34" charset="0"/>
              </a:rPr>
              <a:t>If we need a variable that is common to all instances of the class, such a variable is called </a:t>
            </a:r>
            <a:r>
              <a:rPr lang="en-US" sz="2400" b="1" i="1" dirty="0">
                <a:solidFill>
                  <a:srgbClr val="FFCCFF"/>
                </a:solidFill>
                <a:latin typeface="Calibri" pitchFamily="34" charset="0"/>
                <a:cs typeface="Calibri" pitchFamily="34" charset="0"/>
              </a:rPr>
              <a:t>shared</a:t>
            </a:r>
            <a:r>
              <a:rPr lang="en-US" sz="2400" dirty="0">
                <a:latin typeface="Calibri" pitchFamily="34" charset="0"/>
                <a:cs typeface="Calibri" pitchFamily="34" charset="0"/>
              </a:rPr>
              <a:t> </a:t>
            </a:r>
            <a:r>
              <a:rPr lang="en-US" sz="2400" dirty="0">
                <a:solidFill>
                  <a:schemeClr val="bg1"/>
                </a:solidFill>
                <a:latin typeface="Calibri" pitchFamily="34" charset="0"/>
                <a:cs typeface="Calibri" pitchFamily="34" charset="0"/>
              </a:rPr>
              <a:t>and is declared with the </a:t>
            </a:r>
            <a:r>
              <a:rPr lang="en-US" sz="2400" b="1" dirty="0">
                <a:solidFill>
                  <a:srgbClr val="FFCCFF"/>
                </a:solidFill>
                <a:latin typeface="Calibri" pitchFamily="34" charset="0"/>
                <a:cs typeface="Calibri" pitchFamily="34" charset="0"/>
              </a:rPr>
              <a:t>Shared keyword</a:t>
            </a:r>
            <a:r>
              <a:rPr lang="en-US" sz="2400" dirty="0">
                <a:solidFill>
                  <a:schemeClr val="bg1"/>
                </a:solidFill>
                <a:latin typeface="Calibri" pitchFamily="34" charset="0"/>
                <a:cs typeface="Calibri" pitchFamily="34" charset="0"/>
              </a:rPr>
              <a:t>.</a:t>
            </a:r>
            <a:r>
              <a:rPr lang="en-US" sz="2400" dirty="0">
                <a:latin typeface="Calibri" pitchFamily="34" charset="0"/>
                <a:cs typeface="Calibri" pitchFamily="34" charset="0"/>
              </a:rPr>
              <a:t> </a:t>
            </a:r>
            <a:r>
              <a:rPr lang="en-US" sz="2400" b="1" dirty="0">
                <a:latin typeface="Calibri" pitchFamily="34" charset="0"/>
                <a:cs typeface="Calibri" pitchFamily="34" charset="0"/>
              </a:rPr>
              <a:t>	</a:t>
            </a:r>
            <a:endParaRPr lang="en-US" sz="2400" b="1" dirty="0">
              <a:solidFill>
                <a:schemeClr val="accent2"/>
              </a:solidFill>
              <a:latin typeface="Calibri" pitchFamily="34" charset="0"/>
              <a:cs typeface="Calibri" pitchFamily="34" charset="0"/>
            </a:endParaRPr>
          </a:p>
        </p:txBody>
      </p:sp>
      <p:sp>
        <p:nvSpPr>
          <p:cNvPr id="29702" name="Text Box 6"/>
          <p:cNvSpPr txBox="1">
            <a:spLocks noChangeArrowheads="1"/>
          </p:cNvSpPr>
          <p:nvPr/>
        </p:nvSpPr>
        <p:spPr bwMode="auto">
          <a:xfrm>
            <a:off x="1676400" y="3657600"/>
            <a:ext cx="5181600" cy="2484438"/>
          </a:xfrm>
          <a:prstGeom prst="rect">
            <a:avLst/>
          </a:prstGeom>
          <a:noFill/>
          <a:ln w="76200" cmpd="tri">
            <a:noFill/>
            <a:miter lim="800000"/>
            <a:headEnd/>
            <a:tailEnd/>
          </a:ln>
          <a:effectLst/>
        </p:spPr>
        <p:txBody>
          <a:bodyPr>
            <a:spAutoFit/>
          </a:bodyPr>
          <a:lstStyle/>
          <a:p>
            <a:r>
              <a:rPr lang="en-US" sz="2000" b="1" dirty="0">
                <a:solidFill>
                  <a:srgbClr val="FFCCFF"/>
                </a:solidFill>
                <a:latin typeface="Arial" charset="0"/>
              </a:rPr>
              <a:t>Shared </a:t>
            </a:r>
            <a:r>
              <a:rPr lang="en-US" sz="2000" b="1" dirty="0" err="1">
                <a:solidFill>
                  <a:srgbClr val="FFCCFF"/>
                </a:solidFill>
                <a:latin typeface="Arial" charset="0"/>
              </a:rPr>
              <a:t>Usr</a:t>
            </a:r>
            <a:r>
              <a:rPr lang="en-US" sz="2000" b="1" dirty="0">
                <a:solidFill>
                  <a:srgbClr val="FFCCFF"/>
                </a:solidFill>
                <a:latin typeface="Arial" charset="0"/>
              </a:rPr>
              <a:t> As Integer</a:t>
            </a:r>
          </a:p>
          <a:p>
            <a:r>
              <a:rPr lang="en-US" sz="2000" b="1" dirty="0">
                <a:solidFill>
                  <a:srgbClr val="00B0F0"/>
                </a:solidFill>
                <a:latin typeface="Arial" charset="0"/>
              </a:rPr>
              <a:t>Public Function Connect() As Integer</a:t>
            </a:r>
          </a:p>
          <a:p>
            <a:r>
              <a:rPr lang="en-US" sz="2000" b="1" dirty="0">
                <a:latin typeface="Arial" charset="0"/>
              </a:rPr>
              <a:t>	</a:t>
            </a:r>
            <a:r>
              <a:rPr lang="en-US" sz="2000" b="1" dirty="0" err="1">
                <a:solidFill>
                  <a:schemeClr val="bg1"/>
                </a:solidFill>
                <a:latin typeface="Arial" charset="0"/>
              </a:rPr>
              <a:t>Usr</a:t>
            </a:r>
            <a:r>
              <a:rPr lang="en-US" sz="2000" b="1" dirty="0">
                <a:solidFill>
                  <a:schemeClr val="bg1"/>
                </a:solidFill>
                <a:latin typeface="Arial" charset="0"/>
              </a:rPr>
              <a:t>=</a:t>
            </a:r>
            <a:r>
              <a:rPr lang="en-US" sz="2000" b="1" dirty="0" err="1">
                <a:solidFill>
                  <a:schemeClr val="bg1"/>
                </a:solidFill>
                <a:latin typeface="Arial" charset="0"/>
              </a:rPr>
              <a:t>Usr</a:t>
            </a:r>
            <a:r>
              <a:rPr lang="en-US" sz="2000" b="1" dirty="0">
                <a:solidFill>
                  <a:schemeClr val="bg1"/>
                </a:solidFill>
                <a:latin typeface="Arial" charset="0"/>
              </a:rPr>
              <a:t> + 1</a:t>
            </a:r>
          </a:p>
          <a:p>
            <a:r>
              <a:rPr lang="en-US" sz="2000" b="1" dirty="0">
                <a:solidFill>
                  <a:srgbClr val="00B0F0"/>
                </a:solidFill>
                <a:latin typeface="Arial" charset="0"/>
              </a:rPr>
              <a:t>End Function</a:t>
            </a:r>
          </a:p>
          <a:p>
            <a:endParaRPr lang="en-US" sz="1200" b="1" dirty="0">
              <a:solidFill>
                <a:schemeClr val="accent2"/>
              </a:solidFill>
              <a:latin typeface="Arial" charset="0"/>
            </a:endParaRPr>
          </a:p>
          <a:p>
            <a:r>
              <a:rPr lang="en-US" sz="2000" b="1" dirty="0">
                <a:solidFill>
                  <a:srgbClr val="00B0F0"/>
                </a:solidFill>
                <a:latin typeface="Arial" charset="0"/>
              </a:rPr>
              <a:t>Public Function Disconnect() As Integer</a:t>
            </a:r>
          </a:p>
          <a:p>
            <a:r>
              <a:rPr lang="en-US" sz="2000" b="1" dirty="0">
                <a:latin typeface="Arial" charset="0"/>
              </a:rPr>
              <a:t>	</a:t>
            </a:r>
            <a:r>
              <a:rPr lang="en-US" sz="2000" b="1" dirty="0" err="1">
                <a:solidFill>
                  <a:schemeClr val="bg1"/>
                </a:solidFill>
                <a:latin typeface="Arial" charset="0"/>
              </a:rPr>
              <a:t>Usr</a:t>
            </a:r>
            <a:r>
              <a:rPr lang="en-US" sz="2000" b="1" dirty="0">
                <a:solidFill>
                  <a:schemeClr val="bg1"/>
                </a:solidFill>
                <a:latin typeface="Arial" charset="0"/>
              </a:rPr>
              <a:t>=</a:t>
            </a:r>
            <a:r>
              <a:rPr lang="en-US" sz="2000" b="1" dirty="0" err="1">
                <a:solidFill>
                  <a:schemeClr val="bg1"/>
                </a:solidFill>
                <a:latin typeface="Arial" charset="0"/>
              </a:rPr>
              <a:t>Usr</a:t>
            </a:r>
            <a:r>
              <a:rPr lang="en-US" sz="2000" b="1" dirty="0">
                <a:solidFill>
                  <a:schemeClr val="bg1"/>
                </a:solidFill>
                <a:latin typeface="Arial" charset="0"/>
              </a:rPr>
              <a:t> - 1</a:t>
            </a:r>
          </a:p>
          <a:p>
            <a:r>
              <a:rPr lang="en-US" sz="2000" b="1" dirty="0">
                <a:solidFill>
                  <a:srgbClr val="00B0F0"/>
                </a:solidFill>
                <a:latin typeface="Arial" charset="0"/>
              </a:rPr>
              <a:t>End Function</a:t>
            </a:r>
            <a:endParaRPr lang="en-US" sz="2000" dirty="0">
              <a:solidFill>
                <a:srgbClr val="00B0F0"/>
              </a:solidFill>
              <a:latin typeface="Arial"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4" name="Text Box 4"/>
          <p:cNvSpPr txBox="1">
            <a:spLocks noChangeArrowheads="1"/>
          </p:cNvSpPr>
          <p:nvPr/>
        </p:nvSpPr>
        <p:spPr bwMode="auto">
          <a:xfrm>
            <a:off x="1524000" y="0"/>
            <a:ext cx="5791200" cy="588962"/>
          </a:xfrm>
          <a:prstGeom prst="rect">
            <a:avLst/>
          </a:prstGeom>
          <a:noFill/>
          <a:ln w="9525">
            <a:noFill/>
            <a:miter lim="800000"/>
            <a:headEnd/>
            <a:tailEnd/>
          </a:ln>
          <a:effectLst/>
        </p:spPr>
        <p:txBody>
          <a:bodyPr>
            <a:spAutoFit/>
          </a:bodyPr>
          <a:lstStyle/>
          <a:p>
            <a:pPr algn="ctr">
              <a:spcBef>
                <a:spcPct val="50000"/>
              </a:spcBef>
            </a:pPr>
            <a:r>
              <a:rPr lang="en-US" sz="3200" b="1" dirty="0">
                <a:solidFill>
                  <a:schemeClr val="bg1"/>
                </a:solidFill>
                <a:latin typeface="Arial" charset="0"/>
              </a:rPr>
              <a:t>Shared Properties</a:t>
            </a:r>
          </a:p>
        </p:txBody>
      </p:sp>
      <p:sp>
        <p:nvSpPr>
          <p:cNvPr id="30725" name="Text Box 5"/>
          <p:cNvSpPr txBox="1">
            <a:spLocks noChangeArrowheads="1"/>
          </p:cNvSpPr>
          <p:nvPr/>
        </p:nvSpPr>
        <p:spPr bwMode="auto">
          <a:xfrm>
            <a:off x="381000" y="685800"/>
            <a:ext cx="8458200" cy="830997"/>
          </a:xfrm>
          <a:prstGeom prst="rect">
            <a:avLst/>
          </a:prstGeom>
          <a:noFill/>
          <a:ln w="9525">
            <a:noFill/>
            <a:miter lim="800000"/>
            <a:headEnd/>
            <a:tailEnd/>
          </a:ln>
          <a:effectLst/>
        </p:spPr>
        <p:txBody>
          <a:bodyPr>
            <a:spAutoFit/>
          </a:bodyPr>
          <a:lstStyle/>
          <a:p>
            <a:pPr algn="just">
              <a:spcBef>
                <a:spcPct val="50000"/>
              </a:spcBef>
            </a:pPr>
            <a:r>
              <a:rPr lang="en-US" sz="2400" dirty="0">
                <a:solidFill>
                  <a:schemeClr val="bg1"/>
                </a:solidFill>
                <a:latin typeface="Calibri" pitchFamily="34" charset="0"/>
                <a:cs typeface="Calibri" pitchFamily="34" charset="0"/>
              </a:rPr>
              <a:t>To</a:t>
            </a:r>
            <a:r>
              <a:rPr lang="en-US" sz="2400" dirty="0">
                <a:latin typeface="Calibri" pitchFamily="34" charset="0"/>
                <a:cs typeface="Calibri" pitchFamily="34" charset="0"/>
              </a:rPr>
              <a:t> </a:t>
            </a:r>
            <a:r>
              <a:rPr lang="en-US" sz="2400" b="1" dirty="0">
                <a:solidFill>
                  <a:srgbClr val="FFCCFF"/>
                </a:solidFill>
                <a:latin typeface="Calibri" pitchFamily="34" charset="0"/>
                <a:cs typeface="Calibri" pitchFamily="34" charset="0"/>
              </a:rPr>
              <a:t>test the shared variable</a:t>
            </a:r>
            <a:r>
              <a:rPr lang="en-US" sz="2400" dirty="0">
                <a:solidFill>
                  <a:schemeClr val="bg1"/>
                </a:solidFill>
                <a:latin typeface="Calibri" pitchFamily="34" charset="0"/>
                <a:cs typeface="Calibri" pitchFamily="34" charset="0"/>
              </a:rPr>
              <a:t>, we can add a new button to the form and in its click event, we can add the following lines of code:</a:t>
            </a:r>
          </a:p>
        </p:txBody>
      </p:sp>
      <p:sp>
        <p:nvSpPr>
          <p:cNvPr id="30726" name="Text Box 6"/>
          <p:cNvSpPr txBox="1">
            <a:spLocks noChangeArrowheads="1"/>
          </p:cNvSpPr>
          <p:nvPr/>
        </p:nvSpPr>
        <p:spPr bwMode="auto">
          <a:xfrm>
            <a:off x="304800" y="2012950"/>
            <a:ext cx="4343400" cy="4921250"/>
          </a:xfrm>
          <a:prstGeom prst="rect">
            <a:avLst/>
          </a:prstGeom>
          <a:solidFill>
            <a:schemeClr val="accent1"/>
          </a:solidFill>
          <a:ln w="76200" cmpd="tri">
            <a:solidFill>
              <a:srgbClr val="92D050"/>
            </a:solidFill>
            <a:miter lim="800000"/>
            <a:headEnd/>
            <a:tailEnd/>
          </a:ln>
          <a:effectLst/>
        </p:spPr>
        <p:txBody>
          <a:bodyPr wrap="square">
            <a:spAutoFit/>
          </a:bodyPr>
          <a:lstStyle/>
          <a:p>
            <a:pPr>
              <a:spcBef>
                <a:spcPct val="50000"/>
              </a:spcBef>
            </a:pPr>
            <a:r>
              <a:rPr lang="en-US" sz="2200" b="1" dirty="0">
                <a:solidFill>
                  <a:srgbClr val="009900"/>
                </a:solidFill>
                <a:latin typeface="Calibri" pitchFamily="34" charset="0"/>
                <a:cs typeface="Calibri" pitchFamily="34" charset="0"/>
              </a:rPr>
              <a:t>Dim obj1 As new Minimal</a:t>
            </a:r>
          </a:p>
          <a:p>
            <a:pPr>
              <a:spcBef>
                <a:spcPct val="50000"/>
              </a:spcBef>
            </a:pPr>
            <a:r>
              <a:rPr lang="en-US" sz="2200" dirty="0">
                <a:latin typeface="Calibri" pitchFamily="34" charset="0"/>
                <a:cs typeface="Calibri" pitchFamily="34" charset="0"/>
              </a:rPr>
              <a:t>Obj1.Connect()</a:t>
            </a:r>
          </a:p>
          <a:p>
            <a:pPr>
              <a:spcBef>
                <a:spcPct val="50000"/>
              </a:spcBef>
            </a:pPr>
            <a:r>
              <a:rPr lang="en-US" sz="2200" b="1" dirty="0" err="1">
                <a:solidFill>
                  <a:srgbClr val="660066"/>
                </a:solidFill>
                <a:latin typeface="Calibri" pitchFamily="34" charset="0"/>
                <a:cs typeface="Calibri" pitchFamily="34" charset="0"/>
              </a:rPr>
              <a:t>Console.WriteLine</a:t>
            </a:r>
            <a:r>
              <a:rPr lang="en-US" sz="2200" b="1" dirty="0">
                <a:solidFill>
                  <a:srgbClr val="660066"/>
                </a:solidFill>
                <a:latin typeface="Calibri" pitchFamily="34" charset="0"/>
                <a:cs typeface="Calibri" pitchFamily="34" charset="0"/>
              </a:rPr>
              <a:t>(obj1.Usr)</a:t>
            </a:r>
          </a:p>
          <a:p>
            <a:pPr>
              <a:spcBef>
                <a:spcPct val="50000"/>
              </a:spcBef>
            </a:pPr>
            <a:endParaRPr lang="en-US" sz="1200" b="1" dirty="0">
              <a:solidFill>
                <a:srgbClr val="660066"/>
              </a:solidFill>
              <a:latin typeface="Calibri" pitchFamily="34" charset="0"/>
              <a:cs typeface="Calibri" pitchFamily="34" charset="0"/>
            </a:endParaRPr>
          </a:p>
          <a:p>
            <a:r>
              <a:rPr lang="en-US" sz="2200" dirty="0">
                <a:latin typeface="Calibri" pitchFamily="34" charset="0"/>
                <a:cs typeface="Calibri" pitchFamily="34" charset="0"/>
              </a:rPr>
              <a:t>Obj1.Connect()</a:t>
            </a:r>
          </a:p>
          <a:p>
            <a:r>
              <a:rPr lang="en-US" sz="2200" b="1" dirty="0" err="1">
                <a:solidFill>
                  <a:srgbClr val="660066"/>
                </a:solidFill>
                <a:latin typeface="Calibri" pitchFamily="34" charset="0"/>
                <a:cs typeface="Calibri" pitchFamily="34" charset="0"/>
              </a:rPr>
              <a:t>Console.WriteLine</a:t>
            </a:r>
            <a:r>
              <a:rPr lang="en-US" sz="2200" b="1" dirty="0">
                <a:solidFill>
                  <a:srgbClr val="660066"/>
                </a:solidFill>
                <a:latin typeface="Calibri" pitchFamily="34" charset="0"/>
                <a:cs typeface="Calibri" pitchFamily="34" charset="0"/>
              </a:rPr>
              <a:t>(obj1.Usr)</a:t>
            </a:r>
          </a:p>
          <a:p>
            <a:endParaRPr lang="en-US" sz="700" b="1" dirty="0">
              <a:solidFill>
                <a:srgbClr val="660066"/>
              </a:solidFill>
              <a:latin typeface="Calibri" pitchFamily="34" charset="0"/>
              <a:cs typeface="Calibri" pitchFamily="34" charset="0"/>
            </a:endParaRPr>
          </a:p>
          <a:p>
            <a:pPr>
              <a:spcBef>
                <a:spcPct val="50000"/>
              </a:spcBef>
            </a:pPr>
            <a:r>
              <a:rPr lang="en-US" sz="2200" b="1" dirty="0">
                <a:solidFill>
                  <a:srgbClr val="009900"/>
                </a:solidFill>
                <a:latin typeface="Calibri" pitchFamily="34" charset="0"/>
                <a:cs typeface="Calibri" pitchFamily="34" charset="0"/>
              </a:rPr>
              <a:t>Dim obj2 As new Minimal</a:t>
            </a:r>
          </a:p>
          <a:p>
            <a:r>
              <a:rPr lang="en-US" sz="2200" dirty="0">
                <a:latin typeface="Calibri" pitchFamily="34" charset="0"/>
                <a:cs typeface="Calibri" pitchFamily="34" charset="0"/>
              </a:rPr>
              <a:t>Obj2.Connect()</a:t>
            </a:r>
          </a:p>
          <a:p>
            <a:r>
              <a:rPr lang="en-US" sz="2200" b="1" dirty="0" err="1">
                <a:solidFill>
                  <a:srgbClr val="660066"/>
                </a:solidFill>
                <a:latin typeface="Calibri" pitchFamily="34" charset="0"/>
                <a:cs typeface="Calibri" pitchFamily="34" charset="0"/>
              </a:rPr>
              <a:t>Console.WriteLine</a:t>
            </a:r>
            <a:r>
              <a:rPr lang="en-US" sz="2200" b="1" dirty="0">
                <a:solidFill>
                  <a:srgbClr val="660066"/>
                </a:solidFill>
                <a:latin typeface="Calibri" pitchFamily="34" charset="0"/>
                <a:cs typeface="Calibri" pitchFamily="34" charset="0"/>
              </a:rPr>
              <a:t>(obj1.Usr)</a:t>
            </a:r>
          </a:p>
          <a:p>
            <a:r>
              <a:rPr lang="en-US" sz="2200" b="1" dirty="0" err="1">
                <a:solidFill>
                  <a:srgbClr val="660066"/>
                </a:solidFill>
                <a:latin typeface="Calibri" pitchFamily="34" charset="0"/>
                <a:cs typeface="Calibri" pitchFamily="34" charset="0"/>
              </a:rPr>
              <a:t>Console.WriteLine</a:t>
            </a:r>
            <a:r>
              <a:rPr lang="en-US" sz="2200" b="1" dirty="0">
                <a:solidFill>
                  <a:srgbClr val="660066"/>
                </a:solidFill>
                <a:latin typeface="Calibri" pitchFamily="34" charset="0"/>
                <a:cs typeface="Calibri" pitchFamily="34" charset="0"/>
              </a:rPr>
              <a:t>(obj2.Usr)</a:t>
            </a:r>
          </a:p>
          <a:p>
            <a:endParaRPr lang="en-US" sz="1200" b="1" dirty="0">
              <a:solidFill>
                <a:srgbClr val="660066"/>
              </a:solidFill>
              <a:latin typeface="Calibri" pitchFamily="34" charset="0"/>
              <a:cs typeface="Calibri" pitchFamily="34" charset="0"/>
            </a:endParaRPr>
          </a:p>
          <a:p>
            <a:r>
              <a:rPr lang="en-US" sz="2200" dirty="0">
                <a:latin typeface="Calibri" pitchFamily="34" charset="0"/>
                <a:cs typeface="Calibri" pitchFamily="34" charset="0"/>
              </a:rPr>
              <a:t>Obj2.Disconnect()</a:t>
            </a:r>
          </a:p>
          <a:p>
            <a:r>
              <a:rPr lang="en-US" sz="2200" b="1" dirty="0" err="1">
                <a:solidFill>
                  <a:srgbClr val="660066"/>
                </a:solidFill>
                <a:latin typeface="Calibri" pitchFamily="34" charset="0"/>
                <a:cs typeface="Calibri" pitchFamily="34" charset="0"/>
              </a:rPr>
              <a:t>Console.WriteLine</a:t>
            </a:r>
            <a:r>
              <a:rPr lang="en-US" sz="2200" b="1" dirty="0">
                <a:solidFill>
                  <a:srgbClr val="660066"/>
                </a:solidFill>
                <a:latin typeface="Calibri" pitchFamily="34" charset="0"/>
                <a:cs typeface="Calibri" pitchFamily="34" charset="0"/>
              </a:rPr>
              <a:t>(obj2.Usr)</a:t>
            </a:r>
          </a:p>
        </p:txBody>
      </p:sp>
      <p:sp>
        <p:nvSpPr>
          <p:cNvPr id="30727" name="Text Box 7"/>
          <p:cNvSpPr txBox="1">
            <a:spLocks noChangeArrowheads="1"/>
          </p:cNvSpPr>
          <p:nvPr/>
        </p:nvSpPr>
        <p:spPr bwMode="auto">
          <a:xfrm>
            <a:off x="5105400" y="2962275"/>
            <a:ext cx="533400" cy="466725"/>
          </a:xfrm>
          <a:prstGeom prst="rect">
            <a:avLst/>
          </a:prstGeom>
          <a:solidFill>
            <a:schemeClr val="accent1"/>
          </a:solidFill>
          <a:ln w="9525">
            <a:solidFill>
              <a:srgbClr val="A50021"/>
            </a:solidFill>
            <a:miter lim="800000"/>
            <a:headEnd/>
            <a:tailEnd/>
          </a:ln>
          <a:effectLst/>
        </p:spPr>
        <p:txBody>
          <a:bodyPr>
            <a:spAutoFit/>
          </a:bodyPr>
          <a:lstStyle/>
          <a:p>
            <a:pPr algn="ctr">
              <a:spcBef>
                <a:spcPct val="50000"/>
              </a:spcBef>
            </a:pPr>
            <a:r>
              <a:rPr lang="en-US" dirty="0"/>
              <a:t>1</a:t>
            </a:r>
          </a:p>
        </p:txBody>
      </p:sp>
      <p:sp>
        <p:nvSpPr>
          <p:cNvPr id="30728" name="Text Box 8"/>
          <p:cNvSpPr txBox="1">
            <a:spLocks noChangeArrowheads="1"/>
          </p:cNvSpPr>
          <p:nvPr/>
        </p:nvSpPr>
        <p:spPr bwMode="auto">
          <a:xfrm>
            <a:off x="5105400" y="3886200"/>
            <a:ext cx="533400" cy="466725"/>
          </a:xfrm>
          <a:prstGeom prst="rect">
            <a:avLst/>
          </a:prstGeom>
          <a:solidFill>
            <a:schemeClr val="accent1"/>
          </a:solidFill>
          <a:ln w="9525">
            <a:solidFill>
              <a:srgbClr val="A50021"/>
            </a:solidFill>
            <a:miter lim="800000"/>
            <a:headEnd/>
            <a:tailEnd/>
          </a:ln>
          <a:effectLst/>
        </p:spPr>
        <p:txBody>
          <a:bodyPr>
            <a:spAutoFit/>
          </a:bodyPr>
          <a:lstStyle/>
          <a:p>
            <a:pPr algn="ctr">
              <a:spcBef>
                <a:spcPct val="50000"/>
              </a:spcBef>
            </a:pPr>
            <a:r>
              <a:rPr lang="en-US" dirty="0"/>
              <a:t>2</a:t>
            </a:r>
          </a:p>
        </p:txBody>
      </p:sp>
      <p:sp>
        <p:nvSpPr>
          <p:cNvPr id="30729" name="Text Box 9"/>
          <p:cNvSpPr txBox="1">
            <a:spLocks noChangeArrowheads="1"/>
          </p:cNvSpPr>
          <p:nvPr/>
        </p:nvSpPr>
        <p:spPr bwMode="auto">
          <a:xfrm>
            <a:off x="5105400" y="5105400"/>
            <a:ext cx="533400" cy="466725"/>
          </a:xfrm>
          <a:prstGeom prst="rect">
            <a:avLst/>
          </a:prstGeom>
          <a:solidFill>
            <a:schemeClr val="accent1"/>
          </a:solidFill>
          <a:ln w="9525">
            <a:solidFill>
              <a:srgbClr val="A50021"/>
            </a:solidFill>
            <a:miter lim="800000"/>
            <a:headEnd/>
            <a:tailEnd/>
          </a:ln>
          <a:effectLst/>
        </p:spPr>
        <p:txBody>
          <a:bodyPr>
            <a:spAutoFit/>
          </a:bodyPr>
          <a:lstStyle/>
          <a:p>
            <a:pPr algn="ctr">
              <a:spcBef>
                <a:spcPct val="50000"/>
              </a:spcBef>
            </a:pPr>
            <a:r>
              <a:rPr lang="en-US" dirty="0"/>
              <a:t>3</a:t>
            </a:r>
          </a:p>
        </p:txBody>
      </p:sp>
      <p:sp>
        <p:nvSpPr>
          <p:cNvPr id="30730" name="Text Box 10"/>
          <p:cNvSpPr txBox="1">
            <a:spLocks noChangeArrowheads="1"/>
          </p:cNvSpPr>
          <p:nvPr/>
        </p:nvSpPr>
        <p:spPr bwMode="auto">
          <a:xfrm>
            <a:off x="5105400" y="5638800"/>
            <a:ext cx="533400" cy="466725"/>
          </a:xfrm>
          <a:prstGeom prst="rect">
            <a:avLst/>
          </a:prstGeom>
          <a:solidFill>
            <a:schemeClr val="accent1"/>
          </a:solidFill>
          <a:ln w="9525">
            <a:solidFill>
              <a:srgbClr val="A50021"/>
            </a:solidFill>
            <a:miter lim="800000"/>
            <a:headEnd/>
            <a:tailEnd/>
          </a:ln>
          <a:effectLst/>
        </p:spPr>
        <p:txBody>
          <a:bodyPr>
            <a:spAutoFit/>
          </a:bodyPr>
          <a:lstStyle/>
          <a:p>
            <a:pPr algn="ctr">
              <a:spcBef>
                <a:spcPct val="50000"/>
              </a:spcBef>
            </a:pPr>
            <a:r>
              <a:rPr lang="en-US" dirty="0"/>
              <a:t>3</a:t>
            </a:r>
          </a:p>
        </p:txBody>
      </p:sp>
      <p:sp>
        <p:nvSpPr>
          <p:cNvPr id="30731" name="Text Box 11"/>
          <p:cNvSpPr txBox="1">
            <a:spLocks noChangeArrowheads="1"/>
          </p:cNvSpPr>
          <p:nvPr/>
        </p:nvSpPr>
        <p:spPr bwMode="auto">
          <a:xfrm>
            <a:off x="5105400" y="6248400"/>
            <a:ext cx="533400" cy="466725"/>
          </a:xfrm>
          <a:prstGeom prst="rect">
            <a:avLst/>
          </a:prstGeom>
          <a:solidFill>
            <a:schemeClr val="accent1"/>
          </a:solidFill>
          <a:ln w="9525">
            <a:solidFill>
              <a:srgbClr val="A50021"/>
            </a:solidFill>
            <a:miter lim="800000"/>
            <a:headEnd/>
            <a:tailEnd/>
          </a:ln>
          <a:effectLst/>
        </p:spPr>
        <p:txBody>
          <a:bodyPr>
            <a:spAutoFit/>
          </a:bodyPr>
          <a:lstStyle/>
          <a:p>
            <a:pPr algn="ctr">
              <a:spcBef>
                <a:spcPct val="50000"/>
              </a:spcBef>
            </a:pPr>
            <a:r>
              <a:rPr lang="en-US" dirty="0"/>
              <a:t>2</a:t>
            </a:r>
          </a:p>
        </p:txBody>
      </p:sp>
      <p:sp>
        <p:nvSpPr>
          <p:cNvPr id="10" name="Right Brace 9"/>
          <p:cNvSpPr/>
          <p:nvPr/>
        </p:nvSpPr>
        <p:spPr>
          <a:xfrm>
            <a:off x="5791200" y="3124200"/>
            <a:ext cx="609600" cy="3429000"/>
          </a:xfrm>
          <a:prstGeom prst="rightBrace">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1" name="TextBox 10"/>
          <p:cNvSpPr txBox="1"/>
          <p:nvPr/>
        </p:nvSpPr>
        <p:spPr>
          <a:xfrm>
            <a:off x="6400800" y="4648200"/>
            <a:ext cx="1143000" cy="369332"/>
          </a:xfrm>
          <a:prstGeom prst="rect">
            <a:avLst/>
          </a:prstGeom>
          <a:noFill/>
        </p:spPr>
        <p:txBody>
          <a:bodyPr wrap="square" rtlCol="0">
            <a:spAutoFit/>
          </a:bodyPr>
          <a:lstStyle/>
          <a:p>
            <a:r>
              <a:rPr lang="en-US" b="1" dirty="0" smtClean="0">
                <a:solidFill>
                  <a:srgbClr val="FFFF00"/>
                </a:solidFill>
              </a:rPr>
              <a:t>OUTPUT</a:t>
            </a:r>
            <a:endParaRPr lang="en-US" b="1"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5"/>
                                        </p:tgtEl>
                                        <p:attrNameLst>
                                          <p:attrName>style.visibility</p:attrName>
                                        </p:attrNameLst>
                                      </p:cBhvr>
                                      <p:to>
                                        <p:strVal val="visible"/>
                                      </p:to>
                                    </p:set>
                                    <p:animEffect transition="in" filter="blinds(horizontal)">
                                      <p:cBhvr>
                                        <p:cTn id="7" dur="500"/>
                                        <p:tgtEl>
                                          <p:spTgt spid="307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26"/>
                                        </p:tgtEl>
                                        <p:attrNameLst>
                                          <p:attrName>style.visibility</p:attrName>
                                        </p:attrNameLst>
                                      </p:cBhvr>
                                      <p:to>
                                        <p:strVal val="visible"/>
                                      </p:to>
                                    </p:set>
                                    <p:animEffect transition="in" filter="blinds(horizontal)">
                                      <p:cBhvr>
                                        <p:cTn id="12" dur="500"/>
                                        <p:tgtEl>
                                          <p:spTgt spid="307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727"/>
                                        </p:tgtEl>
                                        <p:attrNameLst>
                                          <p:attrName>style.visibility</p:attrName>
                                        </p:attrNameLst>
                                      </p:cBhvr>
                                      <p:to>
                                        <p:strVal val="visible"/>
                                      </p:to>
                                    </p:set>
                                    <p:animEffect transition="in" filter="blinds(horizontal)">
                                      <p:cBhvr>
                                        <p:cTn id="17" dur="500"/>
                                        <p:tgtEl>
                                          <p:spTgt spid="3072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728"/>
                                        </p:tgtEl>
                                        <p:attrNameLst>
                                          <p:attrName>style.visibility</p:attrName>
                                        </p:attrNameLst>
                                      </p:cBhvr>
                                      <p:to>
                                        <p:strVal val="visible"/>
                                      </p:to>
                                    </p:set>
                                    <p:animEffect transition="in" filter="blinds(horizontal)">
                                      <p:cBhvr>
                                        <p:cTn id="22" dur="500"/>
                                        <p:tgtEl>
                                          <p:spTgt spid="3072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729"/>
                                        </p:tgtEl>
                                        <p:attrNameLst>
                                          <p:attrName>style.visibility</p:attrName>
                                        </p:attrNameLst>
                                      </p:cBhvr>
                                      <p:to>
                                        <p:strVal val="visible"/>
                                      </p:to>
                                    </p:set>
                                    <p:animEffect transition="in" filter="blinds(horizontal)">
                                      <p:cBhvr>
                                        <p:cTn id="27" dur="500"/>
                                        <p:tgtEl>
                                          <p:spTgt spid="3072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730"/>
                                        </p:tgtEl>
                                        <p:attrNameLst>
                                          <p:attrName>style.visibility</p:attrName>
                                        </p:attrNameLst>
                                      </p:cBhvr>
                                      <p:to>
                                        <p:strVal val="visible"/>
                                      </p:to>
                                    </p:set>
                                    <p:animEffect transition="in" filter="blinds(horizontal)">
                                      <p:cBhvr>
                                        <p:cTn id="32" dur="500"/>
                                        <p:tgtEl>
                                          <p:spTgt spid="3073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0731"/>
                                        </p:tgtEl>
                                        <p:attrNameLst>
                                          <p:attrName>style.visibility</p:attrName>
                                        </p:attrNameLst>
                                      </p:cBhvr>
                                      <p:to>
                                        <p:strVal val="visible"/>
                                      </p:to>
                                    </p:set>
                                    <p:animEffect transition="in" filter="blinds(horizontal)">
                                      <p:cBhvr>
                                        <p:cTn id="37" dur="500"/>
                                        <p:tgtEl>
                                          <p:spTgt spid="30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p:bldP spid="30726" grpId="0" animBg="1"/>
      <p:bldP spid="30727" grpId="0" animBg="1"/>
      <p:bldP spid="30728" grpId="0" animBg="1"/>
      <p:bldP spid="30729" grpId="0" animBg="1"/>
      <p:bldP spid="30730" grpId="0" animBg="1"/>
      <p:bldP spid="3073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533400" y="0"/>
            <a:ext cx="7924800" cy="588962"/>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FF00"/>
                </a:solidFill>
                <a:latin typeface="Arial" charset="0"/>
              </a:rPr>
              <a:t>Encapsulation And Abstraction</a:t>
            </a:r>
          </a:p>
        </p:txBody>
      </p:sp>
      <p:sp>
        <p:nvSpPr>
          <p:cNvPr id="26629" name="Text Box 5"/>
          <p:cNvSpPr txBox="1">
            <a:spLocks noChangeArrowheads="1"/>
          </p:cNvSpPr>
          <p:nvPr/>
        </p:nvSpPr>
        <p:spPr bwMode="auto">
          <a:xfrm>
            <a:off x="304800" y="457200"/>
            <a:ext cx="8458200" cy="6001643"/>
          </a:xfrm>
          <a:prstGeom prst="rect">
            <a:avLst/>
          </a:prstGeom>
          <a:noFill/>
          <a:ln w="9525">
            <a:noFill/>
            <a:miter lim="800000"/>
            <a:headEnd/>
            <a:tailEnd/>
          </a:ln>
          <a:effectLst/>
        </p:spPr>
        <p:txBody>
          <a:bodyPr>
            <a:spAutoFit/>
          </a:bodyPr>
          <a:lstStyle/>
          <a:p>
            <a:pPr marL="347663" indent="-347663" algn="just">
              <a:spcBef>
                <a:spcPct val="50000"/>
              </a:spcBef>
              <a:buFont typeface="Wingdings" pitchFamily="2" charset="2"/>
              <a:buChar char="q"/>
            </a:pPr>
            <a:r>
              <a:rPr lang="en-US" sz="2400" dirty="0">
                <a:solidFill>
                  <a:schemeClr val="bg1"/>
                </a:solidFill>
                <a:latin typeface="Calibri" pitchFamily="34" charset="0"/>
                <a:cs typeface="Calibri" pitchFamily="34" charset="0"/>
              </a:rPr>
              <a:t>One of the advantages of using classes is that their functionality is cast in iron; other developers can use it, but they can’t break it</a:t>
            </a:r>
            <a:r>
              <a:rPr lang="en-US" sz="2400" dirty="0" smtClean="0">
                <a:solidFill>
                  <a:schemeClr val="bg1"/>
                </a:solidFill>
                <a:latin typeface="Calibri" pitchFamily="34" charset="0"/>
                <a:cs typeface="Calibri" pitchFamily="34" charset="0"/>
              </a:rPr>
              <a:t>.</a:t>
            </a:r>
          </a:p>
          <a:p>
            <a:pPr marL="347663" indent="-347663" algn="just">
              <a:spcBef>
                <a:spcPct val="50000"/>
              </a:spcBef>
              <a:buFont typeface="Wingdings" pitchFamily="2" charset="2"/>
              <a:buChar char="q"/>
            </a:pPr>
            <a:endParaRPr lang="en-US" sz="2400" dirty="0">
              <a:solidFill>
                <a:schemeClr val="bg1"/>
              </a:solidFill>
              <a:latin typeface="Calibri" pitchFamily="34" charset="0"/>
              <a:cs typeface="Calibri" pitchFamily="34" charset="0"/>
            </a:endParaRPr>
          </a:p>
          <a:p>
            <a:pPr marL="347663" indent="-347663" algn="just">
              <a:spcBef>
                <a:spcPct val="50000"/>
              </a:spcBef>
              <a:buFont typeface="Wingdings" pitchFamily="2" charset="2"/>
              <a:buChar char="q"/>
            </a:pPr>
            <a:r>
              <a:rPr lang="en-US" sz="2400" dirty="0">
                <a:solidFill>
                  <a:schemeClr val="bg1"/>
                </a:solidFill>
                <a:latin typeface="Calibri" pitchFamily="34" charset="0"/>
                <a:cs typeface="Calibri" pitchFamily="34" charset="0"/>
              </a:rPr>
              <a:t>We can think of classes as black boxes, and this is what programmers call </a:t>
            </a:r>
            <a:r>
              <a:rPr lang="en-US" sz="2400" b="1" dirty="0">
                <a:solidFill>
                  <a:srgbClr val="FFC000"/>
                </a:solidFill>
                <a:latin typeface="Calibri" pitchFamily="34" charset="0"/>
                <a:cs typeface="Calibri" pitchFamily="34" charset="0"/>
              </a:rPr>
              <a:t>encapsulation</a:t>
            </a:r>
            <a:r>
              <a:rPr lang="en-US" sz="2400" dirty="0" smtClean="0">
                <a:solidFill>
                  <a:srgbClr val="FFC000"/>
                </a:solidFill>
                <a:latin typeface="Calibri" pitchFamily="34" charset="0"/>
                <a:cs typeface="Calibri" pitchFamily="34" charset="0"/>
              </a:rPr>
              <a:t>.</a:t>
            </a:r>
          </a:p>
          <a:p>
            <a:pPr marL="347663" indent="-347663" algn="just">
              <a:spcBef>
                <a:spcPct val="50000"/>
              </a:spcBef>
              <a:buFont typeface="Wingdings" pitchFamily="2" charset="2"/>
              <a:buChar char="q"/>
            </a:pPr>
            <a:endParaRPr lang="en-US" sz="2400" dirty="0">
              <a:solidFill>
                <a:srgbClr val="FFC000"/>
              </a:solidFill>
              <a:latin typeface="Calibri" pitchFamily="34" charset="0"/>
              <a:cs typeface="Calibri" pitchFamily="34" charset="0"/>
            </a:endParaRPr>
          </a:p>
          <a:p>
            <a:pPr marL="347663" indent="-347663" algn="just">
              <a:spcBef>
                <a:spcPct val="50000"/>
              </a:spcBef>
              <a:buFont typeface="Wingdings" pitchFamily="2" charset="2"/>
              <a:buChar char="q"/>
            </a:pPr>
            <a:r>
              <a:rPr lang="en-US" sz="2400" dirty="0">
                <a:solidFill>
                  <a:schemeClr val="bg1"/>
                </a:solidFill>
                <a:latin typeface="Calibri" pitchFamily="34" charset="0"/>
                <a:cs typeface="Calibri" pitchFamily="34" charset="0"/>
              </a:rPr>
              <a:t>Another advantage of using classes is that classes can isolate programmers from unnecessary details. This is called as </a:t>
            </a:r>
            <a:r>
              <a:rPr lang="en-US" sz="2400" b="1" dirty="0">
                <a:solidFill>
                  <a:srgbClr val="FFC000"/>
                </a:solidFill>
                <a:latin typeface="Calibri" pitchFamily="34" charset="0"/>
                <a:cs typeface="Calibri" pitchFamily="34" charset="0"/>
              </a:rPr>
              <a:t>abstraction</a:t>
            </a:r>
            <a:r>
              <a:rPr lang="en-US" sz="2400" dirty="0">
                <a:solidFill>
                  <a:srgbClr val="FFC000"/>
                </a:solidFill>
                <a:latin typeface="Calibri" pitchFamily="34" charset="0"/>
                <a:cs typeface="Calibri" pitchFamily="34" charset="0"/>
              </a:rPr>
              <a:t>. </a:t>
            </a:r>
            <a:endParaRPr lang="en-US" sz="2400" dirty="0" smtClean="0">
              <a:solidFill>
                <a:srgbClr val="FFC000"/>
              </a:solidFill>
              <a:latin typeface="Calibri" pitchFamily="34" charset="0"/>
              <a:cs typeface="Calibri" pitchFamily="34" charset="0"/>
            </a:endParaRPr>
          </a:p>
          <a:p>
            <a:pPr marL="347663" indent="-347663" algn="just">
              <a:spcBef>
                <a:spcPct val="50000"/>
              </a:spcBef>
              <a:buFont typeface="Wingdings" pitchFamily="2" charset="2"/>
              <a:buChar char="q"/>
            </a:pPr>
            <a:endParaRPr lang="en-US" sz="2400" dirty="0">
              <a:solidFill>
                <a:srgbClr val="FFC000"/>
              </a:solidFill>
              <a:latin typeface="Calibri" pitchFamily="34" charset="0"/>
              <a:cs typeface="Calibri" pitchFamily="34" charset="0"/>
            </a:endParaRPr>
          </a:p>
          <a:p>
            <a:pPr marL="347663" indent="-347663" algn="just">
              <a:spcBef>
                <a:spcPct val="50000"/>
              </a:spcBef>
              <a:buFont typeface="Wingdings" pitchFamily="2" charset="2"/>
              <a:buChar char="q"/>
            </a:pPr>
            <a:r>
              <a:rPr lang="en-US" sz="2400" dirty="0">
                <a:solidFill>
                  <a:schemeClr val="bg1"/>
                </a:solidFill>
                <a:latin typeface="Calibri" pitchFamily="34" charset="0"/>
                <a:cs typeface="Calibri" pitchFamily="34" charset="0"/>
              </a:rPr>
              <a:t>However, we can create new classes based on existing ones and add new members or revise existing members.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ext Box 4"/>
          <p:cNvSpPr txBox="1">
            <a:spLocks noChangeArrowheads="1"/>
          </p:cNvSpPr>
          <p:nvPr/>
        </p:nvSpPr>
        <p:spPr bwMode="auto">
          <a:xfrm>
            <a:off x="1371600" y="76200"/>
            <a:ext cx="6248400" cy="588963"/>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FF00"/>
                </a:solidFill>
                <a:latin typeface="Arial" charset="0"/>
              </a:rPr>
              <a:t>Inheritance</a:t>
            </a:r>
          </a:p>
        </p:txBody>
      </p:sp>
      <p:sp>
        <p:nvSpPr>
          <p:cNvPr id="27653" name="Text Box 5"/>
          <p:cNvSpPr txBox="1">
            <a:spLocks noChangeArrowheads="1"/>
          </p:cNvSpPr>
          <p:nvPr/>
        </p:nvSpPr>
        <p:spPr bwMode="auto">
          <a:xfrm>
            <a:off x="76200" y="762000"/>
            <a:ext cx="8763000" cy="2970044"/>
          </a:xfrm>
          <a:prstGeom prst="rect">
            <a:avLst/>
          </a:prstGeom>
          <a:noFill/>
          <a:ln w="9525">
            <a:noFill/>
            <a:miter lim="800000"/>
            <a:headEnd/>
            <a:tailEnd/>
          </a:ln>
          <a:effectLst/>
        </p:spPr>
        <p:txBody>
          <a:bodyPr>
            <a:spAutoFit/>
          </a:bodyPr>
          <a:lstStyle/>
          <a:p>
            <a:pPr marL="347663" indent="-347663" algn="just">
              <a:spcBef>
                <a:spcPct val="50000"/>
              </a:spcBef>
              <a:buFont typeface="Wingdings" pitchFamily="2" charset="2"/>
              <a:buChar char="q"/>
            </a:pPr>
            <a:r>
              <a:rPr lang="en-US" sz="2200" b="1" dirty="0">
                <a:solidFill>
                  <a:srgbClr val="FFCCFF"/>
                </a:solidFill>
                <a:latin typeface="Calibri" pitchFamily="34" charset="0"/>
                <a:cs typeface="Calibri" pitchFamily="34" charset="0"/>
              </a:rPr>
              <a:t>Inheritance</a:t>
            </a:r>
            <a:r>
              <a:rPr lang="en-US" sz="2200" dirty="0">
                <a:latin typeface="Calibri" pitchFamily="34" charset="0"/>
                <a:cs typeface="Calibri" pitchFamily="34" charset="0"/>
              </a:rPr>
              <a:t> </a:t>
            </a:r>
            <a:r>
              <a:rPr lang="en-US" sz="2200" dirty="0">
                <a:solidFill>
                  <a:schemeClr val="bg1"/>
                </a:solidFill>
                <a:latin typeface="Calibri" pitchFamily="34" charset="0"/>
                <a:cs typeface="Calibri" pitchFamily="34" charset="0"/>
              </a:rPr>
              <a:t>is the ability to create a new class based on an existing one.</a:t>
            </a:r>
          </a:p>
          <a:p>
            <a:pPr marL="347663" indent="-347663" algn="just">
              <a:spcBef>
                <a:spcPct val="50000"/>
              </a:spcBef>
              <a:buFont typeface="Wingdings" pitchFamily="2" charset="2"/>
              <a:buChar char="q"/>
            </a:pPr>
            <a:r>
              <a:rPr lang="en-US" sz="2200" dirty="0">
                <a:solidFill>
                  <a:schemeClr val="bg1"/>
                </a:solidFill>
                <a:latin typeface="Calibri" pitchFamily="34" charset="0"/>
                <a:cs typeface="Calibri" pitchFamily="34" charset="0"/>
              </a:rPr>
              <a:t>The existing class is the </a:t>
            </a:r>
            <a:r>
              <a:rPr lang="en-US" sz="2200" b="1" dirty="0">
                <a:solidFill>
                  <a:srgbClr val="FFCCFF"/>
                </a:solidFill>
                <a:latin typeface="Calibri" pitchFamily="34" charset="0"/>
                <a:cs typeface="Calibri" pitchFamily="34" charset="0"/>
              </a:rPr>
              <a:t>parent class</a:t>
            </a:r>
            <a:r>
              <a:rPr lang="en-US" sz="2200" dirty="0">
                <a:solidFill>
                  <a:schemeClr val="bg1"/>
                </a:solidFill>
                <a:latin typeface="Calibri" pitchFamily="34" charset="0"/>
                <a:cs typeface="Calibri" pitchFamily="34" charset="0"/>
              </a:rPr>
              <a:t>, or </a:t>
            </a:r>
            <a:r>
              <a:rPr lang="en-US" sz="2200" b="1" dirty="0">
                <a:solidFill>
                  <a:srgbClr val="FFCCFF"/>
                </a:solidFill>
                <a:latin typeface="Calibri" pitchFamily="34" charset="0"/>
                <a:cs typeface="Calibri" pitchFamily="34" charset="0"/>
              </a:rPr>
              <a:t>base class</a:t>
            </a:r>
            <a:r>
              <a:rPr lang="en-US" sz="2200" dirty="0">
                <a:solidFill>
                  <a:schemeClr val="bg1"/>
                </a:solidFill>
                <a:latin typeface="Calibri" pitchFamily="34" charset="0"/>
                <a:cs typeface="Calibri" pitchFamily="34" charset="0"/>
              </a:rPr>
              <a:t>. The new class is said to inherit the base class and is called a </a:t>
            </a:r>
            <a:r>
              <a:rPr lang="en-US" sz="2200" b="1" dirty="0">
                <a:solidFill>
                  <a:srgbClr val="FFCCFF"/>
                </a:solidFill>
                <a:latin typeface="Calibri" pitchFamily="34" charset="0"/>
                <a:cs typeface="Calibri" pitchFamily="34" charset="0"/>
              </a:rPr>
              <a:t>subclass</a:t>
            </a:r>
            <a:r>
              <a:rPr lang="en-US" sz="2200" dirty="0">
                <a:solidFill>
                  <a:schemeClr val="bg1"/>
                </a:solidFill>
                <a:latin typeface="Calibri" pitchFamily="34" charset="0"/>
                <a:cs typeface="Calibri" pitchFamily="34" charset="0"/>
              </a:rPr>
              <a:t>, or </a:t>
            </a:r>
            <a:r>
              <a:rPr lang="en-US" sz="2200" b="1" dirty="0">
                <a:solidFill>
                  <a:srgbClr val="FFCCFF"/>
                </a:solidFill>
                <a:latin typeface="Calibri" pitchFamily="34" charset="0"/>
                <a:cs typeface="Calibri" pitchFamily="34" charset="0"/>
              </a:rPr>
              <a:t>derived class</a:t>
            </a:r>
            <a:r>
              <a:rPr lang="en-US" sz="2200" dirty="0">
                <a:latin typeface="Calibri" pitchFamily="34" charset="0"/>
                <a:cs typeface="Calibri" pitchFamily="34" charset="0"/>
              </a:rPr>
              <a:t>.</a:t>
            </a:r>
          </a:p>
          <a:p>
            <a:pPr marL="347663" indent="-347663" algn="just">
              <a:spcBef>
                <a:spcPct val="50000"/>
              </a:spcBef>
              <a:buFont typeface="Wingdings" pitchFamily="2" charset="2"/>
              <a:buChar char="q"/>
            </a:pPr>
            <a:r>
              <a:rPr lang="en-US" sz="2200" dirty="0">
                <a:solidFill>
                  <a:schemeClr val="bg1"/>
                </a:solidFill>
                <a:latin typeface="Calibri" pitchFamily="34" charset="0"/>
                <a:cs typeface="Calibri" pitchFamily="34" charset="0"/>
              </a:rPr>
              <a:t>The derived class inherits all the functionality of the base class and can add new members and replace existing ones.</a:t>
            </a:r>
          </a:p>
          <a:p>
            <a:pPr marL="347663" indent="-347663" algn="just">
              <a:spcBef>
                <a:spcPct val="50000"/>
              </a:spcBef>
              <a:buFont typeface="Wingdings" pitchFamily="2" charset="2"/>
              <a:buChar char="q"/>
            </a:pPr>
            <a:r>
              <a:rPr lang="en-US" sz="2200" dirty="0">
                <a:solidFill>
                  <a:schemeClr val="bg1"/>
                </a:solidFill>
                <a:latin typeface="Calibri" pitchFamily="34" charset="0"/>
                <a:cs typeface="Calibri" pitchFamily="34" charset="0"/>
              </a:rPr>
              <a:t>The replacement of existing members with other ones is called </a:t>
            </a:r>
            <a:r>
              <a:rPr lang="en-US" sz="2200" b="1" dirty="0">
                <a:solidFill>
                  <a:srgbClr val="FFCCFF"/>
                </a:solidFill>
                <a:latin typeface="Calibri" pitchFamily="34" charset="0"/>
                <a:cs typeface="Calibri" pitchFamily="34" charset="0"/>
              </a:rPr>
              <a:t>overriding</a:t>
            </a:r>
            <a:r>
              <a:rPr lang="en-US" sz="2200" dirty="0">
                <a:solidFill>
                  <a:schemeClr val="bg1"/>
                </a:solidFill>
                <a:latin typeface="Calibri" pitchFamily="34" charset="0"/>
                <a:cs typeface="Calibri" pitchFamily="34" charset="0"/>
              </a:rPr>
              <a:t>.</a:t>
            </a:r>
          </a:p>
        </p:txBody>
      </p:sp>
      <p:sp>
        <p:nvSpPr>
          <p:cNvPr id="27654" name="Text Box 6"/>
          <p:cNvSpPr txBox="1">
            <a:spLocks noChangeArrowheads="1"/>
          </p:cNvSpPr>
          <p:nvPr/>
        </p:nvSpPr>
        <p:spPr bwMode="auto">
          <a:xfrm>
            <a:off x="5029200" y="3505200"/>
            <a:ext cx="3886200" cy="1509713"/>
          </a:xfrm>
          <a:prstGeom prst="rect">
            <a:avLst/>
          </a:prstGeom>
          <a:solidFill>
            <a:srgbClr val="FFCCFF"/>
          </a:solidFill>
          <a:ln w="76200" cmpd="tri">
            <a:noFill/>
            <a:miter lim="800000"/>
            <a:headEnd/>
            <a:tailEnd/>
          </a:ln>
          <a:effectLst/>
        </p:spPr>
        <p:txBody>
          <a:bodyPr>
            <a:spAutoFit/>
          </a:bodyPr>
          <a:lstStyle/>
          <a:p>
            <a:pPr>
              <a:spcBef>
                <a:spcPct val="50000"/>
              </a:spcBef>
            </a:pPr>
            <a:r>
              <a:rPr lang="en-US" sz="2200" b="1" dirty="0">
                <a:solidFill>
                  <a:schemeClr val="accent2"/>
                </a:solidFill>
                <a:latin typeface="Arial" charset="0"/>
              </a:rPr>
              <a:t>Class </a:t>
            </a:r>
            <a:r>
              <a:rPr lang="en-US" sz="2200" b="1" dirty="0" err="1">
                <a:solidFill>
                  <a:schemeClr val="accent2"/>
                </a:solidFill>
                <a:latin typeface="Arial" charset="0"/>
              </a:rPr>
              <a:t>myArrayList</a:t>
            </a:r>
            <a:endParaRPr lang="en-US" sz="2200" b="1" dirty="0">
              <a:solidFill>
                <a:schemeClr val="accent2"/>
              </a:solidFill>
              <a:latin typeface="Arial" charset="0"/>
            </a:endParaRPr>
          </a:p>
          <a:p>
            <a:pPr>
              <a:spcBef>
                <a:spcPct val="50000"/>
              </a:spcBef>
            </a:pPr>
            <a:r>
              <a:rPr lang="en-US" sz="2200" b="1" dirty="0">
                <a:solidFill>
                  <a:schemeClr val="accent2"/>
                </a:solidFill>
                <a:latin typeface="Arial" charset="0"/>
              </a:rPr>
              <a:t>	</a:t>
            </a:r>
            <a:r>
              <a:rPr lang="en-US" sz="2200" b="1" dirty="0">
                <a:solidFill>
                  <a:srgbClr val="A50021"/>
                </a:solidFill>
                <a:latin typeface="Arial" charset="0"/>
              </a:rPr>
              <a:t>Inherits </a:t>
            </a:r>
            <a:r>
              <a:rPr lang="en-US" sz="2200" b="1" dirty="0" err="1">
                <a:solidFill>
                  <a:srgbClr val="A50021"/>
                </a:solidFill>
                <a:latin typeface="Arial" charset="0"/>
              </a:rPr>
              <a:t>ArrayList</a:t>
            </a:r>
            <a:endParaRPr lang="en-US" sz="2200" b="1" dirty="0">
              <a:solidFill>
                <a:srgbClr val="A50021"/>
              </a:solidFill>
              <a:latin typeface="Arial" charset="0"/>
            </a:endParaRPr>
          </a:p>
          <a:p>
            <a:pPr>
              <a:spcBef>
                <a:spcPct val="50000"/>
              </a:spcBef>
            </a:pPr>
            <a:r>
              <a:rPr lang="en-US" sz="2200" b="1" dirty="0">
                <a:solidFill>
                  <a:schemeClr val="accent2"/>
                </a:solidFill>
                <a:latin typeface="Arial" charset="0"/>
              </a:rPr>
              <a:t>End Class</a:t>
            </a:r>
          </a:p>
        </p:txBody>
      </p:sp>
      <p:sp>
        <p:nvSpPr>
          <p:cNvPr id="27655" name="Line 7"/>
          <p:cNvSpPr>
            <a:spLocks noChangeShapeType="1"/>
          </p:cNvSpPr>
          <p:nvPr/>
        </p:nvSpPr>
        <p:spPr bwMode="auto">
          <a:xfrm>
            <a:off x="4329659" y="4495800"/>
            <a:ext cx="533400" cy="0"/>
          </a:xfrm>
          <a:prstGeom prst="line">
            <a:avLst/>
          </a:prstGeom>
          <a:ln>
            <a:headEnd/>
            <a:tailEnd type="triangle" w="med" len="med"/>
          </a:ln>
        </p:spPr>
        <p:style>
          <a:lnRef idx="3">
            <a:schemeClr val="accent1"/>
          </a:lnRef>
          <a:fillRef idx="0">
            <a:schemeClr val="accent1"/>
          </a:fillRef>
          <a:effectRef idx="2">
            <a:schemeClr val="accent1"/>
          </a:effectRef>
          <a:fontRef idx="minor">
            <a:schemeClr val="tx1"/>
          </a:fontRef>
        </p:style>
        <p:txBody>
          <a:bodyPr/>
          <a:lstStyle/>
          <a:p>
            <a:endParaRPr lang="en-US"/>
          </a:p>
        </p:txBody>
      </p:sp>
      <p:sp>
        <p:nvSpPr>
          <p:cNvPr id="27656" name="Text Box 8"/>
          <p:cNvSpPr txBox="1">
            <a:spLocks noChangeArrowheads="1"/>
          </p:cNvSpPr>
          <p:nvPr/>
        </p:nvSpPr>
        <p:spPr bwMode="auto">
          <a:xfrm>
            <a:off x="76200" y="4191000"/>
            <a:ext cx="4191000" cy="707886"/>
          </a:xfrm>
          <a:prstGeom prst="rect">
            <a:avLst/>
          </a:prstGeom>
          <a:noFill/>
          <a:ln w="9525">
            <a:noFill/>
            <a:miter lim="800000"/>
            <a:headEnd/>
            <a:tailEnd/>
          </a:ln>
          <a:effectLst/>
        </p:spPr>
        <p:txBody>
          <a:bodyPr>
            <a:spAutoFit/>
          </a:bodyPr>
          <a:lstStyle/>
          <a:p>
            <a:pPr algn="just">
              <a:spcBef>
                <a:spcPct val="50000"/>
              </a:spcBef>
            </a:pPr>
            <a:r>
              <a:rPr lang="en-US" sz="2000" dirty="0">
                <a:solidFill>
                  <a:schemeClr val="bg1"/>
                </a:solidFill>
                <a:latin typeface="Calibri" pitchFamily="34" charset="0"/>
                <a:cs typeface="Calibri" pitchFamily="34" charset="0"/>
              </a:rPr>
              <a:t>Here, </a:t>
            </a:r>
            <a:r>
              <a:rPr lang="en-US" sz="2000" dirty="0" err="1">
                <a:solidFill>
                  <a:schemeClr val="bg1"/>
                </a:solidFill>
                <a:latin typeface="Calibri" pitchFamily="34" charset="0"/>
                <a:cs typeface="Calibri" pitchFamily="34" charset="0"/>
              </a:rPr>
              <a:t>myArrayList</a:t>
            </a:r>
            <a:r>
              <a:rPr lang="en-US" sz="2000" dirty="0">
                <a:solidFill>
                  <a:schemeClr val="bg1"/>
                </a:solidFill>
                <a:latin typeface="Calibri" pitchFamily="34" charset="0"/>
                <a:cs typeface="Calibri" pitchFamily="34" charset="0"/>
              </a:rPr>
              <a:t> is the new class which inherits from the </a:t>
            </a:r>
            <a:r>
              <a:rPr lang="en-US" sz="2000" dirty="0" err="1">
                <a:solidFill>
                  <a:schemeClr val="bg1"/>
                </a:solidFill>
                <a:latin typeface="Calibri" pitchFamily="34" charset="0"/>
                <a:cs typeface="Calibri" pitchFamily="34" charset="0"/>
              </a:rPr>
              <a:t>ArrayList</a:t>
            </a:r>
            <a:r>
              <a:rPr lang="en-US" sz="2000" dirty="0">
                <a:solidFill>
                  <a:schemeClr val="bg1"/>
                </a:solidFill>
                <a:latin typeface="Calibri" pitchFamily="34" charset="0"/>
                <a:cs typeface="Calibri" pitchFamily="34" charset="0"/>
              </a:rPr>
              <a:t> class.</a:t>
            </a:r>
          </a:p>
        </p:txBody>
      </p:sp>
      <p:sp>
        <p:nvSpPr>
          <p:cNvPr id="27657" name="Text Box 9"/>
          <p:cNvSpPr txBox="1">
            <a:spLocks noChangeArrowheads="1"/>
          </p:cNvSpPr>
          <p:nvPr/>
        </p:nvSpPr>
        <p:spPr bwMode="auto">
          <a:xfrm>
            <a:off x="76200" y="5486400"/>
            <a:ext cx="8915400" cy="762000"/>
          </a:xfrm>
          <a:prstGeom prst="rect">
            <a:avLst/>
          </a:prstGeom>
          <a:noFill/>
          <a:ln w="9525">
            <a:noFill/>
            <a:miter lim="800000"/>
            <a:headEnd/>
            <a:tailEnd/>
          </a:ln>
          <a:effectLst/>
        </p:spPr>
        <p:txBody>
          <a:bodyPr>
            <a:spAutoFit/>
          </a:bodyPr>
          <a:lstStyle/>
          <a:p>
            <a:pPr algn="just">
              <a:spcBef>
                <a:spcPct val="50000"/>
              </a:spcBef>
            </a:pPr>
            <a:r>
              <a:rPr lang="en-US" sz="2200" dirty="0">
                <a:solidFill>
                  <a:schemeClr val="bg1"/>
                </a:solidFill>
                <a:latin typeface="Calibri" pitchFamily="34" charset="0"/>
                <a:cs typeface="Calibri" pitchFamily="34" charset="0"/>
              </a:rPr>
              <a:t>If we don’t add a single line of code to this class, the </a:t>
            </a:r>
            <a:r>
              <a:rPr lang="en-US" sz="2200" dirty="0" err="1">
                <a:solidFill>
                  <a:schemeClr val="bg1"/>
                </a:solidFill>
                <a:latin typeface="Calibri" pitchFamily="34" charset="0"/>
                <a:cs typeface="Calibri" pitchFamily="34" charset="0"/>
              </a:rPr>
              <a:t>myArrayList</a:t>
            </a:r>
            <a:r>
              <a:rPr lang="en-US" sz="2200" dirty="0">
                <a:solidFill>
                  <a:schemeClr val="bg1"/>
                </a:solidFill>
                <a:latin typeface="Calibri" pitchFamily="34" charset="0"/>
                <a:cs typeface="Calibri" pitchFamily="34" charset="0"/>
              </a:rPr>
              <a:t> will expose exactly the same functionality as the </a:t>
            </a:r>
            <a:r>
              <a:rPr lang="en-US" sz="2200" dirty="0" err="1">
                <a:solidFill>
                  <a:schemeClr val="bg1"/>
                </a:solidFill>
                <a:latin typeface="Calibri" pitchFamily="34" charset="0"/>
                <a:cs typeface="Calibri" pitchFamily="34" charset="0"/>
              </a:rPr>
              <a:t>ArrayList</a:t>
            </a:r>
            <a:r>
              <a:rPr lang="en-US" sz="2200" dirty="0">
                <a:solidFill>
                  <a:schemeClr val="bg1"/>
                </a:solidFill>
                <a:latin typeface="Calibri" pitchFamily="34" charset="0"/>
                <a:cs typeface="Calibri" pitchFamily="34" charset="0"/>
              </a:rPr>
              <a:t> class.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p:cNvSpPr>
            <a:spLocks noChangeArrowheads="1"/>
          </p:cNvSpPr>
          <p:nvPr/>
        </p:nvSpPr>
        <p:spPr bwMode="auto">
          <a:xfrm>
            <a:off x="95250" y="2620963"/>
            <a:ext cx="3017838" cy="0"/>
          </a:xfrm>
          <a:prstGeom prst="rect">
            <a:avLst/>
          </a:prstGeom>
          <a:solidFill>
            <a:srgbClr val="FAF0E6"/>
          </a:solidFill>
          <a:ln w="9525">
            <a:noFill/>
            <a:miter lim="800000"/>
            <a:headEnd/>
            <a:tailEnd/>
          </a:ln>
          <a:effectLst/>
        </p:spPr>
        <p:txBody>
          <a:bodyPr wrap="none" anchor="ctr">
            <a:spAutoFit/>
          </a:bodyPr>
          <a:lstStyle/>
          <a:p>
            <a:endParaRPr lang="en-US"/>
          </a:p>
        </p:txBody>
      </p:sp>
      <p:sp>
        <p:nvSpPr>
          <p:cNvPr id="42002" name="Rectangle 18"/>
          <p:cNvSpPr>
            <a:spLocks noChangeArrowheads="1"/>
          </p:cNvSpPr>
          <p:nvPr/>
        </p:nvSpPr>
        <p:spPr bwMode="auto">
          <a:xfrm>
            <a:off x="152400" y="76200"/>
            <a:ext cx="8686800" cy="1107996"/>
          </a:xfrm>
          <a:prstGeom prst="rect">
            <a:avLst/>
          </a:prstGeom>
          <a:noFill/>
          <a:ln w="9525">
            <a:noFill/>
            <a:miter lim="800000"/>
            <a:headEnd/>
            <a:tailEnd/>
          </a:ln>
          <a:effectLst/>
        </p:spPr>
        <p:txBody>
          <a:bodyPr anchor="ctr">
            <a:spAutoFit/>
          </a:bodyPr>
          <a:lstStyle/>
          <a:p>
            <a:pPr algn="just" eaLnBrk="0" hangingPunct="0"/>
            <a:r>
              <a:rPr lang="en-US" sz="2200" dirty="0">
                <a:solidFill>
                  <a:schemeClr val="bg1"/>
                </a:solidFill>
                <a:latin typeface="Calibri" pitchFamily="34" charset="0"/>
                <a:cs typeface="Calibri" pitchFamily="34" charset="0"/>
              </a:rPr>
              <a:t>Using Inheritance we can use the variables, methods, properties, etc, from the base class and add more functionality to it in the derived class. The following code demonstrates the process of Inheritance in Visual Basic. </a:t>
            </a:r>
          </a:p>
        </p:txBody>
      </p:sp>
      <p:sp>
        <p:nvSpPr>
          <p:cNvPr id="42007" name="Rectangle 23"/>
          <p:cNvSpPr>
            <a:spLocks noChangeArrowheads="1"/>
          </p:cNvSpPr>
          <p:nvPr/>
        </p:nvSpPr>
        <p:spPr bwMode="auto">
          <a:xfrm>
            <a:off x="2133600" y="1219200"/>
            <a:ext cx="5181600" cy="5165725"/>
          </a:xfrm>
          <a:prstGeom prst="rect">
            <a:avLst/>
          </a:prstGeom>
          <a:noFill/>
          <a:ln w="76200" cmpd="tri">
            <a:noFill/>
            <a:miter lim="800000"/>
            <a:headEnd/>
            <a:tailEnd/>
          </a:ln>
          <a:effectLst/>
        </p:spPr>
        <p:txBody>
          <a:bodyPr anchor="ctr">
            <a:spAutoFit/>
          </a:bodyPr>
          <a:lstStyle/>
          <a:p>
            <a:pPr eaLnBrk="0" hangingPunct="0"/>
            <a:r>
              <a:rPr lang="en-US" sz="2000" b="1" dirty="0">
                <a:solidFill>
                  <a:srgbClr val="FFCCFF"/>
                </a:solidFill>
                <a:latin typeface="Arial" charset="0"/>
              </a:rPr>
              <a:t>Public Class One </a:t>
            </a:r>
            <a:r>
              <a:rPr lang="en-US" b="1" dirty="0">
                <a:solidFill>
                  <a:srgbClr val="009900"/>
                </a:solidFill>
              </a:rPr>
              <a:t>'base class</a:t>
            </a:r>
            <a:r>
              <a:rPr lang="en-US" sz="2000" b="1" dirty="0">
                <a:solidFill>
                  <a:srgbClr val="A50021"/>
                </a:solidFill>
                <a:latin typeface="Arial" charset="0"/>
              </a:rPr>
              <a:t> </a:t>
            </a:r>
            <a:br>
              <a:rPr lang="en-US" sz="2000" b="1" dirty="0">
                <a:solidFill>
                  <a:srgbClr val="A50021"/>
                </a:solidFill>
                <a:latin typeface="Arial" charset="0"/>
              </a:rPr>
            </a:br>
            <a:r>
              <a:rPr lang="en-US" sz="2000" b="1" dirty="0">
                <a:solidFill>
                  <a:srgbClr val="A50021"/>
                </a:solidFill>
                <a:latin typeface="Arial" charset="0"/>
              </a:rPr>
              <a:t>	</a:t>
            </a:r>
            <a:r>
              <a:rPr lang="en-US" sz="2000" b="1" dirty="0">
                <a:solidFill>
                  <a:srgbClr val="FFFF00"/>
                </a:solidFill>
                <a:latin typeface="Arial" charset="0"/>
              </a:rPr>
              <a:t>Public </a:t>
            </a:r>
            <a:r>
              <a:rPr lang="en-US" sz="2000" b="1" dirty="0" err="1">
                <a:solidFill>
                  <a:srgbClr val="FFFF00"/>
                </a:solidFill>
                <a:latin typeface="Arial" charset="0"/>
              </a:rPr>
              <a:t>i</a:t>
            </a:r>
            <a:r>
              <a:rPr lang="en-US" sz="2000" b="1" dirty="0">
                <a:solidFill>
                  <a:srgbClr val="FFFF00"/>
                </a:solidFill>
                <a:latin typeface="Arial" charset="0"/>
              </a:rPr>
              <a:t> As Integer </a:t>
            </a:r>
            <a:br>
              <a:rPr lang="en-US" sz="2000" b="1" dirty="0">
                <a:solidFill>
                  <a:srgbClr val="FFFF00"/>
                </a:solidFill>
                <a:latin typeface="Arial" charset="0"/>
              </a:rPr>
            </a:br>
            <a:r>
              <a:rPr lang="en-US" sz="2000" b="1" dirty="0">
                <a:solidFill>
                  <a:srgbClr val="FFFF00"/>
                </a:solidFill>
                <a:latin typeface="Arial" charset="0"/>
              </a:rPr>
              <a:t>	Public j As Integer </a:t>
            </a:r>
          </a:p>
          <a:p>
            <a:pPr eaLnBrk="0" hangingPunct="0"/>
            <a:r>
              <a:rPr lang="en-US" sz="2000" b="1" dirty="0">
                <a:solidFill>
                  <a:srgbClr val="A50021"/>
                </a:solidFill>
                <a:latin typeface="Arial" charset="0"/>
              </a:rPr>
              <a:t/>
            </a:r>
            <a:br>
              <a:rPr lang="en-US" sz="2000" b="1" dirty="0">
                <a:solidFill>
                  <a:srgbClr val="A50021"/>
                </a:solidFill>
                <a:latin typeface="Arial" charset="0"/>
              </a:rPr>
            </a:br>
            <a:r>
              <a:rPr lang="en-US" sz="2000" b="1" dirty="0">
                <a:solidFill>
                  <a:srgbClr val="A50021"/>
                </a:solidFill>
                <a:latin typeface="Arial" charset="0"/>
              </a:rPr>
              <a:t>	</a:t>
            </a:r>
            <a:r>
              <a:rPr lang="en-US" sz="2000" b="1" dirty="0">
                <a:solidFill>
                  <a:srgbClr val="92D050"/>
                </a:solidFill>
                <a:latin typeface="Arial" charset="0"/>
              </a:rPr>
              <a:t>Public Function </a:t>
            </a:r>
            <a:r>
              <a:rPr lang="en-US" sz="2000" b="1" dirty="0">
                <a:solidFill>
                  <a:srgbClr val="009900"/>
                </a:solidFill>
                <a:latin typeface="Arial" charset="0"/>
              </a:rPr>
              <a:t>add()</a:t>
            </a:r>
            <a:r>
              <a:rPr lang="en-US" sz="2000" b="1" dirty="0">
                <a:solidFill>
                  <a:srgbClr val="A50021"/>
                </a:solidFill>
                <a:latin typeface="Arial" charset="0"/>
              </a:rPr>
              <a:t> </a:t>
            </a:r>
            <a:r>
              <a:rPr lang="en-US" sz="2000" b="1" dirty="0">
                <a:solidFill>
                  <a:schemeClr val="bg1"/>
                </a:solidFill>
                <a:latin typeface="Arial" charset="0"/>
              </a:rPr>
              <a:t>As Integer</a:t>
            </a:r>
            <a:br>
              <a:rPr lang="en-US" sz="2000" b="1" dirty="0">
                <a:solidFill>
                  <a:schemeClr val="bg1"/>
                </a:solidFill>
                <a:latin typeface="Arial" charset="0"/>
              </a:rPr>
            </a:br>
            <a:r>
              <a:rPr lang="en-US" sz="2000" b="1" dirty="0">
                <a:solidFill>
                  <a:schemeClr val="bg1"/>
                </a:solidFill>
                <a:latin typeface="Arial" charset="0"/>
              </a:rPr>
              <a:t>		Return </a:t>
            </a:r>
            <a:r>
              <a:rPr lang="en-US" sz="2000" b="1" dirty="0" err="1">
                <a:solidFill>
                  <a:schemeClr val="bg1"/>
                </a:solidFill>
                <a:latin typeface="Arial" charset="0"/>
              </a:rPr>
              <a:t>i</a:t>
            </a:r>
            <a:r>
              <a:rPr lang="en-US" sz="2000" b="1" dirty="0">
                <a:solidFill>
                  <a:schemeClr val="bg1"/>
                </a:solidFill>
                <a:latin typeface="Arial" charset="0"/>
              </a:rPr>
              <a:t> + j</a:t>
            </a:r>
            <a:r>
              <a:rPr lang="en-US" sz="2000" b="1" dirty="0">
                <a:solidFill>
                  <a:srgbClr val="A50021"/>
                </a:solidFill>
                <a:latin typeface="Arial" charset="0"/>
              </a:rPr>
              <a:t/>
            </a:r>
            <a:br>
              <a:rPr lang="en-US" sz="2000" b="1" dirty="0">
                <a:solidFill>
                  <a:srgbClr val="A50021"/>
                </a:solidFill>
                <a:latin typeface="Arial" charset="0"/>
              </a:rPr>
            </a:br>
            <a:r>
              <a:rPr lang="en-US" sz="2000" b="1" dirty="0">
                <a:solidFill>
                  <a:srgbClr val="A50021"/>
                </a:solidFill>
                <a:latin typeface="Arial" charset="0"/>
              </a:rPr>
              <a:t>	</a:t>
            </a:r>
            <a:r>
              <a:rPr lang="en-US" sz="2000" b="1" dirty="0">
                <a:solidFill>
                  <a:srgbClr val="92D050"/>
                </a:solidFill>
                <a:latin typeface="Arial" charset="0"/>
              </a:rPr>
              <a:t>End Function</a:t>
            </a:r>
            <a:r>
              <a:rPr lang="en-US" sz="2000" b="1" dirty="0">
                <a:solidFill>
                  <a:srgbClr val="A50021"/>
                </a:solidFill>
                <a:latin typeface="Arial" charset="0"/>
              </a:rPr>
              <a:t/>
            </a:r>
            <a:br>
              <a:rPr lang="en-US" sz="2000" b="1" dirty="0">
                <a:solidFill>
                  <a:srgbClr val="A50021"/>
                </a:solidFill>
                <a:latin typeface="Arial" charset="0"/>
              </a:rPr>
            </a:br>
            <a:r>
              <a:rPr lang="en-US" sz="2000" b="1" dirty="0">
                <a:solidFill>
                  <a:srgbClr val="FFCCFF"/>
                </a:solidFill>
                <a:latin typeface="Arial" charset="0"/>
              </a:rPr>
              <a:t>End Class</a:t>
            </a:r>
            <a:br>
              <a:rPr lang="en-US" sz="2000" b="1" dirty="0">
                <a:solidFill>
                  <a:srgbClr val="FFCCFF"/>
                </a:solidFill>
                <a:latin typeface="Arial" charset="0"/>
              </a:rPr>
            </a:br>
            <a:r>
              <a:rPr lang="en-US" dirty="0"/>
              <a:t/>
            </a:r>
            <a:br>
              <a:rPr lang="en-US" dirty="0"/>
            </a:br>
            <a:r>
              <a:rPr lang="en-US" sz="2000" b="1" dirty="0">
                <a:solidFill>
                  <a:srgbClr val="FF00FF"/>
                </a:solidFill>
                <a:latin typeface="Arial" charset="0"/>
              </a:rPr>
              <a:t>Public Class Two </a:t>
            </a:r>
            <a:r>
              <a:rPr lang="en-US" sz="2000" b="1" dirty="0">
                <a:solidFill>
                  <a:srgbClr val="009900"/>
                </a:solidFill>
                <a:latin typeface="Arial" charset="0"/>
              </a:rPr>
              <a:t>‘derived class</a:t>
            </a:r>
          </a:p>
          <a:p>
            <a:pPr eaLnBrk="0" hangingPunct="0"/>
            <a:r>
              <a:rPr lang="en-US" sz="2000" b="1" dirty="0">
                <a:latin typeface="Arial" charset="0"/>
              </a:rPr>
              <a:t>    </a:t>
            </a:r>
            <a:r>
              <a:rPr lang="en-US" sz="2000" b="1" dirty="0">
                <a:solidFill>
                  <a:srgbClr val="00B0F0"/>
                </a:solidFill>
                <a:latin typeface="Arial" charset="0"/>
              </a:rPr>
              <a:t> Inherits One</a:t>
            </a:r>
            <a:r>
              <a:rPr lang="en-US" sz="2000" b="1" dirty="0">
                <a:latin typeface="Arial" charset="0"/>
              </a:rPr>
              <a:t/>
            </a:r>
            <a:br>
              <a:rPr lang="en-US" sz="2000" b="1" dirty="0">
                <a:latin typeface="Arial" charset="0"/>
              </a:rPr>
            </a:br>
            <a:r>
              <a:rPr lang="en-US" sz="2000" b="1" dirty="0">
                <a:latin typeface="Arial" charset="0"/>
              </a:rPr>
              <a:t>	</a:t>
            </a:r>
            <a:r>
              <a:rPr lang="en-US" sz="2000" b="1" dirty="0">
                <a:solidFill>
                  <a:srgbClr val="FFFF00"/>
                </a:solidFill>
                <a:latin typeface="Arial" charset="0"/>
              </a:rPr>
              <a:t>Public k As Integer </a:t>
            </a:r>
            <a:r>
              <a:rPr lang="en-US" sz="2000" b="1" dirty="0">
                <a:solidFill>
                  <a:schemeClr val="accent2"/>
                </a:solidFill>
                <a:latin typeface="Arial" charset="0"/>
              </a:rPr>
              <a:t/>
            </a:r>
            <a:br>
              <a:rPr lang="en-US" sz="2000" b="1" dirty="0">
                <a:solidFill>
                  <a:schemeClr val="accent2"/>
                </a:solidFill>
                <a:latin typeface="Arial" charset="0"/>
              </a:rPr>
            </a:br>
            <a:r>
              <a:rPr lang="en-US" sz="2000" b="1" dirty="0">
                <a:solidFill>
                  <a:schemeClr val="accent2"/>
                </a:solidFill>
                <a:latin typeface="Arial" charset="0"/>
              </a:rPr>
              <a:t>	</a:t>
            </a:r>
            <a:r>
              <a:rPr lang="en-US" sz="2000" b="1" dirty="0">
                <a:solidFill>
                  <a:srgbClr val="92D050"/>
                </a:solidFill>
                <a:latin typeface="Arial" charset="0"/>
              </a:rPr>
              <a:t>Public Function </a:t>
            </a:r>
            <a:r>
              <a:rPr lang="en-US" sz="2000" b="1" dirty="0">
                <a:solidFill>
                  <a:srgbClr val="009900"/>
                </a:solidFill>
                <a:latin typeface="Arial" charset="0"/>
              </a:rPr>
              <a:t>sum()</a:t>
            </a:r>
            <a:r>
              <a:rPr lang="en-US" sz="2000" b="1" dirty="0">
                <a:solidFill>
                  <a:schemeClr val="accent2"/>
                </a:solidFill>
                <a:latin typeface="Arial" charset="0"/>
              </a:rPr>
              <a:t> </a:t>
            </a:r>
            <a:r>
              <a:rPr lang="en-US" sz="2000" b="1" dirty="0">
                <a:solidFill>
                  <a:schemeClr val="bg1"/>
                </a:solidFill>
                <a:latin typeface="Arial" charset="0"/>
              </a:rPr>
              <a:t>As Integer</a:t>
            </a:r>
            <a:br>
              <a:rPr lang="en-US" sz="2000" b="1" dirty="0">
                <a:solidFill>
                  <a:schemeClr val="bg1"/>
                </a:solidFill>
                <a:latin typeface="Arial" charset="0"/>
              </a:rPr>
            </a:br>
            <a:r>
              <a:rPr lang="en-US" sz="2000" b="1" dirty="0">
                <a:solidFill>
                  <a:schemeClr val="bg1"/>
                </a:solidFill>
                <a:latin typeface="Arial" charset="0"/>
              </a:rPr>
              <a:t>		Return </a:t>
            </a:r>
            <a:r>
              <a:rPr lang="en-US" sz="2000" b="1" dirty="0" err="1">
                <a:solidFill>
                  <a:schemeClr val="bg1"/>
                </a:solidFill>
                <a:latin typeface="Arial" charset="0"/>
              </a:rPr>
              <a:t>i</a:t>
            </a:r>
            <a:r>
              <a:rPr lang="en-US" sz="2000" b="1" dirty="0">
                <a:solidFill>
                  <a:schemeClr val="bg1"/>
                </a:solidFill>
                <a:latin typeface="Arial" charset="0"/>
              </a:rPr>
              <a:t> + j + k</a:t>
            </a:r>
            <a:r>
              <a:rPr lang="en-US" sz="2000" b="1" dirty="0">
                <a:solidFill>
                  <a:schemeClr val="accent2"/>
                </a:solidFill>
                <a:latin typeface="Arial" charset="0"/>
              </a:rPr>
              <a:t/>
            </a:r>
            <a:br>
              <a:rPr lang="en-US" sz="2000" b="1" dirty="0">
                <a:solidFill>
                  <a:schemeClr val="accent2"/>
                </a:solidFill>
                <a:latin typeface="Arial" charset="0"/>
              </a:rPr>
            </a:br>
            <a:r>
              <a:rPr lang="en-US" sz="2000" b="1" dirty="0">
                <a:solidFill>
                  <a:schemeClr val="accent2"/>
                </a:solidFill>
                <a:latin typeface="Arial" charset="0"/>
              </a:rPr>
              <a:t>	</a:t>
            </a:r>
            <a:r>
              <a:rPr lang="en-US" sz="2000" b="1" dirty="0">
                <a:solidFill>
                  <a:srgbClr val="92D050"/>
                </a:solidFill>
                <a:latin typeface="Arial" charset="0"/>
              </a:rPr>
              <a:t>End Function</a:t>
            </a:r>
          </a:p>
          <a:p>
            <a:pPr eaLnBrk="0" hangingPunct="0"/>
            <a:r>
              <a:rPr lang="en-US" sz="2000" b="1" dirty="0">
                <a:solidFill>
                  <a:srgbClr val="FF00FF"/>
                </a:solidFill>
                <a:latin typeface="Arial" charset="0"/>
              </a:rPr>
              <a:t>End Class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ChangeArrowheads="1"/>
          </p:cNvSpPr>
          <p:nvPr/>
        </p:nvSpPr>
        <p:spPr bwMode="auto">
          <a:xfrm>
            <a:off x="228600" y="821353"/>
            <a:ext cx="8610600" cy="4893647"/>
          </a:xfrm>
          <a:prstGeom prst="rect">
            <a:avLst/>
          </a:prstGeom>
          <a:noFill/>
          <a:ln w="9525">
            <a:noFill/>
            <a:miter lim="800000"/>
            <a:headEnd/>
            <a:tailEnd/>
          </a:ln>
          <a:effectLst/>
        </p:spPr>
        <p:txBody>
          <a:bodyPr anchor="ctr">
            <a:spAutoFit/>
          </a:bodyPr>
          <a:lstStyle/>
          <a:p>
            <a:pPr marL="347663" indent="-347663" algn="just" eaLnBrk="0" hangingPunct="0">
              <a:buClr>
                <a:srgbClr val="FFFF00"/>
              </a:buClr>
              <a:buFont typeface="Wingdings" pitchFamily="2" charset="2"/>
              <a:buChar char="q"/>
            </a:pPr>
            <a:r>
              <a:rPr lang="en-US" sz="2400" b="1" dirty="0">
                <a:solidFill>
                  <a:srgbClr val="FFC000"/>
                </a:solidFill>
                <a:latin typeface="Calibri" pitchFamily="34" charset="0"/>
                <a:cs typeface="Calibri" pitchFamily="34" charset="0"/>
              </a:rPr>
              <a:t>Polymorphism</a:t>
            </a:r>
            <a:r>
              <a:rPr lang="en-US" sz="2400" dirty="0">
                <a:latin typeface="Calibri" pitchFamily="34" charset="0"/>
                <a:cs typeface="Calibri" pitchFamily="34" charset="0"/>
              </a:rPr>
              <a:t> </a:t>
            </a:r>
            <a:r>
              <a:rPr lang="en-US" sz="2400" dirty="0">
                <a:solidFill>
                  <a:schemeClr val="bg1"/>
                </a:solidFill>
                <a:latin typeface="Calibri" pitchFamily="34" charset="0"/>
                <a:cs typeface="Calibri" pitchFamily="34" charset="0"/>
              </a:rPr>
              <a:t>is one of the crucial features of OOP. It means</a:t>
            </a:r>
            <a:r>
              <a:rPr lang="en-US" sz="2400" dirty="0">
                <a:latin typeface="Calibri" pitchFamily="34" charset="0"/>
                <a:cs typeface="Calibri" pitchFamily="34" charset="0"/>
              </a:rPr>
              <a:t>  </a:t>
            </a:r>
            <a:r>
              <a:rPr lang="en-US" sz="2400" b="1" i="1" dirty="0">
                <a:solidFill>
                  <a:srgbClr val="00B0F0"/>
                </a:solidFill>
                <a:latin typeface="Calibri" pitchFamily="34" charset="0"/>
                <a:cs typeface="Calibri" pitchFamily="34" charset="0"/>
              </a:rPr>
              <a:t>"one name, multiple forms".</a:t>
            </a:r>
            <a:r>
              <a:rPr lang="en-US" sz="2400" dirty="0">
                <a:solidFill>
                  <a:srgbClr val="00B0F0"/>
                </a:solidFill>
                <a:latin typeface="Calibri" pitchFamily="34" charset="0"/>
                <a:cs typeface="Calibri" pitchFamily="34" charset="0"/>
              </a:rPr>
              <a:t> </a:t>
            </a:r>
          </a:p>
          <a:p>
            <a:pPr marL="347663" indent="-347663" algn="just" eaLnBrk="0" hangingPunct="0">
              <a:buClr>
                <a:srgbClr val="FFFF00"/>
              </a:buClr>
              <a:buFont typeface="Wingdings" pitchFamily="2" charset="2"/>
              <a:buNone/>
            </a:pPr>
            <a:endParaRPr lang="en-US" sz="2400" dirty="0">
              <a:latin typeface="Calibri" pitchFamily="34" charset="0"/>
              <a:cs typeface="Calibri" pitchFamily="34" charset="0"/>
            </a:endParaRPr>
          </a:p>
          <a:p>
            <a:pPr marL="347663" indent="-347663" algn="just" eaLnBrk="0" hangingPunct="0">
              <a:buClr>
                <a:srgbClr val="FFFF00"/>
              </a:buClr>
              <a:buFont typeface="Wingdings" pitchFamily="2" charset="2"/>
              <a:buChar char="q"/>
            </a:pPr>
            <a:r>
              <a:rPr lang="en-US" sz="2400" dirty="0">
                <a:solidFill>
                  <a:schemeClr val="bg1"/>
                </a:solidFill>
                <a:latin typeface="Calibri" pitchFamily="34" charset="0"/>
                <a:cs typeface="Calibri" pitchFamily="34" charset="0"/>
              </a:rPr>
              <a:t>It is also called as </a:t>
            </a:r>
            <a:r>
              <a:rPr lang="en-US" sz="2400" b="1" dirty="0">
                <a:solidFill>
                  <a:srgbClr val="FFCCFF"/>
                </a:solidFill>
                <a:latin typeface="Calibri" pitchFamily="34" charset="0"/>
                <a:cs typeface="Calibri" pitchFamily="34" charset="0"/>
              </a:rPr>
              <a:t>Overloading</a:t>
            </a:r>
            <a:r>
              <a:rPr lang="en-US" sz="2400" dirty="0">
                <a:latin typeface="Calibri" pitchFamily="34" charset="0"/>
                <a:cs typeface="Calibri" pitchFamily="34" charset="0"/>
              </a:rPr>
              <a:t> </a:t>
            </a:r>
            <a:r>
              <a:rPr lang="en-US" sz="2400" dirty="0">
                <a:solidFill>
                  <a:schemeClr val="bg1"/>
                </a:solidFill>
                <a:latin typeface="Calibri" pitchFamily="34" charset="0"/>
                <a:cs typeface="Calibri" pitchFamily="34" charset="0"/>
              </a:rPr>
              <a:t>which means the use of same thing for different purposes. </a:t>
            </a:r>
          </a:p>
          <a:p>
            <a:pPr marL="347663" indent="-347663" algn="just" eaLnBrk="0" hangingPunct="0">
              <a:buClr>
                <a:srgbClr val="FFFF00"/>
              </a:buClr>
              <a:buFont typeface="Wingdings" pitchFamily="2" charset="2"/>
              <a:buNone/>
            </a:pPr>
            <a:endParaRPr lang="en-US" sz="2400" dirty="0">
              <a:solidFill>
                <a:schemeClr val="bg1"/>
              </a:solidFill>
              <a:latin typeface="Calibri" pitchFamily="34" charset="0"/>
              <a:cs typeface="Calibri" pitchFamily="34" charset="0"/>
            </a:endParaRPr>
          </a:p>
          <a:p>
            <a:pPr marL="347663" indent="-347663" algn="just" eaLnBrk="0" hangingPunct="0">
              <a:buClr>
                <a:srgbClr val="FFFF00"/>
              </a:buClr>
              <a:buFont typeface="Wingdings" pitchFamily="2" charset="2"/>
              <a:buChar char="q"/>
            </a:pPr>
            <a:r>
              <a:rPr lang="en-US" sz="2400" dirty="0">
                <a:solidFill>
                  <a:schemeClr val="bg1"/>
                </a:solidFill>
                <a:latin typeface="Calibri" pitchFamily="34" charset="0"/>
                <a:cs typeface="Calibri" pitchFamily="34" charset="0"/>
              </a:rPr>
              <a:t>Using Polymorphism we can create as many functions we want </a:t>
            </a:r>
            <a:r>
              <a:rPr lang="en-US" sz="2400" b="1" dirty="0">
                <a:solidFill>
                  <a:srgbClr val="FFCCFF"/>
                </a:solidFill>
                <a:latin typeface="Calibri" pitchFamily="34" charset="0"/>
                <a:cs typeface="Calibri" pitchFamily="34" charset="0"/>
              </a:rPr>
              <a:t>with one function name</a:t>
            </a:r>
            <a:r>
              <a:rPr lang="en-US" sz="2400" dirty="0">
                <a:solidFill>
                  <a:srgbClr val="FFCCFF"/>
                </a:solidFill>
                <a:latin typeface="Calibri" pitchFamily="34" charset="0"/>
                <a:cs typeface="Calibri" pitchFamily="34" charset="0"/>
              </a:rPr>
              <a:t> </a:t>
            </a:r>
            <a:r>
              <a:rPr lang="en-US" sz="2400" dirty="0">
                <a:solidFill>
                  <a:schemeClr val="bg1"/>
                </a:solidFill>
                <a:latin typeface="Calibri" pitchFamily="34" charset="0"/>
                <a:cs typeface="Calibri" pitchFamily="34" charset="0"/>
              </a:rPr>
              <a:t>but with different argument list. The function performs different operations based on the argument list in the function call. </a:t>
            </a:r>
          </a:p>
          <a:p>
            <a:pPr marL="347663" indent="-347663" algn="just" eaLnBrk="0" hangingPunct="0">
              <a:buClr>
                <a:srgbClr val="FFFF00"/>
              </a:buClr>
              <a:buFont typeface="Wingdings" pitchFamily="2" charset="2"/>
              <a:buNone/>
            </a:pPr>
            <a:endParaRPr lang="en-US" sz="2400" dirty="0">
              <a:solidFill>
                <a:schemeClr val="bg1"/>
              </a:solidFill>
              <a:latin typeface="Calibri" pitchFamily="34" charset="0"/>
              <a:cs typeface="Calibri" pitchFamily="34" charset="0"/>
            </a:endParaRPr>
          </a:p>
          <a:p>
            <a:pPr marL="347663" indent="-347663" algn="just" eaLnBrk="0" hangingPunct="0">
              <a:buClr>
                <a:srgbClr val="FFFF00"/>
              </a:buClr>
              <a:buFont typeface="Wingdings" pitchFamily="2" charset="2"/>
              <a:buChar char="q"/>
            </a:pPr>
            <a:r>
              <a:rPr lang="en-US" sz="2400" dirty="0">
                <a:solidFill>
                  <a:schemeClr val="bg1"/>
                </a:solidFill>
                <a:latin typeface="Calibri" pitchFamily="34" charset="0"/>
                <a:cs typeface="Calibri" pitchFamily="34" charset="0"/>
              </a:rPr>
              <a:t>The exact function to be invoked will be determined by </a:t>
            </a:r>
            <a:r>
              <a:rPr lang="en-US" sz="2400" b="1" dirty="0">
                <a:solidFill>
                  <a:srgbClr val="FFCCFF"/>
                </a:solidFill>
                <a:latin typeface="Calibri" pitchFamily="34" charset="0"/>
                <a:cs typeface="Calibri" pitchFamily="34" charset="0"/>
              </a:rPr>
              <a:t>checking the type and number of arguments in the function</a:t>
            </a:r>
            <a:r>
              <a:rPr lang="en-US" sz="2400" dirty="0">
                <a:solidFill>
                  <a:srgbClr val="FFCCFF"/>
                </a:solidFill>
                <a:latin typeface="Calibri" pitchFamily="34" charset="0"/>
                <a:cs typeface="Calibri" pitchFamily="34" charset="0"/>
              </a:rPr>
              <a:t>. </a:t>
            </a:r>
          </a:p>
        </p:txBody>
      </p:sp>
      <p:sp>
        <p:nvSpPr>
          <p:cNvPr id="43013" name="Text Box 5"/>
          <p:cNvSpPr txBox="1">
            <a:spLocks noChangeArrowheads="1"/>
          </p:cNvSpPr>
          <p:nvPr/>
        </p:nvSpPr>
        <p:spPr bwMode="auto">
          <a:xfrm>
            <a:off x="1143000" y="-76200"/>
            <a:ext cx="6248400" cy="588963"/>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FF00"/>
                </a:solidFill>
                <a:latin typeface="Arial" charset="0"/>
              </a:rPr>
              <a:t>Polymorphism</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ChangeArrowheads="1"/>
          </p:cNvSpPr>
          <p:nvPr/>
        </p:nvSpPr>
        <p:spPr bwMode="auto">
          <a:xfrm>
            <a:off x="228600" y="609600"/>
            <a:ext cx="8686800" cy="2492990"/>
          </a:xfrm>
          <a:prstGeom prst="rect">
            <a:avLst/>
          </a:prstGeom>
          <a:noFill/>
          <a:ln w="9525">
            <a:noFill/>
            <a:miter lim="800000"/>
            <a:headEnd/>
            <a:tailEnd/>
          </a:ln>
          <a:effectLst/>
        </p:spPr>
        <p:txBody>
          <a:bodyPr>
            <a:spAutoFit/>
          </a:bodyPr>
          <a:lstStyle/>
          <a:p>
            <a:pPr algn="just">
              <a:spcBef>
                <a:spcPct val="50000"/>
              </a:spcBef>
            </a:pPr>
            <a:r>
              <a:rPr lang="en-US" sz="2400" dirty="0" smtClean="0">
                <a:solidFill>
                  <a:schemeClr val="bg1"/>
                </a:solidFill>
                <a:latin typeface="Calibri" pitchFamily="34" charset="0"/>
                <a:cs typeface="Calibri" pitchFamily="34" charset="0"/>
              </a:rPr>
              <a:t>Q.</a:t>
            </a:r>
            <a:r>
              <a:rPr lang="en-US" sz="2400" dirty="0" smtClean="0">
                <a:latin typeface="Calibri" pitchFamily="34" charset="0"/>
                <a:cs typeface="Calibri" pitchFamily="34" charset="0"/>
              </a:rPr>
              <a:t> </a:t>
            </a:r>
            <a:r>
              <a:rPr lang="en-US" sz="2400" b="1" dirty="0" smtClean="0">
                <a:solidFill>
                  <a:srgbClr val="FFCCFF"/>
                </a:solidFill>
                <a:latin typeface="Calibri" pitchFamily="34" charset="0"/>
                <a:cs typeface="Calibri" pitchFamily="34" charset="0"/>
              </a:rPr>
              <a:t>Design a class </a:t>
            </a:r>
            <a:r>
              <a:rPr lang="en-US" sz="2400" dirty="0" smtClean="0">
                <a:solidFill>
                  <a:schemeClr val="bg1"/>
                </a:solidFill>
                <a:latin typeface="Calibri" pitchFamily="34" charset="0"/>
                <a:cs typeface="Calibri" pitchFamily="34" charset="0"/>
              </a:rPr>
              <a:t>that has </a:t>
            </a:r>
            <a:r>
              <a:rPr lang="en-US" sz="2400" b="1" dirty="0" smtClean="0">
                <a:solidFill>
                  <a:schemeClr val="bg1"/>
                </a:solidFill>
                <a:latin typeface="Calibri" pitchFamily="34" charset="0"/>
                <a:cs typeface="Calibri" pitchFamily="34" charset="0"/>
              </a:rPr>
              <a:t>three</a:t>
            </a:r>
            <a:r>
              <a:rPr lang="en-US" sz="2400" dirty="0" smtClean="0">
                <a:solidFill>
                  <a:schemeClr val="bg1"/>
                </a:solidFill>
                <a:latin typeface="Calibri" pitchFamily="34" charset="0"/>
                <a:cs typeface="Calibri" pitchFamily="34" charset="0"/>
              </a:rPr>
              <a:t> functions all with the </a:t>
            </a:r>
            <a:r>
              <a:rPr lang="en-US" sz="2400" b="1" dirty="0" smtClean="0">
                <a:solidFill>
                  <a:srgbClr val="FFCCFF"/>
                </a:solidFill>
                <a:latin typeface="Calibri" pitchFamily="34" charset="0"/>
                <a:cs typeface="Calibri" pitchFamily="34" charset="0"/>
              </a:rPr>
              <a:t>same function name ‘area’</a:t>
            </a:r>
            <a:r>
              <a:rPr lang="en-US" sz="2400" dirty="0" smtClean="0">
                <a:latin typeface="Calibri" pitchFamily="34" charset="0"/>
                <a:cs typeface="Calibri" pitchFamily="34" charset="0"/>
              </a:rPr>
              <a:t> </a:t>
            </a:r>
            <a:r>
              <a:rPr lang="en-US" sz="2400" dirty="0" smtClean="0">
                <a:solidFill>
                  <a:schemeClr val="bg1"/>
                </a:solidFill>
                <a:latin typeface="Calibri" pitchFamily="34" charset="0"/>
                <a:cs typeface="Calibri" pitchFamily="34" charset="0"/>
              </a:rPr>
              <a:t>to find the area of </a:t>
            </a:r>
          </a:p>
          <a:p>
            <a:pPr marL="514350" indent="-514350" algn="just">
              <a:spcBef>
                <a:spcPct val="50000"/>
              </a:spcBef>
              <a:buAutoNum type="romanLcParenR"/>
            </a:pPr>
            <a:r>
              <a:rPr lang="en-US" sz="2400" dirty="0" smtClean="0">
                <a:solidFill>
                  <a:schemeClr val="bg1"/>
                </a:solidFill>
                <a:latin typeface="Calibri" pitchFamily="34" charset="0"/>
                <a:cs typeface="Calibri" pitchFamily="34" charset="0"/>
              </a:rPr>
              <a:t>square (a = side * side), </a:t>
            </a:r>
          </a:p>
          <a:p>
            <a:pPr marL="514350" indent="-514350" algn="just">
              <a:spcBef>
                <a:spcPct val="50000"/>
              </a:spcBef>
              <a:buAutoNum type="romanLcParenR"/>
            </a:pPr>
            <a:r>
              <a:rPr lang="en-US" sz="2400" dirty="0" smtClean="0">
                <a:solidFill>
                  <a:schemeClr val="bg1"/>
                </a:solidFill>
                <a:latin typeface="Calibri" pitchFamily="34" charset="0"/>
                <a:cs typeface="Calibri" pitchFamily="34" charset="0"/>
              </a:rPr>
              <a:t>circle (a = </a:t>
            </a:r>
            <a:r>
              <a:rPr lang="en-US" sz="2400" dirty="0" err="1" smtClean="0">
                <a:solidFill>
                  <a:schemeClr val="bg1"/>
                </a:solidFill>
                <a:latin typeface="Calibri" pitchFamily="34" charset="0"/>
                <a:cs typeface="Calibri" pitchFamily="34" charset="0"/>
              </a:rPr>
              <a:t>math.pi</a:t>
            </a:r>
            <a:r>
              <a:rPr lang="en-US" sz="2400" dirty="0" smtClean="0">
                <a:solidFill>
                  <a:schemeClr val="bg1"/>
                </a:solidFill>
                <a:latin typeface="Calibri" pitchFamily="34" charset="0"/>
                <a:cs typeface="Calibri" pitchFamily="34" charset="0"/>
              </a:rPr>
              <a:t> * r ^ 2), and</a:t>
            </a:r>
          </a:p>
          <a:p>
            <a:pPr marL="514350" indent="-514350" algn="just">
              <a:spcBef>
                <a:spcPct val="50000"/>
              </a:spcBef>
              <a:buAutoNum type="romanLcParenR"/>
            </a:pPr>
            <a:r>
              <a:rPr lang="en-US" sz="2400" dirty="0" smtClean="0">
                <a:solidFill>
                  <a:schemeClr val="bg1"/>
                </a:solidFill>
                <a:latin typeface="Calibri" pitchFamily="34" charset="0"/>
                <a:cs typeface="Calibri" pitchFamily="34" charset="0"/>
              </a:rPr>
              <a:t> rectangle (a = </a:t>
            </a:r>
            <a:r>
              <a:rPr lang="en-US" sz="2400" dirty="0" err="1" smtClean="0">
                <a:solidFill>
                  <a:schemeClr val="bg1"/>
                </a:solidFill>
                <a:latin typeface="Calibri" pitchFamily="34" charset="0"/>
                <a:cs typeface="Calibri" pitchFamily="34" charset="0"/>
              </a:rPr>
              <a:t>sideA</a:t>
            </a:r>
            <a:r>
              <a:rPr lang="en-US" sz="2400" dirty="0" smtClean="0">
                <a:solidFill>
                  <a:schemeClr val="bg1"/>
                </a:solidFill>
                <a:latin typeface="Calibri" pitchFamily="34" charset="0"/>
                <a:cs typeface="Calibri" pitchFamily="34" charset="0"/>
              </a:rPr>
              <a:t> * </a:t>
            </a:r>
            <a:r>
              <a:rPr lang="en-US" sz="2400" dirty="0" err="1" smtClean="0">
                <a:solidFill>
                  <a:schemeClr val="bg1"/>
                </a:solidFill>
                <a:latin typeface="Calibri" pitchFamily="34" charset="0"/>
                <a:cs typeface="Calibri" pitchFamily="34" charset="0"/>
              </a:rPr>
              <a:t>sideB</a:t>
            </a:r>
            <a:r>
              <a:rPr lang="en-US" sz="2400" dirty="0" smtClean="0">
                <a:solidFill>
                  <a:schemeClr val="bg1"/>
                </a:solidFill>
                <a:latin typeface="Calibri" pitchFamily="34" charset="0"/>
                <a:cs typeface="Calibri" pitchFamily="34" charset="0"/>
              </a:rPr>
              <a:t>). </a:t>
            </a:r>
            <a:endParaRPr lang="en-US" sz="2400" dirty="0">
              <a:solidFill>
                <a:schemeClr val="bg1"/>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4"/>
          <p:cNvSpPr>
            <a:spLocks noChangeArrowheads="1"/>
          </p:cNvSpPr>
          <p:nvPr/>
        </p:nvSpPr>
        <p:spPr bwMode="auto">
          <a:xfrm>
            <a:off x="152400" y="684213"/>
            <a:ext cx="8839200" cy="3477875"/>
          </a:xfrm>
          <a:prstGeom prst="rect">
            <a:avLst/>
          </a:prstGeom>
          <a:solidFill>
            <a:schemeClr val="accent2">
              <a:lumMod val="75000"/>
            </a:schemeClr>
          </a:solidFill>
          <a:ln w="19050" cmpd="tri">
            <a:solidFill>
              <a:srgbClr val="92D050"/>
            </a:solidFill>
            <a:miter lim="800000"/>
            <a:headEnd/>
            <a:tailEnd/>
          </a:ln>
          <a:effectLst/>
        </p:spPr>
        <p:txBody>
          <a:bodyPr wrap="square">
            <a:spAutoFit/>
          </a:bodyPr>
          <a:lstStyle/>
          <a:p>
            <a:r>
              <a:rPr lang="en-US" sz="2000" b="1" noProof="1">
                <a:solidFill>
                  <a:schemeClr val="bg1"/>
                </a:solidFill>
                <a:latin typeface="Calibri" pitchFamily="34" charset="0"/>
                <a:cs typeface="Calibri" pitchFamily="34" charset="0"/>
              </a:rPr>
              <a:t>Public Class </a:t>
            </a:r>
            <a:r>
              <a:rPr lang="en-US" sz="2000" b="1" noProof="1" smtClean="0">
                <a:solidFill>
                  <a:schemeClr val="bg1"/>
                </a:solidFill>
                <a:latin typeface="Calibri" pitchFamily="34" charset="0"/>
                <a:cs typeface="Calibri" pitchFamily="34" charset="0"/>
              </a:rPr>
              <a:t>M</a:t>
            </a:r>
            <a:r>
              <a:rPr lang="en-US" sz="2000" b="1" dirty="0" err="1" smtClean="0">
                <a:solidFill>
                  <a:schemeClr val="bg1"/>
                </a:solidFill>
                <a:latin typeface="Calibri" pitchFamily="34" charset="0"/>
                <a:cs typeface="Calibri" pitchFamily="34" charset="0"/>
              </a:rPr>
              <a:t>yArea</a:t>
            </a:r>
            <a:endParaRPr lang="en-US" sz="2000" b="1" noProof="1">
              <a:solidFill>
                <a:schemeClr val="bg1"/>
              </a:solidFill>
              <a:latin typeface="Calibri" pitchFamily="34" charset="0"/>
              <a:cs typeface="Calibri" pitchFamily="34" charset="0"/>
            </a:endParaRPr>
          </a:p>
          <a:p>
            <a:endParaRPr lang="en-US" sz="2000" b="1" noProof="1">
              <a:latin typeface="Calibri" pitchFamily="34" charset="0"/>
              <a:cs typeface="Calibri" pitchFamily="34" charset="0"/>
            </a:endParaRPr>
          </a:p>
          <a:p>
            <a:r>
              <a:rPr lang="en-US" sz="2000" noProof="1">
                <a:latin typeface="Calibri" pitchFamily="34" charset="0"/>
                <a:cs typeface="Calibri" pitchFamily="34" charset="0"/>
              </a:rPr>
              <a:t>    </a:t>
            </a:r>
            <a:r>
              <a:rPr lang="en-US" sz="2000" b="1" noProof="1">
                <a:solidFill>
                  <a:srgbClr val="FFC000"/>
                </a:solidFill>
                <a:latin typeface="Calibri" pitchFamily="34" charset="0"/>
                <a:cs typeface="Calibri" pitchFamily="34" charset="0"/>
              </a:rPr>
              <a:t>Public Function</a:t>
            </a:r>
            <a:r>
              <a:rPr lang="en-US" sz="2000" noProof="1">
                <a:solidFill>
                  <a:srgbClr val="FFC000"/>
                </a:solidFill>
                <a:latin typeface="Calibri" pitchFamily="34" charset="0"/>
                <a:cs typeface="Calibri" pitchFamily="34" charset="0"/>
              </a:rPr>
              <a:t> </a:t>
            </a:r>
            <a:r>
              <a:rPr lang="en-US" sz="2000" b="1" noProof="1">
                <a:solidFill>
                  <a:srgbClr val="FFCCFF"/>
                </a:solidFill>
                <a:latin typeface="Calibri" pitchFamily="34" charset="0"/>
                <a:cs typeface="Calibri" pitchFamily="34" charset="0"/>
              </a:rPr>
              <a:t>area</a:t>
            </a:r>
            <a:r>
              <a:rPr lang="en-US" sz="2000" b="1" noProof="1">
                <a:solidFill>
                  <a:schemeClr val="bg1"/>
                </a:solidFill>
                <a:latin typeface="Calibri" pitchFamily="34" charset="0"/>
                <a:cs typeface="Calibri" pitchFamily="34" charset="0"/>
              </a:rPr>
              <a:t>(ByVal side As Single) As Double</a:t>
            </a:r>
          </a:p>
          <a:p>
            <a:r>
              <a:rPr lang="en-US" sz="2000" noProof="1">
                <a:solidFill>
                  <a:schemeClr val="bg1"/>
                </a:solidFill>
                <a:latin typeface="Calibri" pitchFamily="34" charset="0"/>
                <a:cs typeface="Calibri" pitchFamily="34" charset="0"/>
              </a:rPr>
              <a:t>        </a:t>
            </a:r>
            <a:r>
              <a:rPr lang="en-US" sz="2000" dirty="0">
                <a:solidFill>
                  <a:schemeClr val="bg1"/>
                </a:solidFill>
                <a:latin typeface="Calibri" pitchFamily="34" charset="0"/>
                <a:cs typeface="Calibri" pitchFamily="34" charset="0"/>
              </a:rPr>
              <a:t>	</a:t>
            </a:r>
            <a:r>
              <a:rPr lang="en-US" sz="2000" b="1" noProof="1">
                <a:solidFill>
                  <a:schemeClr val="bg1"/>
                </a:solidFill>
                <a:latin typeface="Calibri" pitchFamily="34" charset="0"/>
                <a:cs typeface="Calibri" pitchFamily="34" charset="0"/>
              </a:rPr>
              <a:t>Return (side * side)</a:t>
            </a:r>
          </a:p>
          <a:p>
            <a:r>
              <a:rPr lang="en-US" sz="2000" b="1" noProof="1">
                <a:solidFill>
                  <a:srgbClr val="009900"/>
                </a:solidFill>
                <a:latin typeface="Calibri" pitchFamily="34" charset="0"/>
                <a:cs typeface="Calibri" pitchFamily="34" charset="0"/>
              </a:rPr>
              <a:t>    </a:t>
            </a:r>
            <a:r>
              <a:rPr lang="en-US" sz="2000" b="1" noProof="1">
                <a:solidFill>
                  <a:srgbClr val="FFC000"/>
                </a:solidFill>
                <a:latin typeface="Calibri" pitchFamily="34" charset="0"/>
                <a:cs typeface="Calibri" pitchFamily="34" charset="0"/>
              </a:rPr>
              <a:t>End Function</a:t>
            </a:r>
            <a:endParaRPr lang="en-US" sz="2000" b="1" dirty="0">
              <a:solidFill>
                <a:srgbClr val="FFC000"/>
              </a:solidFill>
              <a:latin typeface="Calibri" pitchFamily="34" charset="0"/>
              <a:cs typeface="Calibri" pitchFamily="34" charset="0"/>
            </a:endParaRPr>
          </a:p>
          <a:p>
            <a:endParaRPr lang="en-US" sz="2000" b="1" noProof="1">
              <a:solidFill>
                <a:srgbClr val="009900"/>
              </a:solidFill>
              <a:latin typeface="Calibri" pitchFamily="34" charset="0"/>
              <a:cs typeface="Calibri" pitchFamily="34" charset="0"/>
            </a:endParaRPr>
          </a:p>
          <a:p>
            <a:r>
              <a:rPr lang="en-US" sz="2000" noProof="1">
                <a:latin typeface="Calibri" pitchFamily="34" charset="0"/>
                <a:cs typeface="Calibri" pitchFamily="34" charset="0"/>
              </a:rPr>
              <a:t>    </a:t>
            </a:r>
            <a:r>
              <a:rPr lang="en-US" sz="2000" b="1" noProof="1">
                <a:solidFill>
                  <a:srgbClr val="FFC000"/>
                </a:solidFill>
                <a:latin typeface="Calibri" pitchFamily="34" charset="0"/>
                <a:cs typeface="Calibri" pitchFamily="34" charset="0"/>
              </a:rPr>
              <a:t>Public Function </a:t>
            </a:r>
            <a:r>
              <a:rPr lang="en-US" sz="2000" b="1" noProof="1">
                <a:solidFill>
                  <a:srgbClr val="FFCCFF"/>
                </a:solidFill>
                <a:latin typeface="Calibri" pitchFamily="34" charset="0"/>
                <a:cs typeface="Calibri" pitchFamily="34" charset="0"/>
              </a:rPr>
              <a:t>area</a:t>
            </a:r>
            <a:r>
              <a:rPr lang="en-US" sz="2000" b="1" noProof="1">
                <a:solidFill>
                  <a:schemeClr val="bg1"/>
                </a:solidFill>
                <a:latin typeface="Calibri" pitchFamily="34" charset="0"/>
                <a:cs typeface="Calibri" pitchFamily="34" charset="0"/>
              </a:rPr>
              <a:t>(ByVal sideA As Single, ByVal sideB As Single) As Double</a:t>
            </a:r>
          </a:p>
          <a:p>
            <a:r>
              <a:rPr lang="en-US" sz="2000" b="1" noProof="1">
                <a:solidFill>
                  <a:schemeClr val="bg1"/>
                </a:solidFill>
                <a:latin typeface="Calibri" pitchFamily="34" charset="0"/>
                <a:cs typeface="Calibri" pitchFamily="34" charset="0"/>
              </a:rPr>
              <a:t>        </a:t>
            </a:r>
            <a:r>
              <a:rPr lang="en-US" sz="2000" b="1" dirty="0">
                <a:solidFill>
                  <a:schemeClr val="bg1"/>
                </a:solidFill>
                <a:latin typeface="Calibri" pitchFamily="34" charset="0"/>
                <a:cs typeface="Calibri" pitchFamily="34" charset="0"/>
              </a:rPr>
              <a:t>	</a:t>
            </a:r>
            <a:r>
              <a:rPr lang="en-US" sz="2000" b="1" noProof="1">
                <a:solidFill>
                  <a:schemeClr val="bg1"/>
                </a:solidFill>
                <a:latin typeface="Calibri" pitchFamily="34" charset="0"/>
                <a:cs typeface="Calibri" pitchFamily="34" charset="0"/>
              </a:rPr>
              <a:t>Return (sideA * sideB)</a:t>
            </a:r>
          </a:p>
          <a:p>
            <a:r>
              <a:rPr lang="en-US" sz="2000" b="1" noProof="1">
                <a:solidFill>
                  <a:schemeClr val="accent2"/>
                </a:solidFill>
                <a:latin typeface="Calibri" pitchFamily="34" charset="0"/>
                <a:cs typeface="Calibri" pitchFamily="34" charset="0"/>
              </a:rPr>
              <a:t>    </a:t>
            </a:r>
            <a:r>
              <a:rPr lang="en-US" sz="2000" b="1" noProof="1">
                <a:solidFill>
                  <a:srgbClr val="FFC000"/>
                </a:solidFill>
                <a:latin typeface="Calibri" pitchFamily="34" charset="0"/>
                <a:cs typeface="Calibri" pitchFamily="34" charset="0"/>
              </a:rPr>
              <a:t>End Function</a:t>
            </a:r>
            <a:endParaRPr lang="en-US" sz="2000" b="1" dirty="0">
              <a:solidFill>
                <a:srgbClr val="FFC000"/>
              </a:solidFill>
              <a:latin typeface="Calibri" pitchFamily="34" charset="0"/>
              <a:cs typeface="Calibri" pitchFamily="34" charset="0"/>
            </a:endParaRPr>
          </a:p>
          <a:p>
            <a:endParaRPr lang="en-US" sz="2000" b="1" noProof="1">
              <a:latin typeface="Calibri" pitchFamily="34" charset="0"/>
              <a:cs typeface="Calibri" pitchFamily="34" charset="0"/>
            </a:endParaRPr>
          </a:p>
          <a:p>
            <a:r>
              <a:rPr lang="en-US" sz="2000" b="1" noProof="1">
                <a:solidFill>
                  <a:schemeClr val="bg1"/>
                </a:solidFill>
                <a:latin typeface="Calibri" pitchFamily="34" charset="0"/>
                <a:cs typeface="Calibri" pitchFamily="34" charset="0"/>
              </a:rPr>
              <a:t>End Class</a:t>
            </a:r>
            <a:endParaRPr lang="en-US" sz="2000" b="1" dirty="0">
              <a:solidFill>
                <a:schemeClr val="bg1"/>
              </a:solidFill>
              <a:latin typeface="Calibri" pitchFamily="34" charset="0"/>
              <a:cs typeface="Calibri" pitchFamily="34" charset="0"/>
            </a:endParaRPr>
          </a:p>
        </p:txBody>
      </p:sp>
      <p:sp>
        <p:nvSpPr>
          <p:cNvPr id="44037" name="Rectangle 5"/>
          <p:cNvSpPr>
            <a:spLocks noChangeArrowheads="1"/>
          </p:cNvSpPr>
          <p:nvPr/>
        </p:nvSpPr>
        <p:spPr bwMode="auto">
          <a:xfrm>
            <a:off x="381000" y="4175125"/>
            <a:ext cx="8382000" cy="2606675"/>
          </a:xfrm>
          <a:prstGeom prst="rect">
            <a:avLst/>
          </a:prstGeom>
          <a:solidFill>
            <a:schemeClr val="accent6">
              <a:lumMod val="50000"/>
            </a:schemeClr>
          </a:solidFill>
          <a:ln w="6350" cmpd="tri">
            <a:solidFill>
              <a:srgbClr val="92D050"/>
            </a:solidFill>
            <a:miter lim="800000"/>
            <a:headEnd/>
            <a:tailEnd/>
          </a:ln>
          <a:effectLst/>
        </p:spPr>
        <p:txBody>
          <a:bodyPr>
            <a:spAutoFit/>
          </a:bodyPr>
          <a:lstStyle/>
          <a:p>
            <a:r>
              <a:rPr lang="en-US" sz="2000" b="1" noProof="1">
                <a:solidFill>
                  <a:srgbClr val="00B0F0"/>
                </a:solidFill>
                <a:latin typeface="Arial" charset="0"/>
              </a:rPr>
              <a:t>Private Sub Button</a:t>
            </a:r>
            <a:r>
              <a:rPr lang="en-US" sz="2000" b="1" dirty="0">
                <a:solidFill>
                  <a:srgbClr val="00B0F0"/>
                </a:solidFill>
                <a:latin typeface="Arial" charset="0"/>
              </a:rPr>
              <a:t>1</a:t>
            </a:r>
            <a:r>
              <a:rPr lang="en-US" sz="2000" b="1" noProof="1">
                <a:solidFill>
                  <a:srgbClr val="00B0F0"/>
                </a:solidFill>
                <a:latin typeface="Arial" charset="0"/>
              </a:rPr>
              <a:t>_Click(</a:t>
            </a:r>
            <a:r>
              <a:rPr lang="en-US" sz="2000" b="1" dirty="0">
                <a:solidFill>
                  <a:srgbClr val="00B0F0"/>
                </a:solidFill>
                <a:latin typeface="Arial" charset="0"/>
              </a:rPr>
              <a:t>… …</a:t>
            </a:r>
            <a:r>
              <a:rPr lang="en-US" sz="2000" b="1" noProof="1">
                <a:solidFill>
                  <a:srgbClr val="00B0F0"/>
                </a:solidFill>
                <a:latin typeface="Arial" charset="0"/>
              </a:rPr>
              <a:t>) Handles Button</a:t>
            </a:r>
            <a:r>
              <a:rPr lang="en-US" sz="2000" b="1" dirty="0">
                <a:solidFill>
                  <a:srgbClr val="00B0F0"/>
                </a:solidFill>
                <a:latin typeface="Arial" charset="0"/>
              </a:rPr>
              <a:t>1</a:t>
            </a:r>
            <a:r>
              <a:rPr lang="en-US" sz="2000" b="1" noProof="1">
                <a:solidFill>
                  <a:srgbClr val="00B0F0"/>
                </a:solidFill>
                <a:latin typeface="Arial" charset="0"/>
              </a:rPr>
              <a:t>.Click</a:t>
            </a:r>
          </a:p>
          <a:p>
            <a:r>
              <a:rPr lang="en-US" sz="2000" noProof="1">
                <a:solidFill>
                  <a:schemeClr val="bg1"/>
                </a:solidFill>
                <a:latin typeface="Arial" charset="0"/>
              </a:rPr>
              <a:t>        Dim myArea As New MyArea()</a:t>
            </a:r>
          </a:p>
          <a:p>
            <a:r>
              <a:rPr lang="en-US" sz="2000" noProof="1">
                <a:solidFill>
                  <a:schemeClr val="bg1"/>
                </a:solidFill>
                <a:latin typeface="Arial" charset="0"/>
              </a:rPr>
              <a:t>        Dim ans1, ans2 As Double</a:t>
            </a:r>
          </a:p>
          <a:p>
            <a:r>
              <a:rPr lang="en-US" sz="2000" noProof="1">
                <a:solidFill>
                  <a:schemeClr val="bg1"/>
                </a:solidFill>
                <a:latin typeface="Arial" charset="0"/>
              </a:rPr>
              <a:t>        ans1 =</a:t>
            </a:r>
            <a:r>
              <a:rPr lang="en-US" sz="2000" noProof="1">
                <a:latin typeface="Arial" charset="0"/>
              </a:rPr>
              <a:t> </a:t>
            </a:r>
            <a:r>
              <a:rPr lang="en-US" sz="2000" b="1" noProof="1">
                <a:solidFill>
                  <a:srgbClr val="FFCCFF"/>
                </a:solidFill>
                <a:latin typeface="Arial" charset="0"/>
              </a:rPr>
              <a:t>myArea.area(2)</a:t>
            </a:r>
          </a:p>
          <a:p>
            <a:r>
              <a:rPr lang="en-US" sz="2000" noProof="1">
                <a:latin typeface="Arial" charset="0"/>
              </a:rPr>
              <a:t>        </a:t>
            </a:r>
            <a:r>
              <a:rPr lang="en-US" sz="2000" noProof="1">
                <a:solidFill>
                  <a:schemeClr val="bg1"/>
                </a:solidFill>
                <a:latin typeface="Arial" charset="0"/>
              </a:rPr>
              <a:t>ans2 =</a:t>
            </a:r>
            <a:r>
              <a:rPr lang="en-US" sz="2000" noProof="1">
                <a:latin typeface="Arial" charset="0"/>
              </a:rPr>
              <a:t> </a:t>
            </a:r>
            <a:r>
              <a:rPr lang="en-US" sz="2000" b="1" noProof="1">
                <a:solidFill>
                  <a:srgbClr val="FF3399"/>
                </a:solidFill>
                <a:latin typeface="Arial" charset="0"/>
              </a:rPr>
              <a:t>myArea.area(3, 4)</a:t>
            </a:r>
          </a:p>
          <a:p>
            <a:r>
              <a:rPr lang="en-US" sz="2000" noProof="1">
                <a:latin typeface="Arial" charset="0"/>
              </a:rPr>
              <a:t>        </a:t>
            </a:r>
            <a:r>
              <a:rPr lang="en-US" sz="2000" noProof="1">
                <a:solidFill>
                  <a:schemeClr val="bg1"/>
                </a:solidFill>
                <a:latin typeface="Arial" charset="0"/>
              </a:rPr>
              <a:t>MsgBox("Areas of a square of side 2 cm = " &amp; </a:t>
            </a:r>
            <a:r>
              <a:rPr lang="en-US" sz="2000" noProof="1" smtClean="0">
                <a:solidFill>
                  <a:schemeClr val="bg1"/>
                </a:solidFill>
                <a:latin typeface="Arial" charset="0"/>
              </a:rPr>
              <a:t>ans1 </a:t>
            </a:r>
            <a:r>
              <a:rPr lang="en-US" sz="2000" noProof="1">
                <a:solidFill>
                  <a:schemeClr val="bg1"/>
                </a:solidFill>
                <a:latin typeface="Arial" charset="0"/>
              </a:rPr>
              <a:t>&amp; " </a:t>
            </a:r>
            <a:r>
              <a:rPr lang="en-US" sz="2000" noProof="1" smtClean="0">
                <a:solidFill>
                  <a:schemeClr val="bg1"/>
                </a:solidFill>
                <a:latin typeface="Arial" charset="0"/>
              </a:rPr>
              <a:t>Area </a:t>
            </a:r>
            <a:r>
              <a:rPr lang="en-US" sz="2000" noProof="1">
                <a:solidFill>
                  <a:schemeClr val="bg1"/>
                </a:solidFill>
                <a:latin typeface="Arial" charset="0"/>
              </a:rPr>
              <a:t>of a rectangle of Side 3 cm and 4 cm = " &amp; ans2)</a:t>
            </a:r>
          </a:p>
          <a:p>
            <a:r>
              <a:rPr lang="en-US" sz="2000" noProof="1">
                <a:solidFill>
                  <a:srgbClr val="00B0F0"/>
                </a:solidFill>
                <a:latin typeface="Arial" charset="0"/>
              </a:rPr>
              <a:t>    </a:t>
            </a:r>
            <a:r>
              <a:rPr lang="en-US" sz="2000" b="1" noProof="1">
                <a:solidFill>
                  <a:srgbClr val="00B0F0"/>
                </a:solidFill>
                <a:latin typeface="Arial" charset="0"/>
              </a:rPr>
              <a:t>End Sub</a:t>
            </a:r>
            <a:endParaRPr lang="en-US" sz="2000" b="1" dirty="0">
              <a:solidFill>
                <a:srgbClr val="00B0F0"/>
              </a:solidFill>
              <a:latin typeface="Arial" charset="0"/>
            </a:endParaRPr>
          </a:p>
        </p:txBody>
      </p:sp>
      <p:sp>
        <p:nvSpPr>
          <p:cNvPr id="44038" name="Text Box 6"/>
          <p:cNvSpPr txBox="1">
            <a:spLocks noChangeArrowheads="1"/>
          </p:cNvSpPr>
          <p:nvPr/>
        </p:nvSpPr>
        <p:spPr bwMode="auto">
          <a:xfrm>
            <a:off x="1295400" y="76200"/>
            <a:ext cx="6324600" cy="584775"/>
          </a:xfrm>
          <a:prstGeom prst="rect">
            <a:avLst/>
          </a:prstGeom>
          <a:noFill/>
          <a:ln w="9525">
            <a:noFill/>
            <a:miter lim="800000"/>
            <a:headEnd/>
            <a:tailEnd/>
          </a:ln>
          <a:effectLst/>
        </p:spPr>
        <p:txBody>
          <a:bodyPr wrap="square">
            <a:spAutoFit/>
          </a:bodyPr>
          <a:lstStyle/>
          <a:p>
            <a:pPr algn="ctr">
              <a:spcBef>
                <a:spcPct val="50000"/>
              </a:spcBef>
            </a:pPr>
            <a:r>
              <a:rPr lang="en-US" sz="3200" b="1" dirty="0">
                <a:solidFill>
                  <a:srgbClr val="FFFF00"/>
                </a:solidFill>
                <a:latin typeface="Arial" charset="0"/>
              </a:rPr>
              <a:t>Example of Polymorphism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4"/>
          <p:cNvSpPr txBox="1">
            <a:spLocks noChangeArrowheads="1"/>
          </p:cNvSpPr>
          <p:nvPr/>
        </p:nvSpPr>
        <p:spPr bwMode="auto">
          <a:xfrm>
            <a:off x="0" y="721578"/>
            <a:ext cx="9144000" cy="5401479"/>
          </a:xfrm>
          <a:prstGeom prst="rect">
            <a:avLst/>
          </a:prstGeom>
          <a:noFill/>
          <a:ln w="9525">
            <a:noFill/>
            <a:miter lim="800000"/>
            <a:headEnd/>
            <a:tailEnd/>
          </a:ln>
          <a:effectLst/>
        </p:spPr>
        <p:txBody>
          <a:bodyPr wrap="square">
            <a:spAutoFit/>
          </a:bodyPr>
          <a:lstStyle/>
          <a:p>
            <a:pPr marL="398463" indent="-398463" algn="just">
              <a:spcBef>
                <a:spcPct val="50000"/>
              </a:spcBef>
              <a:buFont typeface="Wingdings" pitchFamily="2" charset="2"/>
              <a:buChar char="q"/>
            </a:pPr>
            <a:r>
              <a:rPr lang="en-US" sz="2300" dirty="0">
                <a:solidFill>
                  <a:schemeClr val="bg1"/>
                </a:solidFill>
                <a:latin typeface="Calibri" pitchFamily="34" charset="0"/>
                <a:cs typeface="Calibri" pitchFamily="34" charset="0"/>
              </a:rPr>
              <a:t>VB.NET is an object-oriented language and the major driving force behind any object-oriented language is </a:t>
            </a:r>
            <a:r>
              <a:rPr lang="en-US" sz="2300" b="1" dirty="0">
                <a:solidFill>
                  <a:srgbClr val="FFC000"/>
                </a:solidFill>
                <a:latin typeface="Calibri" pitchFamily="34" charset="0"/>
                <a:cs typeface="Calibri" pitchFamily="34" charset="0"/>
              </a:rPr>
              <a:t>code reuse</a:t>
            </a:r>
            <a:r>
              <a:rPr lang="en-US" sz="2300" b="1" dirty="0">
                <a:solidFill>
                  <a:schemeClr val="bg1"/>
                </a:solidFill>
                <a:latin typeface="Calibri" pitchFamily="34" charset="0"/>
                <a:cs typeface="Calibri" pitchFamily="34" charset="0"/>
              </a:rPr>
              <a:t>. </a:t>
            </a:r>
            <a:endParaRPr lang="en-US" sz="2300" b="1" dirty="0" smtClean="0">
              <a:solidFill>
                <a:schemeClr val="bg1"/>
              </a:solidFill>
              <a:latin typeface="Calibri" pitchFamily="34" charset="0"/>
              <a:cs typeface="Calibri" pitchFamily="34" charset="0"/>
            </a:endParaRPr>
          </a:p>
          <a:p>
            <a:pPr marL="398463" indent="-398463" algn="just">
              <a:spcBef>
                <a:spcPct val="50000"/>
              </a:spcBef>
              <a:buFont typeface="Wingdings" pitchFamily="2" charset="2"/>
              <a:buChar char="q"/>
            </a:pPr>
            <a:endParaRPr lang="en-US" sz="2300" b="1" dirty="0">
              <a:solidFill>
                <a:schemeClr val="bg1"/>
              </a:solidFill>
              <a:latin typeface="Calibri" pitchFamily="34" charset="0"/>
              <a:cs typeface="Calibri" pitchFamily="34" charset="0"/>
            </a:endParaRPr>
          </a:p>
          <a:p>
            <a:pPr marL="398463" indent="-398463" algn="just">
              <a:spcBef>
                <a:spcPct val="50000"/>
              </a:spcBef>
              <a:buFont typeface="Wingdings" pitchFamily="2" charset="2"/>
              <a:buChar char="q"/>
            </a:pPr>
            <a:r>
              <a:rPr lang="en-US" sz="2300" dirty="0">
                <a:solidFill>
                  <a:schemeClr val="bg1"/>
                </a:solidFill>
                <a:latin typeface="Calibri" pitchFamily="34" charset="0"/>
                <a:cs typeface="Calibri" pitchFamily="34" charset="0"/>
              </a:rPr>
              <a:t>Classes allow us to write code that can be </a:t>
            </a:r>
            <a:r>
              <a:rPr lang="en-US" sz="2300" b="1" dirty="0">
                <a:solidFill>
                  <a:srgbClr val="FFC000"/>
                </a:solidFill>
                <a:latin typeface="Calibri" pitchFamily="34" charset="0"/>
                <a:cs typeface="Calibri" pitchFamily="34" charset="0"/>
              </a:rPr>
              <a:t>reused in multiple projects</a:t>
            </a:r>
            <a:r>
              <a:rPr lang="en-US" sz="2300" b="1" dirty="0" smtClean="0">
                <a:solidFill>
                  <a:schemeClr val="bg1"/>
                </a:solidFill>
                <a:latin typeface="Calibri" pitchFamily="34" charset="0"/>
                <a:cs typeface="Calibri" pitchFamily="34" charset="0"/>
              </a:rPr>
              <a:t>.</a:t>
            </a:r>
          </a:p>
          <a:p>
            <a:pPr marL="398463" indent="-398463" algn="just">
              <a:spcBef>
                <a:spcPct val="50000"/>
              </a:spcBef>
              <a:buFont typeface="Wingdings" pitchFamily="2" charset="2"/>
              <a:buChar char="q"/>
            </a:pPr>
            <a:endParaRPr lang="en-US" sz="2300" b="1" dirty="0">
              <a:solidFill>
                <a:schemeClr val="bg1"/>
              </a:solidFill>
              <a:latin typeface="Calibri" pitchFamily="34" charset="0"/>
              <a:cs typeface="Calibri" pitchFamily="34" charset="0"/>
            </a:endParaRPr>
          </a:p>
          <a:p>
            <a:pPr marL="398463" indent="-398463" algn="just">
              <a:spcBef>
                <a:spcPct val="50000"/>
              </a:spcBef>
              <a:buFont typeface="Wingdings" pitchFamily="2" charset="2"/>
              <a:buChar char="q"/>
            </a:pPr>
            <a:r>
              <a:rPr lang="en-US" sz="2300" dirty="0">
                <a:solidFill>
                  <a:schemeClr val="bg1"/>
                </a:solidFill>
                <a:latin typeface="Calibri" pitchFamily="34" charset="0"/>
                <a:cs typeface="Calibri" pitchFamily="34" charset="0"/>
              </a:rPr>
              <a:t>Classes </a:t>
            </a:r>
            <a:r>
              <a:rPr lang="en-US" sz="2300" b="1" dirty="0">
                <a:solidFill>
                  <a:srgbClr val="FFC000"/>
                </a:solidFill>
                <a:latin typeface="Calibri" pitchFamily="34" charset="0"/>
                <a:cs typeface="Calibri" pitchFamily="34" charset="0"/>
              </a:rPr>
              <a:t>don’t expose their source code</a:t>
            </a:r>
            <a:r>
              <a:rPr lang="en-US" sz="2300" dirty="0">
                <a:solidFill>
                  <a:schemeClr val="bg1"/>
                </a:solidFill>
                <a:latin typeface="Calibri" pitchFamily="34" charset="0"/>
                <a:cs typeface="Calibri" pitchFamily="34" charset="0"/>
              </a:rPr>
              <a:t>. Rather, they implement complicated operations and make these operations available to programmers through properties and methods. </a:t>
            </a:r>
            <a:endParaRPr lang="en-US" sz="2300" dirty="0" smtClean="0">
              <a:solidFill>
                <a:schemeClr val="bg1"/>
              </a:solidFill>
              <a:latin typeface="Calibri" pitchFamily="34" charset="0"/>
              <a:cs typeface="Calibri" pitchFamily="34" charset="0"/>
            </a:endParaRPr>
          </a:p>
          <a:p>
            <a:pPr marL="398463" indent="-398463" algn="just">
              <a:spcBef>
                <a:spcPct val="50000"/>
              </a:spcBef>
              <a:buFont typeface="Wingdings" pitchFamily="2" charset="2"/>
              <a:buChar char="q"/>
            </a:pPr>
            <a:endParaRPr lang="en-US" sz="2300" dirty="0">
              <a:solidFill>
                <a:schemeClr val="bg1"/>
              </a:solidFill>
              <a:latin typeface="Calibri" pitchFamily="34" charset="0"/>
              <a:cs typeface="Calibri" pitchFamily="34" charset="0"/>
            </a:endParaRPr>
          </a:p>
          <a:p>
            <a:pPr marL="398463" indent="-398463" algn="just">
              <a:spcBef>
                <a:spcPct val="50000"/>
              </a:spcBef>
              <a:buFont typeface="Wingdings" pitchFamily="2" charset="2"/>
              <a:buChar char="q"/>
            </a:pPr>
            <a:r>
              <a:rPr lang="en-US" sz="2300" dirty="0">
                <a:solidFill>
                  <a:schemeClr val="bg1"/>
                </a:solidFill>
                <a:latin typeface="Calibri" pitchFamily="34" charset="0"/>
                <a:cs typeface="Calibri" pitchFamily="34" charset="0"/>
              </a:rPr>
              <a:t>For example, the </a:t>
            </a:r>
            <a:r>
              <a:rPr lang="en-US" sz="2300" b="1" dirty="0" err="1">
                <a:solidFill>
                  <a:srgbClr val="FFC000"/>
                </a:solidFill>
                <a:latin typeface="Calibri" pitchFamily="34" charset="0"/>
                <a:cs typeface="Calibri" pitchFamily="34" charset="0"/>
              </a:rPr>
              <a:t>System.Integer</a:t>
            </a:r>
            <a:r>
              <a:rPr lang="en-US" sz="2300" dirty="0">
                <a:solidFill>
                  <a:schemeClr val="bg1"/>
                </a:solidFill>
                <a:latin typeface="Calibri" pitchFamily="34" charset="0"/>
                <a:cs typeface="Calibri" pitchFamily="34" charset="0"/>
              </a:rPr>
              <a:t> class stores an integer value and knows how to process it. However, how an integer value is actually being processed is not known to us. This is called as </a:t>
            </a:r>
            <a:r>
              <a:rPr lang="en-US" sz="2300" b="1" dirty="0">
                <a:solidFill>
                  <a:schemeClr val="bg1"/>
                </a:solidFill>
                <a:latin typeface="Calibri" pitchFamily="34" charset="0"/>
                <a:cs typeface="Calibri" pitchFamily="34" charset="0"/>
              </a:rPr>
              <a:t>encapsulation</a:t>
            </a:r>
            <a:r>
              <a:rPr lang="en-US" sz="2300" dirty="0">
                <a:solidFill>
                  <a:schemeClr val="bg1"/>
                </a:solidFill>
                <a:latin typeface="Calibri" pitchFamily="34" charset="0"/>
                <a:cs typeface="Calibri" pitchFamily="34" charset="0"/>
              </a:rPr>
              <a:t>.</a:t>
            </a:r>
          </a:p>
        </p:txBody>
      </p:sp>
      <p:sp>
        <p:nvSpPr>
          <p:cNvPr id="6149" name="Text Box 5"/>
          <p:cNvSpPr txBox="1">
            <a:spLocks noChangeArrowheads="1"/>
          </p:cNvSpPr>
          <p:nvPr/>
        </p:nvSpPr>
        <p:spPr bwMode="auto">
          <a:xfrm>
            <a:off x="2286000" y="0"/>
            <a:ext cx="4343400" cy="588963"/>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FF00"/>
                </a:solidFill>
                <a:latin typeface="Arial" charset="0"/>
              </a:rPr>
              <a:t>Utility of a CLASS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ext Box 4"/>
          <p:cNvSpPr txBox="1">
            <a:spLocks noChangeArrowheads="1"/>
          </p:cNvSpPr>
          <p:nvPr/>
        </p:nvSpPr>
        <p:spPr bwMode="auto">
          <a:xfrm>
            <a:off x="609600" y="0"/>
            <a:ext cx="7696200" cy="588963"/>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FF00"/>
                </a:solidFill>
                <a:latin typeface="Arial" charset="0"/>
              </a:rPr>
              <a:t>Parent Class Keywords</a:t>
            </a:r>
          </a:p>
        </p:txBody>
      </p:sp>
      <p:sp>
        <p:nvSpPr>
          <p:cNvPr id="38917" name="Text Box 5"/>
          <p:cNvSpPr txBox="1">
            <a:spLocks noChangeArrowheads="1"/>
          </p:cNvSpPr>
          <p:nvPr/>
        </p:nvSpPr>
        <p:spPr bwMode="auto">
          <a:xfrm>
            <a:off x="609600" y="4343400"/>
            <a:ext cx="7696200" cy="588963"/>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FF00"/>
                </a:solidFill>
                <a:latin typeface="Arial" charset="0"/>
              </a:rPr>
              <a:t>Derived Class Keyword</a:t>
            </a:r>
          </a:p>
        </p:txBody>
      </p:sp>
      <p:sp>
        <p:nvSpPr>
          <p:cNvPr id="38918" name="Text Box 6"/>
          <p:cNvSpPr txBox="1">
            <a:spLocks noChangeArrowheads="1"/>
          </p:cNvSpPr>
          <p:nvPr/>
        </p:nvSpPr>
        <p:spPr bwMode="auto">
          <a:xfrm>
            <a:off x="152400" y="533400"/>
            <a:ext cx="8763000" cy="3785652"/>
          </a:xfrm>
          <a:prstGeom prst="rect">
            <a:avLst/>
          </a:prstGeom>
          <a:noFill/>
          <a:ln w="9525">
            <a:noFill/>
            <a:miter lim="800000"/>
            <a:headEnd/>
            <a:tailEnd/>
          </a:ln>
          <a:effectLst/>
        </p:spPr>
        <p:txBody>
          <a:bodyPr>
            <a:spAutoFit/>
          </a:bodyPr>
          <a:lstStyle/>
          <a:p>
            <a:pPr marL="282575" indent="-282575" algn="just">
              <a:spcBef>
                <a:spcPct val="50000"/>
              </a:spcBef>
              <a:buFont typeface="Wingdings" pitchFamily="2" charset="2"/>
              <a:buChar char="q"/>
            </a:pPr>
            <a:r>
              <a:rPr lang="en-US" sz="2400" dirty="0">
                <a:solidFill>
                  <a:schemeClr val="bg1"/>
                </a:solidFill>
                <a:latin typeface="Calibri" pitchFamily="34" charset="0"/>
                <a:cs typeface="Calibri" pitchFamily="34" charset="0"/>
              </a:rPr>
              <a:t>These keywords apply to classes that may be inherited, and they appear </a:t>
            </a:r>
            <a:r>
              <a:rPr lang="en-US" sz="2400" b="1" dirty="0">
                <a:solidFill>
                  <a:srgbClr val="FFCCFF"/>
                </a:solidFill>
                <a:latin typeface="Calibri" pitchFamily="34" charset="0"/>
                <a:cs typeface="Calibri" pitchFamily="34" charset="0"/>
              </a:rPr>
              <a:t>in front of the class keyword</a:t>
            </a:r>
            <a:r>
              <a:rPr lang="en-US" sz="2400" dirty="0">
                <a:latin typeface="Calibri" pitchFamily="34" charset="0"/>
                <a:cs typeface="Calibri" pitchFamily="34" charset="0"/>
              </a:rPr>
              <a:t>. </a:t>
            </a:r>
          </a:p>
          <a:p>
            <a:pPr marL="282575" indent="-282575" algn="just">
              <a:spcBef>
                <a:spcPct val="50000"/>
              </a:spcBef>
              <a:buFont typeface="Wingdings" pitchFamily="2" charset="2"/>
              <a:buChar char="q"/>
            </a:pPr>
            <a:r>
              <a:rPr lang="en-US" sz="2400" dirty="0">
                <a:solidFill>
                  <a:schemeClr val="bg1"/>
                </a:solidFill>
                <a:latin typeface="Calibri" pitchFamily="34" charset="0"/>
                <a:cs typeface="Calibri" pitchFamily="34" charset="0"/>
              </a:rPr>
              <a:t>By default, </a:t>
            </a:r>
            <a:r>
              <a:rPr lang="en-US" sz="2400" b="1" dirty="0">
                <a:solidFill>
                  <a:srgbClr val="FFCCFF"/>
                </a:solidFill>
                <a:latin typeface="Calibri" pitchFamily="34" charset="0"/>
                <a:cs typeface="Calibri" pitchFamily="34" charset="0"/>
              </a:rPr>
              <a:t>all classes can be inherited</a:t>
            </a:r>
            <a:r>
              <a:rPr lang="en-US" sz="2400" dirty="0">
                <a:solidFill>
                  <a:schemeClr val="bg1"/>
                </a:solidFill>
                <a:latin typeface="Calibri" pitchFamily="34" charset="0"/>
                <a:cs typeface="Calibri" pitchFamily="34" charset="0"/>
              </a:rPr>
              <a:t>, but </a:t>
            </a:r>
            <a:r>
              <a:rPr lang="en-US" sz="2400" b="1" dirty="0">
                <a:solidFill>
                  <a:srgbClr val="FFCCFF"/>
                </a:solidFill>
                <a:latin typeface="Calibri" pitchFamily="34" charset="0"/>
                <a:cs typeface="Calibri" pitchFamily="34" charset="0"/>
              </a:rPr>
              <a:t>their members cannot be overridden. </a:t>
            </a:r>
          </a:p>
          <a:p>
            <a:pPr marL="282575" indent="-282575" algn="just">
              <a:spcBef>
                <a:spcPct val="50000"/>
              </a:spcBef>
              <a:buFont typeface="Wingdings" pitchFamily="2" charset="2"/>
              <a:buChar char="q"/>
            </a:pPr>
            <a:r>
              <a:rPr lang="en-US" sz="2400" dirty="0">
                <a:solidFill>
                  <a:schemeClr val="bg1"/>
                </a:solidFill>
                <a:latin typeface="Calibri" pitchFamily="34" charset="0"/>
                <a:cs typeface="Calibri" pitchFamily="34" charset="0"/>
              </a:rPr>
              <a:t>This default </a:t>
            </a:r>
            <a:r>
              <a:rPr lang="en-US" sz="2400" dirty="0" err="1">
                <a:solidFill>
                  <a:schemeClr val="bg1"/>
                </a:solidFill>
                <a:latin typeface="Calibri" pitchFamily="34" charset="0"/>
                <a:cs typeface="Calibri" pitchFamily="34" charset="0"/>
              </a:rPr>
              <a:t>behaviour</a:t>
            </a:r>
            <a:r>
              <a:rPr lang="en-US" sz="2400" dirty="0">
                <a:solidFill>
                  <a:schemeClr val="bg1"/>
                </a:solidFill>
                <a:latin typeface="Calibri" pitchFamily="34" charset="0"/>
                <a:cs typeface="Calibri" pitchFamily="34" charset="0"/>
              </a:rPr>
              <a:t> can be changed with the following modifiers:</a:t>
            </a:r>
          </a:p>
          <a:p>
            <a:pPr marL="282575" indent="-282575" algn="just">
              <a:spcBef>
                <a:spcPct val="50000"/>
              </a:spcBef>
              <a:buFont typeface="Wingdings" pitchFamily="2" charset="2"/>
              <a:buChar char="Ø"/>
            </a:pPr>
            <a:r>
              <a:rPr lang="en-US" sz="2400" b="1" dirty="0" err="1" smtClean="0">
                <a:solidFill>
                  <a:srgbClr val="92D050"/>
                </a:solidFill>
                <a:latin typeface="Calibri" pitchFamily="34" charset="0"/>
                <a:cs typeface="Calibri" pitchFamily="34" charset="0"/>
              </a:rPr>
              <a:t>NonInheritable</a:t>
            </a:r>
            <a:endParaRPr lang="en-US" sz="2400" b="1" dirty="0">
              <a:solidFill>
                <a:srgbClr val="92D050"/>
              </a:solidFill>
              <a:latin typeface="Calibri" pitchFamily="34" charset="0"/>
              <a:cs typeface="Calibri" pitchFamily="34" charset="0"/>
            </a:endParaRPr>
          </a:p>
          <a:p>
            <a:pPr marL="282575" indent="-282575" algn="just">
              <a:spcBef>
                <a:spcPct val="50000"/>
              </a:spcBef>
              <a:buFont typeface="Wingdings" pitchFamily="2" charset="2"/>
              <a:buChar char="Ø"/>
            </a:pPr>
            <a:r>
              <a:rPr lang="en-US" sz="2400" b="1" dirty="0" err="1" smtClean="0">
                <a:solidFill>
                  <a:srgbClr val="92D050"/>
                </a:solidFill>
                <a:latin typeface="Calibri" pitchFamily="34" charset="0"/>
                <a:cs typeface="Calibri" pitchFamily="34" charset="0"/>
              </a:rPr>
              <a:t>MustInherit</a:t>
            </a:r>
            <a:endParaRPr lang="en-US" sz="2400" b="1" dirty="0">
              <a:solidFill>
                <a:srgbClr val="92D050"/>
              </a:solidFill>
              <a:latin typeface="Calibri" pitchFamily="34" charset="0"/>
              <a:cs typeface="Calibri" pitchFamily="34" charset="0"/>
            </a:endParaRPr>
          </a:p>
        </p:txBody>
      </p:sp>
      <p:sp>
        <p:nvSpPr>
          <p:cNvPr id="38919" name="Text Box 7"/>
          <p:cNvSpPr txBox="1">
            <a:spLocks noChangeArrowheads="1"/>
          </p:cNvSpPr>
          <p:nvPr/>
        </p:nvSpPr>
        <p:spPr bwMode="auto">
          <a:xfrm>
            <a:off x="228600" y="5029200"/>
            <a:ext cx="8686800" cy="1200329"/>
          </a:xfrm>
          <a:prstGeom prst="rect">
            <a:avLst/>
          </a:prstGeom>
          <a:noFill/>
          <a:ln w="9525">
            <a:noFill/>
            <a:miter lim="800000"/>
            <a:headEnd/>
            <a:tailEnd/>
          </a:ln>
          <a:effectLst/>
        </p:spPr>
        <p:txBody>
          <a:bodyPr>
            <a:spAutoFit/>
          </a:bodyPr>
          <a:lstStyle/>
          <a:p>
            <a:pPr algn="just">
              <a:spcBef>
                <a:spcPct val="50000"/>
              </a:spcBef>
            </a:pPr>
            <a:r>
              <a:rPr lang="en-US" sz="2200" b="1" dirty="0">
                <a:solidFill>
                  <a:srgbClr val="FFC000"/>
                </a:solidFill>
                <a:latin typeface="Arial" charset="0"/>
              </a:rPr>
              <a:t>Inherits</a:t>
            </a:r>
            <a:r>
              <a:rPr lang="en-US" sz="2200" dirty="0">
                <a:latin typeface="Arial" charset="0"/>
              </a:rPr>
              <a:t> </a:t>
            </a:r>
            <a:r>
              <a:rPr lang="en-US" sz="2400" dirty="0">
                <a:solidFill>
                  <a:schemeClr val="bg1"/>
                </a:solidFill>
                <a:latin typeface="Calibri" pitchFamily="34" charset="0"/>
                <a:cs typeface="Calibri" pitchFamily="34" charset="0"/>
              </a:rPr>
              <a:t>– Any derived class must inherit an existing class. The Inherit statement tells the compiler which class it derives from, and it must be the first executable statement in the derived class’s code.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ext Box 4"/>
          <p:cNvSpPr txBox="1">
            <a:spLocks noChangeArrowheads="1"/>
          </p:cNvSpPr>
          <p:nvPr/>
        </p:nvSpPr>
        <p:spPr bwMode="auto">
          <a:xfrm>
            <a:off x="609600" y="173038"/>
            <a:ext cx="7696200" cy="588962"/>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FF00"/>
                </a:solidFill>
                <a:latin typeface="Arial" charset="0"/>
              </a:rPr>
              <a:t>Parent Class Member Keywords</a:t>
            </a:r>
          </a:p>
        </p:txBody>
      </p:sp>
      <p:sp>
        <p:nvSpPr>
          <p:cNvPr id="39941" name="Text Box 5"/>
          <p:cNvSpPr txBox="1">
            <a:spLocks noChangeArrowheads="1"/>
          </p:cNvSpPr>
          <p:nvPr/>
        </p:nvSpPr>
        <p:spPr bwMode="auto">
          <a:xfrm>
            <a:off x="838200" y="3581400"/>
            <a:ext cx="7696200" cy="588963"/>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FF00"/>
                </a:solidFill>
                <a:latin typeface="Arial" charset="0"/>
              </a:rPr>
              <a:t>Derived Class Member Keyword</a:t>
            </a:r>
          </a:p>
        </p:txBody>
      </p:sp>
      <p:sp>
        <p:nvSpPr>
          <p:cNvPr id="39942" name="Text Box 6"/>
          <p:cNvSpPr txBox="1">
            <a:spLocks noChangeArrowheads="1"/>
          </p:cNvSpPr>
          <p:nvPr/>
        </p:nvSpPr>
        <p:spPr bwMode="auto">
          <a:xfrm>
            <a:off x="304800" y="838200"/>
            <a:ext cx="8458200" cy="1200329"/>
          </a:xfrm>
          <a:prstGeom prst="rect">
            <a:avLst/>
          </a:prstGeom>
          <a:noFill/>
          <a:ln w="9525">
            <a:noFill/>
            <a:miter lim="800000"/>
            <a:headEnd/>
            <a:tailEnd/>
          </a:ln>
          <a:effectLst/>
        </p:spPr>
        <p:txBody>
          <a:bodyPr>
            <a:spAutoFit/>
          </a:bodyPr>
          <a:lstStyle/>
          <a:p>
            <a:pPr algn="just">
              <a:spcBef>
                <a:spcPct val="50000"/>
              </a:spcBef>
            </a:pPr>
            <a:r>
              <a:rPr lang="en-US" sz="2400" dirty="0">
                <a:solidFill>
                  <a:schemeClr val="bg1"/>
                </a:solidFill>
                <a:latin typeface="Calibri" pitchFamily="34" charset="0"/>
                <a:cs typeface="Calibri" pitchFamily="34" charset="0"/>
              </a:rPr>
              <a:t>The following keywords apply to the members of classes that may be inherited, and they may </a:t>
            </a:r>
            <a:r>
              <a:rPr lang="en-US" sz="2400" b="1" dirty="0">
                <a:solidFill>
                  <a:srgbClr val="92D050"/>
                </a:solidFill>
                <a:latin typeface="Calibri" pitchFamily="34" charset="0"/>
                <a:cs typeface="Calibri" pitchFamily="34" charset="0"/>
              </a:rPr>
              <a:t>appear in front of the member’s name.</a:t>
            </a:r>
          </a:p>
        </p:txBody>
      </p:sp>
      <p:sp>
        <p:nvSpPr>
          <p:cNvPr id="39943" name="Text Box 7"/>
          <p:cNvSpPr txBox="1">
            <a:spLocks noChangeArrowheads="1"/>
          </p:cNvSpPr>
          <p:nvPr/>
        </p:nvSpPr>
        <p:spPr bwMode="auto">
          <a:xfrm>
            <a:off x="2438400" y="1905000"/>
            <a:ext cx="3124200" cy="1569660"/>
          </a:xfrm>
          <a:prstGeom prst="rect">
            <a:avLst/>
          </a:prstGeom>
          <a:noFill/>
          <a:ln w="9525">
            <a:noFill/>
            <a:miter lim="800000"/>
            <a:headEnd/>
            <a:tailEnd/>
          </a:ln>
          <a:effectLst/>
        </p:spPr>
        <p:txBody>
          <a:bodyPr>
            <a:spAutoFit/>
          </a:bodyPr>
          <a:lstStyle/>
          <a:p>
            <a:pPr marL="347663" indent="-347663">
              <a:spcBef>
                <a:spcPct val="50000"/>
              </a:spcBef>
              <a:buFont typeface="Wingdings" pitchFamily="2" charset="2"/>
              <a:buChar char="ü"/>
            </a:pPr>
            <a:r>
              <a:rPr lang="en-US" sz="2400" b="1" dirty="0" err="1">
                <a:solidFill>
                  <a:srgbClr val="FFCCFF"/>
                </a:solidFill>
                <a:latin typeface="Calibri" pitchFamily="34" charset="0"/>
                <a:cs typeface="Calibri" pitchFamily="34" charset="0"/>
              </a:rPr>
              <a:t>Overridable</a:t>
            </a:r>
            <a:endParaRPr lang="en-US" sz="2400" b="1" dirty="0">
              <a:solidFill>
                <a:srgbClr val="FFCCFF"/>
              </a:solidFill>
              <a:latin typeface="Calibri" pitchFamily="34" charset="0"/>
              <a:cs typeface="Calibri" pitchFamily="34" charset="0"/>
            </a:endParaRPr>
          </a:p>
          <a:p>
            <a:pPr marL="347663" indent="-347663">
              <a:spcBef>
                <a:spcPct val="50000"/>
              </a:spcBef>
              <a:buFont typeface="Wingdings" pitchFamily="2" charset="2"/>
              <a:buChar char="ü"/>
            </a:pPr>
            <a:r>
              <a:rPr lang="en-US" sz="2400" b="1" dirty="0" err="1">
                <a:solidFill>
                  <a:srgbClr val="FFCCFF"/>
                </a:solidFill>
                <a:latin typeface="Calibri" pitchFamily="34" charset="0"/>
                <a:cs typeface="Calibri" pitchFamily="34" charset="0"/>
              </a:rPr>
              <a:t>NotOverridable</a:t>
            </a:r>
            <a:endParaRPr lang="en-US" sz="2400" b="1" dirty="0">
              <a:solidFill>
                <a:srgbClr val="FFCCFF"/>
              </a:solidFill>
              <a:latin typeface="Calibri" pitchFamily="34" charset="0"/>
              <a:cs typeface="Calibri" pitchFamily="34" charset="0"/>
            </a:endParaRPr>
          </a:p>
          <a:p>
            <a:pPr marL="347663" indent="-347663">
              <a:spcBef>
                <a:spcPct val="50000"/>
              </a:spcBef>
              <a:buFont typeface="Wingdings" pitchFamily="2" charset="2"/>
              <a:buChar char="ü"/>
            </a:pPr>
            <a:r>
              <a:rPr lang="en-US" sz="2400" b="1" dirty="0" err="1">
                <a:solidFill>
                  <a:srgbClr val="FFCCFF"/>
                </a:solidFill>
                <a:latin typeface="Calibri" pitchFamily="34" charset="0"/>
                <a:cs typeface="Calibri" pitchFamily="34" charset="0"/>
              </a:rPr>
              <a:t>MustOverride</a:t>
            </a:r>
            <a:endParaRPr lang="en-US" sz="2400" b="1" dirty="0">
              <a:solidFill>
                <a:srgbClr val="FFCCFF"/>
              </a:solidFill>
              <a:latin typeface="Calibri" pitchFamily="34" charset="0"/>
              <a:cs typeface="Calibri" pitchFamily="34" charset="0"/>
            </a:endParaRPr>
          </a:p>
        </p:txBody>
      </p:sp>
      <p:sp>
        <p:nvSpPr>
          <p:cNvPr id="39944" name="Text Box 8"/>
          <p:cNvSpPr txBox="1">
            <a:spLocks noChangeArrowheads="1"/>
          </p:cNvSpPr>
          <p:nvPr/>
        </p:nvSpPr>
        <p:spPr bwMode="auto">
          <a:xfrm>
            <a:off x="228600" y="4267200"/>
            <a:ext cx="8686800" cy="1938992"/>
          </a:xfrm>
          <a:prstGeom prst="rect">
            <a:avLst/>
          </a:prstGeom>
          <a:noFill/>
          <a:ln w="9525">
            <a:noFill/>
            <a:miter lim="800000"/>
            <a:headEnd/>
            <a:tailEnd/>
          </a:ln>
          <a:effectLst/>
        </p:spPr>
        <p:txBody>
          <a:bodyPr>
            <a:spAutoFit/>
          </a:bodyPr>
          <a:lstStyle/>
          <a:p>
            <a:pPr algn="just">
              <a:spcBef>
                <a:spcPct val="50000"/>
              </a:spcBef>
            </a:pPr>
            <a:r>
              <a:rPr lang="en-US" sz="2400" b="1" dirty="0">
                <a:solidFill>
                  <a:srgbClr val="92D050"/>
                </a:solidFill>
                <a:latin typeface="Calibri" pitchFamily="34" charset="0"/>
                <a:cs typeface="Calibri" pitchFamily="34" charset="0"/>
              </a:rPr>
              <a:t>Overrides</a:t>
            </a:r>
            <a:r>
              <a:rPr lang="en-US" sz="2400" dirty="0">
                <a:latin typeface="Calibri" pitchFamily="34" charset="0"/>
                <a:cs typeface="Calibri" pitchFamily="34" charset="0"/>
              </a:rPr>
              <a:t> </a:t>
            </a:r>
            <a:r>
              <a:rPr lang="en-US" sz="2400" dirty="0">
                <a:solidFill>
                  <a:schemeClr val="bg1"/>
                </a:solidFill>
                <a:latin typeface="Calibri" pitchFamily="34" charset="0"/>
                <a:cs typeface="Calibri" pitchFamily="34" charset="0"/>
              </a:rPr>
              <a:t>– This keyword applies to members of derived classes and </a:t>
            </a:r>
            <a:r>
              <a:rPr lang="en-US" sz="2400" b="1" dirty="0">
                <a:solidFill>
                  <a:srgbClr val="92D050"/>
                </a:solidFill>
                <a:latin typeface="Calibri" pitchFamily="34" charset="0"/>
                <a:cs typeface="Calibri" pitchFamily="34" charset="0"/>
              </a:rPr>
              <a:t>indicates whether a member of the derived class overrides a base class member</a:t>
            </a:r>
            <a:r>
              <a:rPr lang="en-US" sz="2400" dirty="0">
                <a:solidFill>
                  <a:schemeClr val="bg1"/>
                </a:solidFill>
                <a:latin typeface="Calibri" pitchFamily="34" charset="0"/>
                <a:cs typeface="Calibri" pitchFamily="34" charset="0"/>
              </a:rPr>
              <a:t>. However, we cannot use the Overrides keyword with members that were declared with the </a:t>
            </a:r>
            <a:r>
              <a:rPr lang="en-US" sz="2400" dirty="0" err="1">
                <a:solidFill>
                  <a:schemeClr val="bg1"/>
                </a:solidFill>
                <a:latin typeface="Calibri" pitchFamily="34" charset="0"/>
                <a:cs typeface="Calibri" pitchFamily="34" charset="0"/>
              </a:rPr>
              <a:t>NotOverridable</a:t>
            </a:r>
            <a:r>
              <a:rPr lang="en-US" sz="2400" dirty="0">
                <a:solidFill>
                  <a:schemeClr val="bg1"/>
                </a:solidFill>
                <a:latin typeface="Calibri" pitchFamily="34" charset="0"/>
                <a:cs typeface="Calibri" pitchFamily="34" charset="0"/>
              </a:rPr>
              <a:t> or Protected keywords in the base class.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4"/>
          <p:cNvSpPr>
            <a:spLocks noChangeArrowheads="1"/>
          </p:cNvSpPr>
          <p:nvPr/>
        </p:nvSpPr>
        <p:spPr bwMode="auto">
          <a:xfrm>
            <a:off x="304800" y="762000"/>
            <a:ext cx="8458200" cy="3416320"/>
          </a:xfrm>
          <a:prstGeom prst="rect">
            <a:avLst/>
          </a:prstGeom>
          <a:noFill/>
          <a:ln w="9525">
            <a:noFill/>
            <a:miter lim="800000"/>
            <a:headEnd/>
            <a:tailEnd/>
          </a:ln>
          <a:effectLst/>
        </p:spPr>
        <p:txBody>
          <a:bodyPr anchor="ctr">
            <a:spAutoFit/>
          </a:bodyPr>
          <a:lstStyle/>
          <a:p>
            <a:pPr marL="347663" indent="-347663" algn="just" eaLnBrk="0" hangingPunct="0">
              <a:buFont typeface="Wingdings" pitchFamily="2" charset="2"/>
              <a:buChar char="q"/>
            </a:pPr>
            <a:r>
              <a:rPr lang="en-US" sz="2400" dirty="0">
                <a:solidFill>
                  <a:schemeClr val="bg1"/>
                </a:solidFill>
                <a:latin typeface="Calibri" pitchFamily="34" charset="0"/>
                <a:cs typeface="Calibri" pitchFamily="34" charset="0"/>
              </a:rPr>
              <a:t>A</a:t>
            </a:r>
            <a:r>
              <a:rPr lang="en-US" sz="2400" dirty="0">
                <a:latin typeface="Calibri" pitchFamily="34" charset="0"/>
                <a:cs typeface="Calibri" pitchFamily="34" charset="0"/>
              </a:rPr>
              <a:t> </a:t>
            </a:r>
            <a:r>
              <a:rPr lang="en-US" sz="2400" b="1" dirty="0">
                <a:solidFill>
                  <a:srgbClr val="FFC000"/>
                </a:solidFill>
                <a:latin typeface="Calibri" pitchFamily="34" charset="0"/>
                <a:cs typeface="Calibri" pitchFamily="34" charset="0"/>
              </a:rPr>
              <a:t>constructor</a:t>
            </a:r>
            <a:r>
              <a:rPr lang="en-US" sz="2400" dirty="0">
                <a:latin typeface="Calibri" pitchFamily="34" charset="0"/>
                <a:cs typeface="Calibri" pitchFamily="34" charset="0"/>
              </a:rPr>
              <a:t> </a:t>
            </a:r>
            <a:r>
              <a:rPr lang="en-US" sz="2400" dirty="0">
                <a:solidFill>
                  <a:schemeClr val="bg1"/>
                </a:solidFill>
                <a:latin typeface="Calibri" pitchFamily="34" charset="0"/>
                <a:cs typeface="Calibri" pitchFamily="34" charset="0"/>
              </a:rPr>
              <a:t>is a special member function whose </a:t>
            </a:r>
            <a:r>
              <a:rPr lang="en-US" sz="2400" b="1" i="1" dirty="0">
                <a:solidFill>
                  <a:srgbClr val="FFCCFF"/>
                </a:solidFill>
                <a:latin typeface="Calibri" pitchFamily="34" charset="0"/>
                <a:cs typeface="Calibri" pitchFamily="34" charset="0"/>
              </a:rPr>
              <a:t>task is to initialize the objects of it's class. </a:t>
            </a:r>
          </a:p>
          <a:p>
            <a:pPr marL="347663" indent="-347663" algn="just" eaLnBrk="0" hangingPunct="0">
              <a:buFont typeface="Wingdings" pitchFamily="2" charset="2"/>
              <a:buNone/>
            </a:pPr>
            <a:endParaRPr lang="en-US" sz="2400" b="1" i="1" dirty="0">
              <a:solidFill>
                <a:srgbClr val="663300"/>
              </a:solidFill>
              <a:latin typeface="Calibri" pitchFamily="34" charset="0"/>
              <a:cs typeface="Calibri" pitchFamily="34" charset="0"/>
            </a:endParaRPr>
          </a:p>
          <a:p>
            <a:pPr marL="347663" indent="-347663" algn="just" eaLnBrk="0" hangingPunct="0">
              <a:buFont typeface="Wingdings" pitchFamily="2" charset="2"/>
              <a:buChar char="q"/>
            </a:pPr>
            <a:r>
              <a:rPr lang="en-US" sz="2400" dirty="0">
                <a:solidFill>
                  <a:schemeClr val="bg1"/>
                </a:solidFill>
                <a:latin typeface="Calibri" pitchFamily="34" charset="0"/>
                <a:cs typeface="Calibri" pitchFamily="34" charset="0"/>
              </a:rPr>
              <a:t>This is the first method that is run when an instance of a type is created. A constructor is </a:t>
            </a:r>
            <a:r>
              <a:rPr lang="en-US" sz="2400" b="1" dirty="0">
                <a:solidFill>
                  <a:srgbClr val="FFCCFF"/>
                </a:solidFill>
                <a:latin typeface="Calibri" pitchFamily="34" charset="0"/>
                <a:cs typeface="Calibri" pitchFamily="34" charset="0"/>
              </a:rPr>
              <a:t>invoked whenever an object of it's associated class is created</a:t>
            </a:r>
            <a:r>
              <a:rPr lang="en-US" sz="2400" dirty="0">
                <a:solidFill>
                  <a:schemeClr val="bg1"/>
                </a:solidFill>
                <a:latin typeface="Calibri" pitchFamily="34" charset="0"/>
                <a:cs typeface="Calibri" pitchFamily="34" charset="0"/>
              </a:rPr>
              <a:t>.</a:t>
            </a:r>
            <a:r>
              <a:rPr lang="en-US" sz="2400" dirty="0">
                <a:latin typeface="Calibri" pitchFamily="34" charset="0"/>
                <a:cs typeface="Calibri" pitchFamily="34" charset="0"/>
              </a:rPr>
              <a:t> </a:t>
            </a:r>
          </a:p>
          <a:p>
            <a:pPr marL="347663" indent="-347663" algn="just" eaLnBrk="0" hangingPunct="0">
              <a:buFont typeface="Wingdings" pitchFamily="2" charset="2"/>
              <a:buNone/>
            </a:pPr>
            <a:endParaRPr lang="en-US" sz="2400" dirty="0">
              <a:latin typeface="Calibri" pitchFamily="34" charset="0"/>
              <a:cs typeface="Calibri" pitchFamily="34" charset="0"/>
            </a:endParaRPr>
          </a:p>
          <a:p>
            <a:pPr marL="347663" indent="-347663" algn="just" eaLnBrk="0" hangingPunct="0">
              <a:buFont typeface="Wingdings" pitchFamily="2" charset="2"/>
              <a:buChar char="q"/>
            </a:pPr>
            <a:r>
              <a:rPr lang="en-US" sz="2400" dirty="0">
                <a:solidFill>
                  <a:schemeClr val="bg1"/>
                </a:solidFill>
                <a:latin typeface="Calibri" pitchFamily="34" charset="0"/>
                <a:cs typeface="Calibri" pitchFamily="34" charset="0"/>
              </a:rPr>
              <a:t>If a class contains a constructor, then an object created by that class </a:t>
            </a:r>
            <a:r>
              <a:rPr lang="en-US" sz="2400" b="1" dirty="0">
                <a:solidFill>
                  <a:srgbClr val="FFCCFF"/>
                </a:solidFill>
                <a:latin typeface="Calibri" pitchFamily="34" charset="0"/>
                <a:cs typeface="Calibri" pitchFamily="34" charset="0"/>
              </a:rPr>
              <a:t>will be initialized automatically. </a:t>
            </a:r>
          </a:p>
        </p:txBody>
      </p:sp>
      <p:sp>
        <p:nvSpPr>
          <p:cNvPr id="45061" name="Text Box 5"/>
          <p:cNvSpPr txBox="1">
            <a:spLocks noChangeArrowheads="1"/>
          </p:cNvSpPr>
          <p:nvPr/>
        </p:nvSpPr>
        <p:spPr bwMode="auto">
          <a:xfrm>
            <a:off x="609600" y="249238"/>
            <a:ext cx="7696200" cy="588962"/>
          </a:xfrm>
          <a:prstGeom prst="rect">
            <a:avLst/>
          </a:prstGeom>
          <a:noFill/>
          <a:ln w="9525">
            <a:noFill/>
            <a:miter lim="800000"/>
            <a:headEnd/>
            <a:tailEnd/>
          </a:ln>
          <a:effectLst/>
        </p:spPr>
        <p:txBody>
          <a:bodyPr>
            <a:spAutoFit/>
          </a:bodyPr>
          <a:lstStyle/>
          <a:p>
            <a:pPr algn="ctr">
              <a:spcBef>
                <a:spcPct val="50000"/>
              </a:spcBef>
            </a:pPr>
            <a:r>
              <a:rPr lang="en-US" sz="3200" b="1" dirty="0" smtClean="0">
                <a:solidFill>
                  <a:srgbClr val="FFFF00"/>
                </a:solidFill>
                <a:latin typeface="Arial" charset="0"/>
              </a:rPr>
              <a:t>Constructors </a:t>
            </a:r>
            <a:r>
              <a:rPr lang="en-US" sz="3200" b="1" dirty="0">
                <a:solidFill>
                  <a:srgbClr val="FFFF00"/>
                </a:solidFill>
                <a:latin typeface="Arial" charset="0"/>
              </a:rPr>
              <a:t>And Destructors</a:t>
            </a:r>
          </a:p>
        </p:txBody>
      </p:sp>
      <p:sp>
        <p:nvSpPr>
          <p:cNvPr id="45062" name="Rectangle 6"/>
          <p:cNvSpPr>
            <a:spLocks noChangeArrowheads="1"/>
          </p:cNvSpPr>
          <p:nvPr/>
        </p:nvSpPr>
        <p:spPr bwMode="auto">
          <a:xfrm>
            <a:off x="304800" y="4419600"/>
            <a:ext cx="8458200" cy="1938992"/>
          </a:xfrm>
          <a:prstGeom prst="rect">
            <a:avLst/>
          </a:prstGeom>
          <a:noFill/>
          <a:ln w="9525">
            <a:noFill/>
            <a:miter lim="800000"/>
            <a:headEnd/>
            <a:tailEnd/>
          </a:ln>
          <a:effectLst/>
        </p:spPr>
        <p:txBody>
          <a:bodyPr anchor="ctr">
            <a:spAutoFit/>
          </a:bodyPr>
          <a:lstStyle/>
          <a:p>
            <a:pPr marL="347663" indent="-347663" algn="just" eaLnBrk="0" hangingPunct="0">
              <a:buFont typeface="Wingdings" pitchFamily="2" charset="2"/>
              <a:buChar char="q"/>
            </a:pPr>
            <a:r>
              <a:rPr lang="en-US" sz="2400" dirty="0">
                <a:solidFill>
                  <a:schemeClr val="bg1"/>
                </a:solidFill>
                <a:latin typeface="Calibri" pitchFamily="34" charset="0"/>
                <a:cs typeface="Calibri" pitchFamily="34" charset="0"/>
              </a:rPr>
              <a:t>A</a:t>
            </a:r>
            <a:r>
              <a:rPr lang="en-US" sz="2400" dirty="0">
                <a:latin typeface="Calibri" pitchFamily="34" charset="0"/>
                <a:cs typeface="Calibri" pitchFamily="34" charset="0"/>
              </a:rPr>
              <a:t> </a:t>
            </a:r>
            <a:r>
              <a:rPr lang="en-US" sz="2400" b="1" dirty="0">
                <a:solidFill>
                  <a:srgbClr val="FFC000"/>
                </a:solidFill>
                <a:latin typeface="Calibri" pitchFamily="34" charset="0"/>
                <a:cs typeface="Calibri" pitchFamily="34" charset="0"/>
              </a:rPr>
              <a:t>destructor</a:t>
            </a:r>
            <a:r>
              <a:rPr lang="en-US" sz="2400" dirty="0">
                <a:solidFill>
                  <a:schemeClr val="bg1"/>
                </a:solidFill>
                <a:latin typeface="Calibri" pitchFamily="34" charset="0"/>
                <a:cs typeface="Calibri" pitchFamily="34" charset="0"/>
              </a:rPr>
              <a:t>, also know </a:t>
            </a:r>
            <a:r>
              <a:rPr lang="en-US" sz="2400" dirty="0">
                <a:solidFill>
                  <a:srgbClr val="FFC000"/>
                </a:solidFill>
                <a:latin typeface="Calibri" pitchFamily="34" charset="0"/>
                <a:cs typeface="Calibri" pitchFamily="34" charset="0"/>
              </a:rPr>
              <a:t>as </a:t>
            </a:r>
            <a:r>
              <a:rPr lang="en-US" sz="2400" b="1" dirty="0" err="1">
                <a:solidFill>
                  <a:srgbClr val="FFC000"/>
                </a:solidFill>
                <a:latin typeface="Calibri" pitchFamily="34" charset="0"/>
                <a:cs typeface="Calibri" pitchFamily="34" charset="0"/>
              </a:rPr>
              <a:t>finalizer</a:t>
            </a:r>
            <a:r>
              <a:rPr lang="en-US" sz="2400" dirty="0">
                <a:solidFill>
                  <a:schemeClr val="bg1"/>
                </a:solidFill>
                <a:latin typeface="Calibri" pitchFamily="34" charset="0"/>
                <a:cs typeface="Calibri" pitchFamily="34" charset="0"/>
              </a:rPr>
              <a:t>, is the </a:t>
            </a:r>
            <a:r>
              <a:rPr lang="en-US" sz="2400" b="1" dirty="0">
                <a:solidFill>
                  <a:srgbClr val="FFCCFF"/>
                </a:solidFill>
                <a:latin typeface="Calibri" pitchFamily="34" charset="0"/>
                <a:cs typeface="Calibri" pitchFamily="34" charset="0"/>
              </a:rPr>
              <a:t>last method run by a class</a:t>
            </a:r>
            <a:r>
              <a:rPr lang="en-US" sz="2400" dirty="0">
                <a:solidFill>
                  <a:schemeClr val="bg1"/>
                </a:solidFill>
                <a:latin typeface="Calibri" pitchFamily="34" charset="0"/>
                <a:cs typeface="Calibri" pitchFamily="34" charset="0"/>
              </a:rPr>
              <a:t>.</a:t>
            </a:r>
            <a:r>
              <a:rPr lang="en-US" sz="2400" dirty="0">
                <a:latin typeface="Calibri" pitchFamily="34" charset="0"/>
                <a:cs typeface="Calibri" pitchFamily="34" charset="0"/>
              </a:rPr>
              <a:t> </a:t>
            </a:r>
          </a:p>
          <a:p>
            <a:pPr marL="347663" indent="-347663" algn="just" eaLnBrk="0" hangingPunct="0">
              <a:buFont typeface="Wingdings" pitchFamily="2" charset="2"/>
              <a:buNone/>
            </a:pPr>
            <a:endParaRPr lang="en-US" sz="2400" dirty="0">
              <a:latin typeface="Calibri" pitchFamily="34" charset="0"/>
              <a:cs typeface="Calibri" pitchFamily="34" charset="0"/>
            </a:endParaRPr>
          </a:p>
          <a:p>
            <a:pPr marL="347663" indent="-347663" algn="just" eaLnBrk="0" hangingPunct="0">
              <a:buFont typeface="Wingdings" pitchFamily="2" charset="2"/>
              <a:buChar char="q"/>
            </a:pPr>
            <a:r>
              <a:rPr lang="en-US" sz="2400" dirty="0">
                <a:solidFill>
                  <a:schemeClr val="bg1"/>
                </a:solidFill>
                <a:latin typeface="Calibri" pitchFamily="34" charset="0"/>
                <a:cs typeface="Calibri" pitchFamily="34" charset="0"/>
              </a:rPr>
              <a:t>Within a destructor we can place code </a:t>
            </a:r>
            <a:r>
              <a:rPr lang="en-US" sz="2400" b="1" dirty="0">
                <a:solidFill>
                  <a:srgbClr val="FFCCFF"/>
                </a:solidFill>
                <a:latin typeface="Calibri" pitchFamily="34" charset="0"/>
                <a:cs typeface="Calibri" pitchFamily="34" charset="0"/>
              </a:rPr>
              <a:t>to clean up the object</a:t>
            </a:r>
            <a:r>
              <a:rPr lang="en-US" sz="2400" dirty="0">
                <a:solidFill>
                  <a:srgbClr val="FFCCFF"/>
                </a:solidFill>
                <a:latin typeface="Calibri" pitchFamily="34" charset="0"/>
                <a:cs typeface="Calibri" pitchFamily="34" charset="0"/>
              </a:rPr>
              <a:t> </a:t>
            </a:r>
            <a:r>
              <a:rPr lang="en-US" sz="2400" dirty="0">
                <a:solidFill>
                  <a:schemeClr val="bg1"/>
                </a:solidFill>
                <a:latin typeface="Calibri" pitchFamily="34" charset="0"/>
                <a:cs typeface="Calibri" pitchFamily="34" charset="0"/>
              </a:rPr>
              <a:t>after it is </a:t>
            </a:r>
            <a:r>
              <a:rPr lang="en-US" sz="2400" dirty="0" smtClean="0">
                <a:solidFill>
                  <a:schemeClr val="bg1"/>
                </a:solidFill>
                <a:latin typeface="Calibri" pitchFamily="34" charset="0"/>
                <a:cs typeface="Calibri" pitchFamily="34" charset="0"/>
              </a:rPr>
              <a:t>used. </a:t>
            </a:r>
            <a:endParaRPr lang="en-US" sz="2400" dirty="0">
              <a:solidFill>
                <a:schemeClr val="bg1"/>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4"/>
          <p:cNvSpPr txBox="1">
            <a:spLocks noChangeArrowheads="1"/>
          </p:cNvSpPr>
          <p:nvPr/>
        </p:nvSpPr>
        <p:spPr bwMode="auto">
          <a:xfrm>
            <a:off x="609600" y="-76200"/>
            <a:ext cx="7696200" cy="588962"/>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FF00"/>
                </a:solidFill>
                <a:latin typeface="Arial" charset="0"/>
              </a:rPr>
              <a:t>Object Constructors And Destructors</a:t>
            </a:r>
          </a:p>
        </p:txBody>
      </p:sp>
      <p:sp>
        <p:nvSpPr>
          <p:cNvPr id="32773" name="Text Box 5"/>
          <p:cNvSpPr txBox="1">
            <a:spLocks noChangeArrowheads="1"/>
          </p:cNvSpPr>
          <p:nvPr/>
        </p:nvSpPr>
        <p:spPr bwMode="auto">
          <a:xfrm>
            <a:off x="304800" y="533400"/>
            <a:ext cx="8382000" cy="5447645"/>
          </a:xfrm>
          <a:prstGeom prst="rect">
            <a:avLst/>
          </a:prstGeom>
          <a:noFill/>
          <a:ln w="9525">
            <a:noFill/>
            <a:miter lim="800000"/>
            <a:headEnd/>
            <a:tailEnd/>
          </a:ln>
          <a:effectLst/>
        </p:spPr>
        <p:txBody>
          <a:bodyPr>
            <a:spAutoFit/>
          </a:bodyPr>
          <a:lstStyle/>
          <a:p>
            <a:pPr algn="just">
              <a:spcBef>
                <a:spcPct val="50000"/>
              </a:spcBef>
            </a:pPr>
            <a:r>
              <a:rPr lang="en-US" sz="2400" dirty="0">
                <a:solidFill>
                  <a:schemeClr val="bg1"/>
                </a:solidFill>
                <a:latin typeface="Calibri" pitchFamily="34" charset="0"/>
                <a:cs typeface="Calibri" pitchFamily="34" charset="0"/>
              </a:rPr>
              <a:t>If we want to </a:t>
            </a:r>
            <a:r>
              <a:rPr lang="en-US" sz="2400" b="1" dirty="0">
                <a:solidFill>
                  <a:srgbClr val="FFC000"/>
                </a:solidFill>
                <a:latin typeface="Calibri" pitchFamily="34" charset="0"/>
                <a:cs typeface="Calibri" pitchFamily="34" charset="0"/>
              </a:rPr>
              <a:t>construct an object</a:t>
            </a:r>
            <a:r>
              <a:rPr lang="en-US" sz="2400" dirty="0">
                <a:solidFill>
                  <a:schemeClr val="bg1"/>
                </a:solidFill>
                <a:latin typeface="Calibri" pitchFamily="34" charset="0"/>
                <a:cs typeface="Calibri" pitchFamily="34" charset="0"/>
              </a:rPr>
              <a:t>, we must first declare it and then set it to a new instance of the class it represents. This can be done in two ways, as shown below: </a:t>
            </a:r>
          </a:p>
          <a:p>
            <a:pPr algn="just">
              <a:spcBef>
                <a:spcPct val="50000"/>
              </a:spcBef>
            </a:pPr>
            <a:r>
              <a:rPr lang="en-US" sz="2400" dirty="0">
                <a:latin typeface="Calibri" pitchFamily="34" charset="0"/>
                <a:cs typeface="Calibri" pitchFamily="34" charset="0"/>
              </a:rPr>
              <a:t>	</a:t>
            </a:r>
            <a:r>
              <a:rPr lang="en-US" sz="2400" b="1" dirty="0">
                <a:solidFill>
                  <a:srgbClr val="FFCCFF"/>
                </a:solidFill>
                <a:latin typeface="Calibri" pitchFamily="34" charset="0"/>
                <a:cs typeface="Calibri" pitchFamily="34" charset="0"/>
              </a:rPr>
              <a:t>Dim shape1 As Triangle = New Triangle( )</a:t>
            </a:r>
          </a:p>
          <a:p>
            <a:pPr algn="just">
              <a:spcBef>
                <a:spcPct val="50000"/>
              </a:spcBef>
            </a:pPr>
            <a:r>
              <a:rPr lang="en-US" sz="2400" b="1" dirty="0">
                <a:solidFill>
                  <a:srgbClr val="FFCCFF"/>
                </a:solidFill>
                <a:latin typeface="Calibri" pitchFamily="34" charset="0"/>
                <a:cs typeface="Calibri" pitchFamily="34" charset="0"/>
              </a:rPr>
              <a:t>	Dim shape1 As New Triangle( )</a:t>
            </a:r>
          </a:p>
          <a:p>
            <a:pPr algn="just">
              <a:spcBef>
                <a:spcPct val="50000"/>
              </a:spcBef>
            </a:pPr>
            <a:r>
              <a:rPr lang="en-US" sz="2400" dirty="0">
                <a:solidFill>
                  <a:schemeClr val="bg1"/>
                </a:solidFill>
                <a:latin typeface="Calibri" pitchFamily="34" charset="0"/>
                <a:cs typeface="Calibri" pitchFamily="34" charset="0"/>
              </a:rPr>
              <a:t>However, the object cannot be initialized in the same line that declares it, because it does not provide a constructor. To do so, we must implement a </a:t>
            </a:r>
            <a:r>
              <a:rPr lang="en-US" sz="2400" b="1" dirty="0">
                <a:solidFill>
                  <a:srgbClr val="FFC000"/>
                </a:solidFill>
                <a:latin typeface="Calibri" pitchFamily="34" charset="0"/>
                <a:cs typeface="Calibri" pitchFamily="34" charset="0"/>
              </a:rPr>
              <a:t>parameterized constructor</a:t>
            </a:r>
            <a:r>
              <a:rPr lang="en-US" sz="2400" dirty="0">
                <a:solidFill>
                  <a:schemeClr val="bg1"/>
                </a:solidFill>
                <a:latin typeface="Calibri" pitchFamily="34" charset="0"/>
                <a:cs typeface="Calibri" pitchFamily="34" charset="0"/>
              </a:rPr>
              <a:t>, which </a:t>
            </a:r>
            <a:r>
              <a:rPr lang="en-US" sz="2400" b="1" i="1" dirty="0">
                <a:solidFill>
                  <a:srgbClr val="FFCCFF"/>
                </a:solidFill>
                <a:latin typeface="Calibri" pitchFamily="34" charset="0"/>
                <a:cs typeface="Calibri" pitchFamily="34" charset="0"/>
              </a:rPr>
              <a:t>allows us to pass arguments to an object</a:t>
            </a:r>
            <a:r>
              <a:rPr lang="en-US" sz="2400" i="1" dirty="0">
                <a:solidFill>
                  <a:srgbClr val="FFCCFF"/>
                </a:solidFill>
                <a:latin typeface="Calibri" pitchFamily="34" charset="0"/>
                <a:cs typeface="Calibri" pitchFamily="34" charset="0"/>
              </a:rPr>
              <a:t> </a:t>
            </a:r>
            <a:r>
              <a:rPr lang="en-US" sz="2400" b="1" i="1" dirty="0">
                <a:solidFill>
                  <a:srgbClr val="FFCCFF"/>
                </a:solidFill>
                <a:latin typeface="Calibri" pitchFamily="34" charset="0"/>
                <a:cs typeface="Calibri" pitchFamily="34" charset="0"/>
              </a:rPr>
              <a:t>that is declared</a:t>
            </a:r>
            <a:r>
              <a:rPr lang="en-US" sz="2400" dirty="0">
                <a:solidFill>
                  <a:schemeClr val="bg1"/>
                </a:solidFill>
                <a:latin typeface="Calibri" pitchFamily="34" charset="0"/>
                <a:cs typeface="Calibri" pitchFamily="34" charset="0"/>
              </a:rPr>
              <a:t>, as shown below:</a:t>
            </a:r>
          </a:p>
          <a:p>
            <a:pPr algn="just">
              <a:spcBef>
                <a:spcPct val="50000"/>
              </a:spcBef>
            </a:pPr>
            <a:r>
              <a:rPr lang="en-US" sz="2400" dirty="0">
                <a:latin typeface="Calibri" pitchFamily="34" charset="0"/>
                <a:cs typeface="Calibri" pitchFamily="34" charset="0"/>
              </a:rPr>
              <a:t>	 </a:t>
            </a:r>
            <a:r>
              <a:rPr lang="en-US" sz="2400" b="1" dirty="0">
                <a:solidFill>
                  <a:srgbClr val="FFCCFF"/>
                </a:solidFill>
                <a:latin typeface="Calibri" pitchFamily="34" charset="0"/>
                <a:cs typeface="Calibri" pitchFamily="34" charset="0"/>
              </a:rPr>
              <a:t>Dim rect1 As New Rectangle(10, 10, 50, 50) </a:t>
            </a:r>
          </a:p>
          <a:p>
            <a:pPr algn="just">
              <a:spcBef>
                <a:spcPct val="50000"/>
              </a:spcBef>
            </a:pPr>
            <a:r>
              <a:rPr lang="en-US" sz="2400" dirty="0">
                <a:solidFill>
                  <a:schemeClr val="bg1"/>
                </a:solidFill>
                <a:latin typeface="Calibri" pitchFamily="34" charset="0"/>
                <a:cs typeface="Calibri" pitchFamily="34" charset="0"/>
              </a:rPr>
              <a:t>Constructors are implemented with the </a:t>
            </a:r>
            <a:r>
              <a:rPr lang="en-US" sz="2400" b="1" dirty="0">
                <a:solidFill>
                  <a:srgbClr val="FFC000"/>
                </a:solidFill>
                <a:latin typeface="Calibri" pitchFamily="34" charset="0"/>
                <a:cs typeface="Calibri" pitchFamily="34" charset="0"/>
              </a:rPr>
              <a:t>New subroutine</a:t>
            </a:r>
            <a:r>
              <a:rPr lang="en-US" sz="2400" dirty="0">
                <a:solidFill>
                  <a:schemeClr val="bg1"/>
                </a:solidFill>
                <a:latin typeface="Calibri" pitchFamily="34" charset="0"/>
                <a:cs typeface="Calibri" pitchFamily="34" charset="0"/>
              </a:rPr>
              <a:t>, which is called every time a new instance of the class is initialized.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p:cNvSpPr>
            <a:spLocks noChangeArrowheads="1"/>
          </p:cNvSpPr>
          <p:nvPr/>
        </p:nvSpPr>
        <p:spPr bwMode="auto">
          <a:xfrm>
            <a:off x="1371600" y="762000"/>
            <a:ext cx="6019800" cy="3170099"/>
          </a:xfrm>
          <a:prstGeom prst="rect">
            <a:avLst/>
          </a:prstGeom>
          <a:noFill/>
          <a:ln w="6350" cmpd="tri">
            <a:solidFill>
              <a:srgbClr val="92D050"/>
            </a:solidFill>
            <a:miter lim="800000"/>
            <a:headEnd/>
            <a:tailEnd/>
          </a:ln>
          <a:effectLst/>
        </p:spPr>
        <p:txBody>
          <a:bodyPr>
            <a:spAutoFit/>
          </a:bodyPr>
          <a:lstStyle/>
          <a:p>
            <a:r>
              <a:rPr lang="en-US" sz="2000" noProof="1">
                <a:solidFill>
                  <a:srgbClr val="FFCCFF"/>
                </a:solidFill>
                <a:latin typeface="Calibri" pitchFamily="34" charset="0"/>
                <a:cs typeface="Calibri" pitchFamily="34" charset="0"/>
              </a:rPr>
              <a:t>Public Class constr</a:t>
            </a:r>
          </a:p>
          <a:p>
            <a:r>
              <a:rPr lang="en-US" sz="2000" noProof="1">
                <a:latin typeface="Calibri" pitchFamily="34" charset="0"/>
                <a:cs typeface="Calibri" pitchFamily="34" charset="0"/>
              </a:rPr>
              <a:t>    </a:t>
            </a:r>
            <a:r>
              <a:rPr lang="en-US" sz="2000" noProof="1">
                <a:solidFill>
                  <a:schemeClr val="bg1"/>
                </a:solidFill>
                <a:latin typeface="Calibri" pitchFamily="34" charset="0"/>
                <a:cs typeface="Calibri" pitchFamily="34" charset="0"/>
              </a:rPr>
              <a:t>Dim s As Double</a:t>
            </a:r>
          </a:p>
          <a:p>
            <a:r>
              <a:rPr lang="en-US" sz="2000" noProof="1">
                <a:latin typeface="Calibri" pitchFamily="34" charset="0"/>
                <a:cs typeface="Calibri" pitchFamily="34" charset="0"/>
              </a:rPr>
              <a:t>    </a:t>
            </a:r>
            <a:r>
              <a:rPr lang="en-US" sz="2000" b="1" noProof="1">
                <a:solidFill>
                  <a:srgbClr val="00B0F0"/>
                </a:solidFill>
                <a:latin typeface="Calibri" pitchFamily="34" charset="0"/>
                <a:cs typeface="Calibri" pitchFamily="34" charset="0"/>
              </a:rPr>
              <a:t>Sub New(ByVal side As Double)</a:t>
            </a:r>
          </a:p>
          <a:p>
            <a:r>
              <a:rPr lang="en-US" sz="2000" b="1" noProof="1">
                <a:solidFill>
                  <a:srgbClr val="00B0F0"/>
                </a:solidFill>
                <a:latin typeface="Calibri" pitchFamily="34" charset="0"/>
                <a:cs typeface="Calibri" pitchFamily="34" charset="0"/>
              </a:rPr>
              <a:t>        s = side</a:t>
            </a:r>
          </a:p>
          <a:p>
            <a:r>
              <a:rPr lang="en-US" sz="2000" b="1" noProof="1">
                <a:solidFill>
                  <a:srgbClr val="00B0F0"/>
                </a:solidFill>
                <a:latin typeface="Calibri" pitchFamily="34" charset="0"/>
                <a:cs typeface="Calibri" pitchFamily="34" charset="0"/>
              </a:rPr>
              <a:t>    End Sub</a:t>
            </a:r>
          </a:p>
          <a:p>
            <a:endParaRPr lang="en-US" sz="2000" b="1" noProof="1">
              <a:latin typeface="Calibri" pitchFamily="34" charset="0"/>
              <a:cs typeface="Calibri" pitchFamily="34" charset="0"/>
            </a:endParaRPr>
          </a:p>
          <a:p>
            <a:r>
              <a:rPr lang="en-US" sz="2000" noProof="1">
                <a:latin typeface="Calibri" pitchFamily="34" charset="0"/>
                <a:cs typeface="Calibri" pitchFamily="34" charset="0"/>
              </a:rPr>
              <a:t>    </a:t>
            </a:r>
            <a:r>
              <a:rPr lang="en-US" sz="2000" noProof="1">
                <a:solidFill>
                  <a:srgbClr val="FFC000"/>
                </a:solidFill>
                <a:latin typeface="Calibri" pitchFamily="34" charset="0"/>
                <a:cs typeface="Calibri" pitchFamily="34" charset="0"/>
              </a:rPr>
              <a:t>Public Function area() As Double</a:t>
            </a:r>
          </a:p>
          <a:p>
            <a:r>
              <a:rPr lang="en-US" sz="2000" noProof="1">
                <a:latin typeface="Calibri" pitchFamily="34" charset="0"/>
                <a:cs typeface="Calibri" pitchFamily="34" charset="0"/>
              </a:rPr>
              <a:t>        </a:t>
            </a:r>
            <a:r>
              <a:rPr lang="en-US" sz="2000" noProof="1">
                <a:solidFill>
                  <a:schemeClr val="bg1"/>
                </a:solidFill>
                <a:latin typeface="Calibri" pitchFamily="34" charset="0"/>
                <a:cs typeface="Calibri" pitchFamily="34" charset="0"/>
              </a:rPr>
              <a:t>Return (s * s)</a:t>
            </a:r>
          </a:p>
          <a:p>
            <a:r>
              <a:rPr lang="en-US" sz="2000" noProof="1">
                <a:latin typeface="Calibri" pitchFamily="34" charset="0"/>
                <a:cs typeface="Calibri" pitchFamily="34" charset="0"/>
              </a:rPr>
              <a:t>    </a:t>
            </a:r>
            <a:r>
              <a:rPr lang="en-US" sz="2000" noProof="1">
                <a:solidFill>
                  <a:srgbClr val="FFC000"/>
                </a:solidFill>
                <a:latin typeface="Calibri" pitchFamily="34" charset="0"/>
                <a:cs typeface="Calibri" pitchFamily="34" charset="0"/>
              </a:rPr>
              <a:t>End Function</a:t>
            </a:r>
          </a:p>
          <a:p>
            <a:r>
              <a:rPr lang="en-US" sz="2000" noProof="1">
                <a:solidFill>
                  <a:srgbClr val="FFCCFF"/>
                </a:solidFill>
                <a:latin typeface="Calibri" pitchFamily="34" charset="0"/>
                <a:cs typeface="Calibri" pitchFamily="34" charset="0"/>
              </a:rPr>
              <a:t>End Class</a:t>
            </a:r>
            <a:endParaRPr lang="en-US" sz="2000" dirty="0">
              <a:solidFill>
                <a:srgbClr val="FFCCFF"/>
              </a:solidFill>
              <a:latin typeface="Calibri" pitchFamily="34" charset="0"/>
              <a:cs typeface="Calibri" pitchFamily="34" charset="0"/>
            </a:endParaRPr>
          </a:p>
        </p:txBody>
      </p:sp>
      <p:sp>
        <p:nvSpPr>
          <p:cNvPr id="46085" name="Rectangle 5"/>
          <p:cNvSpPr>
            <a:spLocks noChangeArrowheads="1"/>
          </p:cNvSpPr>
          <p:nvPr/>
        </p:nvSpPr>
        <p:spPr bwMode="auto">
          <a:xfrm>
            <a:off x="228600" y="4267200"/>
            <a:ext cx="8686800" cy="1631216"/>
          </a:xfrm>
          <a:prstGeom prst="rect">
            <a:avLst/>
          </a:prstGeom>
          <a:noFill/>
          <a:ln w="6350" cmpd="tri">
            <a:solidFill>
              <a:srgbClr val="92D050"/>
            </a:solidFill>
            <a:miter lim="800000"/>
            <a:headEnd/>
            <a:tailEnd/>
          </a:ln>
          <a:effectLst/>
        </p:spPr>
        <p:txBody>
          <a:bodyPr wrap="square">
            <a:spAutoFit/>
          </a:bodyPr>
          <a:lstStyle/>
          <a:p>
            <a:r>
              <a:rPr lang="en-US" sz="2000" noProof="1">
                <a:solidFill>
                  <a:schemeClr val="bg1"/>
                </a:solidFill>
                <a:latin typeface="Calibri" pitchFamily="34" charset="0"/>
                <a:cs typeface="Calibri" pitchFamily="34" charset="0"/>
              </a:rPr>
              <a:t>Private Sub Button</a:t>
            </a:r>
            <a:r>
              <a:rPr lang="en-US" sz="2000" dirty="0">
                <a:solidFill>
                  <a:schemeClr val="bg1"/>
                </a:solidFill>
                <a:latin typeface="Calibri" pitchFamily="34" charset="0"/>
                <a:cs typeface="Calibri" pitchFamily="34" charset="0"/>
              </a:rPr>
              <a:t>1</a:t>
            </a:r>
            <a:r>
              <a:rPr lang="en-US" sz="2000" noProof="1">
                <a:solidFill>
                  <a:schemeClr val="bg1"/>
                </a:solidFill>
                <a:latin typeface="Calibri" pitchFamily="34" charset="0"/>
                <a:cs typeface="Calibri" pitchFamily="34" charset="0"/>
              </a:rPr>
              <a:t>_Click</a:t>
            </a:r>
            <a:r>
              <a:rPr lang="en-US" sz="2000" dirty="0">
                <a:solidFill>
                  <a:schemeClr val="bg1"/>
                </a:solidFill>
                <a:latin typeface="Calibri" pitchFamily="34" charset="0"/>
                <a:cs typeface="Calibri" pitchFamily="34" charset="0"/>
              </a:rPr>
              <a:t>(… …</a:t>
            </a:r>
            <a:r>
              <a:rPr lang="en-US" sz="2000" noProof="1">
                <a:solidFill>
                  <a:schemeClr val="bg1"/>
                </a:solidFill>
                <a:latin typeface="Calibri" pitchFamily="34" charset="0"/>
                <a:cs typeface="Calibri" pitchFamily="34" charset="0"/>
              </a:rPr>
              <a:t>) Handles Button</a:t>
            </a:r>
            <a:r>
              <a:rPr lang="en-US" sz="2000" dirty="0">
                <a:solidFill>
                  <a:schemeClr val="bg1"/>
                </a:solidFill>
                <a:latin typeface="Calibri" pitchFamily="34" charset="0"/>
                <a:cs typeface="Calibri" pitchFamily="34" charset="0"/>
              </a:rPr>
              <a:t>1</a:t>
            </a:r>
            <a:r>
              <a:rPr lang="en-US" sz="2000" noProof="1">
                <a:solidFill>
                  <a:schemeClr val="bg1"/>
                </a:solidFill>
                <a:latin typeface="Calibri" pitchFamily="34" charset="0"/>
                <a:cs typeface="Calibri" pitchFamily="34" charset="0"/>
              </a:rPr>
              <a:t>.Click</a:t>
            </a:r>
          </a:p>
          <a:p>
            <a:r>
              <a:rPr lang="en-US" sz="2000" noProof="1">
                <a:latin typeface="Calibri" pitchFamily="34" charset="0"/>
                <a:cs typeface="Calibri" pitchFamily="34" charset="0"/>
              </a:rPr>
              <a:t>        </a:t>
            </a:r>
            <a:r>
              <a:rPr lang="en-US" sz="2000" b="1" noProof="1">
                <a:solidFill>
                  <a:srgbClr val="FFCCFF"/>
                </a:solidFill>
                <a:latin typeface="Calibri" pitchFamily="34" charset="0"/>
                <a:cs typeface="Calibri" pitchFamily="34" charset="0"/>
              </a:rPr>
              <a:t>Dim c As New constr(3)</a:t>
            </a:r>
          </a:p>
          <a:p>
            <a:r>
              <a:rPr lang="en-US" sz="2000" noProof="1">
                <a:solidFill>
                  <a:schemeClr val="bg1"/>
                </a:solidFill>
                <a:latin typeface="Calibri" pitchFamily="34" charset="0"/>
                <a:cs typeface="Calibri" pitchFamily="34" charset="0"/>
              </a:rPr>
              <a:t>        MsgBox(c.area)</a:t>
            </a:r>
            <a:endParaRPr lang="en-US" sz="2000" dirty="0">
              <a:solidFill>
                <a:schemeClr val="bg1"/>
              </a:solidFill>
              <a:latin typeface="Calibri" pitchFamily="34" charset="0"/>
              <a:cs typeface="Calibri" pitchFamily="34" charset="0"/>
            </a:endParaRPr>
          </a:p>
          <a:p>
            <a:r>
              <a:rPr lang="en-US" sz="2000" dirty="0">
                <a:solidFill>
                  <a:schemeClr val="bg1"/>
                </a:solidFill>
                <a:latin typeface="Calibri" pitchFamily="34" charset="0"/>
                <a:cs typeface="Calibri" pitchFamily="34" charset="0"/>
              </a:rPr>
              <a:t>        </a:t>
            </a:r>
            <a:r>
              <a:rPr lang="en-US" sz="2000" noProof="1">
                <a:solidFill>
                  <a:schemeClr val="bg1"/>
                </a:solidFill>
                <a:latin typeface="Calibri" pitchFamily="34" charset="0"/>
                <a:cs typeface="Calibri" pitchFamily="34" charset="0"/>
              </a:rPr>
              <a:t> c = Nothing</a:t>
            </a:r>
            <a:r>
              <a:rPr lang="en-US" sz="2000" dirty="0">
                <a:solidFill>
                  <a:schemeClr val="bg1"/>
                </a:solidFill>
                <a:latin typeface="Calibri" pitchFamily="34" charset="0"/>
                <a:cs typeface="Calibri" pitchFamily="34" charset="0"/>
              </a:rPr>
              <a:t>    ‘If an object is no longer needed set it to nothing   </a:t>
            </a:r>
          </a:p>
          <a:p>
            <a:r>
              <a:rPr lang="en-US" sz="2000" noProof="1">
                <a:solidFill>
                  <a:schemeClr val="bg1"/>
                </a:solidFill>
                <a:latin typeface="Calibri" pitchFamily="34" charset="0"/>
                <a:cs typeface="Calibri" pitchFamily="34" charset="0"/>
              </a:rPr>
              <a:t>End Sub</a:t>
            </a:r>
            <a:endParaRPr lang="en-US" sz="2000" dirty="0">
              <a:solidFill>
                <a:schemeClr val="bg1"/>
              </a:solidFill>
              <a:latin typeface="Calibri" pitchFamily="34" charset="0"/>
              <a:cs typeface="Calibri" pitchFamily="34" charset="0"/>
            </a:endParaRPr>
          </a:p>
        </p:txBody>
      </p:sp>
      <p:sp>
        <p:nvSpPr>
          <p:cNvPr id="46086" name="Text Box 6"/>
          <p:cNvSpPr txBox="1">
            <a:spLocks noChangeArrowheads="1"/>
          </p:cNvSpPr>
          <p:nvPr/>
        </p:nvSpPr>
        <p:spPr bwMode="auto">
          <a:xfrm>
            <a:off x="609600" y="152400"/>
            <a:ext cx="7696200" cy="588963"/>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FF00"/>
                </a:solidFill>
                <a:latin typeface="Arial" charset="0"/>
              </a:rPr>
              <a:t>Example of An Object Constructor</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lstStyle/>
          <a:p>
            <a:r>
              <a:rPr lang="en-US" sz="3200" b="1" dirty="0" smtClean="0">
                <a:solidFill>
                  <a:srgbClr val="FFFF00"/>
                </a:solidFill>
              </a:rPr>
              <a:t>Me, </a:t>
            </a:r>
            <a:r>
              <a:rPr lang="en-US" sz="3200" b="1" dirty="0" err="1" smtClean="0">
                <a:solidFill>
                  <a:srgbClr val="FFFF00"/>
                </a:solidFill>
              </a:rPr>
              <a:t>MyBase</a:t>
            </a:r>
            <a:r>
              <a:rPr lang="en-US" sz="3200" b="1" dirty="0" smtClean="0">
                <a:solidFill>
                  <a:srgbClr val="FFFF00"/>
                </a:solidFill>
              </a:rPr>
              <a:t> and </a:t>
            </a:r>
            <a:r>
              <a:rPr lang="en-US" sz="3200" b="1" dirty="0" err="1" smtClean="0">
                <a:solidFill>
                  <a:srgbClr val="FFFF00"/>
                </a:solidFill>
              </a:rPr>
              <a:t>MyClass</a:t>
            </a:r>
            <a:endParaRPr lang="en-US" sz="3200" b="1" dirty="0">
              <a:solidFill>
                <a:srgbClr val="FFFF00"/>
              </a:solidFill>
            </a:endParaRPr>
          </a:p>
        </p:txBody>
      </p:sp>
      <p:sp>
        <p:nvSpPr>
          <p:cNvPr id="3" name="Content Placeholder 2"/>
          <p:cNvSpPr>
            <a:spLocks noGrp="1"/>
          </p:cNvSpPr>
          <p:nvPr>
            <p:ph idx="1"/>
          </p:nvPr>
        </p:nvSpPr>
        <p:spPr>
          <a:xfrm>
            <a:off x="228600" y="457200"/>
            <a:ext cx="8763000" cy="5440363"/>
          </a:xfrm>
        </p:spPr>
        <p:txBody>
          <a:bodyPr/>
          <a:lstStyle/>
          <a:p>
            <a:pPr marL="347663" indent="-347663" algn="just">
              <a:spcBef>
                <a:spcPct val="50000"/>
              </a:spcBef>
              <a:buFont typeface="Wingdings" pitchFamily="2" charset="2"/>
              <a:buChar char="q"/>
            </a:pPr>
            <a:r>
              <a:rPr lang="en-US" sz="2200" dirty="0" smtClean="0">
                <a:solidFill>
                  <a:schemeClr val="bg1"/>
                </a:solidFill>
                <a:latin typeface="Calibri" pitchFamily="34" charset="0"/>
              </a:rPr>
              <a:t>The </a:t>
            </a:r>
            <a:r>
              <a:rPr lang="en-US" sz="2200" b="1" dirty="0" smtClean="0">
                <a:solidFill>
                  <a:srgbClr val="00B0F0"/>
                </a:solidFill>
                <a:latin typeface="Calibri" pitchFamily="34" charset="0"/>
              </a:rPr>
              <a:t>Me</a:t>
            </a:r>
            <a:r>
              <a:rPr lang="en-US" sz="2200" dirty="0" smtClean="0">
                <a:solidFill>
                  <a:schemeClr val="bg1"/>
                </a:solidFill>
                <a:latin typeface="Calibri" pitchFamily="34" charset="0"/>
              </a:rPr>
              <a:t> keyword provides a way to refer to the specific instance of a class or structure in which the code is currently executing. Me behaves like either an object variable or a structure variable referring to the current instance.</a:t>
            </a:r>
          </a:p>
          <a:p>
            <a:pPr marL="347663" indent="-347663" algn="just">
              <a:spcBef>
                <a:spcPct val="50000"/>
              </a:spcBef>
              <a:buNone/>
            </a:pPr>
            <a:endParaRPr lang="en-US" sz="2200" dirty="0" smtClean="0">
              <a:solidFill>
                <a:schemeClr val="bg1"/>
              </a:solidFill>
              <a:latin typeface="Calibri" pitchFamily="34" charset="0"/>
              <a:cs typeface="Calibri" pitchFamily="34" charset="0"/>
            </a:endParaRPr>
          </a:p>
          <a:p>
            <a:pPr marL="347663" indent="-347663" algn="just">
              <a:spcBef>
                <a:spcPct val="50000"/>
              </a:spcBef>
              <a:buFont typeface="Wingdings" pitchFamily="2" charset="2"/>
              <a:buChar char="q"/>
            </a:pPr>
            <a:r>
              <a:rPr lang="en-US" sz="2200" dirty="0" smtClean="0">
                <a:solidFill>
                  <a:schemeClr val="bg1"/>
                </a:solidFill>
                <a:latin typeface="Calibri" pitchFamily="34" charset="0"/>
                <a:cs typeface="Calibri" pitchFamily="34" charset="0"/>
              </a:rPr>
              <a:t>The </a:t>
            </a:r>
            <a:r>
              <a:rPr lang="en-US" sz="2200" dirty="0" err="1" smtClean="0">
                <a:solidFill>
                  <a:schemeClr val="bg1"/>
                </a:solidFill>
                <a:latin typeface="Calibri" pitchFamily="34" charset="0"/>
                <a:cs typeface="Calibri" pitchFamily="34" charset="0"/>
              </a:rPr>
              <a:t>MyBase</a:t>
            </a:r>
            <a:r>
              <a:rPr lang="en-US" sz="2200" dirty="0" smtClean="0">
                <a:solidFill>
                  <a:schemeClr val="bg1"/>
                </a:solidFill>
                <a:latin typeface="Calibri" pitchFamily="34" charset="0"/>
                <a:cs typeface="Calibri" pitchFamily="34" charset="0"/>
              </a:rPr>
              <a:t> and </a:t>
            </a:r>
            <a:r>
              <a:rPr lang="en-US" sz="2200" dirty="0" err="1" smtClean="0">
                <a:solidFill>
                  <a:schemeClr val="bg1"/>
                </a:solidFill>
                <a:latin typeface="Calibri" pitchFamily="34" charset="0"/>
                <a:cs typeface="Calibri" pitchFamily="34" charset="0"/>
              </a:rPr>
              <a:t>MyClass</a:t>
            </a:r>
            <a:r>
              <a:rPr lang="en-US" sz="2200" dirty="0" smtClean="0">
                <a:solidFill>
                  <a:schemeClr val="bg1"/>
                </a:solidFill>
                <a:latin typeface="Calibri" pitchFamily="34" charset="0"/>
                <a:cs typeface="Calibri" pitchFamily="34" charset="0"/>
              </a:rPr>
              <a:t> keywords lets one access the members of the base class and the derived class explicitly.</a:t>
            </a:r>
          </a:p>
          <a:p>
            <a:pPr marL="347663" indent="-347663" algn="just">
              <a:spcBef>
                <a:spcPct val="50000"/>
              </a:spcBef>
              <a:buFont typeface="Wingdings" pitchFamily="2" charset="2"/>
              <a:buChar char="q"/>
            </a:pPr>
            <a:endParaRPr lang="en-US" sz="2200" dirty="0" smtClean="0">
              <a:solidFill>
                <a:schemeClr val="bg1"/>
              </a:solidFill>
              <a:latin typeface="Calibri" pitchFamily="34" charset="0"/>
              <a:cs typeface="Calibri" pitchFamily="34" charset="0"/>
            </a:endParaRPr>
          </a:p>
          <a:p>
            <a:pPr marL="347663" indent="-347663" algn="just">
              <a:spcBef>
                <a:spcPct val="50000"/>
              </a:spcBef>
              <a:buClr>
                <a:schemeClr val="bg1"/>
              </a:buClr>
              <a:buFont typeface="Wingdings" pitchFamily="2" charset="2"/>
              <a:buChar char="q"/>
            </a:pPr>
            <a:r>
              <a:rPr lang="en-US" sz="2200" b="1" dirty="0" err="1" smtClean="0">
                <a:solidFill>
                  <a:srgbClr val="00B0F0"/>
                </a:solidFill>
                <a:latin typeface="Calibri" pitchFamily="34" charset="0"/>
                <a:cs typeface="Calibri" pitchFamily="34" charset="0"/>
              </a:rPr>
              <a:t>MyBase</a:t>
            </a:r>
            <a:r>
              <a:rPr lang="en-US" sz="2200" dirty="0" smtClean="0">
                <a:solidFill>
                  <a:schemeClr val="bg1"/>
                </a:solidFill>
                <a:latin typeface="Calibri" pitchFamily="34" charset="0"/>
                <a:cs typeface="Calibri" pitchFamily="34" charset="0"/>
              </a:rPr>
              <a:t> is a keyword used to call the methods of immediate base class from a method in a derived class. </a:t>
            </a:r>
          </a:p>
          <a:p>
            <a:pPr marL="347663" indent="-347663" algn="just">
              <a:spcBef>
                <a:spcPct val="50000"/>
              </a:spcBef>
              <a:buFont typeface="Wingdings" pitchFamily="2" charset="2"/>
              <a:buChar char="q"/>
            </a:pPr>
            <a:endParaRPr lang="en-US" sz="2200" dirty="0" smtClean="0">
              <a:solidFill>
                <a:schemeClr val="bg1"/>
              </a:solidFill>
              <a:latin typeface="Calibri" pitchFamily="34" charset="0"/>
              <a:cs typeface="Calibri" pitchFamily="34" charset="0"/>
            </a:endParaRPr>
          </a:p>
          <a:p>
            <a:pPr marL="347663" indent="-347663" algn="just">
              <a:buFont typeface="Wingdings" pitchFamily="2" charset="2"/>
              <a:buChar char="q"/>
            </a:pPr>
            <a:r>
              <a:rPr lang="en-US" sz="2200" dirty="0" smtClean="0">
                <a:solidFill>
                  <a:schemeClr val="bg1"/>
                </a:solidFill>
                <a:latin typeface="Calibri" pitchFamily="34" charset="0"/>
              </a:rPr>
              <a:t>The </a:t>
            </a:r>
            <a:r>
              <a:rPr lang="en-US" sz="2200" b="1" dirty="0" err="1" smtClean="0">
                <a:solidFill>
                  <a:srgbClr val="00B0F0"/>
                </a:solidFill>
                <a:latin typeface="Calibri" pitchFamily="34" charset="0"/>
              </a:rPr>
              <a:t>MyClass</a:t>
            </a:r>
            <a:r>
              <a:rPr lang="en-US" sz="2200" dirty="0" smtClean="0">
                <a:solidFill>
                  <a:schemeClr val="bg1"/>
                </a:solidFill>
                <a:latin typeface="Calibri" pitchFamily="34" charset="0"/>
              </a:rPr>
              <a:t> keyword behaves like an object variable referring to the current instance of a class as originally implemented. </a:t>
            </a:r>
            <a:r>
              <a:rPr lang="en-US" sz="2200" dirty="0" err="1" smtClean="0">
                <a:solidFill>
                  <a:schemeClr val="bg1"/>
                </a:solidFill>
                <a:latin typeface="Calibri" pitchFamily="34" charset="0"/>
              </a:rPr>
              <a:t>MyClass</a:t>
            </a:r>
            <a:r>
              <a:rPr lang="en-US" sz="2200" dirty="0" smtClean="0">
                <a:solidFill>
                  <a:schemeClr val="bg1"/>
                </a:solidFill>
                <a:latin typeface="Calibri" pitchFamily="34" charset="0"/>
              </a:rPr>
              <a:t> is similar to Me, but all method calls on it are treated as if the method were </a:t>
            </a:r>
            <a:r>
              <a:rPr lang="en-US" sz="2200" dirty="0" err="1" smtClean="0">
                <a:solidFill>
                  <a:schemeClr val="bg1"/>
                </a:solidFill>
                <a:latin typeface="Calibri" pitchFamily="34" charset="0"/>
              </a:rPr>
              <a:t>NotOverridable</a:t>
            </a:r>
            <a:r>
              <a:rPr lang="en-US" sz="2200" dirty="0" smtClean="0">
                <a:solidFill>
                  <a:schemeClr val="bg1"/>
                </a:solidFill>
                <a:latin typeface="Calibri" pitchFamily="34" charset="0"/>
              </a:rPr>
              <a:t>.</a:t>
            </a:r>
            <a:endParaRPr lang="en-US" sz="2200" dirty="0">
              <a:solidFill>
                <a:schemeClr val="bg1"/>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sz="2800" b="1" dirty="0" smtClean="0">
                <a:solidFill>
                  <a:srgbClr val="FFFF00"/>
                </a:solidFill>
                <a:latin typeface="Calibri" pitchFamily="34" charset="0"/>
              </a:rPr>
              <a:t>Example of </a:t>
            </a:r>
            <a:r>
              <a:rPr lang="en-US" sz="2800" b="1" dirty="0" err="1" smtClean="0">
                <a:solidFill>
                  <a:srgbClr val="FFCCFF"/>
                </a:solidFill>
                <a:latin typeface="Calibri" pitchFamily="34" charset="0"/>
              </a:rPr>
              <a:t>MyBase</a:t>
            </a:r>
            <a:r>
              <a:rPr lang="en-US" sz="2800" b="1" dirty="0" smtClean="0">
                <a:solidFill>
                  <a:srgbClr val="FFFF00"/>
                </a:solidFill>
                <a:latin typeface="Calibri" pitchFamily="34" charset="0"/>
              </a:rPr>
              <a:t> keyword</a:t>
            </a:r>
            <a:endParaRPr lang="en-US" sz="2800" b="1" dirty="0">
              <a:solidFill>
                <a:srgbClr val="FFFF00"/>
              </a:solidFill>
              <a:latin typeface="Calibri" pitchFamily="34" charset="0"/>
            </a:endParaRPr>
          </a:p>
        </p:txBody>
      </p:sp>
      <p:sp>
        <p:nvSpPr>
          <p:cNvPr id="3" name="Content Placeholder 2"/>
          <p:cNvSpPr>
            <a:spLocks noGrp="1"/>
          </p:cNvSpPr>
          <p:nvPr>
            <p:ph idx="1"/>
          </p:nvPr>
        </p:nvSpPr>
        <p:spPr>
          <a:xfrm>
            <a:off x="228600" y="990600"/>
            <a:ext cx="8686800" cy="5410200"/>
          </a:xfrm>
          <a:solidFill>
            <a:schemeClr val="accent6">
              <a:lumMod val="75000"/>
            </a:schemeClr>
          </a:solidFill>
        </p:spPr>
        <p:txBody>
          <a:bodyPr/>
          <a:lstStyle/>
          <a:p>
            <a:pPr>
              <a:buNone/>
            </a:pPr>
            <a:r>
              <a:rPr lang="en-US" sz="2000" dirty="0" smtClean="0">
                <a:solidFill>
                  <a:schemeClr val="bg1"/>
                </a:solidFill>
              </a:rPr>
              <a:t>Public Class </a:t>
            </a:r>
            <a:r>
              <a:rPr lang="en-US" sz="2000" b="1" dirty="0" smtClean="0">
                <a:solidFill>
                  <a:srgbClr val="FFFF00"/>
                </a:solidFill>
              </a:rPr>
              <a:t>Person</a:t>
            </a:r>
            <a:r>
              <a:rPr lang="en-US" sz="2000" dirty="0" smtClean="0">
                <a:solidFill>
                  <a:schemeClr val="bg1"/>
                </a:solidFill>
              </a:rPr>
              <a:t> </a:t>
            </a:r>
          </a:p>
          <a:p>
            <a:pPr>
              <a:buNone/>
            </a:pPr>
            <a:r>
              <a:rPr lang="en-US" sz="2000" dirty="0" smtClean="0">
                <a:solidFill>
                  <a:schemeClr val="bg1"/>
                </a:solidFill>
              </a:rPr>
              <a:t>	</a:t>
            </a:r>
            <a:r>
              <a:rPr lang="en-US" sz="2000" dirty="0" smtClean="0">
                <a:solidFill>
                  <a:srgbClr val="FFCCFF"/>
                </a:solidFill>
              </a:rPr>
              <a:t>Public Sub </a:t>
            </a:r>
            <a:r>
              <a:rPr lang="en-US" sz="2000" b="1" dirty="0" err="1" smtClean="0">
                <a:solidFill>
                  <a:srgbClr val="92D050"/>
                </a:solidFill>
              </a:rPr>
              <a:t>BaseMethod</a:t>
            </a:r>
            <a:r>
              <a:rPr lang="en-US" sz="2000" b="1" dirty="0" smtClean="0">
                <a:solidFill>
                  <a:srgbClr val="92D050"/>
                </a:solidFill>
              </a:rPr>
              <a:t>() </a:t>
            </a:r>
          </a:p>
          <a:p>
            <a:pPr>
              <a:buNone/>
            </a:pPr>
            <a:r>
              <a:rPr lang="en-US" sz="2000" dirty="0" smtClean="0">
                <a:solidFill>
                  <a:schemeClr val="bg1"/>
                </a:solidFill>
              </a:rPr>
              <a:t>		</a:t>
            </a:r>
            <a:r>
              <a:rPr lang="en-US" sz="2000" dirty="0" err="1" smtClean="0">
                <a:solidFill>
                  <a:schemeClr val="bg1"/>
                </a:solidFill>
              </a:rPr>
              <a:t>MsgBox</a:t>
            </a:r>
            <a:r>
              <a:rPr lang="en-US" sz="2000" dirty="0" smtClean="0">
                <a:solidFill>
                  <a:schemeClr val="bg1"/>
                </a:solidFill>
              </a:rPr>
              <a:t>("Person") </a:t>
            </a:r>
          </a:p>
          <a:p>
            <a:pPr>
              <a:buNone/>
            </a:pPr>
            <a:r>
              <a:rPr lang="en-US" sz="2000" dirty="0" smtClean="0">
                <a:solidFill>
                  <a:schemeClr val="bg1"/>
                </a:solidFill>
              </a:rPr>
              <a:t>	</a:t>
            </a:r>
            <a:r>
              <a:rPr lang="en-US" sz="2000" dirty="0" smtClean="0">
                <a:solidFill>
                  <a:srgbClr val="FFCCFF"/>
                </a:solidFill>
              </a:rPr>
              <a:t>End Sub </a:t>
            </a:r>
          </a:p>
          <a:p>
            <a:pPr>
              <a:buNone/>
            </a:pPr>
            <a:r>
              <a:rPr lang="en-US" sz="2000" dirty="0" smtClean="0">
                <a:solidFill>
                  <a:schemeClr val="bg1"/>
                </a:solidFill>
              </a:rPr>
              <a:t>End Class </a:t>
            </a:r>
          </a:p>
          <a:p>
            <a:pPr>
              <a:buNone/>
            </a:pPr>
            <a:endParaRPr lang="en-US" sz="2000" dirty="0" smtClean="0">
              <a:solidFill>
                <a:schemeClr val="bg1"/>
              </a:solidFill>
            </a:endParaRPr>
          </a:p>
          <a:p>
            <a:pPr>
              <a:buNone/>
            </a:pPr>
            <a:r>
              <a:rPr lang="en-US" sz="2000" dirty="0" smtClean="0">
                <a:solidFill>
                  <a:schemeClr val="bg1"/>
                </a:solidFill>
              </a:rPr>
              <a:t>Public Class </a:t>
            </a:r>
            <a:r>
              <a:rPr lang="en-US" sz="2000" b="1" dirty="0" smtClean="0">
                <a:solidFill>
                  <a:srgbClr val="FFC000"/>
                </a:solidFill>
              </a:rPr>
              <a:t>Customer </a:t>
            </a:r>
          </a:p>
          <a:p>
            <a:pPr>
              <a:buNone/>
            </a:pPr>
            <a:r>
              <a:rPr lang="en-US" sz="2000" dirty="0" smtClean="0">
                <a:solidFill>
                  <a:schemeClr val="bg1"/>
                </a:solidFill>
              </a:rPr>
              <a:t>		Inherits </a:t>
            </a:r>
            <a:r>
              <a:rPr lang="en-US" sz="2000" b="1" dirty="0" smtClean="0">
                <a:solidFill>
                  <a:srgbClr val="FFFF00"/>
                </a:solidFill>
              </a:rPr>
              <a:t>Person </a:t>
            </a:r>
          </a:p>
          <a:p>
            <a:pPr>
              <a:buNone/>
            </a:pPr>
            <a:r>
              <a:rPr lang="en-US" sz="2000" dirty="0" smtClean="0">
                <a:solidFill>
                  <a:schemeClr val="bg1"/>
                </a:solidFill>
              </a:rPr>
              <a:t>	</a:t>
            </a:r>
            <a:r>
              <a:rPr lang="en-US" sz="2000" dirty="0" smtClean="0">
                <a:solidFill>
                  <a:srgbClr val="FFCCFF"/>
                </a:solidFill>
              </a:rPr>
              <a:t>Public Sub </a:t>
            </a:r>
            <a:r>
              <a:rPr lang="en-US" sz="2000" b="1" dirty="0" err="1" smtClean="0">
                <a:solidFill>
                  <a:srgbClr val="CCFFCC"/>
                </a:solidFill>
              </a:rPr>
              <a:t>DerivedMethod</a:t>
            </a:r>
            <a:r>
              <a:rPr lang="en-US" sz="2000" b="1" dirty="0" smtClean="0">
                <a:solidFill>
                  <a:srgbClr val="CCFFCC"/>
                </a:solidFill>
              </a:rPr>
              <a:t>() </a:t>
            </a:r>
          </a:p>
          <a:p>
            <a:pPr>
              <a:buNone/>
            </a:pPr>
            <a:r>
              <a:rPr lang="en-US" sz="2000" dirty="0" smtClean="0">
                <a:solidFill>
                  <a:schemeClr val="bg1"/>
                </a:solidFill>
              </a:rPr>
              <a:t>		</a:t>
            </a:r>
            <a:r>
              <a:rPr lang="en-US" sz="2000" dirty="0" err="1" smtClean="0">
                <a:solidFill>
                  <a:schemeClr val="bg1"/>
                </a:solidFill>
              </a:rPr>
              <a:t>MyBase.BaseMethod</a:t>
            </a:r>
            <a:r>
              <a:rPr lang="en-US" sz="2000" dirty="0" smtClean="0">
                <a:solidFill>
                  <a:schemeClr val="bg1"/>
                </a:solidFill>
              </a:rPr>
              <a:t>() </a:t>
            </a:r>
          </a:p>
          <a:p>
            <a:pPr>
              <a:buNone/>
            </a:pPr>
            <a:r>
              <a:rPr lang="en-US" sz="2000" dirty="0" smtClean="0">
                <a:solidFill>
                  <a:schemeClr val="bg1"/>
                </a:solidFill>
              </a:rPr>
              <a:t>	</a:t>
            </a:r>
            <a:r>
              <a:rPr lang="en-US" sz="2000" dirty="0" smtClean="0">
                <a:solidFill>
                  <a:srgbClr val="FFCCFF"/>
                </a:solidFill>
              </a:rPr>
              <a:t>End Sub </a:t>
            </a:r>
          </a:p>
          <a:p>
            <a:pPr>
              <a:buNone/>
            </a:pPr>
            <a:r>
              <a:rPr lang="en-US" sz="2000" dirty="0" smtClean="0">
                <a:solidFill>
                  <a:schemeClr val="bg1"/>
                </a:solidFill>
              </a:rPr>
              <a:t>End Class</a:t>
            </a:r>
            <a:endParaRPr lang="en-US" sz="2000" dirty="0">
              <a:solidFill>
                <a:schemeClr val="bg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152400" y="593725"/>
            <a:ext cx="8839200" cy="6247864"/>
          </a:xfrm>
          <a:prstGeom prst="rect">
            <a:avLst/>
          </a:prstGeom>
          <a:solidFill>
            <a:schemeClr val="accent6">
              <a:lumMod val="20000"/>
              <a:lumOff val="80000"/>
            </a:schemeClr>
          </a:solidFill>
          <a:ln w="76200" cmpd="tri">
            <a:noFill/>
            <a:miter lim="800000"/>
            <a:headEnd/>
            <a:tailEnd/>
          </a:ln>
          <a:effectLst/>
        </p:spPr>
        <p:txBody>
          <a:bodyPr wrap="square" anchor="ctr">
            <a:spAutoFit/>
          </a:bodyPr>
          <a:lstStyle/>
          <a:p>
            <a:pPr eaLnBrk="0" hangingPunct="0"/>
            <a:r>
              <a:rPr lang="en-US" sz="2000" dirty="0">
                <a:solidFill>
                  <a:schemeClr val="accent2"/>
                </a:solidFill>
                <a:latin typeface="Calibri" pitchFamily="34" charset="0"/>
                <a:cs typeface="Calibri" pitchFamily="34" charset="0"/>
              </a:rPr>
              <a:t>Class </a:t>
            </a:r>
            <a:r>
              <a:rPr lang="en-US" sz="2000" dirty="0" err="1">
                <a:solidFill>
                  <a:schemeClr val="accent2"/>
                </a:solidFill>
                <a:latin typeface="Calibri" pitchFamily="34" charset="0"/>
                <a:cs typeface="Calibri" pitchFamily="34" charset="0"/>
              </a:rPr>
              <a:t>BaseClass</a:t>
            </a:r>
            <a:r>
              <a:rPr lang="en-US" sz="2000" dirty="0">
                <a:solidFill>
                  <a:schemeClr val="accent2"/>
                </a:solidFill>
                <a:latin typeface="Calibri" pitchFamily="34" charset="0"/>
                <a:cs typeface="Calibri" pitchFamily="34" charset="0"/>
              </a:rPr>
              <a:t/>
            </a:r>
            <a:br>
              <a:rPr lang="en-US" sz="2000" dirty="0">
                <a:solidFill>
                  <a:schemeClr val="accent2"/>
                </a:solidFill>
                <a:latin typeface="Calibri" pitchFamily="34" charset="0"/>
                <a:cs typeface="Calibri" pitchFamily="34" charset="0"/>
              </a:rPr>
            </a:br>
            <a:r>
              <a:rPr lang="en-US" sz="2000" dirty="0">
                <a:solidFill>
                  <a:schemeClr val="accent2"/>
                </a:solidFill>
                <a:latin typeface="Calibri" pitchFamily="34" charset="0"/>
                <a:cs typeface="Calibri" pitchFamily="34" charset="0"/>
              </a:rPr>
              <a:t>   </a:t>
            </a:r>
            <a:r>
              <a:rPr lang="en-US" sz="2000" b="1" dirty="0">
                <a:solidFill>
                  <a:srgbClr val="009900"/>
                </a:solidFill>
                <a:latin typeface="Calibri" pitchFamily="34" charset="0"/>
                <a:cs typeface="Calibri" pitchFamily="34" charset="0"/>
              </a:rPr>
              <a:t>Public </a:t>
            </a:r>
            <a:r>
              <a:rPr lang="en-US" sz="2000" b="1" dirty="0" err="1">
                <a:solidFill>
                  <a:srgbClr val="009900"/>
                </a:solidFill>
                <a:latin typeface="Calibri" pitchFamily="34" charset="0"/>
                <a:cs typeface="Calibri" pitchFamily="34" charset="0"/>
              </a:rPr>
              <a:t>Overridable</a:t>
            </a:r>
            <a:r>
              <a:rPr lang="en-US" sz="2000" b="1" dirty="0">
                <a:solidFill>
                  <a:srgbClr val="009900"/>
                </a:solidFill>
                <a:latin typeface="Calibri" pitchFamily="34" charset="0"/>
                <a:cs typeface="Calibri" pitchFamily="34" charset="0"/>
              </a:rPr>
              <a:t> Sub </a:t>
            </a:r>
            <a:r>
              <a:rPr lang="en-US" sz="2000" b="1" dirty="0" err="1">
                <a:solidFill>
                  <a:srgbClr val="FF00FF"/>
                </a:solidFill>
                <a:latin typeface="Calibri" pitchFamily="34" charset="0"/>
                <a:cs typeface="Calibri" pitchFamily="34" charset="0"/>
              </a:rPr>
              <a:t>MyMethod</a:t>
            </a:r>
            <a:r>
              <a:rPr lang="en-US" sz="2000" b="1" dirty="0">
                <a:solidFill>
                  <a:srgbClr val="FF00FF"/>
                </a:solidFill>
                <a:latin typeface="Calibri" pitchFamily="34" charset="0"/>
                <a:cs typeface="Calibri" pitchFamily="34" charset="0"/>
              </a:rPr>
              <a:t>()</a:t>
            </a:r>
            <a:br>
              <a:rPr lang="en-US" sz="2000" b="1" dirty="0">
                <a:solidFill>
                  <a:srgbClr val="FF00FF"/>
                </a:solidFill>
                <a:latin typeface="Calibri" pitchFamily="34" charset="0"/>
                <a:cs typeface="Calibri" pitchFamily="34" charset="0"/>
              </a:rPr>
            </a:br>
            <a:r>
              <a:rPr lang="en-US" sz="2000" b="1" dirty="0">
                <a:solidFill>
                  <a:srgbClr val="009900"/>
                </a:solidFill>
                <a:latin typeface="Calibri" pitchFamily="34" charset="0"/>
                <a:cs typeface="Calibri" pitchFamily="34" charset="0"/>
              </a:rPr>
              <a:t>      </a:t>
            </a:r>
            <a:r>
              <a:rPr lang="en-US" sz="2000" b="1" dirty="0" err="1">
                <a:solidFill>
                  <a:srgbClr val="009900"/>
                </a:solidFill>
                <a:latin typeface="Calibri" pitchFamily="34" charset="0"/>
                <a:cs typeface="Calibri" pitchFamily="34" charset="0"/>
              </a:rPr>
              <a:t>MsgBox</a:t>
            </a:r>
            <a:r>
              <a:rPr lang="en-US" sz="2000" b="1" dirty="0">
                <a:solidFill>
                  <a:srgbClr val="009900"/>
                </a:solidFill>
                <a:latin typeface="Calibri" pitchFamily="34" charset="0"/>
                <a:cs typeface="Calibri" pitchFamily="34" charset="0"/>
              </a:rPr>
              <a:t>("Base class string")</a:t>
            </a:r>
            <a:br>
              <a:rPr lang="en-US" sz="2000" b="1" dirty="0">
                <a:solidFill>
                  <a:srgbClr val="009900"/>
                </a:solidFill>
                <a:latin typeface="Calibri" pitchFamily="34" charset="0"/>
                <a:cs typeface="Calibri" pitchFamily="34" charset="0"/>
              </a:rPr>
            </a:br>
            <a:r>
              <a:rPr lang="en-US" sz="2000" b="1" dirty="0">
                <a:solidFill>
                  <a:srgbClr val="009900"/>
                </a:solidFill>
                <a:latin typeface="Calibri" pitchFamily="34" charset="0"/>
                <a:cs typeface="Calibri" pitchFamily="34" charset="0"/>
              </a:rPr>
              <a:t>   End Sub</a:t>
            </a:r>
            <a:r>
              <a:rPr lang="en-US" sz="2000" dirty="0">
                <a:solidFill>
                  <a:schemeClr val="accent2"/>
                </a:solidFill>
                <a:latin typeface="Calibri" pitchFamily="34" charset="0"/>
                <a:cs typeface="Calibri" pitchFamily="34" charset="0"/>
              </a:rPr>
              <a:t/>
            </a:r>
            <a:br>
              <a:rPr lang="en-US" sz="2000" dirty="0">
                <a:solidFill>
                  <a:schemeClr val="accent2"/>
                </a:solidFill>
                <a:latin typeface="Calibri" pitchFamily="34" charset="0"/>
                <a:cs typeface="Calibri" pitchFamily="34" charset="0"/>
              </a:rPr>
            </a:br>
            <a:endParaRPr lang="en-US" sz="2000" dirty="0">
              <a:solidFill>
                <a:schemeClr val="accent2"/>
              </a:solidFill>
              <a:latin typeface="Calibri" pitchFamily="34" charset="0"/>
              <a:cs typeface="Calibri" pitchFamily="34" charset="0"/>
            </a:endParaRPr>
          </a:p>
          <a:p>
            <a:pPr eaLnBrk="0" hangingPunct="0"/>
            <a:r>
              <a:rPr lang="en-US" sz="2000" dirty="0">
                <a:solidFill>
                  <a:schemeClr val="accent2"/>
                </a:solidFill>
                <a:latin typeface="Calibri" pitchFamily="34" charset="0"/>
                <a:cs typeface="Calibri" pitchFamily="34" charset="0"/>
              </a:rPr>
              <a:t>   </a:t>
            </a:r>
            <a:r>
              <a:rPr lang="en-US" sz="2000" b="1" dirty="0">
                <a:solidFill>
                  <a:schemeClr val="accent2"/>
                </a:solidFill>
                <a:latin typeface="Calibri" pitchFamily="34" charset="0"/>
                <a:cs typeface="Calibri" pitchFamily="34" charset="0"/>
              </a:rPr>
              <a:t>Public Sub </a:t>
            </a:r>
            <a:r>
              <a:rPr lang="en-US" sz="2000" b="1" dirty="0" err="1">
                <a:solidFill>
                  <a:schemeClr val="accent2"/>
                </a:solidFill>
                <a:latin typeface="Calibri" pitchFamily="34" charset="0"/>
                <a:cs typeface="Calibri" pitchFamily="34" charset="0"/>
              </a:rPr>
              <a:t>UseMe</a:t>
            </a:r>
            <a:r>
              <a:rPr lang="en-US" sz="2000" b="1" dirty="0">
                <a:solidFill>
                  <a:schemeClr val="accent2"/>
                </a:solidFill>
                <a:latin typeface="Calibri" pitchFamily="34" charset="0"/>
                <a:cs typeface="Calibri" pitchFamily="34" charset="0"/>
              </a:rPr>
              <a:t>()</a:t>
            </a:r>
            <a:br>
              <a:rPr lang="en-US" sz="2000" b="1" dirty="0">
                <a:solidFill>
                  <a:schemeClr val="accent2"/>
                </a:solidFill>
                <a:latin typeface="Calibri" pitchFamily="34" charset="0"/>
                <a:cs typeface="Calibri" pitchFamily="34" charset="0"/>
              </a:rPr>
            </a:br>
            <a:r>
              <a:rPr lang="en-US" sz="2000" b="1" dirty="0">
                <a:solidFill>
                  <a:schemeClr val="accent2"/>
                </a:solidFill>
                <a:latin typeface="Calibri" pitchFamily="34" charset="0"/>
                <a:cs typeface="Calibri" pitchFamily="34" charset="0"/>
              </a:rPr>
              <a:t>      </a:t>
            </a:r>
            <a:r>
              <a:rPr lang="en-US" sz="2000" b="1" dirty="0" err="1">
                <a:solidFill>
                  <a:schemeClr val="accent2"/>
                </a:solidFill>
                <a:latin typeface="Calibri" pitchFamily="34" charset="0"/>
                <a:cs typeface="Calibri" pitchFamily="34" charset="0"/>
              </a:rPr>
              <a:t>Me.MyMethod</a:t>
            </a:r>
            <a:r>
              <a:rPr lang="en-US" sz="2000" b="1" dirty="0">
                <a:solidFill>
                  <a:schemeClr val="accent2"/>
                </a:solidFill>
                <a:latin typeface="Calibri" pitchFamily="34" charset="0"/>
                <a:cs typeface="Calibri" pitchFamily="34" charset="0"/>
              </a:rPr>
              <a:t>()   ' Use calling class's version, even if an override.</a:t>
            </a:r>
            <a:br>
              <a:rPr lang="en-US" sz="2000" b="1" dirty="0">
                <a:solidFill>
                  <a:schemeClr val="accent2"/>
                </a:solidFill>
                <a:latin typeface="Calibri" pitchFamily="34" charset="0"/>
                <a:cs typeface="Calibri" pitchFamily="34" charset="0"/>
              </a:rPr>
            </a:br>
            <a:r>
              <a:rPr lang="en-US" sz="2000" b="1" dirty="0">
                <a:solidFill>
                  <a:schemeClr val="accent2"/>
                </a:solidFill>
                <a:latin typeface="Calibri" pitchFamily="34" charset="0"/>
                <a:cs typeface="Calibri" pitchFamily="34" charset="0"/>
              </a:rPr>
              <a:t>   End Sub</a:t>
            </a:r>
            <a:br>
              <a:rPr lang="en-US" sz="2000" b="1" dirty="0">
                <a:solidFill>
                  <a:schemeClr val="accent2"/>
                </a:solidFill>
                <a:latin typeface="Calibri" pitchFamily="34" charset="0"/>
                <a:cs typeface="Calibri" pitchFamily="34" charset="0"/>
              </a:rPr>
            </a:br>
            <a:endParaRPr lang="en-US" sz="2000" b="1" dirty="0">
              <a:solidFill>
                <a:schemeClr val="accent2"/>
              </a:solidFill>
              <a:latin typeface="Calibri" pitchFamily="34" charset="0"/>
              <a:cs typeface="Calibri" pitchFamily="34" charset="0"/>
            </a:endParaRPr>
          </a:p>
          <a:p>
            <a:pPr eaLnBrk="0" hangingPunct="0"/>
            <a:r>
              <a:rPr lang="en-US" sz="2000" dirty="0">
                <a:solidFill>
                  <a:schemeClr val="accent2"/>
                </a:solidFill>
                <a:latin typeface="Calibri" pitchFamily="34" charset="0"/>
                <a:cs typeface="Calibri" pitchFamily="34" charset="0"/>
              </a:rPr>
              <a:t>   </a:t>
            </a:r>
            <a:r>
              <a:rPr lang="en-US" sz="2000" b="1" dirty="0">
                <a:solidFill>
                  <a:srgbClr val="660066"/>
                </a:solidFill>
                <a:latin typeface="Calibri" pitchFamily="34" charset="0"/>
                <a:cs typeface="Calibri" pitchFamily="34" charset="0"/>
              </a:rPr>
              <a:t>Public Sub </a:t>
            </a:r>
            <a:r>
              <a:rPr lang="en-US" sz="2000" b="1" dirty="0" err="1">
                <a:solidFill>
                  <a:srgbClr val="660066"/>
                </a:solidFill>
                <a:latin typeface="Calibri" pitchFamily="34" charset="0"/>
                <a:cs typeface="Calibri" pitchFamily="34" charset="0"/>
              </a:rPr>
              <a:t>UseMyClass</a:t>
            </a:r>
            <a:r>
              <a:rPr lang="en-US" sz="2000" b="1" dirty="0">
                <a:solidFill>
                  <a:srgbClr val="660066"/>
                </a:solidFill>
                <a:latin typeface="Calibri" pitchFamily="34" charset="0"/>
                <a:cs typeface="Calibri" pitchFamily="34" charset="0"/>
              </a:rPr>
              <a:t>()</a:t>
            </a:r>
            <a:br>
              <a:rPr lang="en-US" sz="2000" b="1" dirty="0">
                <a:solidFill>
                  <a:srgbClr val="660066"/>
                </a:solidFill>
                <a:latin typeface="Calibri" pitchFamily="34" charset="0"/>
                <a:cs typeface="Calibri" pitchFamily="34" charset="0"/>
              </a:rPr>
            </a:br>
            <a:r>
              <a:rPr lang="en-US" sz="2000" b="1" dirty="0">
                <a:solidFill>
                  <a:srgbClr val="660066"/>
                </a:solidFill>
                <a:latin typeface="Calibri" pitchFamily="34" charset="0"/>
                <a:cs typeface="Calibri" pitchFamily="34" charset="0"/>
              </a:rPr>
              <a:t>      </a:t>
            </a:r>
            <a:r>
              <a:rPr lang="en-US" sz="2000" b="1" dirty="0" err="1">
                <a:solidFill>
                  <a:srgbClr val="660066"/>
                </a:solidFill>
                <a:latin typeface="Calibri" pitchFamily="34" charset="0"/>
                <a:cs typeface="Calibri" pitchFamily="34" charset="0"/>
              </a:rPr>
              <a:t>MyClass.MyMethod</a:t>
            </a:r>
            <a:r>
              <a:rPr lang="en-US" sz="2000" b="1" dirty="0">
                <a:solidFill>
                  <a:srgbClr val="660066"/>
                </a:solidFill>
                <a:latin typeface="Calibri" pitchFamily="34" charset="0"/>
                <a:cs typeface="Calibri" pitchFamily="34" charset="0"/>
              </a:rPr>
              <a:t>()   ' Use this version and not any override.</a:t>
            </a:r>
            <a:br>
              <a:rPr lang="en-US" sz="2000" b="1" dirty="0">
                <a:solidFill>
                  <a:srgbClr val="660066"/>
                </a:solidFill>
                <a:latin typeface="Calibri" pitchFamily="34" charset="0"/>
                <a:cs typeface="Calibri" pitchFamily="34" charset="0"/>
              </a:rPr>
            </a:br>
            <a:r>
              <a:rPr lang="en-US" sz="2000" b="1" dirty="0">
                <a:solidFill>
                  <a:srgbClr val="660066"/>
                </a:solidFill>
                <a:latin typeface="Calibri" pitchFamily="34" charset="0"/>
                <a:cs typeface="Calibri" pitchFamily="34" charset="0"/>
              </a:rPr>
              <a:t>   End Sub</a:t>
            </a:r>
            <a:br>
              <a:rPr lang="en-US" sz="2000" b="1" dirty="0">
                <a:solidFill>
                  <a:srgbClr val="660066"/>
                </a:solidFill>
                <a:latin typeface="Calibri" pitchFamily="34" charset="0"/>
                <a:cs typeface="Calibri" pitchFamily="34" charset="0"/>
              </a:rPr>
            </a:br>
            <a:r>
              <a:rPr lang="en-US" sz="2000" dirty="0">
                <a:solidFill>
                  <a:schemeClr val="accent2"/>
                </a:solidFill>
                <a:latin typeface="Calibri" pitchFamily="34" charset="0"/>
                <a:cs typeface="Calibri" pitchFamily="34" charset="0"/>
              </a:rPr>
              <a:t>End Class</a:t>
            </a:r>
            <a:br>
              <a:rPr lang="en-US" sz="2000" dirty="0">
                <a:solidFill>
                  <a:schemeClr val="accent2"/>
                </a:solidFill>
                <a:latin typeface="Calibri" pitchFamily="34" charset="0"/>
                <a:cs typeface="Calibri" pitchFamily="34" charset="0"/>
              </a:rPr>
            </a:br>
            <a:r>
              <a:rPr lang="en-US" sz="2000" dirty="0">
                <a:latin typeface="Calibri" pitchFamily="34" charset="0"/>
                <a:cs typeface="Calibri" pitchFamily="34" charset="0"/>
              </a:rPr>
              <a:t/>
            </a:r>
            <a:br>
              <a:rPr lang="en-US" sz="2000" dirty="0">
                <a:latin typeface="Calibri" pitchFamily="34" charset="0"/>
                <a:cs typeface="Calibri" pitchFamily="34" charset="0"/>
              </a:rPr>
            </a:br>
            <a:r>
              <a:rPr lang="en-US" sz="2000" dirty="0">
                <a:solidFill>
                  <a:srgbClr val="A50021"/>
                </a:solidFill>
                <a:latin typeface="Calibri" pitchFamily="34" charset="0"/>
                <a:cs typeface="Calibri" pitchFamily="34" charset="0"/>
              </a:rPr>
              <a:t>Class </a:t>
            </a:r>
            <a:r>
              <a:rPr lang="en-US" sz="2000" dirty="0" err="1">
                <a:solidFill>
                  <a:srgbClr val="A50021"/>
                </a:solidFill>
                <a:latin typeface="Calibri" pitchFamily="34" charset="0"/>
                <a:cs typeface="Calibri" pitchFamily="34" charset="0"/>
              </a:rPr>
              <a:t>DerivedClass</a:t>
            </a:r>
            <a:r>
              <a:rPr lang="en-US" sz="2000" dirty="0">
                <a:solidFill>
                  <a:srgbClr val="A50021"/>
                </a:solidFill>
                <a:latin typeface="Calibri" pitchFamily="34" charset="0"/>
                <a:cs typeface="Calibri" pitchFamily="34" charset="0"/>
              </a:rPr>
              <a:t> </a:t>
            </a:r>
          </a:p>
          <a:p>
            <a:pPr eaLnBrk="0" hangingPunct="0"/>
            <a:r>
              <a:rPr lang="en-US" sz="2000" dirty="0">
                <a:solidFill>
                  <a:srgbClr val="A50021"/>
                </a:solidFill>
                <a:latin typeface="Calibri" pitchFamily="34" charset="0"/>
                <a:cs typeface="Calibri" pitchFamily="34" charset="0"/>
              </a:rPr>
              <a:t>     Inherits </a:t>
            </a:r>
            <a:r>
              <a:rPr lang="en-US" sz="2000" dirty="0" err="1">
                <a:solidFill>
                  <a:srgbClr val="A50021"/>
                </a:solidFill>
                <a:latin typeface="Calibri" pitchFamily="34" charset="0"/>
                <a:cs typeface="Calibri" pitchFamily="34" charset="0"/>
              </a:rPr>
              <a:t>BaseClass</a:t>
            </a:r>
            <a:r>
              <a:rPr lang="en-US" sz="2000" dirty="0">
                <a:solidFill>
                  <a:srgbClr val="A50021"/>
                </a:solidFill>
                <a:latin typeface="Calibri" pitchFamily="34" charset="0"/>
                <a:cs typeface="Calibri" pitchFamily="34" charset="0"/>
              </a:rPr>
              <a:t/>
            </a:r>
            <a:br>
              <a:rPr lang="en-US" sz="2000" dirty="0">
                <a:solidFill>
                  <a:srgbClr val="A50021"/>
                </a:solidFill>
                <a:latin typeface="Calibri" pitchFamily="34" charset="0"/>
                <a:cs typeface="Calibri" pitchFamily="34" charset="0"/>
              </a:rPr>
            </a:br>
            <a:r>
              <a:rPr lang="en-US" sz="2000" dirty="0">
                <a:solidFill>
                  <a:srgbClr val="A50021"/>
                </a:solidFill>
                <a:latin typeface="Calibri" pitchFamily="34" charset="0"/>
                <a:cs typeface="Calibri" pitchFamily="34" charset="0"/>
              </a:rPr>
              <a:t>   </a:t>
            </a:r>
            <a:r>
              <a:rPr lang="en-US" sz="2000" dirty="0">
                <a:solidFill>
                  <a:srgbClr val="660066"/>
                </a:solidFill>
                <a:latin typeface="Calibri" pitchFamily="34" charset="0"/>
                <a:cs typeface="Calibri" pitchFamily="34" charset="0"/>
              </a:rPr>
              <a:t>Public Overrides Sub </a:t>
            </a:r>
            <a:r>
              <a:rPr lang="en-US" sz="2000" b="1" dirty="0" err="1">
                <a:solidFill>
                  <a:srgbClr val="FF00FF"/>
                </a:solidFill>
                <a:latin typeface="Calibri" pitchFamily="34" charset="0"/>
                <a:cs typeface="Calibri" pitchFamily="34" charset="0"/>
              </a:rPr>
              <a:t>MyMethod</a:t>
            </a:r>
            <a:r>
              <a:rPr lang="en-US" sz="2000" b="1" dirty="0">
                <a:solidFill>
                  <a:srgbClr val="FF00FF"/>
                </a:solidFill>
                <a:latin typeface="Calibri" pitchFamily="34" charset="0"/>
                <a:cs typeface="Calibri" pitchFamily="34" charset="0"/>
              </a:rPr>
              <a:t>()</a:t>
            </a:r>
            <a:br>
              <a:rPr lang="en-US" sz="2000" b="1" dirty="0">
                <a:solidFill>
                  <a:srgbClr val="FF00FF"/>
                </a:solidFill>
                <a:latin typeface="Calibri" pitchFamily="34" charset="0"/>
                <a:cs typeface="Calibri" pitchFamily="34" charset="0"/>
              </a:rPr>
            </a:br>
            <a:r>
              <a:rPr lang="en-US" sz="2000" dirty="0">
                <a:solidFill>
                  <a:srgbClr val="660066"/>
                </a:solidFill>
                <a:latin typeface="Calibri" pitchFamily="34" charset="0"/>
                <a:cs typeface="Calibri" pitchFamily="34" charset="0"/>
              </a:rPr>
              <a:t>      	</a:t>
            </a:r>
            <a:r>
              <a:rPr lang="en-US" sz="2000" dirty="0" err="1">
                <a:solidFill>
                  <a:srgbClr val="660066"/>
                </a:solidFill>
                <a:latin typeface="Calibri" pitchFamily="34" charset="0"/>
                <a:cs typeface="Calibri" pitchFamily="34" charset="0"/>
              </a:rPr>
              <a:t>MsgBox</a:t>
            </a:r>
            <a:r>
              <a:rPr lang="en-US" sz="2000" dirty="0">
                <a:solidFill>
                  <a:srgbClr val="660066"/>
                </a:solidFill>
                <a:latin typeface="Calibri" pitchFamily="34" charset="0"/>
                <a:cs typeface="Calibri" pitchFamily="34" charset="0"/>
              </a:rPr>
              <a:t>("Derived class string")</a:t>
            </a:r>
            <a:br>
              <a:rPr lang="en-US" sz="2000" dirty="0">
                <a:solidFill>
                  <a:srgbClr val="660066"/>
                </a:solidFill>
                <a:latin typeface="Calibri" pitchFamily="34" charset="0"/>
                <a:cs typeface="Calibri" pitchFamily="34" charset="0"/>
              </a:rPr>
            </a:br>
            <a:r>
              <a:rPr lang="en-US" sz="2000" dirty="0">
                <a:solidFill>
                  <a:srgbClr val="660066"/>
                </a:solidFill>
                <a:latin typeface="Calibri" pitchFamily="34" charset="0"/>
                <a:cs typeface="Calibri" pitchFamily="34" charset="0"/>
              </a:rPr>
              <a:t>   End Sub</a:t>
            </a:r>
            <a:r>
              <a:rPr lang="en-US" sz="2000" dirty="0">
                <a:solidFill>
                  <a:srgbClr val="A50021"/>
                </a:solidFill>
                <a:latin typeface="Calibri" pitchFamily="34" charset="0"/>
                <a:cs typeface="Calibri" pitchFamily="34" charset="0"/>
              </a:rPr>
              <a:t/>
            </a:r>
            <a:br>
              <a:rPr lang="en-US" sz="2000" dirty="0">
                <a:solidFill>
                  <a:srgbClr val="A50021"/>
                </a:solidFill>
                <a:latin typeface="Calibri" pitchFamily="34" charset="0"/>
                <a:cs typeface="Calibri" pitchFamily="34" charset="0"/>
              </a:rPr>
            </a:br>
            <a:r>
              <a:rPr lang="en-US" sz="2000" dirty="0">
                <a:solidFill>
                  <a:srgbClr val="A50021"/>
                </a:solidFill>
                <a:latin typeface="Calibri" pitchFamily="34" charset="0"/>
                <a:cs typeface="Calibri" pitchFamily="34" charset="0"/>
              </a:rPr>
              <a:t>End Class</a:t>
            </a:r>
          </a:p>
        </p:txBody>
      </p:sp>
      <p:sp>
        <p:nvSpPr>
          <p:cNvPr id="47109" name="Text Box 5"/>
          <p:cNvSpPr txBox="1">
            <a:spLocks noChangeArrowheads="1"/>
          </p:cNvSpPr>
          <p:nvPr/>
        </p:nvSpPr>
        <p:spPr bwMode="auto">
          <a:xfrm>
            <a:off x="762000" y="76200"/>
            <a:ext cx="7315200" cy="461665"/>
          </a:xfrm>
          <a:prstGeom prst="rect">
            <a:avLst/>
          </a:prstGeom>
          <a:noFill/>
          <a:ln w="9525">
            <a:noFill/>
            <a:miter lim="800000"/>
            <a:headEnd/>
            <a:tailEnd/>
          </a:ln>
          <a:effectLst/>
        </p:spPr>
        <p:txBody>
          <a:bodyPr wrap="square">
            <a:spAutoFit/>
          </a:bodyPr>
          <a:lstStyle/>
          <a:p>
            <a:pPr algn="ctr">
              <a:spcBef>
                <a:spcPct val="50000"/>
              </a:spcBef>
            </a:pPr>
            <a:r>
              <a:rPr lang="en-US" sz="2400" b="1" dirty="0">
                <a:solidFill>
                  <a:srgbClr val="FFFF00"/>
                </a:solidFill>
                <a:latin typeface="Arial" charset="0"/>
              </a:rPr>
              <a:t>Example of Using </a:t>
            </a:r>
            <a:r>
              <a:rPr lang="en-US" sz="2400" b="1" dirty="0" smtClean="0">
                <a:solidFill>
                  <a:srgbClr val="FFCCFF"/>
                </a:solidFill>
                <a:latin typeface="Arial" charset="0"/>
              </a:rPr>
              <a:t>Me</a:t>
            </a:r>
            <a:r>
              <a:rPr lang="en-US" sz="2400" b="1" dirty="0" smtClean="0">
                <a:solidFill>
                  <a:srgbClr val="FFFF00"/>
                </a:solidFill>
                <a:latin typeface="Arial" charset="0"/>
              </a:rPr>
              <a:t> and </a:t>
            </a:r>
            <a:r>
              <a:rPr lang="en-US" sz="2400" b="1" dirty="0" err="1" smtClean="0">
                <a:solidFill>
                  <a:srgbClr val="FFCCFF"/>
                </a:solidFill>
                <a:latin typeface="Arial" charset="0"/>
              </a:rPr>
              <a:t>MyClass</a:t>
            </a:r>
            <a:r>
              <a:rPr lang="en-US" sz="2400" b="1" dirty="0" smtClean="0">
                <a:solidFill>
                  <a:srgbClr val="FFFF00"/>
                </a:solidFill>
                <a:latin typeface="Arial" charset="0"/>
              </a:rPr>
              <a:t> keywords</a:t>
            </a:r>
            <a:endParaRPr lang="en-US" sz="2400" b="1" dirty="0">
              <a:solidFill>
                <a:srgbClr val="FFFF00"/>
              </a:solidFill>
              <a:latin typeface="Arial"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ChangeArrowheads="1"/>
          </p:cNvSpPr>
          <p:nvPr/>
        </p:nvSpPr>
        <p:spPr bwMode="auto">
          <a:xfrm>
            <a:off x="381000" y="1219200"/>
            <a:ext cx="8382000" cy="3416320"/>
          </a:xfrm>
          <a:prstGeom prst="rect">
            <a:avLst/>
          </a:prstGeom>
          <a:noFill/>
          <a:ln w="76200" cmpd="tri">
            <a:noFill/>
            <a:miter lim="800000"/>
            <a:headEnd/>
            <a:tailEnd/>
          </a:ln>
          <a:effectLst/>
        </p:spPr>
        <p:txBody>
          <a:bodyPr>
            <a:spAutoFit/>
          </a:bodyPr>
          <a:lstStyle/>
          <a:p>
            <a:pPr eaLnBrk="0" hangingPunct="0"/>
            <a:r>
              <a:rPr lang="en-US" sz="2400" b="1" dirty="0">
                <a:solidFill>
                  <a:srgbClr val="FFCCFF"/>
                </a:solidFill>
                <a:latin typeface="Calibri" pitchFamily="34" charset="0"/>
                <a:cs typeface="Calibri" pitchFamily="34" charset="0"/>
              </a:rPr>
              <a:t>Class </a:t>
            </a:r>
            <a:r>
              <a:rPr lang="en-US" sz="2400" b="1" dirty="0" err="1">
                <a:solidFill>
                  <a:srgbClr val="FFCCFF"/>
                </a:solidFill>
                <a:latin typeface="Calibri" pitchFamily="34" charset="0"/>
                <a:cs typeface="Calibri" pitchFamily="34" charset="0"/>
              </a:rPr>
              <a:t>TestClasses</a:t>
            </a:r>
            <a:r>
              <a:rPr lang="en-US" sz="2400" b="1" dirty="0">
                <a:latin typeface="Calibri" pitchFamily="34" charset="0"/>
                <a:cs typeface="Calibri" pitchFamily="34" charset="0"/>
              </a:rPr>
              <a:t/>
            </a:r>
            <a:br>
              <a:rPr lang="en-US" sz="2400" b="1" dirty="0">
                <a:latin typeface="Calibri" pitchFamily="34" charset="0"/>
                <a:cs typeface="Calibri" pitchFamily="34" charset="0"/>
              </a:rPr>
            </a:br>
            <a:endParaRPr lang="en-US" sz="2400" b="1" dirty="0">
              <a:latin typeface="Calibri" pitchFamily="34" charset="0"/>
              <a:cs typeface="Calibri" pitchFamily="34" charset="0"/>
            </a:endParaRPr>
          </a:p>
          <a:p>
            <a:pPr eaLnBrk="0" hangingPunct="0"/>
            <a:r>
              <a:rPr lang="en-US" sz="2400" dirty="0">
                <a:latin typeface="Calibri" pitchFamily="34" charset="0"/>
                <a:cs typeface="Calibri" pitchFamily="34" charset="0"/>
              </a:rPr>
              <a:t>  </a:t>
            </a:r>
            <a:r>
              <a:rPr lang="en-US" sz="2400" b="1" dirty="0">
                <a:solidFill>
                  <a:srgbClr val="A50021"/>
                </a:solidFill>
                <a:latin typeface="Calibri" pitchFamily="34" charset="0"/>
                <a:cs typeface="Calibri" pitchFamily="34" charset="0"/>
              </a:rPr>
              <a:t> </a:t>
            </a:r>
            <a:r>
              <a:rPr lang="en-US" sz="2400" b="1" dirty="0">
                <a:solidFill>
                  <a:srgbClr val="92D050"/>
                </a:solidFill>
                <a:latin typeface="Calibri" pitchFamily="34" charset="0"/>
                <a:cs typeface="Calibri" pitchFamily="34" charset="0"/>
              </a:rPr>
              <a:t>Sub </a:t>
            </a:r>
            <a:r>
              <a:rPr lang="en-US" sz="2400" b="1" dirty="0" err="1">
                <a:solidFill>
                  <a:srgbClr val="92D050"/>
                </a:solidFill>
                <a:latin typeface="Calibri" pitchFamily="34" charset="0"/>
                <a:cs typeface="Calibri" pitchFamily="34" charset="0"/>
              </a:rPr>
              <a:t>StartHere</a:t>
            </a:r>
            <a:r>
              <a:rPr lang="en-US" sz="2400" b="1" dirty="0">
                <a:solidFill>
                  <a:srgbClr val="92D050"/>
                </a:solidFill>
                <a:latin typeface="Calibri" pitchFamily="34" charset="0"/>
                <a:cs typeface="Calibri" pitchFamily="34" charset="0"/>
              </a:rPr>
              <a:t>()</a:t>
            </a:r>
            <a:r>
              <a:rPr lang="en-US" sz="2400" b="1" dirty="0">
                <a:solidFill>
                  <a:srgbClr val="A50021"/>
                </a:solidFill>
                <a:latin typeface="Calibri" pitchFamily="34" charset="0"/>
                <a:cs typeface="Calibri" pitchFamily="34" charset="0"/>
              </a:rPr>
              <a:t/>
            </a:r>
            <a:br>
              <a:rPr lang="en-US" sz="2400" b="1" dirty="0">
                <a:solidFill>
                  <a:srgbClr val="A50021"/>
                </a:solidFill>
                <a:latin typeface="Calibri" pitchFamily="34" charset="0"/>
                <a:cs typeface="Calibri" pitchFamily="34" charset="0"/>
              </a:rPr>
            </a:br>
            <a:r>
              <a:rPr lang="en-US" sz="2400" dirty="0">
                <a:solidFill>
                  <a:schemeClr val="accent2"/>
                </a:solidFill>
                <a:latin typeface="Calibri" pitchFamily="34" charset="0"/>
                <a:cs typeface="Calibri" pitchFamily="34" charset="0"/>
              </a:rPr>
              <a:t>      </a:t>
            </a:r>
            <a:r>
              <a:rPr lang="en-US" sz="2400" dirty="0">
                <a:solidFill>
                  <a:srgbClr val="FFC000"/>
                </a:solidFill>
                <a:latin typeface="Calibri" pitchFamily="34" charset="0"/>
                <a:cs typeface="Calibri" pitchFamily="34" charset="0"/>
              </a:rPr>
              <a:t>Dim </a:t>
            </a:r>
            <a:r>
              <a:rPr lang="en-US" sz="2400" dirty="0" err="1">
                <a:solidFill>
                  <a:srgbClr val="FFC000"/>
                </a:solidFill>
                <a:latin typeface="Calibri" pitchFamily="34" charset="0"/>
                <a:cs typeface="Calibri" pitchFamily="34" charset="0"/>
              </a:rPr>
              <a:t>TestObj</a:t>
            </a:r>
            <a:r>
              <a:rPr lang="en-US" sz="2400" dirty="0">
                <a:solidFill>
                  <a:srgbClr val="FFC000"/>
                </a:solidFill>
                <a:latin typeface="Calibri" pitchFamily="34" charset="0"/>
                <a:cs typeface="Calibri" pitchFamily="34" charset="0"/>
              </a:rPr>
              <a:t> As </a:t>
            </a:r>
            <a:r>
              <a:rPr lang="en-US" sz="2400" dirty="0" err="1">
                <a:solidFill>
                  <a:srgbClr val="FFC000"/>
                </a:solidFill>
                <a:latin typeface="Calibri" pitchFamily="34" charset="0"/>
                <a:cs typeface="Calibri" pitchFamily="34" charset="0"/>
              </a:rPr>
              <a:t>DerivedClass</a:t>
            </a:r>
            <a:r>
              <a:rPr lang="en-US" sz="2400" dirty="0">
                <a:solidFill>
                  <a:srgbClr val="FFC000"/>
                </a:solidFill>
                <a:latin typeface="Calibri" pitchFamily="34" charset="0"/>
                <a:cs typeface="Calibri" pitchFamily="34" charset="0"/>
              </a:rPr>
              <a:t> = New </a:t>
            </a:r>
            <a:r>
              <a:rPr lang="en-US" sz="2400" dirty="0" err="1">
                <a:solidFill>
                  <a:srgbClr val="FFC000"/>
                </a:solidFill>
                <a:latin typeface="Calibri" pitchFamily="34" charset="0"/>
                <a:cs typeface="Calibri" pitchFamily="34" charset="0"/>
              </a:rPr>
              <a:t>DerivedClass</a:t>
            </a:r>
            <a:r>
              <a:rPr lang="en-US" sz="2400" dirty="0">
                <a:solidFill>
                  <a:srgbClr val="FFC000"/>
                </a:solidFill>
                <a:latin typeface="Calibri" pitchFamily="34" charset="0"/>
                <a:cs typeface="Calibri" pitchFamily="34" charset="0"/>
              </a:rPr>
              <a:t>()</a:t>
            </a:r>
            <a:r>
              <a:rPr lang="en-US" sz="2400" dirty="0">
                <a:solidFill>
                  <a:schemeClr val="accent2"/>
                </a:solidFill>
                <a:latin typeface="Calibri" pitchFamily="34" charset="0"/>
                <a:cs typeface="Calibri" pitchFamily="34" charset="0"/>
              </a:rPr>
              <a:t/>
            </a:r>
            <a:br>
              <a:rPr lang="en-US" sz="2400" dirty="0">
                <a:solidFill>
                  <a:schemeClr val="accent2"/>
                </a:solidFill>
                <a:latin typeface="Calibri" pitchFamily="34" charset="0"/>
                <a:cs typeface="Calibri" pitchFamily="34" charset="0"/>
              </a:rPr>
            </a:br>
            <a:r>
              <a:rPr lang="en-US" sz="2400" dirty="0">
                <a:solidFill>
                  <a:schemeClr val="accent2"/>
                </a:solidFill>
                <a:latin typeface="Calibri" pitchFamily="34" charset="0"/>
                <a:cs typeface="Calibri" pitchFamily="34" charset="0"/>
              </a:rPr>
              <a:t>      </a:t>
            </a:r>
            <a:r>
              <a:rPr lang="en-US" sz="2400" dirty="0" err="1">
                <a:solidFill>
                  <a:srgbClr val="FFC000"/>
                </a:solidFill>
                <a:latin typeface="Calibri" pitchFamily="34" charset="0"/>
                <a:cs typeface="Calibri" pitchFamily="34" charset="0"/>
              </a:rPr>
              <a:t>TestObj.UseMe</a:t>
            </a:r>
            <a:r>
              <a:rPr lang="en-US" sz="2400" dirty="0">
                <a:solidFill>
                  <a:srgbClr val="FFC000"/>
                </a:solidFill>
                <a:latin typeface="Calibri" pitchFamily="34" charset="0"/>
                <a:cs typeface="Calibri" pitchFamily="34" charset="0"/>
              </a:rPr>
              <a:t>()</a:t>
            </a:r>
            <a:r>
              <a:rPr lang="en-US" sz="2400" dirty="0">
                <a:solidFill>
                  <a:schemeClr val="accent2"/>
                </a:solidFill>
                <a:latin typeface="Calibri" pitchFamily="34" charset="0"/>
                <a:cs typeface="Calibri" pitchFamily="34" charset="0"/>
              </a:rPr>
              <a:t>   </a:t>
            </a:r>
            <a:r>
              <a:rPr lang="en-US" sz="2400" b="1" dirty="0">
                <a:solidFill>
                  <a:schemeClr val="accent2">
                    <a:lumMod val="20000"/>
                    <a:lumOff val="80000"/>
                  </a:schemeClr>
                </a:solidFill>
                <a:latin typeface="Calibri" pitchFamily="34" charset="0"/>
                <a:cs typeface="Calibri" pitchFamily="34" charset="0"/>
              </a:rPr>
              <a:t>' Displays "Derived class string"</a:t>
            </a:r>
            <a:r>
              <a:rPr lang="en-US" sz="2400" dirty="0">
                <a:solidFill>
                  <a:schemeClr val="accent2">
                    <a:lumMod val="20000"/>
                    <a:lumOff val="80000"/>
                  </a:schemeClr>
                </a:solidFill>
                <a:latin typeface="Calibri" pitchFamily="34" charset="0"/>
                <a:cs typeface="Calibri" pitchFamily="34" charset="0"/>
              </a:rPr>
              <a:t>    </a:t>
            </a:r>
            <a:r>
              <a:rPr lang="en-US" sz="2400" dirty="0">
                <a:solidFill>
                  <a:srgbClr val="FF00FF"/>
                </a:solidFill>
                <a:latin typeface="Calibri" pitchFamily="34" charset="0"/>
                <a:cs typeface="Calibri" pitchFamily="34" charset="0"/>
              </a:rPr>
              <a:t>      </a:t>
            </a:r>
            <a:endParaRPr lang="en-US" sz="2400" dirty="0" smtClean="0">
              <a:solidFill>
                <a:srgbClr val="FF00FF"/>
              </a:solidFill>
              <a:latin typeface="Calibri" pitchFamily="34" charset="0"/>
              <a:cs typeface="Calibri" pitchFamily="34" charset="0"/>
            </a:endParaRPr>
          </a:p>
          <a:p>
            <a:pPr eaLnBrk="0" hangingPunct="0"/>
            <a:r>
              <a:rPr lang="en-US" sz="2400" dirty="0" smtClean="0">
                <a:solidFill>
                  <a:schemeClr val="accent2"/>
                </a:solidFill>
                <a:latin typeface="Calibri" pitchFamily="34" charset="0"/>
                <a:cs typeface="Calibri" pitchFamily="34" charset="0"/>
              </a:rPr>
              <a:t>      </a:t>
            </a:r>
            <a:r>
              <a:rPr lang="en-US" sz="2400" dirty="0" err="1" smtClean="0">
                <a:solidFill>
                  <a:srgbClr val="FFC000"/>
                </a:solidFill>
                <a:latin typeface="Calibri" pitchFamily="34" charset="0"/>
                <a:cs typeface="Calibri" pitchFamily="34" charset="0"/>
              </a:rPr>
              <a:t>TestObj.UseMyClass</a:t>
            </a:r>
            <a:r>
              <a:rPr lang="en-US" sz="2400" dirty="0">
                <a:solidFill>
                  <a:srgbClr val="FFC000"/>
                </a:solidFill>
                <a:latin typeface="Calibri" pitchFamily="34" charset="0"/>
                <a:cs typeface="Calibri" pitchFamily="34" charset="0"/>
              </a:rPr>
              <a:t>()</a:t>
            </a:r>
            <a:r>
              <a:rPr lang="en-US" sz="2400" dirty="0">
                <a:solidFill>
                  <a:schemeClr val="accent2"/>
                </a:solidFill>
                <a:latin typeface="Calibri" pitchFamily="34" charset="0"/>
                <a:cs typeface="Calibri" pitchFamily="34" charset="0"/>
              </a:rPr>
              <a:t>  </a:t>
            </a:r>
            <a:r>
              <a:rPr lang="en-US" sz="2400" dirty="0">
                <a:solidFill>
                  <a:schemeClr val="accent2">
                    <a:lumMod val="20000"/>
                    <a:lumOff val="80000"/>
                  </a:schemeClr>
                </a:solidFill>
                <a:latin typeface="Calibri" pitchFamily="34" charset="0"/>
                <a:cs typeface="Calibri" pitchFamily="34" charset="0"/>
              </a:rPr>
              <a:t> </a:t>
            </a:r>
            <a:r>
              <a:rPr lang="en-US" sz="2400" b="1" dirty="0">
                <a:solidFill>
                  <a:schemeClr val="accent2">
                    <a:lumMod val="20000"/>
                    <a:lumOff val="80000"/>
                  </a:schemeClr>
                </a:solidFill>
                <a:latin typeface="Calibri" pitchFamily="34" charset="0"/>
                <a:cs typeface="Calibri" pitchFamily="34" charset="0"/>
              </a:rPr>
              <a:t>' Displays "Base class string"</a:t>
            </a:r>
            <a:r>
              <a:rPr lang="en-US" sz="2400" dirty="0">
                <a:solidFill>
                  <a:schemeClr val="accent2">
                    <a:lumMod val="20000"/>
                    <a:lumOff val="80000"/>
                  </a:schemeClr>
                </a:solidFill>
                <a:latin typeface="Calibri" pitchFamily="34" charset="0"/>
                <a:cs typeface="Calibri" pitchFamily="34" charset="0"/>
              </a:rPr>
              <a:t/>
            </a:r>
            <a:br>
              <a:rPr lang="en-US" sz="2400" dirty="0">
                <a:solidFill>
                  <a:schemeClr val="accent2">
                    <a:lumMod val="20000"/>
                    <a:lumOff val="80000"/>
                  </a:schemeClr>
                </a:solidFill>
                <a:latin typeface="Calibri" pitchFamily="34" charset="0"/>
                <a:cs typeface="Calibri" pitchFamily="34" charset="0"/>
              </a:rPr>
            </a:br>
            <a:r>
              <a:rPr lang="en-US" sz="2400" dirty="0">
                <a:solidFill>
                  <a:schemeClr val="accent2"/>
                </a:solidFill>
                <a:latin typeface="Calibri" pitchFamily="34" charset="0"/>
                <a:cs typeface="Calibri" pitchFamily="34" charset="0"/>
              </a:rPr>
              <a:t>   </a:t>
            </a:r>
            <a:r>
              <a:rPr lang="en-US" sz="2400" b="1" dirty="0">
                <a:solidFill>
                  <a:srgbClr val="92D050"/>
                </a:solidFill>
                <a:latin typeface="Calibri" pitchFamily="34" charset="0"/>
                <a:cs typeface="Calibri" pitchFamily="34" charset="0"/>
              </a:rPr>
              <a:t>End Sub</a:t>
            </a:r>
            <a:r>
              <a:rPr lang="en-US" sz="2400" dirty="0">
                <a:solidFill>
                  <a:schemeClr val="accent2"/>
                </a:solidFill>
                <a:latin typeface="Calibri" pitchFamily="34" charset="0"/>
                <a:cs typeface="Calibri" pitchFamily="34" charset="0"/>
              </a:rPr>
              <a:t/>
            </a:r>
            <a:br>
              <a:rPr lang="en-US" sz="2400" dirty="0">
                <a:solidFill>
                  <a:schemeClr val="accent2"/>
                </a:solidFill>
                <a:latin typeface="Calibri" pitchFamily="34" charset="0"/>
                <a:cs typeface="Calibri" pitchFamily="34" charset="0"/>
              </a:rPr>
            </a:br>
            <a:endParaRPr lang="en-US" sz="2400" dirty="0">
              <a:solidFill>
                <a:schemeClr val="accent2"/>
              </a:solidFill>
              <a:latin typeface="Calibri" pitchFamily="34" charset="0"/>
              <a:cs typeface="Calibri" pitchFamily="34" charset="0"/>
            </a:endParaRPr>
          </a:p>
          <a:p>
            <a:pPr eaLnBrk="0" hangingPunct="0"/>
            <a:r>
              <a:rPr lang="en-US" sz="2400" b="1" dirty="0">
                <a:solidFill>
                  <a:srgbClr val="FFCCFF"/>
                </a:solidFill>
                <a:latin typeface="Calibri" pitchFamily="34" charset="0"/>
                <a:cs typeface="Calibri" pitchFamily="34" charset="0"/>
              </a:rPr>
              <a:t>End Class</a:t>
            </a:r>
          </a:p>
        </p:txBody>
      </p:sp>
      <p:sp>
        <p:nvSpPr>
          <p:cNvPr id="48133" name="Text Box 5"/>
          <p:cNvSpPr txBox="1">
            <a:spLocks noChangeArrowheads="1"/>
          </p:cNvSpPr>
          <p:nvPr/>
        </p:nvSpPr>
        <p:spPr bwMode="auto">
          <a:xfrm>
            <a:off x="304800" y="295275"/>
            <a:ext cx="8610600" cy="523220"/>
          </a:xfrm>
          <a:prstGeom prst="rect">
            <a:avLst/>
          </a:prstGeom>
          <a:noFill/>
          <a:ln w="9525">
            <a:noFill/>
            <a:miter lim="800000"/>
            <a:headEnd/>
            <a:tailEnd/>
          </a:ln>
          <a:effectLst/>
        </p:spPr>
        <p:txBody>
          <a:bodyPr wrap="square">
            <a:spAutoFit/>
          </a:bodyPr>
          <a:lstStyle/>
          <a:p>
            <a:pPr algn="ctr">
              <a:spcBef>
                <a:spcPct val="50000"/>
              </a:spcBef>
            </a:pPr>
            <a:r>
              <a:rPr lang="en-US" sz="2800" b="1" dirty="0">
                <a:solidFill>
                  <a:srgbClr val="FFFF00"/>
                </a:solidFill>
                <a:latin typeface="Arial" charset="0"/>
              </a:rPr>
              <a:t>Example of Using </a:t>
            </a:r>
            <a:r>
              <a:rPr lang="en-US" sz="2800" b="1" dirty="0" smtClean="0">
                <a:solidFill>
                  <a:srgbClr val="FFCCFF"/>
                </a:solidFill>
                <a:latin typeface="Arial" charset="0"/>
              </a:rPr>
              <a:t>Me</a:t>
            </a:r>
            <a:r>
              <a:rPr lang="en-US" sz="2800" b="1" dirty="0" smtClean="0">
                <a:solidFill>
                  <a:srgbClr val="FFFF00"/>
                </a:solidFill>
                <a:latin typeface="Arial" charset="0"/>
              </a:rPr>
              <a:t> and </a:t>
            </a:r>
            <a:r>
              <a:rPr lang="en-US" sz="2800" b="1" dirty="0" err="1" smtClean="0">
                <a:solidFill>
                  <a:srgbClr val="FFCCFF"/>
                </a:solidFill>
                <a:latin typeface="Arial" charset="0"/>
              </a:rPr>
              <a:t>MyClass</a:t>
            </a:r>
            <a:r>
              <a:rPr lang="en-US" sz="2800" b="1" dirty="0" smtClean="0">
                <a:solidFill>
                  <a:srgbClr val="FFFF00"/>
                </a:solidFill>
                <a:latin typeface="Arial" charset="0"/>
              </a:rPr>
              <a:t> keywords</a:t>
            </a:r>
            <a:endParaRPr lang="en-US" sz="2800" b="1" dirty="0">
              <a:solidFill>
                <a:srgbClr val="FFFF00"/>
              </a:solidFill>
              <a:latin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4"/>
          <p:cNvSpPr txBox="1">
            <a:spLocks noChangeArrowheads="1"/>
          </p:cNvSpPr>
          <p:nvPr/>
        </p:nvSpPr>
        <p:spPr bwMode="auto">
          <a:xfrm>
            <a:off x="1828800" y="0"/>
            <a:ext cx="5410200" cy="588963"/>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FF00"/>
                </a:solidFill>
                <a:latin typeface="Arial" charset="0"/>
              </a:rPr>
              <a:t>Creating a </a:t>
            </a:r>
            <a:r>
              <a:rPr lang="en-US" sz="3200" b="1" dirty="0" smtClean="0">
                <a:solidFill>
                  <a:srgbClr val="FFFF00"/>
                </a:solidFill>
                <a:latin typeface="Arial" charset="0"/>
              </a:rPr>
              <a:t>Custom </a:t>
            </a:r>
            <a:r>
              <a:rPr lang="en-US" sz="3200" b="1" dirty="0">
                <a:solidFill>
                  <a:srgbClr val="FFFF00"/>
                </a:solidFill>
                <a:latin typeface="Arial" charset="0"/>
              </a:rPr>
              <a:t>Class</a:t>
            </a:r>
          </a:p>
        </p:txBody>
      </p:sp>
      <p:sp>
        <p:nvSpPr>
          <p:cNvPr id="7173" name="Text Box 5"/>
          <p:cNvSpPr txBox="1">
            <a:spLocks noChangeArrowheads="1"/>
          </p:cNvSpPr>
          <p:nvPr/>
        </p:nvSpPr>
        <p:spPr bwMode="auto">
          <a:xfrm>
            <a:off x="0" y="609600"/>
            <a:ext cx="9144000" cy="5447645"/>
          </a:xfrm>
          <a:prstGeom prst="rect">
            <a:avLst/>
          </a:prstGeom>
          <a:noFill/>
          <a:ln w="9525">
            <a:noFill/>
            <a:miter lim="800000"/>
            <a:headEnd/>
            <a:tailEnd/>
          </a:ln>
          <a:effectLst/>
        </p:spPr>
        <p:txBody>
          <a:bodyPr wrap="square">
            <a:spAutoFit/>
          </a:bodyPr>
          <a:lstStyle/>
          <a:p>
            <a:pPr marL="457200" indent="-457200" algn="just">
              <a:spcBef>
                <a:spcPct val="50000"/>
              </a:spcBef>
              <a:buFont typeface="Wingdings" pitchFamily="2" charset="2"/>
              <a:buChar char="q"/>
            </a:pPr>
            <a:r>
              <a:rPr lang="en-US" sz="2400" dirty="0">
                <a:solidFill>
                  <a:schemeClr val="bg1"/>
                </a:solidFill>
                <a:latin typeface="Calibri" pitchFamily="34" charset="0"/>
                <a:cs typeface="Calibri" pitchFamily="34" charset="0"/>
              </a:rPr>
              <a:t>A class </a:t>
            </a:r>
            <a:r>
              <a:rPr lang="en-US" sz="2400" b="1" dirty="0">
                <a:solidFill>
                  <a:srgbClr val="FFC000"/>
                </a:solidFill>
                <a:latin typeface="Calibri" pitchFamily="34" charset="0"/>
                <a:cs typeface="Calibri" pitchFamily="34" charset="0"/>
              </a:rPr>
              <a:t>may reside in the same file as a Form</a:t>
            </a:r>
            <a:r>
              <a:rPr lang="en-US" sz="2400" dirty="0">
                <a:solidFill>
                  <a:schemeClr val="bg1"/>
                </a:solidFill>
                <a:latin typeface="Calibri" pitchFamily="34" charset="0"/>
                <a:cs typeface="Calibri" pitchFamily="34" charset="0"/>
              </a:rPr>
              <a:t>, but it is customary to implement custom classes in a separate module.</a:t>
            </a:r>
          </a:p>
          <a:p>
            <a:pPr marL="457200" indent="-457200" algn="just">
              <a:spcBef>
                <a:spcPct val="50000"/>
              </a:spcBef>
              <a:buFont typeface="Wingdings" pitchFamily="2" charset="2"/>
              <a:buChar char="q"/>
            </a:pPr>
            <a:r>
              <a:rPr lang="en-US" sz="2400" dirty="0">
                <a:solidFill>
                  <a:schemeClr val="bg1"/>
                </a:solidFill>
                <a:latin typeface="Calibri" pitchFamily="34" charset="0"/>
                <a:cs typeface="Calibri" pitchFamily="34" charset="0"/>
              </a:rPr>
              <a:t>You can create a Class project, which contains just a class. However, a Class </a:t>
            </a:r>
            <a:r>
              <a:rPr lang="en-US" sz="2400" b="1" dirty="0">
                <a:solidFill>
                  <a:srgbClr val="FFC000"/>
                </a:solidFill>
                <a:latin typeface="Calibri" pitchFamily="34" charset="0"/>
                <a:cs typeface="Calibri" pitchFamily="34" charset="0"/>
              </a:rPr>
              <a:t>cannot run on its own</a:t>
            </a:r>
            <a:r>
              <a:rPr lang="en-US" sz="2400" dirty="0">
                <a:solidFill>
                  <a:schemeClr val="bg1"/>
                </a:solidFill>
                <a:latin typeface="Calibri" pitchFamily="34" charset="0"/>
                <a:cs typeface="Calibri" pitchFamily="34" charset="0"/>
              </a:rPr>
              <a:t>, and it </a:t>
            </a:r>
            <a:r>
              <a:rPr lang="en-US" sz="2400" b="1" dirty="0">
                <a:solidFill>
                  <a:srgbClr val="FFC000"/>
                </a:solidFill>
                <a:latin typeface="Calibri" pitchFamily="34" charset="0"/>
                <a:cs typeface="Calibri" pitchFamily="34" charset="0"/>
              </a:rPr>
              <a:t>cannot be tested without a form</a:t>
            </a:r>
            <a:r>
              <a:rPr lang="en-US" sz="2400" b="1" dirty="0">
                <a:solidFill>
                  <a:schemeClr val="bg1"/>
                </a:solidFill>
                <a:latin typeface="Calibri" pitchFamily="34" charset="0"/>
                <a:cs typeface="Calibri" pitchFamily="34" charset="0"/>
              </a:rPr>
              <a:t>.</a:t>
            </a:r>
          </a:p>
          <a:p>
            <a:pPr marL="457200" indent="-457200" algn="just">
              <a:spcBef>
                <a:spcPct val="50000"/>
              </a:spcBef>
              <a:buFont typeface="Wingdings" pitchFamily="2" charset="2"/>
              <a:buChar char="q"/>
            </a:pPr>
            <a:r>
              <a:rPr lang="en-US" sz="2400" dirty="0">
                <a:solidFill>
                  <a:schemeClr val="bg1"/>
                </a:solidFill>
                <a:latin typeface="Calibri" pitchFamily="34" charset="0"/>
                <a:cs typeface="Calibri" pitchFamily="34" charset="0"/>
              </a:rPr>
              <a:t>Start a new Windows Application project, and then create a new class by adding a Class item to your project. </a:t>
            </a:r>
            <a:endParaRPr lang="en-US" sz="2400" dirty="0" smtClean="0">
              <a:solidFill>
                <a:schemeClr val="bg1"/>
              </a:solidFill>
              <a:latin typeface="Calibri" pitchFamily="34" charset="0"/>
              <a:cs typeface="Calibri" pitchFamily="34" charset="0"/>
            </a:endParaRPr>
          </a:p>
          <a:p>
            <a:pPr marL="457200" indent="-457200" algn="just">
              <a:spcBef>
                <a:spcPct val="50000"/>
              </a:spcBef>
              <a:buFont typeface="Wingdings" pitchFamily="2" charset="2"/>
              <a:buChar char="q"/>
            </a:pPr>
            <a:endParaRPr lang="en-US" sz="2400" dirty="0">
              <a:solidFill>
                <a:schemeClr val="bg1"/>
              </a:solidFill>
              <a:latin typeface="Calibri" pitchFamily="34" charset="0"/>
              <a:cs typeface="Calibri" pitchFamily="34" charset="0"/>
            </a:endParaRPr>
          </a:p>
          <a:p>
            <a:pPr marL="457200" indent="-457200" algn="just">
              <a:spcBef>
                <a:spcPct val="50000"/>
              </a:spcBef>
              <a:buFont typeface="Wingdings" pitchFamily="2" charset="2"/>
              <a:buChar char="q"/>
            </a:pPr>
            <a:r>
              <a:rPr lang="en-US" sz="2400" dirty="0">
                <a:solidFill>
                  <a:schemeClr val="bg1"/>
                </a:solidFill>
                <a:latin typeface="Calibri" pitchFamily="34" charset="0"/>
                <a:cs typeface="Calibri" pitchFamily="34" charset="0"/>
              </a:rPr>
              <a:t>At this point, you already have a class, even though it does not do anything. Then switch back to the Form Designer, add a button to the form and insert the code in its Click event handler:</a:t>
            </a:r>
          </a:p>
          <a:p>
            <a:pPr marL="457200" indent="-457200" algn="just">
              <a:spcBef>
                <a:spcPct val="50000"/>
              </a:spcBef>
            </a:pPr>
            <a:r>
              <a:rPr lang="en-US" sz="2400" dirty="0">
                <a:solidFill>
                  <a:schemeClr val="bg1"/>
                </a:solidFill>
                <a:latin typeface="Calibri" pitchFamily="34" charset="0"/>
                <a:cs typeface="Calibri" pitchFamily="34" charset="0"/>
              </a:rPr>
              <a:t>			</a:t>
            </a:r>
            <a:r>
              <a:rPr lang="en-US" sz="2400" dirty="0" smtClean="0">
                <a:solidFill>
                  <a:schemeClr val="bg1"/>
                </a:solidFill>
                <a:latin typeface="Calibri" pitchFamily="34" charset="0"/>
                <a:cs typeface="Calibri" pitchFamily="34" charset="0"/>
              </a:rPr>
              <a:t>	</a:t>
            </a:r>
            <a:r>
              <a:rPr lang="en-US" sz="2400" b="1" dirty="0" smtClean="0">
                <a:solidFill>
                  <a:srgbClr val="FFC000"/>
                </a:solidFill>
                <a:latin typeface="Calibri" pitchFamily="34" charset="0"/>
                <a:cs typeface="Calibri" pitchFamily="34" charset="0"/>
              </a:rPr>
              <a:t>Dim </a:t>
            </a:r>
            <a:r>
              <a:rPr lang="en-US" sz="2400" b="1" dirty="0">
                <a:solidFill>
                  <a:srgbClr val="FFC000"/>
                </a:solidFill>
                <a:latin typeface="Calibri" pitchFamily="34" charset="0"/>
                <a:cs typeface="Calibri" pitchFamily="34" charset="0"/>
              </a:rPr>
              <a:t>obj1 As </a:t>
            </a:r>
            <a:r>
              <a:rPr lang="en-US" sz="2400" b="1" dirty="0" err="1">
                <a:solidFill>
                  <a:srgbClr val="FFC000"/>
                </a:solidFill>
                <a:latin typeface="Calibri" pitchFamily="34" charset="0"/>
                <a:cs typeface="Calibri" pitchFamily="34" charset="0"/>
              </a:rPr>
              <a:t>className</a:t>
            </a:r>
            <a:r>
              <a:rPr lang="en-US" sz="2400" b="1" dirty="0">
                <a:solidFill>
                  <a:srgbClr val="FFC000"/>
                </a:solidFill>
                <a:latin typeface="Calibri" pitchFamily="34" charset="0"/>
                <a:cs typeface="Calibri" pitchFamily="34" charset="0"/>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457200" y="152400"/>
            <a:ext cx="8153400" cy="588963"/>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FF00"/>
                </a:solidFill>
                <a:latin typeface="Arial" charset="0"/>
              </a:rPr>
              <a:t>List of Methods A Class Exposes</a:t>
            </a:r>
          </a:p>
        </p:txBody>
      </p:sp>
      <p:sp>
        <p:nvSpPr>
          <p:cNvPr id="8197" name="Text Box 5"/>
          <p:cNvSpPr txBox="1">
            <a:spLocks noChangeArrowheads="1"/>
          </p:cNvSpPr>
          <p:nvPr/>
        </p:nvSpPr>
        <p:spPr bwMode="auto">
          <a:xfrm>
            <a:off x="381000" y="838200"/>
            <a:ext cx="8229600" cy="762000"/>
          </a:xfrm>
          <a:prstGeom prst="rect">
            <a:avLst/>
          </a:prstGeom>
          <a:noFill/>
          <a:ln w="9525">
            <a:noFill/>
            <a:miter lim="800000"/>
            <a:headEnd/>
            <a:tailEnd/>
          </a:ln>
          <a:effectLst/>
        </p:spPr>
        <p:txBody>
          <a:bodyPr>
            <a:spAutoFit/>
          </a:bodyPr>
          <a:lstStyle/>
          <a:p>
            <a:pPr algn="just">
              <a:spcBef>
                <a:spcPct val="50000"/>
              </a:spcBef>
            </a:pPr>
            <a:r>
              <a:rPr lang="en-US" sz="2200" dirty="0">
                <a:solidFill>
                  <a:schemeClr val="bg1"/>
                </a:solidFill>
                <a:latin typeface="Calibri" pitchFamily="34" charset="0"/>
                <a:cs typeface="Calibri" pitchFamily="34" charset="0"/>
              </a:rPr>
              <a:t>After the object variable obj1, if we type a period (.) , a list of methods are displayed as follows:</a:t>
            </a:r>
          </a:p>
        </p:txBody>
      </p:sp>
      <p:sp>
        <p:nvSpPr>
          <p:cNvPr id="8198" name="Text Box 6"/>
          <p:cNvSpPr txBox="1">
            <a:spLocks noChangeArrowheads="1"/>
          </p:cNvSpPr>
          <p:nvPr/>
        </p:nvSpPr>
        <p:spPr bwMode="auto">
          <a:xfrm>
            <a:off x="1524000" y="2133600"/>
            <a:ext cx="3276600" cy="1785104"/>
          </a:xfrm>
          <a:prstGeom prst="rect">
            <a:avLst/>
          </a:prstGeom>
          <a:noFill/>
          <a:ln w="9525">
            <a:noFill/>
            <a:miter lim="800000"/>
            <a:headEnd/>
            <a:tailEnd/>
          </a:ln>
          <a:effectLst/>
        </p:spPr>
        <p:txBody>
          <a:bodyPr>
            <a:spAutoFit/>
          </a:bodyPr>
          <a:lstStyle/>
          <a:p>
            <a:pPr>
              <a:buClr>
                <a:srgbClr val="FFC000"/>
              </a:buClr>
              <a:buFont typeface="Wingdings" pitchFamily="2" charset="2"/>
              <a:buChar char="Ø"/>
            </a:pPr>
            <a:r>
              <a:rPr lang="en-US" sz="2200" dirty="0">
                <a:latin typeface="Arial" charset="0"/>
              </a:rPr>
              <a:t> </a:t>
            </a:r>
            <a:r>
              <a:rPr lang="en-US" sz="2200" b="1" dirty="0">
                <a:solidFill>
                  <a:srgbClr val="FFC000"/>
                </a:solidFill>
                <a:latin typeface="Arial" charset="0"/>
              </a:rPr>
              <a:t>Equals</a:t>
            </a:r>
          </a:p>
          <a:p>
            <a:pPr>
              <a:buClr>
                <a:srgbClr val="FFC000"/>
              </a:buClr>
              <a:buFont typeface="Wingdings" pitchFamily="2" charset="2"/>
              <a:buChar char="Ø"/>
            </a:pPr>
            <a:r>
              <a:rPr lang="en-US" sz="2200" b="1" dirty="0">
                <a:solidFill>
                  <a:srgbClr val="FFC000"/>
                </a:solidFill>
                <a:latin typeface="Arial" charset="0"/>
              </a:rPr>
              <a:t> </a:t>
            </a:r>
            <a:r>
              <a:rPr lang="en-US" sz="2200" b="1" dirty="0" err="1">
                <a:solidFill>
                  <a:srgbClr val="FFC000"/>
                </a:solidFill>
                <a:latin typeface="Arial" charset="0"/>
              </a:rPr>
              <a:t>GetHashCode</a:t>
            </a:r>
            <a:endParaRPr lang="en-US" sz="2200" b="1" dirty="0">
              <a:solidFill>
                <a:srgbClr val="FFC000"/>
              </a:solidFill>
              <a:latin typeface="Arial" charset="0"/>
            </a:endParaRPr>
          </a:p>
          <a:p>
            <a:pPr>
              <a:buClr>
                <a:srgbClr val="FFC000"/>
              </a:buClr>
              <a:buFont typeface="Wingdings" pitchFamily="2" charset="2"/>
              <a:buChar char="Ø"/>
            </a:pPr>
            <a:r>
              <a:rPr lang="en-US" sz="2200" b="1" dirty="0">
                <a:solidFill>
                  <a:srgbClr val="FFC000"/>
                </a:solidFill>
                <a:latin typeface="Arial" charset="0"/>
              </a:rPr>
              <a:t> </a:t>
            </a:r>
            <a:r>
              <a:rPr lang="en-US" sz="2200" b="1" dirty="0" err="1">
                <a:solidFill>
                  <a:srgbClr val="FFC000"/>
                </a:solidFill>
                <a:latin typeface="Arial" charset="0"/>
              </a:rPr>
              <a:t>GetType</a:t>
            </a:r>
            <a:endParaRPr lang="en-US" sz="2200" b="1" dirty="0">
              <a:solidFill>
                <a:srgbClr val="FFC000"/>
              </a:solidFill>
              <a:latin typeface="Arial" charset="0"/>
            </a:endParaRPr>
          </a:p>
          <a:p>
            <a:pPr>
              <a:buClr>
                <a:srgbClr val="FFC000"/>
              </a:buClr>
              <a:buFont typeface="Wingdings" pitchFamily="2" charset="2"/>
              <a:buChar char="Ø"/>
            </a:pPr>
            <a:r>
              <a:rPr lang="en-US" sz="2200" b="1" dirty="0">
                <a:solidFill>
                  <a:srgbClr val="FFC000"/>
                </a:solidFill>
                <a:latin typeface="Arial" charset="0"/>
              </a:rPr>
              <a:t> </a:t>
            </a:r>
            <a:r>
              <a:rPr lang="en-US" sz="2200" b="1" dirty="0" err="1">
                <a:solidFill>
                  <a:srgbClr val="FFC000"/>
                </a:solidFill>
                <a:latin typeface="Arial" charset="0"/>
              </a:rPr>
              <a:t>ReferenceEqual</a:t>
            </a:r>
            <a:endParaRPr lang="en-US" sz="2200" b="1" dirty="0">
              <a:solidFill>
                <a:srgbClr val="FFC000"/>
              </a:solidFill>
              <a:latin typeface="Arial" charset="0"/>
            </a:endParaRPr>
          </a:p>
          <a:p>
            <a:pPr>
              <a:buClr>
                <a:srgbClr val="FFC000"/>
              </a:buClr>
              <a:buFont typeface="Wingdings" pitchFamily="2" charset="2"/>
              <a:buChar char="Ø"/>
            </a:pPr>
            <a:r>
              <a:rPr lang="en-US" sz="2200" b="1" dirty="0">
                <a:solidFill>
                  <a:srgbClr val="FFC000"/>
                </a:solidFill>
                <a:latin typeface="Arial" charset="0"/>
              </a:rPr>
              <a:t> </a:t>
            </a:r>
            <a:r>
              <a:rPr lang="en-US" sz="2200" b="1" dirty="0" err="1">
                <a:solidFill>
                  <a:srgbClr val="FFC000"/>
                </a:solidFill>
                <a:latin typeface="Arial" charset="0"/>
              </a:rPr>
              <a:t>ToString</a:t>
            </a:r>
            <a:endParaRPr lang="en-US" sz="2200" b="1" dirty="0">
              <a:solidFill>
                <a:srgbClr val="FFC000"/>
              </a:solidFill>
              <a:latin typeface="Arial" charset="0"/>
            </a:endParaRPr>
          </a:p>
        </p:txBody>
      </p:sp>
      <p:sp>
        <p:nvSpPr>
          <p:cNvPr id="8199" name="Text Box 7"/>
          <p:cNvSpPr txBox="1">
            <a:spLocks noChangeArrowheads="1"/>
          </p:cNvSpPr>
          <p:nvPr/>
        </p:nvSpPr>
        <p:spPr bwMode="auto">
          <a:xfrm>
            <a:off x="228600" y="4343400"/>
            <a:ext cx="8610600" cy="762000"/>
          </a:xfrm>
          <a:prstGeom prst="rect">
            <a:avLst/>
          </a:prstGeom>
          <a:noFill/>
          <a:ln w="9525">
            <a:noFill/>
            <a:miter lim="800000"/>
            <a:headEnd/>
            <a:tailEnd/>
          </a:ln>
          <a:effectLst/>
        </p:spPr>
        <p:txBody>
          <a:bodyPr>
            <a:spAutoFit/>
          </a:bodyPr>
          <a:lstStyle/>
          <a:p>
            <a:pPr algn="just">
              <a:spcBef>
                <a:spcPct val="50000"/>
              </a:spcBef>
            </a:pPr>
            <a:r>
              <a:rPr lang="en-US" sz="2200" dirty="0">
                <a:solidFill>
                  <a:schemeClr val="bg1"/>
                </a:solidFill>
                <a:latin typeface="Calibri" pitchFamily="34" charset="0"/>
                <a:cs typeface="Calibri" pitchFamily="34" charset="0"/>
              </a:rPr>
              <a:t>These methods are provided by the </a:t>
            </a:r>
            <a:r>
              <a:rPr lang="en-US" sz="2200" b="1" dirty="0">
                <a:solidFill>
                  <a:schemeClr val="bg1"/>
                </a:solidFill>
                <a:latin typeface="Calibri" pitchFamily="34" charset="0"/>
                <a:cs typeface="Calibri" pitchFamily="34" charset="0"/>
              </a:rPr>
              <a:t>Common Language Runtime (CLR).</a:t>
            </a:r>
            <a:r>
              <a:rPr lang="en-US" sz="2200" dirty="0">
                <a:solidFill>
                  <a:schemeClr val="bg1"/>
                </a:solidFill>
                <a:latin typeface="Calibri" pitchFamily="34" charset="0"/>
                <a:cs typeface="Calibri" pitchFamily="34" charset="0"/>
              </a:rPr>
              <a:t> You don’t have to supply any code for these methods.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ext Box 4"/>
          <p:cNvSpPr txBox="1">
            <a:spLocks noChangeArrowheads="1"/>
          </p:cNvSpPr>
          <p:nvPr/>
        </p:nvSpPr>
        <p:spPr bwMode="auto">
          <a:xfrm>
            <a:off x="1371600" y="457200"/>
            <a:ext cx="5791200" cy="3277820"/>
          </a:xfrm>
          <a:prstGeom prst="rect">
            <a:avLst/>
          </a:prstGeom>
          <a:noFill/>
          <a:ln w="28575" cmpd="thickThin">
            <a:solidFill>
              <a:srgbClr val="92D050"/>
            </a:solidFill>
            <a:prstDash val="sysDot"/>
            <a:miter lim="800000"/>
            <a:headEnd/>
            <a:tailEnd/>
          </a:ln>
          <a:effectLst/>
        </p:spPr>
        <p:txBody>
          <a:bodyPr>
            <a:spAutoFit/>
          </a:bodyPr>
          <a:lstStyle/>
          <a:p>
            <a:pPr>
              <a:spcBef>
                <a:spcPct val="50000"/>
              </a:spcBef>
            </a:pPr>
            <a:r>
              <a:rPr lang="en-US" dirty="0">
                <a:solidFill>
                  <a:schemeClr val="bg1"/>
                </a:solidFill>
                <a:latin typeface="Calibri" pitchFamily="34" charset="0"/>
                <a:cs typeface="Calibri" pitchFamily="34" charset="0"/>
              </a:rPr>
              <a:t>Dim </a:t>
            </a:r>
            <a:r>
              <a:rPr lang="en-US" b="1" dirty="0">
                <a:solidFill>
                  <a:schemeClr val="bg1"/>
                </a:solidFill>
                <a:latin typeface="Calibri" pitchFamily="34" charset="0"/>
                <a:cs typeface="Calibri" pitchFamily="34" charset="0"/>
              </a:rPr>
              <a:t>obj1</a:t>
            </a:r>
            <a:r>
              <a:rPr lang="en-US" dirty="0">
                <a:solidFill>
                  <a:schemeClr val="bg1"/>
                </a:solidFill>
                <a:latin typeface="Calibri" pitchFamily="34" charset="0"/>
                <a:cs typeface="Calibri" pitchFamily="34" charset="0"/>
              </a:rPr>
              <a:t> As New Minimal()</a:t>
            </a:r>
          </a:p>
          <a:p>
            <a:pPr>
              <a:spcBef>
                <a:spcPct val="50000"/>
              </a:spcBef>
            </a:pPr>
            <a:r>
              <a:rPr lang="en-US" dirty="0" err="1">
                <a:solidFill>
                  <a:schemeClr val="bg1"/>
                </a:solidFill>
                <a:latin typeface="Calibri" pitchFamily="34" charset="0"/>
                <a:cs typeface="Calibri" pitchFamily="34" charset="0"/>
              </a:rPr>
              <a:t>Console.WriteLine</a:t>
            </a:r>
            <a:r>
              <a:rPr lang="en-US" dirty="0">
                <a:solidFill>
                  <a:schemeClr val="bg1"/>
                </a:solidFill>
                <a:latin typeface="Calibri" pitchFamily="34" charset="0"/>
                <a:cs typeface="Calibri" pitchFamily="34" charset="0"/>
              </a:rPr>
              <a:t>(obj1.ToString)</a:t>
            </a:r>
          </a:p>
          <a:p>
            <a:pPr>
              <a:spcBef>
                <a:spcPct val="50000"/>
              </a:spcBef>
            </a:pPr>
            <a:r>
              <a:rPr lang="en-US" dirty="0" err="1">
                <a:solidFill>
                  <a:schemeClr val="bg1"/>
                </a:solidFill>
                <a:latin typeface="Calibri" pitchFamily="34" charset="0"/>
                <a:cs typeface="Calibri" pitchFamily="34" charset="0"/>
              </a:rPr>
              <a:t>Console.WriteLine</a:t>
            </a:r>
            <a:r>
              <a:rPr lang="en-US" dirty="0">
                <a:solidFill>
                  <a:schemeClr val="bg1"/>
                </a:solidFill>
                <a:latin typeface="Calibri" pitchFamily="34" charset="0"/>
                <a:cs typeface="Calibri" pitchFamily="34" charset="0"/>
              </a:rPr>
              <a:t>(obj1.GetType)</a:t>
            </a:r>
          </a:p>
          <a:p>
            <a:pPr>
              <a:spcBef>
                <a:spcPct val="50000"/>
              </a:spcBef>
            </a:pPr>
            <a:r>
              <a:rPr lang="en-US" dirty="0" err="1">
                <a:solidFill>
                  <a:schemeClr val="bg1"/>
                </a:solidFill>
                <a:latin typeface="Calibri" pitchFamily="34" charset="0"/>
                <a:cs typeface="Calibri" pitchFamily="34" charset="0"/>
              </a:rPr>
              <a:t>Console.WriteLine</a:t>
            </a:r>
            <a:r>
              <a:rPr lang="en-US" dirty="0">
                <a:solidFill>
                  <a:schemeClr val="bg1"/>
                </a:solidFill>
                <a:latin typeface="Calibri" pitchFamily="34" charset="0"/>
                <a:cs typeface="Calibri" pitchFamily="34" charset="0"/>
              </a:rPr>
              <a:t>(obj1.GetHashCode)</a:t>
            </a:r>
          </a:p>
          <a:p>
            <a:pPr>
              <a:spcBef>
                <a:spcPct val="50000"/>
              </a:spcBef>
            </a:pPr>
            <a:endParaRPr lang="en-US" dirty="0">
              <a:solidFill>
                <a:schemeClr val="bg1"/>
              </a:solidFill>
              <a:latin typeface="Calibri" pitchFamily="34" charset="0"/>
              <a:cs typeface="Calibri" pitchFamily="34" charset="0"/>
            </a:endParaRPr>
          </a:p>
          <a:p>
            <a:pPr>
              <a:spcBef>
                <a:spcPct val="50000"/>
              </a:spcBef>
            </a:pPr>
            <a:r>
              <a:rPr lang="en-US" dirty="0">
                <a:solidFill>
                  <a:schemeClr val="bg1"/>
                </a:solidFill>
                <a:latin typeface="Calibri" pitchFamily="34" charset="0"/>
                <a:cs typeface="Calibri" pitchFamily="34" charset="0"/>
              </a:rPr>
              <a:t>Dim </a:t>
            </a:r>
            <a:r>
              <a:rPr lang="en-US" b="1" dirty="0">
                <a:solidFill>
                  <a:schemeClr val="bg1"/>
                </a:solidFill>
                <a:latin typeface="Calibri" pitchFamily="34" charset="0"/>
                <a:cs typeface="Calibri" pitchFamily="34" charset="0"/>
              </a:rPr>
              <a:t>obj2</a:t>
            </a:r>
            <a:r>
              <a:rPr lang="en-US" dirty="0">
                <a:solidFill>
                  <a:schemeClr val="bg1"/>
                </a:solidFill>
                <a:latin typeface="Calibri" pitchFamily="34" charset="0"/>
                <a:cs typeface="Calibri" pitchFamily="34" charset="0"/>
              </a:rPr>
              <a:t> As New Minimal()</a:t>
            </a:r>
          </a:p>
          <a:p>
            <a:pPr>
              <a:spcBef>
                <a:spcPct val="50000"/>
              </a:spcBef>
            </a:pPr>
            <a:r>
              <a:rPr lang="en-US" dirty="0" err="1">
                <a:solidFill>
                  <a:schemeClr val="bg1"/>
                </a:solidFill>
                <a:latin typeface="Calibri" pitchFamily="34" charset="0"/>
                <a:cs typeface="Calibri" pitchFamily="34" charset="0"/>
              </a:rPr>
              <a:t>Console.WriteLine</a:t>
            </a:r>
            <a:r>
              <a:rPr lang="en-US" dirty="0">
                <a:solidFill>
                  <a:schemeClr val="bg1"/>
                </a:solidFill>
                <a:latin typeface="Calibri" pitchFamily="34" charset="0"/>
                <a:cs typeface="Calibri" pitchFamily="34" charset="0"/>
              </a:rPr>
              <a:t>(obj1.Equals(obj2))</a:t>
            </a:r>
          </a:p>
          <a:p>
            <a:pPr>
              <a:spcBef>
                <a:spcPct val="50000"/>
              </a:spcBef>
            </a:pPr>
            <a:r>
              <a:rPr lang="en-US" dirty="0" err="1">
                <a:solidFill>
                  <a:schemeClr val="bg1"/>
                </a:solidFill>
                <a:latin typeface="Calibri" pitchFamily="34" charset="0"/>
                <a:cs typeface="Calibri" pitchFamily="34" charset="0"/>
              </a:rPr>
              <a:t>Console.WriteLine</a:t>
            </a:r>
            <a:r>
              <a:rPr lang="en-US" dirty="0">
                <a:solidFill>
                  <a:schemeClr val="bg1"/>
                </a:solidFill>
                <a:latin typeface="Calibri" pitchFamily="34" charset="0"/>
                <a:cs typeface="Calibri" pitchFamily="34" charset="0"/>
              </a:rPr>
              <a:t>(</a:t>
            </a:r>
            <a:r>
              <a:rPr lang="en-US" dirty="0" err="1">
                <a:solidFill>
                  <a:schemeClr val="bg1"/>
                </a:solidFill>
                <a:latin typeface="Calibri" pitchFamily="34" charset="0"/>
                <a:cs typeface="Calibri" pitchFamily="34" charset="0"/>
              </a:rPr>
              <a:t>ReferenceEqual</a:t>
            </a:r>
            <a:r>
              <a:rPr lang="en-US" dirty="0">
                <a:solidFill>
                  <a:schemeClr val="bg1"/>
                </a:solidFill>
                <a:latin typeface="Calibri" pitchFamily="34" charset="0"/>
                <a:cs typeface="Calibri" pitchFamily="34" charset="0"/>
              </a:rPr>
              <a:t>(obj1, obj2))</a:t>
            </a:r>
          </a:p>
        </p:txBody>
      </p:sp>
      <p:sp>
        <p:nvSpPr>
          <p:cNvPr id="15365" name="Text Box 5"/>
          <p:cNvSpPr txBox="1">
            <a:spLocks noChangeArrowheads="1"/>
          </p:cNvSpPr>
          <p:nvPr/>
        </p:nvSpPr>
        <p:spPr bwMode="auto">
          <a:xfrm>
            <a:off x="2286000" y="-76200"/>
            <a:ext cx="4343400" cy="528638"/>
          </a:xfrm>
          <a:prstGeom prst="rect">
            <a:avLst/>
          </a:prstGeom>
          <a:noFill/>
          <a:ln w="9525">
            <a:noFill/>
            <a:miter lim="800000"/>
            <a:headEnd/>
            <a:tailEnd/>
          </a:ln>
          <a:effectLst/>
        </p:spPr>
        <p:txBody>
          <a:bodyPr>
            <a:spAutoFit/>
          </a:bodyPr>
          <a:lstStyle/>
          <a:p>
            <a:pPr algn="ctr">
              <a:spcBef>
                <a:spcPct val="50000"/>
              </a:spcBef>
            </a:pPr>
            <a:r>
              <a:rPr lang="en-US" sz="2800" b="1" dirty="0">
                <a:solidFill>
                  <a:srgbClr val="FFFF00"/>
                </a:solidFill>
                <a:latin typeface="Arial" charset="0"/>
              </a:rPr>
              <a:t>An Example</a:t>
            </a:r>
          </a:p>
        </p:txBody>
      </p:sp>
      <p:sp>
        <p:nvSpPr>
          <p:cNvPr id="15366" name="Text Box 6"/>
          <p:cNvSpPr txBox="1">
            <a:spLocks noChangeArrowheads="1"/>
          </p:cNvSpPr>
          <p:nvPr/>
        </p:nvSpPr>
        <p:spPr bwMode="auto">
          <a:xfrm>
            <a:off x="0" y="3810000"/>
            <a:ext cx="9144000" cy="2505075"/>
          </a:xfrm>
          <a:prstGeom prst="rect">
            <a:avLst/>
          </a:prstGeom>
          <a:noFill/>
          <a:ln w="9525">
            <a:noFill/>
            <a:miter lim="800000"/>
            <a:headEnd/>
            <a:tailEnd/>
          </a:ln>
          <a:effectLst/>
        </p:spPr>
        <p:txBody>
          <a:bodyPr>
            <a:spAutoFit/>
          </a:bodyPr>
          <a:lstStyle/>
          <a:p>
            <a:pPr>
              <a:spcBef>
                <a:spcPct val="50000"/>
              </a:spcBef>
              <a:tabLst>
                <a:tab pos="347663" algn="l"/>
                <a:tab pos="3657600" algn="l"/>
              </a:tabLst>
            </a:pPr>
            <a:r>
              <a:rPr lang="en-US" sz="2000" dirty="0">
                <a:solidFill>
                  <a:schemeClr val="bg1"/>
                </a:solidFill>
                <a:latin typeface="Arial" charset="0"/>
              </a:rPr>
              <a:t>The following lines will be printed on the Output window:</a:t>
            </a:r>
          </a:p>
          <a:p>
            <a:pPr>
              <a:spcBef>
                <a:spcPct val="50000"/>
              </a:spcBef>
              <a:tabLst>
                <a:tab pos="347663" algn="l"/>
                <a:tab pos="3657600" algn="l"/>
              </a:tabLst>
            </a:pPr>
            <a:r>
              <a:rPr lang="en-US" sz="2000" dirty="0">
                <a:latin typeface="Arial" charset="0"/>
              </a:rPr>
              <a:t>	</a:t>
            </a:r>
            <a:r>
              <a:rPr lang="en-US" sz="1800" b="1" dirty="0">
                <a:solidFill>
                  <a:srgbClr val="FFC000"/>
                </a:solidFill>
                <a:latin typeface="Arial" charset="0"/>
              </a:rPr>
              <a:t>WindowsApplication1.Minimal</a:t>
            </a:r>
            <a:r>
              <a:rPr lang="en-US" sz="1800" dirty="0">
                <a:latin typeface="Arial" charset="0"/>
              </a:rPr>
              <a:t> </a:t>
            </a:r>
            <a:r>
              <a:rPr lang="en-US" sz="1800" i="1" dirty="0">
                <a:solidFill>
                  <a:schemeClr val="bg1"/>
                </a:solidFill>
                <a:latin typeface="Arial" charset="0"/>
              </a:rPr>
              <a:t>(Complete name of the  class)</a:t>
            </a:r>
          </a:p>
          <a:p>
            <a:pPr>
              <a:spcBef>
                <a:spcPct val="50000"/>
              </a:spcBef>
              <a:tabLst>
                <a:tab pos="347663" algn="l"/>
                <a:tab pos="3657600" algn="l"/>
              </a:tabLst>
            </a:pPr>
            <a:r>
              <a:rPr lang="en-US" sz="1800" dirty="0">
                <a:latin typeface="Arial" charset="0"/>
              </a:rPr>
              <a:t>	</a:t>
            </a:r>
            <a:r>
              <a:rPr lang="en-US" sz="1800" b="1" dirty="0">
                <a:solidFill>
                  <a:srgbClr val="FFC000"/>
                </a:solidFill>
                <a:latin typeface="Arial" charset="0"/>
              </a:rPr>
              <a:t>WindowsApplication1.Minimal</a:t>
            </a:r>
            <a:r>
              <a:rPr lang="en-US" sz="1800" b="1" dirty="0">
                <a:solidFill>
                  <a:schemeClr val="accent2"/>
                </a:solidFill>
                <a:latin typeface="Arial" charset="0"/>
              </a:rPr>
              <a:t> </a:t>
            </a:r>
            <a:r>
              <a:rPr lang="en-US" sz="1800" i="1" dirty="0">
                <a:solidFill>
                  <a:schemeClr val="bg1"/>
                </a:solidFill>
                <a:latin typeface="Arial" charset="0"/>
              </a:rPr>
              <a:t>(The name of the object is the name as its type)</a:t>
            </a:r>
          </a:p>
          <a:p>
            <a:pPr>
              <a:spcBef>
                <a:spcPct val="50000"/>
              </a:spcBef>
              <a:tabLst>
                <a:tab pos="347663" algn="l"/>
                <a:tab pos="3657600" algn="l"/>
              </a:tabLst>
            </a:pPr>
            <a:r>
              <a:rPr lang="en-US" sz="1800" dirty="0">
                <a:latin typeface="Arial" charset="0"/>
              </a:rPr>
              <a:t>	</a:t>
            </a:r>
            <a:r>
              <a:rPr lang="en-US" sz="1800" b="1" dirty="0">
                <a:solidFill>
                  <a:srgbClr val="FFC000"/>
                </a:solidFill>
                <a:latin typeface="Arial" charset="0"/>
              </a:rPr>
              <a:t>18 </a:t>
            </a:r>
            <a:r>
              <a:rPr lang="en-US" sz="1800" dirty="0">
                <a:latin typeface="Arial" charset="0"/>
              </a:rPr>
              <a:t>	</a:t>
            </a:r>
            <a:r>
              <a:rPr lang="en-US" sz="1800" i="1" dirty="0">
                <a:solidFill>
                  <a:schemeClr val="bg1"/>
                </a:solidFill>
                <a:latin typeface="Arial" charset="0"/>
              </a:rPr>
              <a:t>(hash code of the object variable)</a:t>
            </a:r>
          </a:p>
          <a:p>
            <a:pPr>
              <a:spcBef>
                <a:spcPct val="50000"/>
              </a:spcBef>
              <a:tabLst>
                <a:tab pos="347663" algn="l"/>
                <a:tab pos="3657600" algn="l"/>
              </a:tabLst>
            </a:pPr>
            <a:r>
              <a:rPr lang="en-US" sz="1800" dirty="0">
                <a:latin typeface="Arial" charset="0"/>
              </a:rPr>
              <a:t>	</a:t>
            </a:r>
            <a:r>
              <a:rPr lang="en-US" sz="1800" b="1" dirty="0">
                <a:solidFill>
                  <a:srgbClr val="FFC000"/>
                </a:solidFill>
                <a:latin typeface="Arial" charset="0"/>
              </a:rPr>
              <a:t>False</a:t>
            </a:r>
            <a:r>
              <a:rPr lang="en-US" sz="1800" b="1" dirty="0">
                <a:solidFill>
                  <a:schemeClr val="accent2"/>
                </a:solidFill>
                <a:latin typeface="Arial" charset="0"/>
              </a:rPr>
              <a:t>	</a:t>
            </a:r>
            <a:r>
              <a:rPr lang="en-US" sz="1800" i="1" dirty="0">
                <a:solidFill>
                  <a:schemeClr val="bg1"/>
                </a:solidFill>
                <a:latin typeface="Arial" charset="0"/>
              </a:rPr>
              <a:t>(will be True if obj1 = obj2)</a:t>
            </a:r>
            <a:endParaRPr lang="en-US" sz="1800" b="1" dirty="0">
              <a:solidFill>
                <a:schemeClr val="bg1"/>
              </a:solidFill>
              <a:latin typeface="Arial" charset="0"/>
            </a:endParaRPr>
          </a:p>
          <a:p>
            <a:pPr>
              <a:spcBef>
                <a:spcPct val="50000"/>
              </a:spcBef>
              <a:tabLst>
                <a:tab pos="347663" algn="l"/>
                <a:tab pos="3657600" algn="l"/>
              </a:tabLst>
            </a:pPr>
            <a:r>
              <a:rPr lang="en-US" sz="1800" dirty="0">
                <a:latin typeface="Arial" charset="0"/>
              </a:rPr>
              <a:t>	</a:t>
            </a:r>
            <a:r>
              <a:rPr lang="en-US" sz="1800" b="1" dirty="0">
                <a:solidFill>
                  <a:srgbClr val="FFC000"/>
                </a:solidFill>
                <a:latin typeface="Arial" charset="0"/>
              </a:rPr>
              <a:t>False </a:t>
            </a:r>
            <a:r>
              <a:rPr lang="en-US" sz="1800" dirty="0">
                <a:latin typeface="Arial" charset="0"/>
              </a:rPr>
              <a:t>	</a:t>
            </a:r>
            <a:r>
              <a:rPr lang="en-US" sz="1800" i="1" dirty="0">
                <a:solidFill>
                  <a:schemeClr val="bg1"/>
                </a:solidFill>
                <a:latin typeface="Arial" charset="0"/>
              </a:rPr>
              <a:t>(will be True if obj1 = obj2)</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ChangeArrowheads="1"/>
          </p:cNvSpPr>
          <p:nvPr/>
        </p:nvSpPr>
        <p:spPr bwMode="auto">
          <a:xfrm>
            <a:off x="685800" y="1219200"/>
            <a:ext cx="7543800" cy="1754326"/>
          </a:xfrm>
          <a:prstGeom prst="rect">
            <a:avLst/>
          </a:prstGeom>
          <a:noFill/>
          <a:ln w="22225" cmpd="thinThick">
            <a:solidFill>
              <a:srgbClr val="92D050"/>
            </a:solidFill>
            <a:prstDash val="solid"/>
            <a:miter lim="800000"/>
            <a:headEnd/>
            <a:tailEnd/>
          </a:ln>
          <a:effectLst/>
        </p:spPr>
        <p:txBody>
          <a:bodyPr>
            <a:spAutoFit/>
          </a:bodyPr>
          <a:lstStyle/>
          <a:p>
            <a:r>
              <a:rPr lang="en-US" dirty="0"/>
              <a:t>	</a:t>
            </a:r>
            <a:r>
              <a:rPr lang="en-US" b="1" noProof="1">
                <a:solidFill>
                  <a:schemeClr val="bg1"/>
                </a:solidFill>
              </a:rPr>
              <a:t>Public Class</a:t>
            </a:r>
            <a:r>
              <a:rPr lang="en-US" noProof="1">
                <a:solidFill>
                  <a:schemeClr val="bg1"/>
                </a:solidFill>
              </a:rPr>
              <a:t> </a:t>
            </a:r>
            <a:r>
              <a:rPr lang="en-US" b="1" noProof="1">
                <a:solidFill>
                  <a:srgbClr val="009900"/>
                </a:solidFill>
              </a:rPr>
              <a:t>Negate</a:t>
            </a:r>
          </a:p>
          <a:p>
            <a:r>
              <a:rPr lang="en-US" dirty="0"/>
              <a:t>	</a:t>
            </a:r>
            <a:r>
              <a:rPr lang="en-US" noProof="1"/>
              <a:t>    </a:t>
            </a:r>
            <a:r>
              <a:rPr lang="en-US" noProof="1">
                <a:solidFill>
                  <a:schemeClr val="bg1"/>
                </a:solidFill>
              </a:rPr>
              <a:t>Public</a:t>
            </a:r>
            <a:r>
              <a:rPr lang="en-US" noProof="1"/>
              <a:t> </a:t>
            </a:r>
            <a:r>
              <a:rPr lang="en-US" b="1" noProof="1">
                <a:solidFill>
                  <a:srgbClr val="00B0F0"/>
                </a:solidFill>
              </a:rPr>
              <a:t>num</a:t>
            </a:r>
            <a:r>
              <a:rPr lang="en-US" noProof="1"/>
              <a:t> </a:t>
            </a:r>
            <a:r>
              <a:rPr lang="en-US" noProof="1">
                <a:solidFill>
                  <a:schemeClr val="bg1"/>
                </a:solidFill>
              </a:rPr>
              <a:t>As Integer</a:t>
            </a:r>
          </a:p>
          <a:p>
            <a:r>
              <a:rPr lang="en-US" dirty="0"/>
              <a:t>	</a:t>
            </a:r>
            <a:r>
              <a:rPr lang="en-US" noProof="1"/>
              <a:t>    </a:t>
            </a:r>
            <a:r>
              <a:rPr lang="en-US" noProof="1">
                <a:solidFill>
                  <a:schemeClr val="bg1"/>
                </a:solidFill>
              </a:rPr>
              <a:t>Public Function </a:t>
            </a:r>
            <a:r>
              <a:rPr lang="en-US" b="1" noProof="1">
                <a:solidFill>
                  <a:srgbClr val="FFC000"/>
                </a:solidFill>
              </a:rPr>
              <a:t>Minus(</a:t>
            </a:r>
            <a:r>
              <a:rPr lang="en-US" b="1" dirty="0">
                <a:solidFill>
                  <a:srgbClr val="FFC000"/>
                </a:solidFill>
              </a:rPr>
              <a:t> </a:t>
            </a:r>
            <a:r>
              <a:rPr lang="en-US" b="1" noProof="1">
                <a:solidFill>
                  <a:srgbClr val="FFC000"/>
                </a:solidFill>
              </a:rPr>
              <a:t>)</a:t>
            </a:r>
            <a:r>
              <a:rPr lang="en-US" noProof="1">
                <a:solidFill>
                  <a:srgbClr val="FFC000"/>
                </a:solidFill>
              </a:rPr>
              <a:t> </a:t>
            </a:r>
            <a:r>
              <a:rPr lang="en-US" noProof="1">
                <a:solidFill>
                  <a:schemeClr val="bg1"/>
                </a:solidFill>
              </a:rPr>
              <a:t>As Integer</a:t>
            </a:r>
          </a:p>
          <a:p>
            <a:r>
              <a:rPr lang="en-US" dirty="0"/>
              <a:t>	</a:t>
            </a:r>
            <a:r>
              <a:rPr lang="en-US" noProof="1"/>
              <a:t>        </a:t>
            </a:r>
            <a:r>
              <a:rPr lang="en-US" noProof="1">
                <a:solidFill>
                  <a:schemeClr val="bg1"/>
                </a:solidFill>
              </a:rPr>
              <a:t>Return (-num)</a:t>
            </a:r>
          </a:p>
          <a:p>
            <a:r>
              <a:rPr lang="en-US" dirty="0">
                <a:solidFill>
                  <a:schemeClr val="bg1"/>
                </a:solidFill>
              </a:rPr>
              <a:t>	</a:t>
            </a:r>
            <a:r>
              <a:rPr lang="en-US" noProof="1">
                <a:solidFill>
                  <a:schemeClr val="bg1"/>
                </a:solidFill>
              </a:rPr>
              <a:t>    End Function</a:t>
            </a:r>
          </a:p>
          <a:p>
            <a:r>
              <a:rPr lang="en-US" dirty="0">
                <a:solidFill>
                  <a:schemeClr val="bg1"/>
                </a:solidFill>
              </a:rPr>
              <a:t>	</a:t>
            </a:r>
            <a:r>
              <a:rPr lang="en-US" b="1" noProof="1">
                <a:solidFill>
                  <a:schemeClr val="bg1"/>
                </a:solidFill>
              </a:rPr>
              <a:t>End Class</a:t>
            </a:r>
            <a:endParaRPr lang="en-US" b="1" dirty="0">
              <a:solidFill>
                <a:schemeClr val="bg1"/>
              </a:solidFill>
            </a:endParaRPr>
          </a:p>
        </p:txBody>
      </p:sp>
      <p:sp>
        <p:nvSpPr>
          <p:cNvPr id="9221" name="Text Box 5"/>
          <p:cNvSpPr txBox="1">
            <a:spLocks noChangeArrowheads="1"/>
          </p:cNvSpPr>
          <p:nvPr/>
        </p:nvSpPr>
        <p:spPr bwMode="auto">
          <a:xfrm>
            <a:off x="457200" y="152400"/>
            <a:ext cx="8153400" cy="1076325"/>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FF00"/>
                </a:solidFill>
                <a:latin typeface="Arial" charset="0"/>
              </a:rPr>
              <a:t>Adding One’s Own Property And Method To A Custom Class</a:t>
            </a:r>
          </a:p>
        </p:txBody>
      </p:sp>
      <p:sp>
        <p:nvSpPr>
          <p:cNvPr id="9222" name="Text Box 6"/>
          <p:cNvSpPr txBox="1">
            <a:spLocks noChangeArrowheads="1"/>
          </p:cNvSpPr>
          <p:nvPr/>
        </p:nvSpPr>
        <p:spPr bwMode="auto">
          <a:xfrm>
            <a:off x="228600" y="3962400"/>
            <a:ext cx="8686800" cy="1754326"/>
          </a:xfrm>
          <a:prstGeom prst="rect">
            <a:avLst/>
          </a:prstGeom>
          <a:noFill/>
          <a:ln w="9525">
            <a:noFill/>
            <a:miter lim="800000"/>
            <a:headEnd/>
            <a:tailEnd/>
          </a:ln>
          <a:effectLst/>
        </p:spPr>
        <p:txBody>
          <a:bodyPr>
            <a:spAutoFit/>
          </a:bodyPr>
          <a:lstStyle/>
          <a:p>
            <a:pPr algn="just">
              <a:spcBef>
                <a:spcPct val="50000"/>
              </a:spcBef>
            </a:pPr>
            <a:r>
              <a:rPr lang="en-US" sz="2400" dirty="0">
                <a:solidFill>
                  <a:schemeClr val="bg1"/>
                </a:solidFill>
                <a:latin typeface="Calibri" pitchFamily="34" charset="0"/>
                <a:cs typeface="Calibri" pitchFamily="34" charset="0"/>
              </a:rPr>
              <a:t>In the above case, ‘num’ is a </a:t>
            </a:r>
            <a:r>
              <a:rPr lang="en-US" sz="2400" b="1" dirty="0">
                <a:solidFill>
                  <a:srgbClr val="FFC000"/>
                </a:solidFill>
                <a:latin typeface="Calibri" pitchFamily="34" charset="0"/>
                <a:cs typeface="Calibri" pitchFamily="34" charset="0"/>
              </a:rPr>
              <a:t>property</a:t>
            </a:r>
            <a:r>
              <a:rPr lang="en-US" sz="2400" dirty="0">
                <a:solidFill>
                  <a:schemeClr val="bg1"/>
                </a:solidFill>
                <a:latin typeface="Calibri" pitchFamily="34" charset="0"/>
                <a:cs typeface="Calibri" pitchFamily="34" charset="0"/>
              </a:rPr>
              <a:t> of the class, declared as </a:t>
            </a:r>
            <a:r>
              <a:rPr lang="en-US" sz="2400" b="1" dirty="0">
                <a:solidFill>
                  <a:srgbClr val="FFC000"/>
                </a:solidFill>
                <a:latin typeface="Calibri" pitchFamily="34" charset="0"/>
                <a:cs typeface="Calibri" pitchFamily="34" charset="0"/>
              </a:rPr>
              <a:t>Public</a:t>
            </a:r>
            <a:r>
              <a:rPr lang="en-US" sz="2400" dirty="0">
                <a:solidFill>
                  <a:schemeClr val="bg1"/>
                </a:solidFill>
                <a:latin typeface="Calibri" pitchFamily="34" charset="0"/>
                <a:cs typeface="Calibri" pitchFamily="34" charset="0"/>
              </a:rPr>
              <a:t>.</a:t>
            </a:r>
          </a:p>
          <a:p>
            <a:pPr algn="just">
              <a:spcBef>
                <a:spcPct val="50000"/>
              </a:spcBef>
            </a:pPr>
            <a:r>
              <a:rPr lang="en-US" sz="2400" dirty="0">
                <a:solidFill>
                  <a:schemeClr val="bg1"/>
                </a:solidFill>
                <a:latin typeface="Calibri" pitchFamily="34" charset="0"/>
                <a:cs typeface="Calibri" pitchFamily="34" charset="0"/>
              </a:rPr>
              <a:t>The method of the class ‘Minus’ is exposed as Public procedures which displays the  negative value of a number.  </a:t>
            </a:r>
          </a:p>
        </p:txBody>
      </p:sp>
      <p:sp>
        <p:nvSpPr>
          <p:cNvPr id="9223" name="Line 7"/>
          <p:cNvSpPr>
            <a:spLocks noChangeShapeType="1"/>
          </p:cNvSpPr>
          <p:nvPr/>
        </p:nvSpPr>
        <p:spPr bwMode="auto">
          <a:xfrm flipH="1">
            <a:off x="990601" y="1371600"/>
            <a:ext cx="76200" cy="1447800"/>
          </a:xfrm>
          <a:prstGeom prst="line">
            <a:avLst/>
          </a:prstGeom>
          <a:noFill/>
          <a:ln w="28575">
            <a:solidFill>
              <a:srgbClr val="009900"/>
            </a:solidFill>
            <a:round/>
            <a:headEnd/>
            <a:tailEnd/>
          </a:ln>
          <a:effectLst/>
        </p:spPr>
        <p:txBody>
          <a:bodyPr/>
          <a:lstStyle/>
          <a:p>
            <a:endParaRPr lang="en-US"/>
          </a:p>
        </p:txBody>
      </p:sp>
      <p:sp>
        <p:nvSpPr>
          <p:cNvPr id="9224" name="Line 8"/>
          <p:cNvSpPr>
            <a:spLocks noChangeShapeType="1"/>
          </p:cNvSpPr>
          <p:nvPr/>
        </p:nvSpPr>
        <p:spPr bwMode="auto">
          <a:xfrm>
            <a:off x="1066800" y="1371600"/>
            <a:ext cx="609600" cy="0"/>
          </a:xfrm>
          <a:prstGeom prst="line">
            <a:avLst/>
          </a:prstGeom>
          <a:noFill/>
          <a:ln w="28575">
            <a:solidFill>
              <a:srgbClr val="009900"/>
            </a:solidFill>
            <a:round/>
            <a:headEnd/>
            <a:tailEnd type="triangle" w="med" len="med"/>
          </a:ln>
          <a:effectLst/>
        </p:spPr>
        <p:txBody>
          <a:bodyPr/>
          <a:lstStyle/>
          <a:p>
            <a:endParaRPr lang="en-US"/>
          </a:p>
        </p:txBody>
      </p:sp>
      <p:sp>
        <p:nvSpPr>
          <p:cNvPr id="9225" name="Line 9"/>
          <p:cNvSpPr>
            <a:spLocks noChangeShapeType="1"/>
          </p:cNvSpPr>
          <p:nvPr/>
        </p:nvSpPr>
        <p:spPr bwMode="auto">
          <a:xfrm>
            <a:off x="990600" y="2819400"/>
            <a:ext cx="533400" cy="0"/>
          </a:xfrm>
          <a:prstGeom prst="line">
            <a:avLst/>
          </a:prstGeom>
          <a:noFill/>
          <a:ln w="28575">
            <a:solidFill>
              <a:srgbClr val="009900"/>
            </a:solidFill>
            <a:round/>
            <a:headEnd/>
            <a:tailEnd type="triangle" w="med" len="med"/>
          </a:ln>
          <a:effectLst/>
        </p:spPr>
        <p:txBody>
          <a:bodyPr/>
          <a:lstStyle/>
          <a:p>
            <a:endParaRPr lang="en-US"/>
          </a:p>
        </p:txBody>
      </p:sp>
      <p:sp>
        <p:nvSpPr>
          <p:cNvPr id="9226" name="Line 10"/>
          <p:cNvSpPr>
            <a:spLocks noChangeShapeType="1"/>
          </p:cNvSpPr>
          <p:nvPr/>
        </p:nvSpPr>
        <p:spPr bwMode="auto">
          <a:xfrm flipH="1">
            <a:off x="1371600" y="1981200"/>
            <a:ext cx="76200" cy="533400"/>
          </a:xfrm>
          <a:prstGeom prst="line">
            <a:avLst/>
          </a:prstGeom>
          <a:noFill/>
          <a:ln w="28575">
            <a:solidFill>
              <a:srgbClr val="FFC000"/>
            </a:solidFill>
            <a:round/>
            <a:headEnd/>
            <a:tailEnd/>
          </a:ln>
          <a:effectLst/>
        </p:spPr>
        <p:txBody>
          <a:bodyPr/>
          <a:lstStyle/>
          <a:p>
            <a:endParaRPr lang="en-US"/>
          </a:p>
        </p:txBody>
      </p:sp>
      <p:sp>
        <p:nvSpPr>
          <p:cNvPr id="9227" name="Line 11"/>
          <p:cNvSpPr>
            <a:spLocks noChangeShapeType="1"/>
          </p:cNvSpPr>
          <p:nvPr/>
        </p:nvSpPr>
        <p:spPr bwMode="auto">
          <a:xfrm>
            <a:off x="1371600" y="2514600"/>
            <a:ext cx="533400" cy="0"/>
          </a:xfrm>
          <a:prstGeom prst="line">
            <a:avLst/>
          </a:prstGeom>
          <a:noFill/>
          <a:ln w="28575">
            <a:solidFill>
              <a:srgbClr val="FFC000"/>
            </a:solidFill>
            <a:round/>
            <a:headEnd/>
            <a:tailEnd type="triangle" w="med" len="med"/>
          </a:ln>
          <a:effectLst/>
        </p:spPr>
        <p:txBody>
          <a:bodyPr/>
          <a:lstStyle/>
          <a:p>
            <a:endParaRPr lang="en-US"/>
          </a:p>
        </p:txBody>
      </p:sp>
      <p:sp>
        <p:nvSpPr>
          <p:cNvPr id="9229" name="Line 13"/>
          <p:cNvSpPr>
            <a:spLocks noChangeShapeType="1"/>
          </p:cNvSpPr>
          <p:nvPr/>
        </p:nvSpPr>
        <p:spPr bwMode="auto">
          <a:xfrm>
            <a:off x="1447800" y="1981200"/>
            <a:ext cx="457200" cy="0"/>
          </a:xfrm>
          <a:prstGeom prst="line">
            <a:avLst/>
          </a:prstGeom>
          <a:noFill/>
          <a:ln w="28575">
            <a:solidFill>
              <a:srgbClr val="FFC000"/>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ChangeArrowheads="1"/>
          </p:cNvSpPr>
          <p:nvPr/>
        </p:nvSpPr>
        <p:spPr bwMode="auto">
          <a:xfrm>
            <a:off x="304800" y="685800"/>
            <a:ext cx="8534400" cy="4339650"/>
          </a:xfrm>
          <a:prstGeom prst="rect">
            <a:avLst/>
          </a:prstGeom>
          <a:noFill/>
          <a:ln w="9525" cmpd="tri">
            <a:solidFill>
              <a:srgbClr val="7030A0"/>
            </a:solidFill>
            <a:miter lim="800000"/>
            <a:headEnd/>
            <a:tailEnd/>
          </a:ln>
          <a:effectLst/>
        </p:spPr>
        <p:txBody>
          <a:bodyPr>
            <a:spAutoFit/>
          </a:bodyPr>
          <a:lstStyle/>
          <a:p>
            <a:r>
              <a:rPr lang="en-US" sz="2300" noProof="1">
                <a:solidFill>
                  <a:schemeClr val="bg1"/>
                </a:solidFill>
                <a:latin typeface="Calibri" pitchFamily="34" charset="0"/>
                <a:cs typeface="Calibri" pitchFamily="34" charset="0"/>
              </a:rPr>
              <a:t>Public Class Form1</a:t>
            </a:r>
            <a:endParaRPr lang="en-US" sz="2300" dirty="0">
              <a:solidFill>
                <a:schemeClr val="bg1"/>
              </a:solidFill>
              <a:latin typeface="Calibri" pitchFamily="34" charset="0"/>
              <a:cs typeface="Calibri" pitchFamily="34" charset="0"/>
            </a:endParaRPr>
          </a:p>
          <a:p>
            <a:r>
              <a:rPr lang="en-US" sz="2300" noProof="1">
                <a:solidFill>
                  <a:schemeClr val="bg1"/>
                </a:solidFill>
                <a:latin typeface="Calibri" pitchFamily="34" charset="0"/>
                <a:cs typeface="Calibri" pitchFamily="34" charset="0"/>
              </a:rPr>
              <a:t>    </a:t>
            </a:r>
            <a:endParaRPr lang="en-US" sz="2300" dirty="0">
              <a:solidFill>
                <a:schemeClr val="bg1"/>
              </a:solidFill>
              <a:latin typeface="Calibri" pitchFamily="34" charset="0"/>
              <a:cs typeface="Calibri" pitchFamily="34" charset="0"/>
            </a:endParaRPr>
          </a:p>
          <a:p>
            <a:r>
              <a:rPr lang="en-US" sz="2300" noProof="1">
                <a:solidFill>
                  <a:schemeClr val="bg1"/>
                </a:solidFill>
                <a:latin typeface="Calibri" pitchFamily="34" charset="0"/>
                <a:cs typeface="Calibri" pitchFamily="34" charset="0"/>
              </a:rPr>
              <a:t>Private Sub Button1_Click(</a:t>
            </a:r>
            <a:r>
              <a:rPr lang="en-US" sz="2300" dirty="0">
                <a:solidFill>
                  <a:schemeClr val="bg1"/>
                </a:solidFill>
                <a:latin typeface="Calibri" pitchFamily="34" charset="0"/>
                <a:cs typeface="Calibri" pitchFamily="34" charset="0"/>
              </a:rPr>
              <a:t> ... ... ... ...</a:t>
            </a:r>
            <a:r>
              <a:rPr lang="en-US" sz="2300" noProof="1">
                <a:solidFill>
                  <a:schemeClr val="bg1"/>
                </a:solidFill>
                <a:latin typeface="Calibri" pitchFamily="34" charset="0"/>
                <a:cs typeface="Calibri" pitchFamily="34" charset="0"/>
              </a:rPr>
              <a:t> ) Handles Button1.Click</a:t>
            </a:r>
          </a:p>
          <a:p>
            <a:r>
              <a:rPr lang="en-US" sz="2300" noProof="1">
                <a:solidFill>
                  <a:schemeClr val="bg1"/>
                </a:solidFill>
                <a:latin typeface="Calibri" pitchFamily="34" charset="0"/>
                <a:cs typeface="Calibri" pitchFamily="34" charset="0"/>
              </a:rPr>
              <a:t>        </a:t>
            </a:r>
            <a:endParaRPr lang="en-US" sz="2300" dirty="0">
              <a:solidFill>
                <a:schemeClr val="bg1"/>
              </a:solidFill>
              <a:latin typeface="Calibri" pitchFamily="34" charset="0"/>
              <a:cs typeface="Calibri" pitchFamily="34" charset="0"/>
            </a:endParaRPr>
          </a:p>
          <a:p>
            <a:r>
              <a:rPr lang="en-US" sz="2300" dirty="0">
                <a:solidFill>
                  <a:schemeClr val="bg1"/>
                </a:solidFill>
                <a:latin typeface="Calibri" pitchFamily="34" charset="0"/>
                <a:cs typeface="Calibri" pitchFamily="34" charset="0"/>
              </a:rPr>
              <a:t>	</a:t>
            </a:r>
            <a:r>
              <a:rPr lang="en-US" sz="2300" b="1" noProof="1">
                <a:solidFill>
                  <a:schemeClr val="bg1"/>
                </a:solidFill>
                <a:latin typeface="Calibri" pitchFamily="34" charset="0"/>
                <a:cs typeface="Calibri" pitchFamily="34" charset="0"/>
              </a:rPr>
              <a:t>Dim obj1 As New Negate</a:t>
            </a:r>
          </a:p>
          <a:p>
            <a:r>
              <a:rPr lang="en-US" sz="2300" noProof="1">
                <a:solidFill>
                  <a:schemeClr val="bg1"/>
                </a:solidFill>
                <a:latin typeface="Calibri" pitchFamily="34" charset="0"/>
                <a:cs typeface="Calibri" pitchFamily="34" charset="0"/>
              </a:rPr>
              <a:t>       </a:t>
            </a:r>
            <a:r>
              <a:rPr lang="en-US" sz="2300" dirty="0">
                <a:solidFill>
                  <a:schemeClr val="bg1"/>
                </a:solidFill>
                <a:latin typeface="Calibri" pitchFamily="34" charset="0"/>
                <a:cs typeface="Calibri" pitchFamily="34" charset="0"/>
              </a:rPr>
              <a:t>	</a:t>
            </a:r>
            <a:r>
              <a:rPr lang="en-US" sz="2300" noProof="1">
                <a:solidFill>
                  <a:schemeClr val="bg1"/>
                </a:solidFill>
                <a:latin typeface="Calibri" pitchFamily="34" charset="0"/>
                <a:cs typeface="Calibri" pitchFamily="34" charset="0"/>
              </a:rPr>
              <a:t>obj1.num = txtNum.Text</a:t>
            </a:r>
          </a:p>
          <a:p>
            <a:r>
              <a:rPr lang="en-US" sz="2300" dirty="0">
                <a:solidFill>
                  <a:schemeClr val="bg1"/>
                </a:solidFill>
                <a:latin typeface="Calibri" pitchFamily="34" charset="0"/>
                <a:cs typeface="Calibri" pitchFamily="34" charset="0"/>
              </a:rPr>
              <a:t>	</a:t>
            </a:r>
            <a:r>
              <a:rPr lang="en-US" sz="2300" noProof="1">
                <a:solidFill>
                  <a:schemeClr val="bg1"/>
                </a:solidFill>
                <a:latin typeface="Calibri" pitchFamily="34" charset="0"/>
                <a:cs typeface="Calibri" pitchFamily="34" charset="0"/>
              </a:rPr>
              <a:t>MsgBox("Negative Value =   " &amp; obj1.Minus)</a:t>
            </a:r>
          </a:p>
          <a:p>
            <a:r>
              <a:rPr lang="en-US" sz="2300" dirty="0">
                <a:solidFill>
                  <a:schemeClr val="bg1"/>
                </a:solidFill>
                <a:latin typeface="Calibri" pitchFamily="34" charset="0"/>
                <a:cs typeface="Calibri" pitchFamily="34" charset="0"/>
              </a:rPr>
              <a:t>	</a:t>
            </a:r>
            <a:r>
              <a:rPr lang="en-US" sz="2300" noProof="1">
                <a:solidFill>
                  <a:schemeClr val="bg1"/>
                </a:solidFill>
                <a:latin typeface="Calibri" pitchFamily="34" charset="0"/>
                <a:cs typeface="Calibri" pitchFamily="34" charset="0"/>
              </a:rPr>
              <a:t>txtNum.Text = ""</a:t>
            </a:r>
          </a:p>
          <a:p>
            <a:r>
              <a:rPr lang="en-US" sz="2300" dirty="0">
                <a:solidFill>
                  <a:schemeClr val="bg1"/>
                </a:solidFill>
                <a:latin typeface="Calibri" pitchFamily="34" charset="0"/>
                <a:cs typeface="Calibri" pitchFamily="34" charset="0"/>
              </a:rPr>
              <a:t>	</a:t>
            </a:r>
            <a:r>
              <a:rPr lang="en-US" sz="2300" noProof="1">
                <a:solidFill>
                  <a:schemeClr val="bg1"/>
                </a:solidFill>
                <a:latin typeface="Calibri" pitchFamily="34" charset="0"/>
                <a:cs typeface="Calibri" pitchFamily="34" charset="0"/>
              </a:rPr>
              <a:t>txtNum.Focus(</a:t>
            </a:r>
            <a:r>
              <a:rPr lang="en-US" sz="2300" dirty="0">
                <a:solidFill>
                  <a:schemeClr val="bg1"/>
                </a:solidFill>
                <a:latin typeface="Calibri" pitchFamily="34" charset="0"/>
                <a:cs typeface="Calibri" pitchFamily="34" charset="0"/>
              </a:rPr>
              <a:t> </a:t>
            </a:r>
            <a:r>
              <a:rPr lang="en-US" sz="2300" noProof="1">
                <a:solidFill>
                  <a:schemeClr val="bg1"/>
                </a:solidFill>
                <a:latin typeface="Calibri" pitchFamily="34" charset="0"/>
                <a:cs typeface="Calibri" pitchFamily="34" charset="0"/>
              </a:rPr>
              <a:t>)</a:t>
            </a:r>
          </a:p>
          <a:p>
            <a:r>
              <a:rPr lang="en-US" sz="2300" noProof="1">
                <a:solidFill>
                  <a:schemeClr val="bg1"/>
                </a:solidFill>
                <a:latin typeface="Calibri" pitchFamily="34" charset="0"/>
                <a:cs typeface="Calibri" pitchFamily="34" charset="0"/>
              </a:rPr>
              <a:t>    End Sub</a:t>
            </a:r>
            <a:endParaRPr lang="en-US" sz="2300" dirty="0">
              <a:solidFill>
                <a:schemeClr val="bg1"/>
              </a:solidFill>
              <a:latin typeface="Calibri" pitchFamily="34" charset="0"/>
              <a:cs typeface="Calibri" pitchFamily="34" charset="0"/>
            </a:endParaRPr>
          </a:p>
          <a:p>
            <a:endParaRPr lang="en-US" sz="2300" noProof="1">
              <a:solidFill>
                <a:schemeClr val="bg1"/>
              </a:solidFill>
              <a:latin typeface="Calibri" pitchFamily="34" charset="0"/>
              <a:cs typeface="Calibri" pitchFamily="34" charset="0"/>
            </a:endParaRPr>
          </a:p>
          <a:p>
            <a:r>
              <a:rPr lang="en-US" sz="2300" noProof="1">
                <a:solidFill>
                  <a:schemeClr val="bg1"/>
                </a:solidFill>
                <a:latin typeface="Calibri" pitchFamily="34" charset="0"/>
                <a:cs typeface="Calibri" pitchFamily="34" charset="0"/>
              </a:rPr>
              <a:t>End Class</a:t>
            </a:r>
            <a:endParaRPr lang="en-US" sz="2300" dirty="0">
              <a:solidFill>
                <a:schemeClr val="bg1"/>
              </a:solidFill>
              <a:latin typeface="Calibri" pitchFamily="34" charset="0"/>
              <a:cs typeface="Calibri" pitchFamily="34" charset="0"/>
            </a:endParaRPr>
          </a:p>
        </p:txBody>
      </p:sp>
      <p:sp>
        <p:nvSpPr>
          <p:cNvPr id="10245" name="Text Box 5"/>
          <p:cNvSpPr txBox="1">
            <a:spLocks noChangeArrowheads="1"/>
          </p:cNvSpPr>
          <p:nvPr/>
        </p:nvSpPr>
        <p:spPr bwMode="auto">
          <a:xfrm>
            <a:off x="457200" y="152400"/>
            <a:ext cx="8153400" cy="588963"/>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C000"/>
                </a:solidFill>
                <a:latin typeface="Arial" charset="0"/>
              </a:rPr>
              <a:t>Testing the Negate Class</a:t>
            </a:r>
          </a:p>
        </p:txBody>
      </p:sp>
      <p:sp>
        <p:nvSpPr>
          <p:cNvPr id="10246" name="Text Box 6"/>
          <p:cNvSpPr txBox="1">
            <a:spLocks noChangeArrowheads="1"/>
          </p:cNvSpPr>
          <p:nvPr/>
        </p:nvSpPr>
        <p:spPr bwMode="auto">
          <a:xfrm>
            <a:off x="152400" y="5122863"/>
            <a:ext cx="8839200" cy="1169551"/>
          </a:xfrm>
          <a:prstGeom prst="rect">
            <a:avLst/>
          </a:prstGeom>
          <a:noFill/>
          <a:ln w="9525">
            <a:noFill/>
            <a:miter lim="800000"/>
            <a:headEnd/>
            <a:tailEnd/>
          </a:ln>
          <a:effectLst/>
        </p:spPr>
        <p:txBody>
          <a:bodyPr>
            <a:spAutoFit/>
          </a:bodyPr>
          <a:lstStyle/>
          <a:p>
            <a:pPr algn="just">
              <a:spcBef>
                <a:spcPct val="50000"/>
              </a:spcBef>
            </a:pPr>
            <a:r>
              <a:rPr lang="en-US" sz="2000" dirty="0">
                <a:solidFill>
                  <a:schemeClr val="bg1"/>
                </a:solidFill>
                <a:latin typeface="Calibri" pitchFamily="34" charset="0"/>
                <a:cs typeface="Calibri" pitchFamily="34" charset="0"/>
              </a:rPr>
              <a:t>Here, an object variable obj1 of type Negate is created. Here, obj1 is called as an </a:t>
            </a:r>
            <a:r>
              <a:rPr lang="en-US" sz="2000" b="1" dirty="0">
                <a:solidFill>
                  <a:srgbClr val="FFC000"/>
                </a:solidFill>
                <a:latin typeface="Calibri" pitchFamily="34" charset="0"/>
                <a:cs typeface="Calibri" pitchFamily="34" charset="0"/>
              </a:rPr>
              <a:t>instance of the </a:t>
            </a:r>
            <a:r>
              <a:rPr lang="en-US" sz="2000" b="1" dirty="0" smtClean="0">
                <a:solidFill>
                  <a:srgbClr val="FFC000"/>
                </a:solidFill>
                <a:latin typeface="Calibri" pitchFamily="34" charset="0"/>
                <a:cs typeface="Calibri" pitchFamily="34" charset="0"/>
              </a:rPr>
              <a:t>variable.</a:t>
            </a:r>
            <a:endParaRPr lang="en-US" sz="2000" dirty="0">
              <a:latin typeface="Calibri" pitchFamily="34" charset="0"/>
              <a:cs typeface="Calibri" pitchFamily="34" charset="0"/>
            </a:endParaRPr>
          </a:p>
          <a:p>
            <a:pPr algn="just">
              <a:spcBef>
                <a:spcPct val="50000"/>
              </a:spcBef>
            </a:pPr>
            <a:r>
              <a:rPr lang="en-US" sz="2000" dirty="0">
                <a:solidFill>
                  <a:schemeClr val="bg1"/>
                </a:solidFill>
                <a:latin typeface="Calibri" pitchFamily="34" charset="0"/>
                <a:cs typeface="Calibri" pitchFamily="34" charset="0"/>
              </a:rPr>
              <a:t>The</a:t>
            </a:r>
            <a:r>
              <a:rPr lang="en-US" sz="2000" dirty="0">
                <a:latin typeface="Calibri" pitchFamily="34" charset="0"/>
                <a:cs typeface="Calibri" pitchFamily="34" charset="0"/>
              </a:rPr>
              <a:t> </a:t>
            </a:r>
            <a:r>
              <a:rPr lang="en-US" sz="2000" b="1" dirty="0">
                <a:solidFill>
                  <a:srgbClr val="FFC000"/>
                </a:solidFill>
                <a:latin typeface="Calibri" pitchFamily="34" charset="0"/>
                <a:cs typeface="Calibri" pitchFamily="34" charset="0"/>
              </a:rPr>
              <a:t>New keyword</a:t>
            </a:r>
            <a:r>
              <a:rPr lang="en-US" sz="2000" dirty="0">
                <a:solidFill>
                  <a:srgbClr val="FFC000"/>
                </a:solidFill>
                <a:latin typeface="Calibri" pitchFamily="34" charset="0"/>
                <a:cs typeface="Calibri" pitchFamily="34" charset="0"/>
              </a:rPr>
              <a:t> </a:t>
            </a:r>
            <a:r>
              <a:rPr lang="en-US" sz="2000" dirty="0">
                <a:solidFill>
                  <a:schemeClr val="bg1"/>
                </a:solidFill>
                <a:latin typeface="Calibri" pitchFamily="34" charset="0"/>
                <a:cs typeface="Calibri" pitchFamily="34" charset="0"/>
              </a:rPr>
              <a:t>tells VB.NET to create a </a:t>
            </a:r>
            <a:r>
              <a:rPr lang="en-US" sz="2000" b="1" i="1" dirty="0">
                <a:solidFill>
                  <a:srgbClr val="FFC000"/>
                </a:solidFill>
                <a:latin typeface="Calibri" pitchFamily="34" charset="0"/>
                <a:cs typeface="Calibri" pitchFamily="34" charset="0"/>
              </a:rPr>
              <a:t>new instance of the Negate class.</a:t>
            </a:r>
          </a:p>
        </p:txBody>
      </p:sp>
      <p:pic>
        <p:nvPicPr>
          <p:cNvPr id="10247" name="Picture 7"/>
          <p:cNvPicPr>
            <a:picLocks noChangeAspect="1" noChangeArrowheads="1"/>
          </p:cNvPicPr>
          <p:nvPr/>
        </p:nvPicPr>
        <p:blipFill>
          <a:blip r:embed="rId2"/>
          <a:srcRect/>
          <a:stretch>
            <a:fillRect/>
          </a:stretch>
        </p:blipFill>
        <p:spPr bwMode="auto">
          <a:xfrm>
            <a:off x="5715000" y="3276600"/>
            <a:ext cx="2819400" cy="16589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 Box 4"/>
          <p:cNvSpPr txBox="1">
            <a:spLocks noChangeArrowheads="1"/>
          </p:cNvSpPr>
          <p:nvPr/>
        </p:nvSpPr>
        <p:spPr bwMode="auto">
          <a:xfrm>
            <a:off x="1447800" y="-76200"/>
            <a:ext cx="5943600" cy="588963"/>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FFC000"/>
                </a:solidFill>
                <a:latin typeface="Arial" charset="0"/>
              </a:rPr>
              <a:t>Property Procedures</a:t>
            </a:r>
          </a:p>
        </p:txBody>
      </p:sp>
      <p:sp>
        <p:nvSpPr>
          <p:cNvPr id="11269" name="Text Box 5"/>
          <p:cNvSpPr txBox="1">
            <a:spLocks noChangeArrowheads="1"/>
          </p:cNvSpPr>
          <p:nvPr/>
        </p:nvSpPr>
        <p:spPr bwMode="auto">
          <a:xfrm>
            <a:off x="228600" y="457200"/>
            <a:ext cx="8610600" cy="5847755"/>
          </a:xfrm>
          <a:prstGeom prst="rect">
            <a:avLst/>
          </a:prstGeom>
          <a:noFill/>
          <a:ln w="9525">
            <a:noFill/>
            <a:miter lim="800000"/>
            <a:headEnd/>
            <a:tailEnd/>
          </a:ln>
          <a:effectLst/>
        </p:spPr>
        <p:txBody>
          <a:bodyPr>
            <a:spAutoFit/>
          </a:bodyPr>
          <a:lstStyle/>
          <a:p>
            <a:pPr marL="339725" indent="-339725" algn="just">
              <a:spcBef>
                <a:spcPct val="50000"/>
              </a:spcBef>
              <a:buFont typeface="Wingdings" pitchFamily="2" charset="2"/>
              <a:buChar char="q"/>
            </a:pPr>
            <a:r>
              <a:rPr lang="en-US" sz="2200" dirty="0">
                <a:solidFill>
                  <a:schemeClr val="bg1"/>
                </a:solidFill>
                <a:latin typeface="Calibri" pitchFamily="34" charset="0"/>
                <a:cs typeface="Calibri" pitchFamily="34" charset="0"/>
              </a:rPr>
              <a:t>The properties of a custom class will accept any value, as long as the type is correct and the value is within the acceptable range.</a:t>
            </a:r>
          </a:p>
          <a:p>
            <a:pPr marL="339725" indent="-339725" algn="just">
              <a:spcBef>
                <a:spcPct val="50000"/>
              </a:spcBef>
              <a:buFont typeface="Wingdings" pitchFamily="2" charset="2"/>
              <a:buChar char="q"/>
            </a:pPr>
            <a:r>
              <a:rPr lang="en-US" sz="2200" dirty="0">
                <a:solidFill>
                  <a:schemeClr val="bg1"/>
                </a:solidFill>
                <a:latin typeface="Calibri" pitchFamily="34" charset="0"/>
                <a:cs typeface="Calibri" pitchFamily="34" charset="0"/>
              </a:rPr>
              <a:t>But, we can also invoke some code to validate the values assigned to a property. To do so, we must implement the properties with the so-called </a:t>
            </a:r>
            <a:r>
              <a:rPr lang="en-US" sz="2200" b="1" dirty="0">
                <a:solidFill>
                  <a:srgbClr val="92D050"/>
                </a:solidFill>
                <a:latin typeface="Calibri" pitchFamily="34" charset="0"/>
                <a:cs typeface="Calibri" pitchFamily="34" charset="0"/>
              </a:rPr>
              <a:t>Property Procedures</a:t>
            </a:r>
            <a:r>
              <a:rPr lang="en-US" sz="2200" dirty="0">
                <a:solidFill>
                  <a:schemeClr val="bg1"/>
                </a:solidFill>
                <a:latin typeface="Calibri" pitchFamily="34" charset="0"/>
                <a:cs typeface="Calibri" pitchFamily="34" charset="0"/>
              </a:rPr>
              <a:t>.</a:t>
            </a:r>
          </a:p>
          <a:p>
            <a:pPr marL="339725" indent="-339725" algn="just">
              <a:spcBef>
                <a:spcPct val="50000"/>
              </a:spcBef>
              <a:buFont typeface="Wingdings" pitchFamily="2" charset="2"/>
              <a:buChar char="q"/>
            </a:pPr>
            <a:r>
              <a:rPr lang="en-US" sz="2200" dirty="0">
                <a:solidFill>
                  <a:schemeClr val="bg1"/>
                </a:solidFill>
                <a:latin typeface="Calibri" pitchFamily="34" charset="0"/>
                <a:cs typeface="Calibri" pitchFamily="34" charset="0"/>
              </a:rPr>
              <a:t>Properties are implemented with a special type of procedure that contains a </a:t>
            </a:r>
            <a:r>
              <a:rPr lang="en-US" sz="2200" b="1" dirty="0">
                <a:solidFill>
                  <a:srgbClr val="FFFF00"/>
                </a:solidFill>
                <a:latin typeface="Calibri" pitchFamily="34" charset="0"/>
                <a:cs typeface="Calibri" pitchFamily="34" charset="0"/>
              </a:rPr>
              <a:t>Get and Set section</a:t>
            </a:r>
            <a:r>
              <a:rPr lang="en-US" sz="2200" dirty="0">
                <a:solidFill>
                  <a:schemeClr val="bg1"/>
                </a:solidFill>
                <a:latin typeface="Calibri" pitchFamily="34" charset="0"/>
                <a:cs typeface="Calibri" pitchFamily="34" charset="0"/>
              </a:rPr>
              <a:t>.</a:t>
            </a:r>
          </a:p>
          <a:p>
            <a:pPr marL="339725" indent="-339725" algn="just">
              <a:spcBef>
                <a:spcPct val="50000"/>
              </a:spcBef>
              <a:buFont typeface="Wingdings" pitchFamily="2" charset="2"/>
              <a:buChar char="q"/>
            </a:pPr>
            <a:r>
              <a:rPr lang="en-US" sz="2200" dirty="0">
                <a:solidFill>
                  <a:schemeClr val="bg1"/>
                </a:solidFill>
                <a:latin typeface="Calibri" pitchFamily="34" charset="0"/>
                <a:cs typeface="Calibri" pitchFamily="34" charset="0"/>
              </a:rPr>
              <a:t>The </a:t>
            </a:r>
            <a:r>
              <a:rPr lang="en-US" sz="2200" b="1" dirty="0">
                <a:solidFill>
                  <a:schemeClr val="bg1"/>
                </a:solidFill>
                <a:latin typeface="Calibri" pitchFamily="34" charset="0"/>
                <a:cs typeface="Calibri" pitchFamily="34" charset="0"/>
              </a:rPr>
              <a:t>Set section</a:t>
            </a:r>
            <a:r>
              <a:rPr lang="en-US" sz="2200" dirty="0">
                <a:solidFill>
                  <a:schemeClr val="bg1"/>
                </a:solidFill>
                <a:latin typeface="Calibri" pitchFamily="34" charset="0"/>
                <a:cs typeface="Calibri" pitchFamily="34" charset="0"/>
              </a:rPr>
              <a:t> of the procedure is </a:t>
            </a:r>
            <a:r>
              <a:rPr lang="en-US" sz="2200" dirty="0">
                <a:solidFill>
                  <a:srgbClr val="FFC000"/>
                </a:solidFill>
                <a:latin typeface="Calibri" pitchFamily="34" charset="0"/>
                <a:cs typeface="Calibri" pitchFamily="34" charset="0"/>
              </a:rPr>
              <a:t>invoked when the application attempts </a:t>
            </a:r>
            <a:r>
              <a:rPr lang="en-US" sz="2200" b="1" dirty="0">
                <a:solidFill>
                  <a:srgbClr val="FFC000"/>
                </a:solidFill>
                <a:latin typeface="Calibri" pitchFamily="34" charset="0"/>
                <a:cs typeface="Calibri" pitchFamily="34" charset="0"/>
              </a:rPr>
              <a:t>to set the property’s value</a:t>
            </a:r>
            <a:r>
              <a:rPr lang="en-US" sz="2200" dirty="0">
                <a:solidFill>
                  <a:schemeClr val="bg1"/>
                </a:solidFill>
                <a:latin typeface="Calibri" pitchFamily="34" charset="0"/>
                <a:cs typeface="Calibri" pitchFamily="34" charset="0"/>
              </a:rPr>
              <a:t>. Hence, the value passed to the property is validated in the Set section and, if valid, stored to a </a:t>
            </a:r>
            <a:r>
              <a:rPr lang="en-US" sz="2200" b="1" dirty="0">
                <a:solidFill>
                  <a:schemeClr val="bg1"/>
                </a:solidFill>
                <a:latin typeface="Calibri" pitchFamily="34" charset="0"/>
                <a:cs typeface="Calibri" pitchFamily="34" charset="0"/>
              </a:rPr>
              <a:t>local variable</a:t>
            </a:r>
            <a:r>
              <a:rPr lang="en-US" sz="2200" dirty="0">
                <a:solidFill>
                  <a:schemeClr val="bg1"/>
                </a:solidFill>
                <a:latin typeface="Calibri" pitchFamily="34" charset="0"/>
                <a:cs typeface="Calibri" pitchFamily="34" charset="0"/>
              </a:rPr>
              <a:t>. </a:t>
            </a:r>
          </a:p>
          <a:p>
            <a:pPr marL="339725" indent="-339725" algn="just">
              <a:spcBef>
                <a:spcPct val="50000"/>
              </a:spcBef>
              <a:buFont typeface="Wingdings" pitchFamily="2" charset="2"/>
              <a:buChar char="q"/>
            </a:pPr>
            <a:r>
              <a:rPr lang="en-US" sz="2200" dirty="0">
                <a:solidFill>
                  <a:schemeClr val="bg1"/>
                </a:solidFill>
                <a:latin typeface="Calibri" pitchFamily="34" charset="0"/>
                <a:cs typeface="Calibri" pitchFamily="34" charset="0"/>
              </a:rPr>
              <a:t>The same local variable’s value is returned to the application when it requests the property’s value, from the property’s Get Section. The </a:t>
            </a:r>
            <a:r>
              <a:rPr lang="en-US" sz="2200" b="1" dirty="0">
                <a:solidFill>
                  <a:schemeClr val="bg1"/>
                </a:solidFill>
                <a:latin typeface="Calibri" pitchFamily="34" charset="0"/>
                <a:cs typeface="Calibri" pitchFamily="34" charset="0"/>
              </a:rPr>
              <a:t>Get section</a:t>
            </a:r>
            <a:r>
              <a:rPr lang="en-US" sz="2200" dirty="0">
                <a:solidFill>
                  <a:schemeClr val="bg1"/>
                </a:solidFill>
                <a:latin typeface="Calibri" pitchFamily="34" charset="0"/>
                <a:cs typeface="Calibri" pitchFamily="34" charset="0"/>
              </a:rPr>
              <a:t> of the procedure is </a:t>
            </a:r>
            <a:r>
              <a:rPr lang="en-US" sz="2200" dirty="0">
                <a:solidFill>
                  <a:srgbClr val="FFC000"/>
                </a:solidFill>
                <a:latin typeface="Calibri" pitchFamily="34" charset="0"/>
                <a:cs typeface="Calibri" pitchFamily="34" charset="0"/>
              </a:rPr>
              <a:t>invoked when the </a:t>
            </a:r>
            <a:r>
              <a:rPr lang="en-US" sz="2200" b="1" dirty="0">
                <a:solidFill>
                  <a:srgbClr val="FFC000"/>
                </a:solidFill>
                <a:latin typeface="Calibri" pitchFamily="34" charset="0"/>
                <a:cs typeface="Calibri" pitchFamily="34" charset="0"/>
              </a:rPr>
              <a:t>application requests the property’s value</a:t>
            </a:r>
            <a:r>
              <a:rPr lang="en-US" sz="2200" dirty="0">
                <a:solidFill>
                  <a:schemeClr val="bg1"/>
                </a:solidFill>
                <a:latin typeface="Calibri" pitchFamily="34" charset="0"/>
                <a:cs typeface="Calibri" pitchFamily="34" charset="0"/>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7">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Theme7</Template>
  <TotalTime>459</TotalTime>
  <Words>2618</Words>
  <Application>Microsoft Office PowerPoint</Application>
  <PresentationFormat>On-screen Show (4:3)</PresentationFormat>
  <Paragraphs>385</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Theme7</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Me, MyBase and MyClass</vt:lpstr>
      <vt:lpstr>Example of MyBase keyword</vt:lpstr>
      <vt:lpstr>Slide 37</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NEHU</dc:creator>
  <cp:lastModifiedBy>user</cp:lastModifiedBy>
  <cp:revision>75</cp:revision>
  <dcterms:created xsi:type="dcterms:W3CDTF">2017-10-05T04:22:53Z</dcterms:created>
  <dcterms:modified xsi:type="dcterms:W3CDTF">2019-10-28T08:37:52Z</dcterms:modified>
</cp:coreProperties>
</file>