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texto vertical"/>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smtClean="0"/>
              <a:t>Click to edit Master title style</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06959B-846D-4DBB-B814-D0C16E78FDA5}" type="datetimeFigureOut">
              <a:rPr lang="en-US" smtClean="0"/>
              <a:t>10/17/2017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ED206E2-AD58-45FB-A135-E17951DDA4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a:lvl1pPr>
          </a:lstStyle>
          <a:p>
            <a:fld id="{5306959B-846D-4DBB-B814-D0C16E78FDA5}" type="datetimeFigureOut">
              <a:rPr lang="en-US" smtClean="0"/>
              <a:t>10/17/2017</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ED206E2-AD58-45FB-A135-E17951DDA4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533400" y="2209800"/>
            <a:ext cx="7924800" cy="2362200"/>
          </a:xfrm>
          <a:prstGeom prst="rect">
            <a:avLst/>
          </a:prstGeom>
        </p:spPr>
        <p:txBody>
          <a:bodyPr wrap="none" fromWordArt="1">
            <a:prstTxWarp prst="textDeflate">
              <a:avLst>
                <a:gd name="adj" fmla="val 1875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DEBUGGING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09600" y="533400"/>
            <a:ext cx="7772400" cy="685800"/>
          </a:xfrm>
          <a:noFill/>
          <a:ln>
            <a:noFill/>
          </a:ln>
        </p:spPr>
        <p:txBody>
          <a:bodyPr/>
          <a:lstStyle/>
          <a:p>
            <a:r>
              <a:rPr lang="en-US" sz="4000" b="1" dirty="0">
                <a:solidFill>
                  <a:srgbClr val="002060"/>
                </a:solidFill>
              </a:rPr>
              <a:t>Type of Errors</a:t>
            </a:r>
          </a:p>
        </p:txBody>
      </p:sp>
      <p:sp>
        <p:nvSpPr>
          <p:cNvPr id="2053" name="Rectangle 5"/>
          <p:cNvSpPr>
            <a:spLocks noGrp="1" noChangeArrowheads="1"/>
          </p:cNvSpPr>
          <p:nvPr>
            <p:ph type="subTitle" idx="1"/>
          </p:nvPr>
        </p:nvSpPr>
        <p:spPr>
          <a:xfrm>
            <a:off x="533400" y="1600200"/>
            <a:ext cx="8001000" cy="2438400"/>
          </a:xfrm>
        </p:spPr>
        <p:txBody>
          <a:bodyPr/>
          <a:lstStyle/>
          <a:p>
            <a:pPr algn="just">
              <a:lnSpc>
                <a:spcPct val="90000"/>
              </a:lnSpc>
            </a:pPr>
            <a:r>
              <a:rPr lang="en-US" sz="2400" dirty="0">
                <a:latin typeface="Calibri" pitchFamily="34" charset="0"/>
                <a:cs typeface="Calibri" pitchFamily="34" charset="0"/>
              </a:rPr>
              <a:t>The errors caused by a computer program can be categorized into </a:t>
            </a:r>
            <a:r>
              <a:rPr lang="en-US" sz="2400" b="1" dirty="0">
                <a:solidFill>
                  <a:schemeClr val="accent2"/>
                </a:solidFill>
                <a:latin typeface="Calibri" pitchFamily="34" charset="0"/>
                <a:cs typeface="Calibri" pitchFamily="34" charset="0"/>
              </a:rPr>
              <a:t>three major groups</a:t>
            </a:r>
            <a:r>
              <a:rPr lang="en-US" sz="2400" dirty="0">
                <a:solidFill>
                  <a:schemeClr val="accent2"/>
                </a:solidFill>
                <a:latin typeface="Calibri" pitchFamily="34" charset="0"/>
                <a:cs typeface="Calibri" pitchFamily="34" charset="0"/>
              </a:rPr>
              <a:t>: </a:t>
            </a:r>
          </a:p>
          <a:p>
            <a:pPr algn="just">
              <a:lnSpc>
                <a:spcPct val="90000"/>
              </a:lnSpc>
              <a:buFontTx/>
              <a:buAutoNum type="arabicPeriod"/>
            </a:pPr>
            <a:r>
              <a:rPr lang="en-US" sz="2400" b="1" dirty="0">
                <a:solidFill>
                  <a:schemeClr val="accent2"/>
                </a:solidFill>
                <a:latin typeface="Calibri" pitchFamily="34" charset="0"/>
                <a:cs typeface="Calibri" pitchFamily="34" charset="0"/>
              </a:rPr>
              <a:t>   Design-time error</a:t>
            </a:r>
          </a:p>
          <a:p>
            <a:pPr algn="just">
              <a:lnSpc>
                <a:spcPct val="90000"/>
              </a:lnSpc>
              <a:buFontTx/>
              <a:buAutoNum type="arabicPeriod"/>
            </a:pPr>
            <a:r>
              <a:rPr lang="en-US" sz="2400" b="1" dirty="0">
                <a:solidFill>
                  <a:schemeClr val="accent2"/>
                </a:solidFill>
                <a:latin typeface="Calibri" pitchFamily="34" charset="0"/>
                <a:cs typeface="Calibri" pitchFamily="34" charset="0"/>
              </a:rPr>
              <a:t>   Run- time error</a:t>
            </a:r>
          </a:p>
          <a:p>
            <a:pPr algn="just">
              <a:lnSpc>
                <a:spcPct val="90000"/>
              </a:lnSpc>
              <a:buFontTx/>
              <a:buAutoNum type="arabicPeriod"/>
            </a:pPr>
            <a:r>
              <a:rPr lang="en-US" sz="2400" b="1" dirty="0">
                <a:solidFill>
                  <a:schemeClr val="accent2"/>
                </a:solidFill>
                <a:latin typeface="Calibri" pitchFamily="34" charset="0"/>
                <a:cs typeface="Calibri" pitchFamily="34" charset="0"/>
              </a:rPr>
              <a:t>   Logic error</a:t>
            </a:r>
          </a:p>
          <a:p>
            <a:pPr algn="just">
              <a:lnSpc>
                <a:spcPct val="90000"/>
              </a:lnSpc>
            </a:pP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609600"/>
          </a:xfrm>
          <a:noFill/>
          <a:ln>
            <a:noFill/>
          </a:ln>
        </p:spPr>
        <p:txBody>
          <a:bodyPr/>
          <a:lstStyle/>
          <a:p>
            <a:r>
              <a:rPr lang="en-US" sz="4300" b="1" dirty="0">
                <a:solidFill>
                  <a:srgbClr val="002060"/>
                </a:solidFill>
              </a:rPr>
              <a:t>Design-Time Error</a:t>
            </a:r>
          </a:p>
        </p:txBody>
      </p:sp>
      <p:sp>
        <p:nvSpPr>
          <p:cNvPr id="6147" name="Rectangle 3"/>
          <p:cNvSpPr>
            <a:spLocks noGrp="1" noChangeArrowheads="1"/>
          </p:cNvSpPr>
          <p:nvPr>
            <p:ph type="body" idx="1"/>
          </p:nvPr>
        </p:nvSpPr>
        <p:spPr>
          <a:xfrm>
            <a:off x="152400" y="838200"/>
            <a:ext cx="8610600" cy="5562600"/>
          </a:xfrm>
        </p:spPr>
        <p:txBody>
          <a:bodyPr/>
          <a:lstStyle/>
          <a:p>
            <a:pPr algn="just">
              <a:lnSpc>
                <a:spcPct val="90000"/>
              </a:lnSpc>
              <a:buFont typeface="Wingdings" pitchFamily="2" charset="2"/>
              <a:buChar char="q"/>
            </a:pPr>
            <a:r>
              <a:rPr lang="en-US" sz="2300" dirty="0">
                <a:latin typeface="Calibri" pitchFamily="34" charset="0"/>
                <a:cs typeface="Calibri" pitchFamily="34" charset="0"/>
              </a:rPr>
              <a:t>A </a:t>
            </a:r>
            <a:r>
              <a:rPr lang="en-US" sz="2300" b="1" dirty="0">
                <a:solidFill>
                  <a:schemeClr val="accent2"/>
                </a:solidFill>
                <a:latin typeface="Calibri" pitchFamily="34" charset="0"/>
                <a:cs typeface="Calibri" pitchFamily="34" charset="0"/>
              </a:rPr>
              <a:t>design-time error</a:t>
            </a:r>
            <a:r>
              <a:rPr lang="en-US" sz="2300" dirty="0">
                <a:latin typeface="Calibri" pitchFamily="34" charset="0"/>
                <a:cs typeface="Calibri" pitchFamily="34" charset="0"/>
              </a:rPr>
              <a:t> (or, </a:t>
            </a:r>
            <a:r>
              <a:rPr lang="en-US" sz="2300" b="1" dirty="0">
                <a:solidFill>
                  <a:schemeClr val="accent2"/>
                </a:solidFill>
                <a:latin typeface="Calibri" pitchFamily="34" charset="0"/>
                <a:cs typeface="Calibri" pitchFamily="34" charset="0"/>
              </a:rPr>
              <a:t>syntax error</a:t>
            </a:r>
            <a:r>
              <a:rPr lang="en-US" sz="2300" dirty="0">
                <a:latin typeface="Calibri" pitchFamily="34" charset="0"/>
                <a:cs typeface="Calibri" pitchFamily="34" charset="0"/>
              </a:rPr>
              <a:t>) occurs when we write a piece of code that does not conform to the rules of the language in which we are writing.</a:t>
            </a:r>
          </a:p>
          <a:p>
            <a:pPr algn="just">
              <a:lnSpc>
                <a:spcPct val="90000"/>
              </a:lnSpc>
              <a:buFont typeface="Wingdings" pitchFamily="2" charset="2"/>
              <a:buChar char="q"/>
            </a:pPr>
            <a:endParaRPr lang="en-US" sz="2300" dirty="0">
              <a:latin typeface="Calibri" pitchFamily="34" charset="0"/>
              <a:cs typeface="Calibri" pitchFamily="34" charset="0"/>
            </a:endParaRPr>
          </a:p>
          <a:p>
            <a:pPr algn="just">
              <a:lnSpc>
                <a:spcPct val="90000"/>
              </a:lnSpc>
              <a:buFont typeface="Wingdings" pitchFamily="2" charset="2"/>
              <a:buChar char="q"/>
            </a:pPr>
            <a:r>
              <a:rPr lang="en-US" sz="2300" dirty="0">
                <a:latin typeface="Calibri" pitchFamily="34" charset="0"/>
                <a:cs typeface="Calibri" pitchFamily="34" charset="0"/>
              </a:rPr>
              <a:t>Some syntax errors are simple typographical errors, where we have mistyped a keyword. Others are the result of missing items: undeclared variables, incorrect method call, etc.</a:t>
            </a:r>
          </a:p>
          <a:p>
            <a:pPr algn="just">
              <a:lnSpc>
                <a:spcPct val="90000"/>
              </a:lnSpc>
              <a:buFont typeface="Wingdings" pitchFamily="2" charset="2"/>
              <a:buChar char="q"/>
            </a:pPr>
            <a:endParaRPr lang="en-US" sz="2300" dirty="0">
              <a:latin typeface="Calibri" pitchFamily="34" charset="0"/>
              <a:cs typeface="Calibri" pitchFamily="34" charset="0"/>
            </a:endParaRPr>
          </a:p>
          <a:p>
            <a:pPr algn="just">
              <a:lnSpc>
                <a:spcPct val="90000"/>
              </a:lnSpc>
              <a:buFont typeface="Wingdings" pitchFamily="2" charset="2"/>
              <a:buChar char="q"/>
            </a:pPr>
            <a:r>
              <a:rPr lang="en-US" sz="2300" dirty="0">
                <a:latin typeface="Calibri" pitchFamily="34" charset="0"/>
                <a:cs typeface="Calibri" pitchFamily="34" charset="0"/>
              </a:rPr>
              <a:t>A program having design-time errors </a:t>
            </a:r>
            <a:r>
              <a:rPr lang="en-US" sz="2300" b="1" dirty="0">
                <a:solidFill>
                  <a:schemeClr val="accent2"/>
                </a:solidFill>
                <a:latin typeface="Calibri" pitchFamily="34" charset="0"/>
                <a:cs typeface="Calibri" pitchFamily="34" charset="0"/>
              </a:rPr>
              <a:t>cannot be compiled and run</a:t>
            </a:r>
            <a:r>
              <a:rPr lang="en-US" sz="2300" dirty="0">
                <a:latin typeface="Calibri" pitchFamily="34" charset="0"/>
                <a:cs typeface="Calibri" pitchFamily="34" charset="0"/>
              </a:rPr>
              <a:t> – we must locate the errors and correct them before continuing.</a:t>
            </a:r>
          </a:p>
          <a:p>
            <a:pPr algn="just">
              <a:lnSpc>
                <a:spcPct val="90000"/>
              </a:lnSpc>
              <a:buFont typeface="Wingdings" pitchFamily="2" charset="2"/>
              <a:buChar char="q"/>
            </a:pPr>
            <a:endParaRPr lang="en-US" sz="2300" dirty="0">
              <a:latin typeface="Calibri" pitchFamily="34" charset="0"/>
              <a:cs typeface="Calibri" pitchFamily="34" charset="0"/>
            </a:endParaRPr>
          </a:p>
          <a:p>
            <a:pPr algn="just">
              <a:lnSpc>
                <a:spcPct val="90000"/>
              </a:lnSpc>
              <a:buFont typeface="Wingdings" pitchFamily="2" charset="2"/>
              <a:buChar char="q"/>
            </a:pPr>
            <a:r>
              <a:rPr lang="en-US" sz="2300" dirty="0">
                <a:latin typeface="Calibri" pitchFamily="34" charset="0"/>
                <a:cs typeface="Calibri" pitchFamily="34" charset="0"/>
              </a:rPr>
              <a:t>Any </a:t>
            </a:r>
            <a:r>
              <a:rPr lang="en-US" sz="2300" b="1" dirty="0">
                <a:solidFill>
                  <a:schemeClr val="accent2"/>
                </a:solidFill>
                <a:latin typeface="Calibri" pitchFamily="34" charset="0"/>
                <a:cs typeface="Calibri" pitchFamily="34" charset="0"/>
              </a:rPr>
              <a:t>blue-</a:t>
            </a:r>
            <a:r>
              <a:rPr lang="en-US" sz="2300" b="1" dirty="0" err="1">
                <a:solidFill>
                  <a:schemeClr val="accent2"/>
                </a:solidFill>
                <a:latin typeface="Calibri" pitchFamily="34" charset="0"/>
                <a:cs typeface="Calibri" pitchFamily="34" charset="0"/>
              </a:rPr>
              <a:t>coloured</a:t>
            </a:r>
            <a:r>
              <a:rPr lang="en-US" sz="2300" b="1" dirty="0">
                <a:solidFill>
                  <a:schemeClr val="accent2"/>
                </a:solidFill>
                <a:latin typeface="Calibri" pitchFamily="34" charset="0"/>
                <a:cs typeface="Calibri" pitchFamily="34" charset="0"/>
              </a:rPr>
              <a:t> squiggly line</a:t>
            </a:r>
            <a:r>
              <a:rPr lang="en-US" sz="2300" dirty="0">
                <a:latin typeface="Calibri" pitchFamily="34" charset="0"/>
                <a:cs typeface="Calibri" pitchFamily="34" charset="0"/>
              </a:rPr>
              <a:t> represents a design-time error. </a:t>
            </a:r>
          </a:p>
          <a:p>
            <a:pPr algn="just">
              <a:lnSpc>
                <a:spcPct val="90000"/>
              </a:lnSpc>
              <a:buFont typeface="Wingdings" pitchFamily="2" charset="2"/>
              <a:buChar char="q"/>
            </a:pPr>
            <a:endParaRPr lang="en-US" sz="2300" dirty="0">
              <a:latin typeface="Calibri" pitchFamily="34" charset="0"/>
              <a:cs typeface="Calibri" pitchFamily="34" charset="0"/>
            </a:endParaRPr>
          </a:p>
          <a:p>
            <a:pPr algn="just">
              <a:lnSpc>
                <a:spcPct val="90000"/>
              </a:lnSpc>
              <a:buFont typeface="Wingdings" pitchFamily="2" charset="2"/>
              <a:buChar char="q"/>
            </a:pPr>
            <a:r>
              <a:rPr lang="en-US" sz="2300" dirty="0">
                <a:latin typeface="Calibri" pitchFamily="34" charset="0"/>
                <a:cs typeface="Calibri" pitchFamily="34" charset="0"/>
              </a:rPr>
              <a:t>To design what the errors are, we need to locate the </a:t>
            </a:r>
            <a:r>
              <a:rPr lang="en-US" sz="2300" b="1" dirty="0">
                <a:solidFill>
                  <a:schemeClr val="accent2"/>
                </a:solidFill>
                <a:latin typeface="Calibri" pitchFamily="34" charset="0"/>
                <a:cs typeface="Calibri" pitchFamily="34" charset="0"/>
              </a:rPr>
              <a:t>Task window</a:t>
            </a:r>
            <a:r>
              <a:rPr lang="en-US" sz="2300" dirty="0">
                <a:latin typeface="Calibri" pitchFamily="34" charset="0"/>
                <a:cs typeface="Calibri" pitchFamily="34" charset="0"/>
              </a:rPr>
              <a:t> in the IDE and bring it forward.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pPr marL="457200" indent="-457200" algn="just">
              <a:buFont typeface="Wingdings" pitchFamily="2" charset="2"/>
              <a:buChar char="q"/>
            </a:pPr>
            <a:r>
              <a:rPr lang="en-US" sz="2400" dirty="0">
                <a:latin typeface="Calibri" pitchFamily="34" charset="0"/>
                <a:cs typeface="Calibri" pitchFamily="34" charset="0"/>
              </a:rPr>
              <a:t>Run-time errors are harder to locate, because VB.NET does not provide any help in finding run-time errors at design-time.</a:t>
            </a:r>
          </a:p>
          <a:p>
            <a:pPr marL="457200" indent="-457200" algn="just">
              <a:buFont typeface="Wingdings" pitchFamily="2" charset="2"/>
              <a:buChar char="q"/>
            </a:pPr>
            <a:endParaRPr lang="en-US" sz="2400" dirty="0">
              <a:latin typeface="Calibri" pitchFamily="34" charset="0"/>
              <a:cs typeface="Calibri" pitchFamily="34" charset="0"/>
            </a:endParaRPr>
          </a:p>
          <a:p>
            <a:pPr marL="457200" indent="-457200" algn="just">
              <a:buFont typeface="Wingdings" pitchFamily="2" charset="2"/>
              <a:buChar char="q"/>
            </a:pPr>
            <a:r>
              <a:rPr lang="en-US" sz="2400" dirty="0">
                <a:latin typeface="Calibri" pitchFamily="34" charset="0"/>
                <a:cs typeface="Calibri" pitchFamily="34" charset="0"/>
              </a:rPr>
              <a:t>These errors occur while a </a:t>
            </a:r>
            <a:r>
              <a:rPr lang="en-US" sz="2400" b="1" dirty="0">
                <a:solidFill>
                  <a:schemeClr val="accent2"/>
                </a:solidFill>
                <a:latin typeface="Calibri" pitchFamily="34" charset="0"/>
                <a:cs typeface="Calibri" pitchFamily="34" charset="0"/>
              </a:rPr>
              <a:t>program is run</a:t>
            </a:r>
            <a:r>
              <a:rPr lang="en-US" sz="2400" dirty="0">
                <a:latin typeface="Calibri" pitchFamily="34" charset="0"/>
                <a:cs typeface="Calibri" pitchFamily="34" charset="0"/>
              </a:rPr>
              <a:t>.</a:t>
            </a:r>
          </a:p>
          <a:p>
            <a:pPr marL="457200" indent="-457200" algn="just">
              <a:buFontTx/>
              <a:buNone/>
            </a:pPr>
            <a:endParaRPr lang="en-US" sz="2400" dirty="0">
              <a:latin typeface="Calibri" pitchFamily="34" charset="0"/>
              <a:cs typeface="Calibri" pitchFamily="34" charset="0"/>
            </a:endParaRPr>
          </a:p>
          <a:p>
            <a:pPr marL="457200" indent="-457200" algn="just">
              <a:buFont typeface="Wingdings" pitchFamily="2" charset="2"/>
              <a:buChar char="q"/>
            </a:pPr>
            <a:r>
              <a:rPr lang="en-US" sz="2400" b="1" dirty="0">
                <a:solidFill>
                  <a:schemeClr val="accent2"/>
                </a:solidFill>
                <a:latin typeface="Calibri" pitchFamily="34" charset="0"/>
                <a:cs typeface="Calibri" pitchFamily="34" charset="0"/>
              </a:rPr>
              <a:t>Examples of run-time errors</a:t>
            </a:r>
            <a:r>
              <a:rPr lang="en-US" sz="2400" dirty="0">
                <a:latin typeface="Calibri" pitchFamily="34" charset="0"/>
                <a:cs typeface="Calibri" pitchFamily="34" charset="0"/>
              </a:rPr>
              <a:t>:</a:t>
            </a:r>
          </a:p>
          <a:p>
            <a:pPr marL="457200" indent="-457200" algn="just">
              <a:buFont typeface="Wingdings" pitchFamily="2" charset="2"/>
              <a:buChar char="Ø"/>
            </a:pPr>
            <a:r>
              <a:rPr lang="en-US" sz="2400" dirty="0">
                <a:latin typeface="Calibri" pitchFamily="34" charset="0"/>
                <a:cs typeface="Calibri" pitchFamily="34" charset="0"/>
              </a:rPr>
              <a:t>Dividing a number by zero.</a:t>
            </a:r>
          </a:p>
          <a:p>
            <a:pPr marL="457200" indent="-457200" algn="just">
              <a:buFont typeface="Wingdings" pitchFamily="2" charset="2"/>
              <a:buChar char="Ø"/>
            </a:pPr>
            <a:r>
              <a:rPr lang="en-US" sz="2400" dirty="0">
                <a:latin typeface="Calibri" pitchFamily="34" charset="0"/>
                <a:cs typeface="Calibri" pitchFamily="34" charset="0"/>
              </a:rPr>
              <a:t>Attempting to open a file that does not exist</a:t>
            </a:r>
          </a:p>
          <a:p>
            <a:pPr marL="457200" indent="-457200" algn="just">
              <a:buFont typeface="Wingdings" pitchFamily="2" charset="2"/>
              <a:buChar char="Ø"/>
            </a:pPr>
            <a:r>
              <a:rPr lang="en-US" sz="2400" dirty="0">
                <a:latin typeface="Calibri" pitchFamily="34" charset="0"/>
                <a:cs typeface="Calibri" pitchFamily="34" charset="0"/>
              </a:rPr>
              <a:t>Entering character data when number is expected.</a:t>
            </a:r>
          </a:p>
        </p:txBody>
      </p:sp>
      <p:sp>
        <p:nvSpPr>
          <p:cNvPr id="7172" name="Rectangle 4"/>
          <p:cNvSpPr>
            <a:spLocks noChangeArrowheads="1"/>
          </p:cNvSpPr>
          <p:nvPr/>
        </p:nvSpPr>
        <p:spPr bwMode="auto">
          <a:xfrm>
            <a:off x="457200" y="152400"/>
            <a:ext cx="8229600" cy="609600"/>
          </a:xfrm>
          <a:prstGeom prst="rect">
            <a:avLst/>
          </a:prstGeom>
          <a:noFill/>
          <a:ln w="9525">
            <a:noFill/>
            <a:miter lim="800000"/>
            <a:headEnd/>
            <a:tailEnd/>
          </a:ln>
          <a:effectLst/>
        </p:spPr>
        <p:txBody>
          <a:bodyPr anchor="ctr"/>
          <a:lstStyle/>
          <a:p>
            <a:pPr algn="ctr"/>
            <a:r>
              <a:rPr lang="en-US" sz="4300" b="1" dirty="0">
                <a:solidFill>
                  <a:srgbClr val="002060"/>
                </a:solidFill>
              </a:rPr>
              <a:t>Run-Time Error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81000" y="1143000"/>
            <a:ext cx="8305800" cy="4525963"/>
          </a:xfrm>
        </p:spPr>
        <p:txBody>
          <a:bodyPr/>
          <a:lstStyle/>
          <a:p>
            <a:pPr algn="just">
              <a:lnSpc>
                <a:spcPct val="90000"/>
              </a:lnSpc>
              <a:buFont typeface="Wingdings" pitchFamily="2" charset="2"/>
              <a:buChar char="q"/>
            </a:pPr>
            <a:r>
              <a:rPr lang="en-US" sz="2400" dirty="0">
                <a:latin typeface="Calibri" pitchFamily="34" charset="0"/>
                <a:cs typeface="Calibri" pitchFamily="34" charset="0"/>
              </a:rPr>
              <a:t>Logic errors also occur at </a:t>
            </a:r>
            <a:r>
              <a:rPr lang="en-US" sz="2400" b="1" dirty="0">
                <a:solidFill>
                  <a:schemeClr val="accent2"/>
                </a:solidFill>
                <a:latin typeface="Calibri" pitchFamily="34" charset="0"/>
                <a:cs typeface="Calibri" pitchFamily="34" charset="0"/>
              </a:rPr>
              <a:t>run-time</a:t>
            </a:r>
            <a:r>
              <a:rPr lang="en-US" sz="2400" dirty="0">
                <a:latin typeface="Calibri" pitchFamily="34" charset="0"/>
                <a:cs typeface="Calibri" pitchFamily="34" charset="0"/>
              </a:rPr>
              <a:t>, when a program does not do what the developer intended it to do.</a:t>
            </a:r>
          </a:p>
          <a:p>
            <a:pPr algn="just">
              <a:lnSpc>
                <a:spcPct val="90000"/>
              </a:lnSpc>
              <a:buFont typeface="Wingdings" pitchFamily="2" charset="2"/>
              <a:buChar char="q"/>
            </a:pPr>
            <a:endParaRPr lang="en-US" sz="2400" dirty="0">
              <a:latin typeface="Calibri" pitchFamily="34" charset="0"/>
              <a:cs typeface="Calibri" pitchFamily="34" charset="0"/>
            </a:endParaRPr>
          </a:p>
          <a:p>
            <a:pPr algn="just">
              <a:lnSpc>
                <a:spcPct val="90000"/>
              </a:lnSpc>
              <a:buFont typeface="Wingdings" pitchFamily="2" charset="2"/>
              <a:buChar char="q"/>
            </a:pPr>
            <a:r>
              <a:rPr lang="en-US" sz="2400" b="1" dirty="0">
                <a:solidFill>
                  <a:schemeClr val="accent2"/>
                </a:solidFill>
                <a:latin typeface="Calibri" pitchFamily="34" charset="0"/>
                <a:cs typeface="Calibri" pitchFamily="34" charset="0"/>
              </a:rPr>
              <a:t>For example</a:t>
            </a:r>
            <a:r>
              <a:rPr lang="en-US" sz="2400" dirty="0">
                <a:latin typeface="Calibri" pitchFamily="34" charset="0"/>
                <a:cs typeface="Calibri" pitchFamily="34" charset="0"/>
              </a:rPr>
              <a:t>, writing a loop which proceeds to infinity.</a:t>
            </a:r>
          </a:p>
          <a:p>
            <a:pPr algn="just">
              <a:lnSpc>
                <a:spcPct val="90000"/>
              </a:lnSpc>
              <a:buFont typeface="Wingdings" pitchFamily="2" charset="2"/>
              <a:buChar char="q"/>
            </a:pPr>
            <a:endParaRPr lang="en-US" sz="2400" dirty="0">
              <a:latin typeface="Calibri" pitchFamily="34" charset="0"/>
              <a:cs typeface="Calibri" pitchFamily="34" charset="0"/>
            </a:endParaRPr>
          </a:p>
          <a:p>
            <a:pPr algn="just">
              <a:lnSpc>
                <a:spcPct val="90000"/>
              </a:lnSpc>
              <a:buFont typeface="Wingdings" pitchFamily="2" charset="2"/>
              <a:buChar char="q"/>
            </a:pPr>
            <a:r>
              <a:rPr lang="en-US" sz="2400" dirty="0">
                <a:latin typeface="Calibri" pitchFamily="34" charset="0"/>
                <a:cs typeface="Calibri" pitchFamily="34" charset="0"/>
              </a:rPr>
              <a:t>Some logic errors may not make not a program crash or produce any type of error message. They simply </a:t>
            </a:r>
            <a:r>
              <a:rPr lang="en-US" sz="2400" b="1" dirty="0">
                <a:solidFill>
                  <a:schemeClr val="accent2"/>
                </a:solidFill>
                <a:latin typeface="Calibri" pitchFamily="34" charset="0"/>
                <a:cs typeface="Calibri" pitchFamily="34" charset="0"/>
              </a:rPr>
              <a:t>would not perform as intended.</a:t>
            </a:r>
          </a:p>
          <a:p>
            <a:pPr algn="just">
              <a:lnSpc>
                <a:spcPct val="90000"/>
              </a:lnSpc>
              <a:buFont typeface="Wingdings" pitchFamily="2" charset="2"/>
              <a:buChar char="q"/>
            </a:pPr>
            <a:endParaRPr lang="en-US" sz="2400" b="1" dirty="0">
              <a:solidFill>
                <a:schemeClr val="accent2"/>
              </a:solidFill>
              <a:latin typeface="Calibri" pitchFamily="34" charset="0"/>
              <a:cs typeface="Calibri" pitchFamily="34" charset="0"/>
            </a:endParaRPr>
          </a:p>
          <a:p>
            <a:pPr algn="just">
              <a:lnSpc>
                <a:spcPct val="90000"/>
              </a:lnSpc>
              <a:buFont typeface="Wingdings" pitchFamily="2" charset="2"/>
              <a:buChar char="q"/>
            </a:pPr>
            <a:r>
              <a:rPr lang="en-US" sz="2400" dirty="0">
                <a:latin typeface="Calibri" pitchFamily="34" charset="0"/>
                <a:cs typeface="Calibri" pitchFamily="34" charset="0"/>
              </a:rPr>
              <a:t>However, some logic errors may </a:t>
            </a:r>
            <a:r>
              <a:rPr lang="en-US" sz="2400" b="1" dirty="0">
                <a:solidFill>
                  <a:schemeClr val="accent2"/>
                </a:solidFill>
                <a:latin typeface="Calibri" pitchFamily="34" charset="0"/>
                <a:cs typeface="Calibri" pitchFamily="34" charset="0"/>
              </a:rPr>
              <a:t>make a program crash</a:t>
            </a:r>
            <a:r>
              <a:rPr lang="en-US" sz="2400" dirty="0">
                <a:latin typeface="Calibri" pitchFamily="34" charset="0"/>
                <a:cs typeface="Calibri" pitchFamily="34" charset="0"/>
              </a:rPr>
              <a:t>, at which point the line between a logic error and a runtime error becomes blurry. </a:t>
            </a:r>
          </a:p>
        </p:txBody>
      </p:sp>
      <p:sp>
        <p:nvSpPr>
          <p:cNvPr id="8196" name="Rectangle 4"/>
          <p:cNvSpPr>
            <a:spLocks noChangeArrowheads="1"/>
          </p:cNvSpPr>
          <p:nvPr/>
        </p:nvSpPr>
        <p:spPr bwMode="auto">
          <a:xfrm>
            <a:off x="457200" y="304800"/>
            <a:ext cx="8229600" cy="609600"/>
          </a:xfrm>
          <a:prstGeom prst="rect">
            <a:avLst/>
          </a:prstGeom>
          <a:noFill/>
          <a:ln w="9525">
            <a:noFill/>
            <a:miter lim="800000"/>
            <a:headEnd/>
            <a:tailEnd/>
          </a:ln>
          <a:effectLst/>
        </p:spPr>
        <p:txBody>
          <a:bodyPr anchor="ctr"/>
          <a:lstStyle/>
          <a:p>
            <a:pPr algn="ctr"/>
            <a:r>
              <a:rPr lang="en-US" sz="4300" b="1" dirty="0">
                <a:solidFill>
                  <a:srgbClr val="002060"/>
                </a:solidFill>
              </a:rPr>
              <a:t>Logic Error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81000" y="838200"/>
            <a:ext cx="8458200" cy="5181600"/>
          </a:xfrm>
        </p:spPr>
        <p:txBody>
          <a:bodyPr/>
          <a:lstStyle/>
          <a:p>
            <a:pPr algn="just">
              <a:lnSpc>
                <a:spcPct val="80000"/>
              </a:lnSpc>
              <a:buFont typeface="Wingdings" pitchFamily="2" charset="2"/>
              <a:buChar char="q"/>
            </a:pPr>
            <a:r>
              <a:rPr lang="en-US" sz="2400" dirty="0">
                <a:latin typeface="Calibri" pitchFamily="34" charset="0"/>
                <a:cs typeface="Calibri" pitchFamily="34" charset="0"/>
              </a:rPr>
              <a:t>A runtime error in VB.NET generates what is called as an </a:t>
            </a:r>
            <a:r>
              <a:rPr lang="en-US" sz="2400" b="1" dirty="0">
                <a:solidFill>
                  <a:schemeClr val="accent2"/>
                </a:solidFill>
                <a:latin typeface="Calibri" pitchFamily="34" charset="0"/>
                <a:cs typeface="Calibri" pitchFamily="34" charset="0"/>
              </a:rPr>
              <a:t>exception</a:t>
            </a:r>
            <a:r>
              <a:rPr lang="en-US" sz="2400" dirty="0">
                <a:latin typeface="Calibri" pitchFamily="34" charset="0"/>
                <a:cs typeface="Calibri" pitchFamily="34" charset="0"/>
              </a:rPr>
              <a:t>. It is </a:t>
            </a:r>
            <a:r>
              <a:rPr lang="en-US" sz="2400" b="1" dirty="0">
                <a:solidFill>
                  <a:schemeClr val="accent2"/>
                </a:solidFill>
                <a:latin typeface="Calibri" pitchFamily="34" charset="0"/>
                <a:cs typeface="Calibri" pitchFamily="34" charset="0"/>
              </a:rPr>
              <a:t>a response to the error condition</a:t>
            </a:r>
            <a:r>
              <a:rPr lang="en-US" sz="2400" dirty="0">
                <a:latin typeface="Calibri" pitchFamily="34" charset="0"/>
                <a:cs typeface="Calibri" pitchFamily="34" charset="0"/>
              </a:rPr>
              <a:t> that the program just generated.</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latin typeface="Calibri" pitchFamily="34" charset="0"/>
                <a:cs typeface="Calibri" pitchFamily="34" charset="0"/>
              </a:rPr>
              <a:t>Exception handling is an </a:t>
            </a:r>
            <a:r>
              <a:rPr lang="en-US" sz="2400" b="1" dirty="0">
                <a:solidFill>
                  <a:schemeClr val="accent2"/>
                </a:solidFill>
                <a:latin typeface="Calibri" pitchFamily="34" charset="0"/>
                <a:cs typeface="Calibri" pitchFamily="34" charset="0"/>
              </a:rPr>
              <a:t>in-built mechanism in .NET framework</a:t>
            </a:r>
            <a:r>
              <a:rPr lang="en-US" sz="2400" dirty="0">
                <a:latin typeface="Calibri" pitchFamily="34" charset="0"/>
                <a:cs typeface="Calibri" pitchFamily="34" charset="0"/>
              </a:rPr>
              <a:t> to detect and handle run time errors. The .NET framework contains lots of standard exceptions. </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latin typeface="Calibri" pitchFamily="34" charset="0"/>
                <a:cs typeface="Calibri" pitchFamily="34" charset="0"/>
              </a:rPr>
              <a:t>It is displayed in a dialog box in the form of an </a:t>
            </a:r>
            <a:r>
              <a:rPr lang="en-US" sz="2400" b="1" dirty="0">
                <a:solidFill>
                  <a:schemeClr val="accent2"/>
                </a:solidFill>
                <a:latin typeface="Calibri" pitchFamily="34" charset="0"/>
                <a:cs typeface="Calibri" pitchFamily="34" charset="0"/>
              </a:rPr>
              <a:t>exception message.</a:t>
            </a:r>
          </a:p>
          <a:p>
            <a:pPr algn="just">
              <a:lnSpc>
                <a:spcPct val="80000"/>
              </a:lnSpc>
              <a:buFont typeface="Wingdings" pitchFamily="2" charset="2"/>
              <a:buChar char="q"/>
            </a:pPr>
            <a:endParaRPr lang="en-US" sz="2400" b="1" dirty="0">
              <a:solidFill>
                <a:schemeClr val="accent2"/>
              </a:solidFill>
              <a:latin typeface="Calibri" pitchFamily="34" charset="0"/>
              <a:cs typeface="Calibri" pitchFamily="34" charset="0"/>
            </a:endParaRPr>
          </a:p>
          <a:p>
            <a:pPr algn="just">
              <a:lnSpc>
                <a:spcPct val="80000"/>
              </a:lnSpc>
              <a:buFont typeface="Wingdings" pitchFamily="2" charset="2"/>
              <a:buChar char="q"/>
            </a:pPr>
            <a:r>
              <a:rPr lang="en-US" sz="2400" dirty="0">
                <a:latin typeface="Calibri" pitchFamily="34" charset="0"/>
                <a:cs typeface="Calibri" pitchFamily="34" charset="0"/>
              </a:rPr>
              <a:t>An </a:t>
            </a:r>
            <a:r>
              <a:rPr lang="en-US" sz="2400" b="1" dirty="0">
                <a:solidFill>
                  <a:schemeClr val="accent2"/>
                </a:solidFill>
                <a:latin typeface="Calibri" pitchFamily="34" charset="0"/>
                <a:cs typeface="Calibri" pitchFamily="34" charset="0"/>
              </a:rPr>
              <a:t>error handler</a:t>
            </a:r>
            <a:r>
              <a:rPr lang="en-US" sz="2400" dirty="0">
                <a:latin typeface="Calibri" pitchFamily="34" charset="0"/>
                <a:cs typeface="Calibri" pitchFamily="34" charset="0"/>
              </a:rPr>
              <a:t> is a section of VB.NET code that allows one to detect exceptions and perform the necessary steps to recover from them.</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latin typeface="Calibri" pitchFamily="34" charset="0"/>
                <a:cs typeface="Calibri" pitchFamily="34" charset="0"/>
              </a:rPr>
              <a:t>An exception creates an instance of an object, and that object is a descendent of </a:t>
            </a:r>
            <a:r>
              <a:rPr lang="en-US" sz="2400" b="1" dirty="0">
                <a:solidFill>
                  <a:schemeClr val="accent2"/>
                </a:solidFill>
                <a:latin typeface="Calibri" pitchFamily="34" charset="0"/>
                <a:cs typeface="Calibri" pitchFamily="34" charset="0"/>
              </a:rPr>
              <a:t>class Exception.</a:t>
            </a:r>
            <a:r>
              <a:rPr lang="en-US" sz="2400" dirty="0">
                <a:latin typeface="Calibri" pitchFamily="34" charset="0"/>
                <a:cs typeface="Calibri" pitchFamily="34" charset="0"/>
              </a:rPr>
              <a:t> </a:t>
            </a:r>
          </a:p>
        </p:txBody>
      </p:sp>
      <p:sp>
        <p:nvSpPr>
          <p:cNvPr id="9220" name="Rectangle 4"/>
          <p:cNvSpPr>
            <a:spLocks noChangeArrowheads="1"/>
          </p:cNvSpPr>
          <p:nvPr/>
        </p:nvSpPr>
        <p:spPr bwMode="auto">
          <a:xfrm>
            <a:off x="457200" y="76200"/>
            <a:ext cx="8229600" cy="685800"/>
          </a:xfrm>
          <a:prstGeom prst="rect">
            <a:avLst/>
          </a:prstGeom>
          <a:noFill/>
          <a:ln w="9525">
            <a:noFill/>
            <a:miter lim="800000"/>
            <a:headEnd/>
            <a:tailEnd/>
          </a:ln>
          <a:effectLst/>
        </p:spPr>
        <p:txBody>
          <a:bodyPr anchor="ctr"/>
          <a:lstStyle/>
          <a:p>
            <a:pPr algn="ctr"/>
            <a:r>
              <a:rPr lang="en-US" sz="4300" b="1" dirty="0">
                <a:solidFill>
                  <a:srgbClr val="002060"/>
                </a:solidFill>
              </a:rPr>
              <a:t>Exceptions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WordArt 4"/>
          <p:cNvSpPr>
            <a:spLocks noChangeArrowheads="1" noChangeShapeType="1" noTextEdit="1"/>
          </p:cNvSpPr>
          <p:nvPr/>
        </p:nvSpPr>
        <p:spPr bwMode="auto">
          <a:xfrm>
            <a:off x="609600" y="1600200"/>
            <a:ext cx="8001000" cy="3810000"/>
          </a:xfrm>
          <a:prstGeom prst="rect">
            <a:avLst/>
          </a:prstGeom>
        </p:spPr>
        <p:txBody>
          <a:bodyPr wrap="none" fromWordArt="1">
            <a:prstTxWarp prst="textPlain">
              <a:avLst>
                <a:gd name="adj" fmla="val 50000"/>
              </a:avLst>
            </a:prstTxWarp>
          </a:bodyPr>
          <a:lstStyle/>
          <a:p>
            <a:pPr algn="ctr"/>
            <a:r>
              <a:rPr lang="en-US" sz="32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a:rPr>
              <a:t>Handling An</a:t>
            </a:r>
          </a:p>
          <a:p>
            <a:pPr algn="ctr"/>
            <a:r>
              <a:rPr lang="en-US" sz="3200" b="1" kern="1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a:rPr>
              <a:t>Exception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457200" y="-76200"/>
            <a:ext cx="8229600" cy="685800"/>
          </a:xfrm>
          <a:prstGeom prst="rect">
            <a:avLst/>
          </a:prstGeom>
          <a:noFill/>
          <a:ln w="9525">
            <a:noFill/>
            <a:miter lim="800000"/>
            <a:headEnd/>
            <a:tailEnd/>
          </a:ln>
          <a:effectLst/>
        </p:spPr>
        <p:txBody>
          <a:bodyPr anchor="ctr"/>
          <a:lstStyle/>
          <a:p>
            <a:pPr algn="ctr"/>
            <a:r>
              <a:rPr lang="en-US" sz="4300" b="1" dirty="0">
                <a:solidFill>
                  <a:srgbClr val="002060"/>
                </a:solidFill>
              </a:rPr>
              <a:t>Exception Handling</a:t>
            </a:r>
          </a:p>
        </p:txBody>
      </p:sp>
      <p:sp>
        <p:nvSpPr>
          <p:cNvPr id="20485" name="Text Box 5"/>
          <p:cNvSpPr txBox="1">
            <a:spLocks noChangeArrowheads="1"/>
          </p:cNvSpPr>
          <p:nvPr/>
        </p:nvSpPr>
        <p:spPr bwMode="auto">
          <a:xfrm>
            <a:off x="76200" y="452697"/>
            <a:ext cx="8991600" cy="5948103"/>
          </a:xfrm>
          <a:prstGeom prst="rect">
            <a:avLst/>
          </a:prstGeom>
          <a:noFill/>
          <a:ln w="9525">
            <a:noFill/>
            <a:miter lim="800000"/>
            <a:headEnd/>
            <a:tailEnd/>
          </a:ln>
          <a:effectLst/>
        </p:spPr>
        <p:txBody>
          <a:bodyPr>
            <a:spAutoFit/>
          </a:bodyPr>
          <a:lstStyle/>
          <a:p>
            <a:pPr marL="339725" indent="-339725" algn="just">
              <a:spcBef>
                <a:spcPct val="50000"/>
              </a:spcBef>
              <a:buFont typeface="Wingdings" pitchFamily="2" charset="2"/>
              <a:buChar char="q"/>
            </a:pPr>
            <a:r>
              <a:rPr lang="en-US" sz="2100" dirty="0" smtClean="0">
                <a:latin typeface="Calibri" pitchFamily="34" charset="0"/>
                <a:cs typeface="Calibri" pitchFamily="34" charset="0"/>
              </a:rPr>
              <a:t>To handle an exception, we need to use the Try... ...Catch... ...End Try block. This block is a basic exception handler.</a:t>
            </a:r>
          </a:p>
          <a:p>
            <a:pPr marL="339725" indent="-339725" algn="just">
              <a:spcBef>
                <a:spcPct val="50000"/>
              </a:spcBef>
              <a:buFont typeface="Wingdings" pitchFamily="2" charset="2"/>
              <a:buNone/>
            </a:pPr>
            <a:endParaRPr lang="en-US" sz="2100" dirty="0" smtClean="0">
              <a:latin typeface="Calibri" pitchFamily="34" charset="0"/>
              <a:cs typeface="Calibri" pitchFamily="34" charset="0"/>
            </a:endParaRPr>
          </a:p>
          <a:p>
            <a:pPr marL="339725" indent="-339725" algn="just">
              <a:lnSpc>
                <a:spcPct val="80000"/>
              </a:lnSpc>
              <a:spcBef>
                <a:spcPct val="20000"/>
              </a:spcBef>
              <a:buFont typeface="Wingdings" pitchFamily="2" charset="2"/>
              <a:buChar char="q"/>
            </a:pPr>
            <a:r>
              <a:rPr lang="en-US" sz="2100" dirty="0" smtClean="0">
                <a:latin typeface="Calibri" pitchFamily="34" charset="0"/>
                <a:cs typeface="Calibri" pitchFamily="34" charset="0"/>
              </a:rPr>
              <a:t>The </a:t>
            </a:r>
            <a:r>
              <a:rPr lang="en-US" sz="2100" b="1" dirty="0" smtClean="0">
                <a:solidFill>
                  <a:schemeClr val="accent2"/>
                </a:solidFill>
                <a:latin typeface="Calibri" pitchFamily="34" charset="0"/>
                <a:cs typeface="Calibri" pitchFamily="34" charset="0"/>
              </a:rPr>
              <a:t>Try...Catch...End Try command</a:t>
            </a:r>
            <a:r>
              <a:rPr lang="en-US" sz="2100" dirty="0" smtClean="0">
                <a:latin typeface="Calibri" pitchFamily="34" charset="0"/>
                <a:cs typeface="Calibri" pitchFamily="34" charset="0"/>
              </a:rPr>
              <a:t> can be used as a control structure to handle errors, or exceptions, that might occur in our code at run time. </a:t>
            </a:r>
          </a:p>
          <a:p>
            <a:pPr marL="339725" indent="-339725" algn="just">
              <a:lnSpc>
                <a:spcPct val="80000"/>
              </a:lnSpc>
              <a:spcBef>
                <a:spcPct val="20000"/>
              </a:spcBef>
              <a:buFont typeface="Wingdings" pitchFamily="2" charset="2"/>
              <a:buNone/>
            </a:pPr>
            <a:endParaRPr lang="en-US" sz="2100" dirty="0" smtClean="0">
              <a:latin typeface="Calibri" pitchFamily="34" charset="0"/>
              <a:cs typeface="Calibri" pitchFamily="34" charset="0"/>
            </a:endParaRPr>
          </a:p>
          <a:p>
            <a:pPr marL="339725" indent="-339725" algn="just">
              <a:lnSpc>
                <a:spcPct val="80000"/>
              </a:lnSpc>
              <a:spcBef>
                <a:spcPct val="20000"/>
              </a:spcBef>
              <a:buFont typeface="Wingdings" pitchFamily="2" charset="2"/>
              <a:buChar char="q"/>
            </a:pPr>
            <a:r>
              <a:rPr lang="en-US" sz="2100" dirty="0" smtClean="0">
                <a:latin typeface="Calibri" pitchFamily="34" charset="0"/>
                <a:cs typeface="Calibri" pitchFamily="34" charset="0"/>
              </a:rPr>
              <a:t>The </a:t>
            </a:r>
            <a:r>
              <a:rPr lang="en-US" sz="2100" b="1" dirty="0" smtClean="0">
                <a:solidFill>
                  <a:schemeClr val="accent2"/>
                </a:solidFill>
                <a:latin typeface="Calibri" pitchFamily="34" charset="0"/>
                <a:cs typeface="Calibri" pitchFamily="34" charset="0"/>
              </a:rPr>
              <a:t>Try...Catch...End Try</a:t>
            </a:r>
            <a:r>
              <a:rPr lang="en-US" sz="2100" dirty="0" smtClean="0">
                <a:latin typeface="Calibri" pitchFamily="34" charset="0"/>
                <a:cs typeface="Calibri" pitchFamily="34" charset="0"/>
              </a:rPr>
              <a:t> structure </a:t>
            </a:r>
            <a:r>
              <a:rPr lang="en-US" sz="2100" b="1" dirty="0" smtClean="0">
                <a:solidFill>
                  <a:schemeClr val="accent2"/>
                </a:solidFill>
                <a:latin typeface="Calibri" pitchFamily="34" charset="0"/>
                <a:cs typeface="Calibri" pitchFamily="34" charset="0"/>
              </a:rPr>
              <a:t>begins with the TRY statement</a:t>
            </a:r>
            <a:r>
              <a:rPr lang="en-US" sz="2100" dirty="0" smtClean="0">
                <a:latin typeface="Calibri" pitchFamily="34" charset="0"/>
                <a:cs typeface="Calibri" pitchFamily="34" charset="0"/>
              </a:rPr>
              <a:t>, which marks the beginning of the TRY block. In the TRY block, we can specify code that might produce errors at run time. </a:t>
            </a:r>
          </a:p>
          <a:p>
            <a:pPr marL="339725" indent="-339725" algn="just">
              <a:lnSpc>
                <a:spcPct val="80000"/>
              </a:lnSpc>
              <a:spcBef>
                <a:spcPct val="20000"/>
              </a:spcBef>
              <a:buFont typeface="Wingdings" pitchFamily="2" charset="2"/>
              <a:buNone/>
            </a:pPr>
            <a:endParaRPr lang="en-US" sz="2100" dirty="0" smtClean="0">
              <a:latin typeface="Calibri" pitchFamily="34" charset="0"/>
              <a:cs typeface="Calibri" pitchFamily="34" charset="0"/>
            </a:endParaRPr>
          </a:p>
          <a:p>
            <a:pPr marL="339725" indent="-339725" algn="just">
              <a:lnSpc>
                <a:spcPct val="80000"/>
              </a:lnSpc>
              <a:spcBef>
                <a:spcPct val="20000"/>
              </a:spcBef>
              <a:buFont typeface="Wingdings" pitchFamily="2" charset="2"/>
              <a:buChar char="q"/>
            </a:pPr>
            <a:r>
              <a:rPr lang="en-US" sz="2100" dirty="0" smtClean="0">
                <a:latin typeface="Calibri" pitchFamily="34" charset="0"/>
                <a:cs typeface="Calibri" pitchFamily="34" charset="0"/>
              </a:rPr>
              <a:t>If our program completes the TRY block without generating an error or exception, then it </a:t>
            </a:r>
            <a:r>
              <a:rPr lang="en-US" sz="2100" b="1" dirty="0" smtClean="0">
                <a:solidFill>
                  <a:schemeClr val="accent2"/>
                </a:solidFill>
                <a:latin typeface="Calibri" pitchFamily="34" charset="0"/>
                <a:cs typeface="Calibri" pitchFamily="34" charset="0"/>
              </a:rPr>
              <a:t>skips the CATCH block.</a:t>
            </a:r>
          </a:p>
          <a:p>
            <a:pPr marL="339725" indent="-339725" algn="just">
              <a:lnSpc>
                <a:spcPct val="80000"/>
              </a:lnSpc>
              <a:spcBef>
                <a:spcPct val="20000"/>
              </a:spcBef>
              <a:buFont typeface="Wingdings" pitchFamily="2" charset="2"/>
              <a:buNone/>
            </a:pPr>
            <a:endParaRPr lang="en-US" sz="2100" b="1" dirty="0" smtClean="0">
              <a:solidFill>
                <a:schemeClr val="accent2"/>
              </a:solidFill>
              <a:latin typeface="Calibri" pitchFamily="34" charset="0"/>
              <a:cs typeface="Calibri" pitchFamily="34" charset="0"/>
            </a:endParaRPr>
          </a:p>
          <a:p>
            <a:pPr marL="339725" indent="-339725" algn="just">
              <a:lnSpc>
                <a:spcPct val="80000"/>
              </a:lnSpc>
              <a:spcBef>
                <a:spcPct val="20000"/>
              </a:spcBef>
              <a:buFont typeface="Wingdings" pitchFamily="2" charset="2"/>
              <a:buChar char="q"/>
            </a:pPr>
            <a:r>
              <a:rPr lang="en-US" sz="2100" dirty="0" smtClean="0">
                <a:latin typeface="Calibri" pitchFamily="34" charset="0"/>
                <a:cs typeface="Calibri" pitchFamily="34" charset="0"/>
              </a:rPr>
              <a:t>Finally, it searches for the </a:t>
            </a:r>
            <a:r>
              <a:rPr lang="en-US" sz="2100" b="1" dirty="0" smtClean="0">
                <a:solidFill>
                  <a:schemeClr val="accent2"/>
                </a:solidFill>
                <a:latin typeface="Calibri" pitchFamily="34" charset="0"/>
                <a:cs typeface="Calibri" pitchFamily="34" charset="0"/>
              </a:rPr>
              <a:t>FINALLY block</a:t>
            </a:r>
            <a:r>
              <a:rPr lang="en-US" sz="2100" dirty="0" smtClean="0">
                <a:latin typeface="Calibri" pitchFamily="34" charset="0"/>
                <a:cs typeface="Calibri" pitchFamily="34" charset="0"/>
              </a:rPr>
              <a:t> near the end of the structure, if it exists, and runs the corresponding statements. </a:t>
            </a:r>
          </a:p>
          <a:p>
            <a:pPr marL="339725" indent="-339725" algn="just">
              <a:lnSpc>
                <a:spcPct val="80000"/>
              </a:lnSpc>
              <a:spcBef>
                <a:spcPct val="20000"/>
              </a:spcBef>
              <a:buFont typeface="Wingdings" pitchFamily="2" charset="2"/>
              <a:buNone/>
            </a:pPr>
            <a:endParaRPr lang="en-US" sz="2100" dirty="0" smtClean="0">
              <a:latin typeface="Calibri" pitchFamily="34" charset="0"/>
              <a:cs typeface="Calibri" pitchFamily="34" charset="0"/>
            </a:endParaRPr>
          </a:p>
          <a:p>
            <a:pPr marL="339725" indent="-339725" algn="just">
              <a:lnSpc>
                <a:spcPct val="80000"/>
              </a:lnSpc>
              <a:spcBef>
                <a:spcPct val="20000"/>
              </a:spcBef>
              <a:buFont typeface="Wingdings" pitchFamily="2" charset="2"/>
              <a:buChar char="q"/>
            </a:pPr>
            <a:r>
              <a:rPr lang="en-US" sz="2100" dirty="0" smtClean="0">
                <a:latin typeface="Calibri" pitchFamily="34" charset="0"/>
                <a:cs typeface="Calibri" pitchFamily="34" charset="0"/>
              </a:rPr>
              <a:t>If the </a:t>
            </a:r>
            <a:r>
              <a:rPr lang="en-US" sz="2100" b="1" dirty="0" smtClean="0">
                <a:solidFill>
                  <a:schemeClr val="accent2"/>
                </a:solidFill>
                <a:latin typeface="Calibri" pitchFamily="34" charset="0"/>
                <a:cs typeface="Calibri" pitchFamily="34" charset="0"/>
              </a:rPr>
              <a:t>FINALLY block</a:t>
            </a:r>
            <a:r>
              <a:rPr lang="en-US" sz="2100" dirty="0" smtClean="0">
                <a:latin typeface="Calibri" pitchFamily="34" charset="0"/>
                <a:cs typeface="Calibri" pitchFamily="34" charset="0"/>
              </a:rPr>
              <a:t> does not exist, the program execution continues outside the structure at the first statement following the ENDTRY statement, which marks the end of the Try...Catch...Finally...End Try structure.</a:t>
            </a:r>
            <a:endParaRPr lang="en-US" sz="2100" dirty="0">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304800" y="838200"/>
            <a:ext cx="8305800" cy="3521075"/>
          </a:xfrm>
          <a:prstGeom prst="rect">
            <a:avLst/>
          </a:prstGeom>
          <a:noFill/>
          <a:ln w="76200" cmpd="tri">
            <a:solidFill>
              <a:schemeClr val="tx1"/>
            </a:solidFill>
            <a:miter lim="800000"/>
            <a:headEnd/>
            <a:tailEnd/>
          </a:ln>
          <a:effectLst/>
        </p:spPr>
        <p:txBody>
          <a:bodyPr>
            <a:spAutoFit/>
          </a:bodyPr>
          <a:lstStyle/>
          <a:p>
            <a:pPr>
              <a:spcBef>
                <a:spcPct val="50000"/>
              </a:spcBef>
            </a:pPr>
            <a:r>
              <a:rPr lang="en-US" sz="2000" b="1"/>
              <a:t>Private Sub</a:t>
            </a:r>
            <a:r>
              <a:rPr lang="en-US" sz="2000"/>
              <a:t> Button1_click (………………) Handles Button1_click</a:t>
            </a:r>
          </a:p>
          <a:p>
            <a:pPr>
              <a:spcBef>
                <a:spcPct val="50000"/>
              </a:spcBef>
            </a:pPr>
            <a:r>
              <a:rPr lang="en-US" sz="2000"/>
              <a:t>	Dim n as Byte</a:t>
            </a:r>
          </a:p>
          <a:p>
            <a:pPr>
              <a:spcBef>
                <a:spcPct val="50000"/>
              </a:spcBef>
            </a:pPr>
            <a:r>
              <a:rPr lang="en-US" sz="2000"/>
              <a:t>	</a:t>
            </a:r>
            <a:r>
              <a:rPr lang="en-US" sz="2000" b="1">
                <a:solidFill>
                  <a:schemeClr val="accent2"/>
                </a:solidFill>
              </a:rPr>
              <a:t>Try	</a:t>
            </a:r>
            <a:r>
              <a:rPr lang="en-US" sz="2000" b="1">
                <a:solidFill>
                  <a:srgbClr val="669900"/>
                </a:solidFill>
              </a:rPr>
              <a:t>' Statement which can cause an exception</a:t>
            </a:r>
          </a:p>
          <a:p>
            <a:pPr>
              <a:spcBef>
                <a:spcPct val="50000"/>
              </a:spcBef>
            </a:pPr>
            <a:r>
              <a:rPr lang="en-US" sz="2000"/>
              <a:t>		n = text1.text</a:t>
            </a:r>
          </a:p>
          <a:p>
            <a:pPr>
              <a:spcBef>
                <a:spcPct val="50000"/>
              </a:spcBef>
            </a:pPr>
            <a:r>
              <a:rPr lang="en-US" sz="2000"/>
              <a:t>	</a:t>
            </a:r>
            <a:r>
              <a:rPr lang="en-US" sz="2000" b="1">
                <a:solidFill>
                  <a:schemeClr val="accent2"/>
                </a:solidFill>
              </a:rPr>
              <a:t>Catch	</a:t>
            </a:r>
            <a:r>
              <a:rPr lang="en-US" b="1"/>
              <a:t>' </a:t>
            </a:r>
            <a:r>
              <a:rPr lang="en-US" sz="2000" b="1">
                <a:solidFill>
                  <a:srgbClr val="669900"/>
                </a:solidFill>
              </a:rPr>
              <a:t>Statements for handling the exception</a:t>
            </a:r>
            <a:br>
              <a:rPr lang="en-US" sz="2000" b="1">
                <a:solidFill>
                  <a:srgbClr val="669900"/>
                </a:solidFill>
              </a:rPr>
            </a:br>
            <a:r>
              <a:rPr lang="en-US" sz="2000"/>
              <a:t>		Msgbox(“Sorry – Enter a valid value”)</a:t>
            </a:r>
          </a:p>
          <a:p>
            <a:pPr>
              <a:spcBef>
                <a:spcPct val="50000"/>
              </a:spcBef>
            </a:pPr>
            <a:r>
              <a:rPr lang="en-US" sz="2000"/>
              <a:t>	</a:t>
            </a:r>
            <a:r>
              <a:rPr lang="en-US" sz="2000" b="1">
                <a:solidFill>
                  <a:schemeClr val="accent2"/>
                </a:solidFill>
              </a:rPr>
              <a:t>End Try</a:t>
            </a:r>
          </a:p>
          <a:p>
            <a:pPr>
              <a:spcBef>
                <a:spcPct val="50000"/>
              </a:spcBef>
            </a:pPr>
            <a:r>
              <a:rPr lang="en-US" sz="2000" b="1"/>
              <a:t>End Sub</a:t>
            </a:r>
          </a:p>
        </p:txBody>
      </p:sp>
      <p:sp>
        <p:nvSpPr>
          <p:cNvPr id="13317" name="Text Box 5"/>
          <p:cNvSpPr txBox="1">
            <a:spLocks noChangeArrowheads="1"/>
          </p:cNvSpPr>
          <p:nvPr/>
        </p:nvSpPr>
        <p:spPr bwMode="auto">
          <a:xfrm>
            <a:off x="457200" y="5257800"/>
            <a:ext cx="8001000" cy="822325"/>
          </a:xfrm>
          <a:prstGeom prst="rect">
            <a:avLst/>
          </a:prstGeom>
          <a:noFill/>
          <a:ln w="9525">
            <a:noFill/>
            <a:miter lim="800000"/>
            <a:headEnd/>
            <a:tailEnd/>
          </a:ln>
          <a:effectLst/>
        </p:spPr>
        <p:txBody>
          <a:bodyPr>
            <a:spAutoFit/>
          </a:bodyPr>
          <a:lstStyle/>
          <a:p>
            <a:pPr algn="just">
              <a:spcBef>
                <a:spcPct val="50000"/>
              </a:spcBef>
            </a:pPr>
            <a:r>
              <a:rPr lang="en-US" sz="2400"/>
              <a:t>If any incorrect input is given by the user (e.g. 32767), the error message in a message box is displayed.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5"/>
          <p:cNvSpPr txBox="1">
            <a:spLocks noChangeArrowheads="1"/>
          </p:cNvSpPr>
          <p:nvPr/>
        </p:nvSpPr>
        <p:spPr bwMode="auto">
          <a:xfrm>
            <a:off x="304800" y="152400"/>
            <a:ext cx="8305800" cy="3949700"/>
          </a:xfrm>
          <a:prstGeom prst="rect">
            <a:avLst/>
          </a:prstGeom>
          <a:noFill/>
          <a:ln w="76200" cmpd="tri">
            <a:solidFill>
              <a:schemeClr val="tx1"/>
            </a:solidFill>
            <a:miter lim="800000"/>
            <a:headEnd/>
            <a:tailEnd/>
          </a:ln>
          <a:effectLst/>
        </p:spPr>
        <p:txBody>
          <a:bodyPr>
            <a:spAutoFit/>
          </a:bodyPr>
          <a:lstStyle/>
          <a:p>
            <a:pPr>
              <a:spcBef>
                <a:spcPct val="50000"/>
              </a:spcBef>
            </a:pPr>
            <a:r>
              <a:rPr lang="en-US" sz="2000" b="1"/>
              <a:t>Private Sub</a:t>
            </a:r>
            <a:r>
              <a:rPr lang="en-US" sz="2000"/>
              <a:t> Button1_click (………………) Handles Button1_click</a:t>
            </a:r>
          </a:p>
          <a:p>
            <a:pPr>
              <a:spcBef>
                <a:spcPct val="50000"/>
              </a:spcBef>
            </a:pPr>
            <a:r>
              <a:rPr lang="en-US" sz="2000"/>
              <a:t>	</a:t>
            </a:r>
            <a:r>
              <a:rPr lang="en-US" sz="2200"/>
              <a:t>Dim n as Byte</a:t>
            </a:r>
          </a:p>
          <a:p>
            <a:pPr>
              <a:spcBef>
                <a:spcPct val="50000"/>
              </a:spcBef>
            </a:pPr>
            <a:r>
              <a:rPr lang="en-US" sz="2200"/>
              <a:t>	</a:t>
            </a:r>
            <a:r>
              <a:rPr lang="en-US" sz="2200" b="1">
                <a:solidFill>
                  <a:schemeClr val="accent2"/>
                </a:solidFill>
              </a:rPr>
              <a:t>Try</a:t>
            </a:r>
          </a:p>
          <a:p>
            <a:pPr>
              <a:spcBef>
                <a:spcPct val="50000"/>
              </a:spcBef>
            </a:pPr>
            <a:r>
              <a:rPr lang="en-US" sz="2200"/>
              <a:t>		n = text1.text</a:t>
            </a:r>
          </a:p>
          <a:p>
            <a:pPr>
              <a:spcBef>
                <a:spcPct val="50000"/>
              </a:spcBef>
            </a:pPr>
            <a:r>
              <a:rPr lang="en-US" sz="2200"/>
              <a:t>	</a:t>
            </a:r>
            <a:r>
              <a:rPr lang="en-US" sz="2200" b="1">
                <a:solidFill>
                  <a:schemeClr val="accent2"/>
                </a:solidFill>
              </a:rPr>
              <a:t>Catch ex As Exception	</a:t>
            </a:r>
            <a:r>
              <a:rPr lang="en-US" sz="2200" b="1">
                <a:solidFill>
                  <a:srgbClr val="669900"/>
                </a:solidFill>
              </a:rPr>
              <a:t>‘Catching Any Exception</a:t>
            </a:r>
          </a:p>
          <a:p>
            <a:pPr>
              <a:spcBef>
                <a:spcPct val="50000"/>
              </a:spcBef>
            </a:pPr>
            <a:r>
              <a:rPr lang="en-US" sz="2200"/>
              <a:t>		Msgbox(ex.Message)</a:t>
            </a:r>
          </a:p>
          <a:p>
            <a:pPr>
              <a:spcBef>
                <a:spcPct val="50000"/>
              </a:spcBef>
            </a:pPr>
            <a:r>
              <a:rPr lang="en-US" sz="2200"/>
              <a:t>	</a:t>
            </a:r>
            <a:r>
              <a:rPr lang="en-US" sz="2200" b="1">
                <a:solidFill>
                  <a:schemeClr val="accent2"/>
                </a:solidFill>
              </a:rPr>
              <a:t>End Try</a:t>
            </a:r>
          </a:p>
          <a:p>
            <a:pPr>
              <a:spcBef>
                <a:spcPct val="50000"/>
              </a:spcBef>
            </a:pPr>
            <a:r>
              <a:rPr lang="en-US" sz="2000" b="1"/>
              <a:t>End Sub</a:t>
            </a:r>
          </a:p>
        </p:txBody>
      </p:sp>
      <p:sp>
        <p:nvSpPr>
          <p:cNvPr id="14342" name="Text Box 6"/>
          <p:cNvSpPr txBox="1">
            <a:spLocks noChangeArrowheads="1"/>
          </p:cNvSpPr>
          <p:nvPr/>
        </p:nvSpPr>
        <p:spPr bwMode="auto">
          <a:xfrm>
            <a:off x="152400" y="4191000"/>
            <a:ext cx="8991600" cy="2647950"/>
          </a:xfrm>
          <a:prstGeom prst="rect">
            <a:avLst/>
          </a:prstGeom>
          <a:noFill/>
          <a:ln w="9525">
            <a:noFill/>
            <a:miter lim="800000"/>
            <a:headEnd/>
            <a:tailEnd/>
          </a:ln>
          <a:effectLst/>
        </p:spPr>
        <p:txBody>
          <a:bodyPr>
            <a:spAutoFit/>
          </a:bodyPr>
          <a:lstStyle/>
          <a:p>
            <a:pPr algn="just">
              <a:spcBef>
                <a:spcPct val="50000"/>
              </a:spcBef>
            </a:pPr>
            <a:r>
              <a:rPr lang="en-US" sz="2400"/>
              <a:t>In this example, the exception generates an </a:t>
            </a:r>
            <a:r>
              <a:rPr lang="en-US" sz="2400" b="1">
                <a:solidFill>
                  <a:schemeClr val="hlink"/>
                </a:solidFill>
              </a:rPr>
              <a:t>instance of the Exception class</a:t>
            </a:r>
            <a:r>
              <a:rPr lang="en-US" sz="2400"/>
              <a:t> and places that instance in a variable ex.</a:t>
            </a:r>
          </a:p>
          <a:p>
            <a:pPr algn="just">
              <a:spcBef>
                <a:spcPct val="50000"/>
              </a:spcBef>
            </a:pPr>
            <a:r>
              <a:rPr lang="en-US" sz="2400"/>
              <a:t>If any incorrect input is given by the user, the exception message in a message box is displayed.</a:t>
            </a:r>
          </a:p>
          <a:p>
            <a:pPr algn="just">
              <a:spcBef>
                <a:spcPct val="50000"/>
              </a:spcBef>
            </a:pPr>
            <a:r>
              <a:rPr lang="en-US" sz="2400"/>
              <a:t>For example, if input taken is 32767, the exception message displayed is </a:t>
            </a:r>
            <a:r>
              <a:rPr lang="en-US" sz="2400" b="1" i="1"/>
              <a:t>“Arithmetic operation resulted in an overflow”</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ChangeArrowheads="1"/>
          </p:cNvSpPr>
          <p:nvPr/>
        </p:nvSpPr>
        <p:spPr bwMode="auto">
          <a:xfrm>
            <a:off x="609600" y="990600"/>
            <a:ext cx="7086600" cy="2847975"/>
          </a:xfrm>
          <a:prstGeom prst="rect">
            <a:avLst/>
          </a:prstGeom>
          <a:noFill/>
          <a:ln w="76200" cmpd="tri">
            <a:solidFill>
              <a:schemeClr val="tx1"/>
            </a:solidFill>
            <a:miter lim="800000"/>
            <a:headEnd/>
            <a:tailEnd/>
          </a:ln>
          <a:effectLst/>
        </p:spPr>
        <p:txBody>
          <a:bodyPr>
            <a:spAutoFit/>
          </a:bodyPr>
          <a:lstStyle/>
          <a:p>
            <a:r>
              <a:rPr lang="en-US" sz="2200" noProof="1"/>
              <a:t>Dim a, b, c As Int16</a:t>
            </a:r>
          </a:p>
          <a:p>
            <a:r>
              <a:rPr lang="en-US" sz="2200" noProof="1"/>
              <a:t>        </a:t>
            </a:r>
            <a:r>
              <a:rPr lang="en-US" sz="2200" noProof="1">
                <a:solidFill>
                  <a:schemeClr val="accent2"/>
                </a:solidFill>
              </a:rPr>
              <a:t>Try</a:t>
            </a:r>
          </a:p>
          <a:p>
            <a:r>
              <a:rPr lang="en-US" sz="2200" noProof="1"/>
              <a:t>            a = 32767</a:t>
            </a:r>
          </a:p>
          <a:p>
            <a:r>
              <a:rPr lang="en-US" sz="2200" noProof="1"/>
              <a:t>            b = 1</a:t>
            </a:r>
          </a:p>
          <a:p>
            <a:r>
              <a:rPr lang="en-US" sz="2200" noProof="1"/>
              <a:t>            c = a + b</a:t>
            </a:r>
          </a:p>
          <a:p>
            <a:r>
              <a:rPr lang="en-US" sz="2200" noProof="1"/>
              <a:t>        </a:t>
            </a:r>
            <a:r>
              <a:rPr lang="en-US" sz="2200" noProof="1">
                <a:solidFill>
                  <a:schemeClr val="accent2"/>
                </a:solidFill>
              </a:rPr>
              <a:t>Catch ex As </a:t>
            </a:r>
            <a:r>
              <a:rPr lang="en-US" sz="2200" b="1" noProof="1">
                <a:solidFill>
                  <a:srgbClr val="A50021"/>
                </a:solidFill>
              </a:rPr>
              <a:t>System.ArithmeticException</a:t>
            </a:r>
          </a:p>
          <a:p>
            <a:r>
              <a:rPr lang="en-US" sz="2200" noProof="1"/>
              <a:t>            MsgBox(“</a:t>
            </a:r>
            <a:r>
              <a:rPr lang="en-US" sz="2200" dirty="0"/>
              <a:t>E</a:t>
            </a:r>
            <a:r>
              <a:rPr lang="en-US" sz="2200" noProof="1"/>
              <a:t>rror")</a:t>
            </a:r>
          </a:p>
          <a:p>
            <a:r>
              <a:rPr lang="en-US" sz="2200" noProof="1"/>
              <a:t>        </a:t>
            </a:r>
            <a:r>
              <a:rPr lang="en-US" sz="2200" noProof="1">
                <a:solidFill>
                  <a:schemeClr val="accent2"/>
                </a:solidFill>
              </a:rPr>
              <a:t>End Try</a:t>
            </a:r>
            <a:endParaRPr lang="en-US" sz="2200" dirty="0">
              <a:solidFill>
                <a:schemeClr val="accent2"/>
              </a:solidFill>
            </a:endParaRPr>
          </a:p>
        </p:txBody>
      </p:sp>
      <p:sp>
        <p:nvSpPr>
          <p:cNvPr id="21509" name="Text Box 5"/>
          <p:cNvSpPr txBox="1">
            <a:spLocks noChangeArrowheads="1"/>
          </p:cNvSpPr>
          <p:nvPr/>
        </p:nvSpPr>
        <p:spPr bwMode="auto">
          <a:xfrm>
            <a:off x="381000" y="309562"/>
            <a:ext cx="8229600" cy="528638"/>
          </a:xfrm>
          <a:prstGeom prst="rect">
            <a:avLst/>
          </a:prstGeom>
          <a:noFill/>
          <a:ln w="9525">
            <a:noFill/>
            <a:miter lim="800000"/>
            <a:headEnd/>
            <a:tailEnd/>
          </a:ln>
          <a:effectLst/>
        </p:spPr>
        <p:txBody>
          <a:bodyPr>
            <a:spAutoFit/>
          </a:bodyPr>
          <a:lstStyle/>
          <a:p>
            <a:pPr algn="ctr">
              <a:spcBef>
                <a:spcPct val="50000"/>
              </a:spcBef>
            </a:pPr>
            <a:r>
              <a:rPr lang="en-US" sz="2800" b="1" dirty="0">
                <a:solidFill>
                  <a:srgbClr val="002060"/>
                </a:solidFill>
              </a:rPr>
              <a:t>Other Examples: Catching a Specific Exception</a:t>
            </a:r>
          </a:p>
        </p:txBody>
      </p:sp>
      <p:sp>
        <p:nvSpPr>
          <p:cNvPr id="21510" name="Rectangle 6"/>
          <p:cNvSpPr>
            <a:spLocks noChangeArrowheads="1"/>
          </p:cNvSpPr>
          <p:nvPr/>
        </p:nvSpPr>
        <p:spPr bwMode="auto">
          <a:xfrm>
            <a:off x="609600" y="3962400"/>
            <a:ext cx="7162800" cy="2513013"/>
          </a:xfrm>
          <a:prstGeom prst="rect">
            <a:avLst/>
          </a:prstGeom>
          <a:noFill/>
          <a:ln w="76200" cmpd="tri">
            <a:solidFill>
              <a:schemeClr val="tx1"/>
            </a:solidFill>
            <a:miter lim="800000"/>
            <a:headEnd/>
            <a:tailEnd/>
          </a:ln>
          <a:effectLst/>
        </p:spPr>
        <p:txBody>
          <a:bodyPr>
            <a:spAutoFit/>
          </a:bodyPr>
          <a:lstStyle/>
          <a:p>
            <a:r>
              <a:rPr lang="en-US" sz="2200" noProof="1"/>
              <a:t>Dim a, c As Int16</a:t>
            </a:r>
          </a:p>
          <a:p>
            <a:r>
              <a:rPr lang="en-US" sz="2200" noProof="1"/>
              <a:t>        </a:t>
            </a:r>
            <a:r>
              <a:rPr lang="en-US" sz="2200" noProof="1">
                <a:solidFill>
                  <a:schemeClr val="accent2"/>
                </a:solidFill>
              </a:rPr>
              <a:t>Try</a:t>
            </a:r>
          </a:p>
          <a:p>
            <a:r>
              <a:rPr lang="en-US" sz="2200" noProof="1"/>
              <a:t>            a = 3</a:t>
            </a:r>
          </a:p>
          <a:p>
            <a:r>
              <a:rPr lang="en-US" sz="2200" noProof="1"/>
              <a:t>            c = a / 0</a:t>
            </a:r>
          </a:p>
          <a:p>
            <a:r>
              <a:rPr lang="en-US" sz="2200" noProof="1"/>
              <a:t>        </a:t>
            </a:r>
            <a:r>
              <a:rPr lang="en-US" sz="2200" noProof="1">
                <a:solidFill>
                  <a:schemeClr val="accent2"/>
                </a:solidFill>
              </a:rPr>
              <a:t>Catch ex As </a:t>
            </a:r>
            <a:r>
              <a:rPr lang="en-US" sz="2200" b="1" noProof="1">
                <a:solidFill>
                  <a:srgbClr val="A50021"/>
                </a:solidFill>
              </a:rPr>
              <a:t>System.OverflowException</a:t>
            </a:r>
          </a:p>
          <a:p>
            <a:r>
              <a:rPr lang="en-US" sz="2200" noProof="1"/>
              <a:t>            MsgBox("error")</a:t>
            </a:r>
          </a:p>
          <a:p>
            <a:r>
              <a:rPr lang="en-US" sz="2200" noProof="1"/>
              <a:t>        </a:t>
            </a:r>
            <a:r>
              <a:rPr lang="en-US" sz="2200" noProof="1">
                <a:solidFill>
                  <a:schemeClr val="accent2"/>
                </a:solidFill>
              </a:rPr>
              <a:t>End Try</a:t>
            </a:r>
            <a:endParaRPr lang="en-US" sz="2200"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868362"/>
          </a:xfrm>
          <a:noFill/>
          <a:ln>
            <a:noFill/>
          </a:ln>
        </p:spPr>
        <p:txBody>
          <a:bodyPr/>
          <a:lstStyle/>
          <a:p>
            <a:r>
              <a:rPr lang="en-US" b="1" dirty="0">
                <a:solidFill>
                  <a:schemeClr val="accent2">
                    <a:lumMod val="75000"/>
                  </a:schemeClr>
                </a:solidFill>
              </a:rPr>
              <a:t>Debugging</a:t>
            </a:r>
          </a:p>
        </p:txBody>
      </p:sp>
      <p:sp>
        <p:nvSpPr>
          <p:cNvPr id="3075" name="Rectangle 3"/>
          <p:cNvSpPr>
            <a:spLocks noGrp="1" noChangeArrowheads="1"/>
          </p:cNvSpPr>
          <p:nvPr>
            <p:ph idx="1"/>
          </p:nvPr>
        </p:nvSpPr>
        <p:spPr>
          <a:xfrm>
            <a:off x="457200" y="914400"/>
            <a:ext cx="8382000" cy="2743200"/>
          </a:xfrm>
        </p:spPr>
        <p:txBody>
          <a:bodyPr/>
          <a:lstStyle/>
          <a:p>
            <a:pPr algn="just">
              <a:buClr>
                <a:schemeClr val="tx1"/>
              </a:buClr>
              <a:buFont typeface="Wingdings" pitchFamily="2" charset="2"/>
              <a:buChar char="q"/>
            </a:pPr>
            <a:r>
              <a:rPr lang="en-US" sz="2400" dirty="0">
                <a:latin typeface="Calibri" pitchFamily="34" charset="0"/>
                <a:cs typeface="Calibri" pitchFamily="34" charset="0"/>
              </a:rPr>
              <a:t>The act of hunting and eliminating errors in a program is called </a:t>
            </a:r>
            <a:r>
              <a:rPr lang="en-US" sz="2400" b="1" dirty="0">
                <a:solidFill>
                  <a:srgbClr val="00B050"/>
                </a:solidFill>
                <a:latin typeface="Calibri" pitchFamily="34" charset="0"/>
                <a:cs typeface="Calibri" pitchFamily="34" charset="0"/>
              </a:rPr>
              <a:t>debugging</a:t>
            </a:r>
            <a:r>
              <a:rPr lang="en-US" sz="2400" dirty="0">
                <a:latin typeface="Calibri" pitchFamily="34" charset="0"/>
                <a:cs typeface="Calibri" pitchFamily="34" charset="0"/>
              </a:rPr>
              <a:t>.</a:t>
            </a:r>
          </a:p>
          <a:p>
            <a:pPr algn="just">
              <a:buClr>
                <a:schemeClr val="tx1"/>
              </a:buClr>
              <a:buFont typeface="Wingdings" pitchFamily="2" charset="2"/>
              <a:buChar char="q"/>
            </a:pPr>
            <a:endParaRPr lang="en-US" sz="2400" dirty="0">
              <a:latin typeface="Calibri" pitchFamily="34" charset="0"/>
              <a:cs typeface="Calibri" pitchFamily="34" charset="0"/>
            </a:endParaRPr>
          </a:p>
          <a:p>
            <a:pPr algn="just">
              <a:buClr>
                <a:schemeClr val="tx1"/>
              </a:buClr>
              <a:buFont typeface="Wingdings" pitchFamily="2" charset="2"/>
              <a:buChar char="q"/>
            </a:pPr>
            <a:r>
              <a:rPr lang="en-US" sz="2400" dirty="0">
                <a:latin typeface="Calibri" pitchFamily="34" charset="0"/>
                <a:cs typeface="Calibri" pitchFamily="34" charset="0"/>
              </a:rPr>
              <a:t>Removing the bugs is called as </a:t>
            </a:r>
            <a:r>
              <a:rPr lang="en-US" sz="2400" b="1" dirty="0">
                <a:solidFill>
                  <a:srgbClr val="00B050"/>
                </a:solidFill>
                <a:latin typeface="Calibri" pitchFamily="34" charset="0"/>
                <a:cs typeface="Calibri" pitchFamily="34" charset="0"/>
              </a:rPr>
              <a:t>debugging the program</a:t>
            </a:r>
            <a:r>
              <a:rPr lang="en-US" sz="2400" dirty="0">
                <a:solidFill>
                  <a:srgbClr val="00B050"/>
                </a:solidFill>
                <a:latin typeface="Calibri" pitchFamily="34" charset="0"/>
                <a:cs typeface="Calibri" pitchFamily="34" charset="0"/>
              </a:rPr>
              <a:t>.</a:t>
            </a:r>
          </a:p>
          <a:p>
            <a:pPr algn="just">
              <a:buClr>
                <a:schemeClr val="tx1"/>
              </a:buClr>
              <a:buFont typeface="Wingdings" pitchFamily="2" charset="2"/>
              <a:buChar char="q"/>
            </a:pPr>
            <a:endParaRPr lang="en-US" sz="2400" dirty="0">
              <a:solidFill>
                <a:srgbClr val="A50021"/>
              </a:solidFill>
              <a:latin typeface="Calibri" pitchFamily="34" charset="0"/>
              <a:cs typeface="Calibri" pitchFamily="34" charset="0"/>
            </a:endParaRPr>
          </a:p>
          <a:p>
            <a:pPr algn="just">
              <a:buClr>
                <a:schemeClr val="tx1"/>
              </a:buClr>
              <a:buFont typeface="Wingdings" pitchFamily="2" charset="2"/>
              <a:buChar char="q"/>
            </a:pPr>
            <a:r>
              <a:rPr lang="en-US" sz="2400" dirty="0">
                <a:latin typeface="Calibri" pitchFamily="34" charset="0"/>
                <a:cs typeface="Calibri" pitchFamily="34" charset="0"/>
              </a:rPr>
              <a:t>There are </a:t>
            </a:r>
            <a:r>
              <a:rPr lang="en-US" sz="2400" dirty="0">
                <a:solidFill>
                  <a:srgbClr val="FF0000"/>
                </a:solidFill>
                <a:latin typeface="Calibri" pitchFamily="34" charset="0"/>
                <a:cs typeface="Calibri" pitchFamily="34" charset="0"/>
              </a:rPr>
              <a:t>few weapons </a:t>
            </a:r>
            <a:r>
              <a:rPr lang="en-US" sz="2400" dirty="0">
                <a:latin typeface="Calibri" pitchFamily="34" charset="0"/>
                <a:cs typeface="Calibri" pitchFamily="34" charset="0"/>
              </a:rPr>
              <a:t>that can be used in the war against bugs – </a:t>
            </a:r>
          </a:p>
        </p:txBody>
      </p:sp>
      <p:sp>
        <p:nvSpPr>
          <p:cNvPr id="3076" name="Text Box 4"/>
          <p:cNvSpPr txBox="1">
            <a:spLocks noChangeArrowheads="1"/>
          </p:cNvSpPr>
          <p:nvPr/>
        </p:nvSpPr>
        <p:spPr bwMode="auto">
          <a:xfrm>
            <a:off x="1752600" y="3905071"/>
            <a:ext cx="5715000" cy="1200329"/>
          </a:xfrm>
          <a:prstGeom prst="rect">
            <a:avLst/>
          </a:prstGeom>
          <a:noFill/>
          <a:ln w="9525">
            <a:noFill/>
            <a:miter lim="800000"/>
            <a:headEnd/>
            <a:tailEnd/>
          </a:ln>
          <a:effectLst/>
        </p:spPr>
        <p:txBody>
          <a:bodyPr>
            <a:spAutoFit/>
          </a:bodyPr>
          <a:lstStyle/>
          <a:p>
            <a:pPr>
              <a:buFont typeface="Wingdings" pitchFamily="2" charset="2"/>
              <a:buChar char="Ø"/>
            </a:pPr>
            <a:r>
              <a:rPr lang="en-US" sz="2200" b="1" dirty="0">
                <a:solidFill>
                  <a:srgbClr val="A50021"/>
                </a:solidFill>
              </a:rPr>
              <a:t>  </a:t>
            </a:r>
            <a:r>
              <a:rPr lang="en-US" sz="2400" b="1" dirty="0">
                <a:solidFill>
                  <a:srgbClr val="A50021"/>
                </a:solidFill>
                <a:latin typeface="Calibri" pitchFamily="34" charset="0"/>
                <a:cs typeface="Calibri" pitchFamily="34" charset="0"/>
              </a:rPr>
              <a:t>Breakpoints, </a:t>
            </a:r>
          </a:p>
          <a:p>
            <a:pPr>
              <a:buFont typeface="Wingdings" pitchFamily="2" charset="2"/>
              <a:buChar char="Ø"/>
            </a:pPr>
            <a:r>
              <a:rPr lang="en-US" sz="2400" b="1" dirty="0">
                <a:solidFill>
                  <a:srgbClr val="A50021"/>
                </a:solidFill>
                <a:latin typeface="Calibri" pitchFamily="34" charset="0"/>
                <a:cs typeface="Calibri" pitchFamily="34" charset="0"/>
              </a:rPr>
              <a:t>  Stepping through, </a:t>
            </a:r>
          </a:p>
          <a:p>
            <a:pPr>
              <a:buFont typeface="Wingdings" pitchFamily="2" charset="2"/>
              <a:buChar char="Ø"/>
            </a:pPr>
            <a:r>
              <a:rPr lang="en-US" sz="2400" b="1" dirty="0">
                <a:solidFill>
                  <a:srgbClr val="A50021"/>
                </a:solidFill>
                <a:latin typeface="Calibri" pitchFamily="34" charset="0"/>
                <a:cs typeface="Calibri" pitchFamily="34" charset="0"/>
              </a:rPr>
              <a:t>  Local and Watch windows</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457200" y="1143000"/>
            <a:ext cx="8077200" cy="457200"/>
          </a:xfrm>
          <a:prstGeom prst="rect">
            <a:avLst/>
          </a:prstGeom>
          <a:noFill/>
          <a:ln w="9525">
            <a:noFill/>
            <a:miter lim="800000"/>
            <a:headEnd/>
            <a:tailEnd/>
          </a:ln>
          <a:effectLst/>
        </p:spPr>
        <p:txBody>
          <a:bodyPr anchor="ctr">
            <a:spAutoFit/>
          </a:bodyPr>
          <a:lstStyle/>
          <a:p>
            <a:pPr algn="just"/>
            <a:r>
              <a:rPr lang="en-US" sz="2400" dirty="0">
                <a:latin typeface="Calibri" pitchFamily="34" charset="0"/>
                <a:cs typeface="Calibri" pitchFamily="34" charset="0"/>
              </a:rPr>
              <a:t>Some </a:t>
            </a:r>
            <a:r>
              <a:rPr lang="en-US" sz="2400" b="1" dirty="0">
                <a:solidFill>
                  <a:schemeClr val="accent2"/>
                </a:solidFill>
                <a:latin typeface="Calibri" pitchFamily="34" charset="0"/>
                <a:cs typeface="Calibri" pitchFamily="34" charset="0"/>
              </a:rPr>
              <a:t>System Exceptions</a:t>
            </a:r>
            <a:r>
              <a:rPr lang="en-US" sz="2400" dirty="0">
                <a:latin typeface="Calibri" pitchFamily="34" charset="0"/>
                <a:cs typeface="Calibri" pitchFamily="34" charset="0"/>
              </a:rPr>
              <a:t> generated are: 	</a:t>
            </a:r>
          </a:p>
        </p:txBody>
      </p:sp>
      <p:sp>
        <p:nvSpPr>
          <p:cNvPr id="23557" name="Text Box 5"/>
          <p:cNvSpPr txBox="1">
            <a:spLocks noChangeArrowheads="1"/>
          </p:cNvSpPr>
          <p:nvPr/>
        </p:nvSpPr>
        <p:spPr bwMode="auto">
          <a:xfrm>
            <a:off x="1524000" y="1676400"/>
            <a:ext cx="5943600" cy="4339650"/>
          </a:xfrm>
          <a:prstGeom prst="rect">
            <a:avLst/>
          </a:prstGeom>
          <a:noFill/>
          <a:ln w="9525">
            <a:noFill/>
            <a:miter lim="800000"/>
            <a:headEnd/>
            <a:tailEnd/>
          </a:ln>
          <a:effectLst/>
        </p:spPr>
        <p:txBody>
          <a:bodyPr>
            <a:spAutoFit/>
          </a:bodyPr>
          <a:lstStyle/>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System.OutOfMemoryException</a:t>
            </a:r>
            <a:endParaRPr lang="en-US" sz="2400" dirty="0">
              <a:latin typeface="Calibri" pitchFamily="34" charset="0"/>
              <a:cs typeface="Calibri" pitchFamily="34" charset="0"/>
            </a:endParaRPr>
          </a:p>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System.NullReferenceException</a:t>
            </a:r>
            <a:r>
              <a:rPr lang="en-US" sz="2400" dirty="0">
                <a:latin typeface="Calibri" pitchFamily="34" charset="0"/>
                <a:cs typeface="Calibri" pitchFamily="34" charset="0"/>
              </a:rPr>
              <a:t> </a:t>
            </a:r>
          </a:p>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System.InvalidCastException</a:t>
            </a:r>
            <a:endParaRPr lang="en-US" sz="2400" dirty="0">
              <a:latin typeface="Calibri" pitchFamily="34" charset="0"/>
              <a:cs typeface="Calibri" pitchFamily="34" charset="0"/>
            </a:endParaRPr>
          </a:p>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System.ArrayTypeMismatchException</a:t>
            </a:r>
            <a:endParaRPr lang="en-US" sz="2400" dirty="0">
              <a:latin typeface="Calibri" pitchFamily="34" charset="0"/>
              <a:cs typeface="Calibri" pitchFamily="34" charset="0"/>
            </a:endParaRPr>
          </a:p>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System.IndexOutOfRangeException</a:t>
            </a:r>
            <a:endParaRPr lang="en-US" sz="2400" dirty="0">
              <a:latin typeface="Calibri" pitchFamily="34" charset="0"/>
              <a:cs typeface="Calibri" pitchFamily="34" charset="0"/>
            </a:endParaRPr>
          </a:p>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System.ArithmeticException</a:t>
            </a:r>
            <a:endParaRPr lang="en-US" sz="2400" dirty="0">
              <a:latin typeface="Calibri" pitchFamily="34" charset="0"/>
              <a:cs typeface="Calibri" pitchFamily="34" charset="0"/>
            </a:endParaRPr>
          </a:p>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System.DevideByZeroException</a:t>
            </a:r>
            <a:endParaRPr lang="en-US" sz="2400" dirty="0">
              <a:latin typeface="Calibri" pitchFamily="34" charset="0"/>
              <a:cs typeface="Calibri" pitchFamily="34" charset="0"/>
            </a:endParaRPr>
          </a:p>
          <a:p>
            <a:pPr>
              <a:spcBef>
                <a:spcPct val="50000"/>
              </a:spcBef>
              <a:buFont typeface="Wingdings" pitchFamily="2" charset="2"/>
              <a:buChar char="ü"/>
            </a:pPr>
            <a:r>
              <a:rPr lang="en-US" sz="2400" dirty="0">
                <a:latin typeface="Calibri" pitchFamily="34" charset="0"/>
                <a:cs typeface="Calibri" pitchFamily="34" charset="0"/>
              </a:rPr>
              <a:t>  </a:t>
            </a:r>
            <a:r>
              <a:rPr lang="en-US" sz="2400" dirty="0" err="1">
                <a:latin typeface="Calibri" pitchFamily="34" charset="0"/>
                <a:cs typeface="Calibri" pitchFamily="34" charset="0"/>
              </a:rPr>
              <a:t>System.OverFlowException</a:t>
            </a:r>
            <a:endParaRPr lang="en-US" sz="2400" dirty="0">
              <a:latin typeface="Calibri" pitchFamily="34" charset="0"/>
              <a:cs typeface="Calibri" pitchFamily="34" charset="0"/>
            </a:endParaRPr>
          </a:p>
        </p:txBody>
      </p:sp>
      <p:sp>
        <p:nvSpPr>
          <p:cNvPr id="23558" name="Rectangle 6"/>
          <p:cNvSpPr>
            <a:spLocks noChangeArrowheads="1"/>
          </p:cNvSpPr>
          <p:nvPr/>
        </p:nvSpPr>
        <p:spPr bwMode="auto">
          <a:xfrm>
            <a:off x="457200" y="152400"/>
            <a:ext cx="8229600" cy="685800"/>
          </a:xfrm>
          <a:prstGeom prst="rect">
            <a:avLst/>
          </a:prstGeom>
          <a:noFill/>
          <a:ln w="9525">
            <a:noFill/>
            <a:miter lim="800000"/>
            <a:headEnd/>
            <a:tailEnd/>
          </a:ln>
          <a:effectLst/>
        </p:spPr>
        <p:txBody>
          <a:bodyPr anchor="ctr"/>
          <a:lstStyle/>
          <a:p>
            <a:pPr algn="ctr"/>
            <a:r>
              <a:rPr lang="en-US" sz="3200" b="1" dirty="0">
                <a:solidFill>
                  <a:srgbClr val="002060"/>
                </a:solidFill>
              </a:rPr>
              <a:t>Some Important System Exceptions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04800" y="533400"/>
            <a:ext cx="8382000" cy="5334000"/>
          </a:xfrm>
        </p:spPr>
        <p:txBody>
          <a:bodyPr/>
          <a:lstStyle/>
          <a:p>
            <a:pPr algn="just">
              <a:buFont typeface="Wingdings" pitchFamily="2" charset="2"/>
              <a:buChar char="q"/>
            </a:pPr>
            <a:r>
              <a:rPr lang="en-US" sz="2400" b="1" dirty="0">
                <a:solidFill>
                  <a:schemeClr val="accent2"/>
                </a:solidFill>
                <a:latin typeface="Calibri" pitchFamily="34" charset="0"/>
                <a:cs typeface="Calibri" pitchFamily="34" charset="0"/>
              </a:rPr>
              <a:t>Try Statements</a:t>
            </a:r>
            <a:r>
              <a:rPr lang="en-US" sz="2400" b="1" dirty="0">
                <a:latin typeface="Calibri" pitchFamily="34" charset="0"/>
                <a:cs typeface="Calibri" pitchFamily="34" charset="0"/>
              </a:rPr>
              <a:t> </a:t>
            </a:r>
          </a:p>
          <a:p>
            <a:pPr lvl="1" algn="just"/>
            <a:r>
              <a:rPr lang="en-US" sz="2400" dirty="0">
                <a:solidFill>
                  <a:srgbClr val="A50021"/>
                </a:solidFill>
                <a:latin typeface="Calibri" pitchFamily="34" charset="0"/>
                <a:cs typeface="Calibri" pitchFamily="34" charset="0"/>
              </a:rPr>
              <a:t>Optional.</a:t>
            </a:r>
            <a:r>
              <a:rPr lang="en-US" sz="2400" dirty="0">
                <a:latin typeface="Calibri" pitchFamily="34" charset="0"/>
                <a:cs typeface="Calibri" pitchFamily="34" charset="0"/>
              </a:rPr>
              <a:t> Statement(s) where an error can occur. Can be a compound statement.</a:t>
            </a:r>
          </a:p>
          <a:p>
            <a:pPr lvl="1" algn="just"/>
            <a:endParaRPr lang="en-US" sz="2400" dirty="0">
              <a:latin typeface="Calibri" pitchFamily="34" charset="0"/>
              <a:cs typeface="Calibri" pitchFamily="34" charset="0"/>
            </a:endParaRPr>
          </a:p>
          <a:p>
            <a:pPr algn="just">
              <a:buFont typeface="Wingdings" pitchFamily="2" charset="2"/>
              <a:buChar char="q"/>
            </a:pPr>
            <a:r>
              <a:rPr lang="en-US" sz="2400" b="1" dirty="0">
                <a:solidFill>
                  <a:schemeClr val="accent2"/>
                </a:solidFill>
                <a:latin typeface="Calibri" pitchFamily="34" charset="0"/>
                <a:cs typeface="Calibri" pitchFamily="34" charset="0"/>
              </a:rPr>
              <a:t>Catch</a:t>
            </a:r>
            <a:r>
              <a:rPr lang="en-US" sz="2400" b="1" dirty="0">
                <a:latin typeface="Calibri" pitchFamily="34" charset="0"/>
                <a:cs typeface="Calibri" pitchFamily="34" charset="0"/>
              </a:rPr>
              <a:t> </a:t>
            </a:r>
          </a:p>
          <a:p>
            <a:pPr lvl="1" algn="just"/>
            <a:r>
              <a:rPr lang="en-US" sz="2400" dirty="0">
                <a:solidFill>
                  <a:srgbClr val="A50021"/>
                </a:solidFill>
                <a:latin typeface="Calibri" pitchFamily="34" charset="0"/>
                <a:cs typeface="Calibri" pitchFamily="34" charset="0"/>
              </a:rPr>
              <a:t>Optional.</a:t>
            </a:r>
            <a:r>
              <a:rPr lang="en-US" sz="2400" dirty="0">
                <a:latin typeface="Calibri" pitchFamily="34" charset="0"/>
                <a:cs typeface="Calibri" pitchFamily="34" charset="0"/>
              </a:rPr>
              <a:t> Multiple Catch blocks permitted. If an exception occurs while processing the Try block, each Catch statement is examined in textual order to determine if it handles the exception, with </a:t>
            </a:r>
            <a:r>
              <a:rPr lang="en-US" sz="2400" i="1" dirty="0">
                <a:latin typeface="Calibri" pitchFamily="34" charset="0"/>
                <a:cs typeface="Calibri" pitchFamily="34" charset="0"/>
              </a:rPr>
              <a:t>exception</a:t>
            </a:r>
            <a:r>
              <a:rPr lang="en-US" sz="2400" dirty="0">
                <a:latin typeface="Calibri" pitchFamily="34" charset="0"/>
                <a:cs typeface="Calibri" pitchFamily="34" charset="0"/>
              </a:rPr>
              <a:t> representing the exception that has been thrown. </a:t>
            </a:r>
          </a:p>
          <a:p>
            <a:pPr lvl="1" algn="just"/>
            <a:endParaRPr lang="en-US" sz="2400" dirty="0">
              <a:latin typeface="Calibri" pitchFamily="34" charset="0"/>
              <a:cs typeface="Calibri" pitchFamily="34" charset="0"/>
            </a:endParaRPr>
          </a:p>
          <a:p>
            <a:pPr algn="just">
              <a:buFont typeface="Wingdings" pitchFamily="2" charset="2"/>
              <a:buChar char="q"/>
            </a:pPr>
            <a:r>
              <a:rPr lang="en-US" sz="2400" b="1" dirty="0">
                <a:solidFill>
                  <a:schemeClr val="accent2"/>
                </a:solidFill>
                <a:latin typeface="Calibri" pitchFamily="34" charset="0"/>
                <a:cs typeface="Calibri" pitchFamily="34" charset="0"/>
              </a:rPr>
              <a:t>Finally</a:t>
            </a:r>
            <a:r>
              <a:rPr lang="en-US" sz="2400" b="1" dirty="0">
                <a:latin typeface="Calibri" pitchFamily="34" charset="0"/>
                <a:cs typeface="Calibri" pitchFamily="34" charset="0"/>
              </a:rPr>
              <a:t> </a:t>
            </a:r>
          </a:p>
          <a:p>
            <a:pPr lvl="1" algn="just"/>
            <a:r>
              <a:rPr lang="en-US" sz="2400" dirty="0">
                <a:solidFill>
                  <a:srgbClr val="A50021"/>
                </a:solidFill>
                <a:latin typeface="Calibri" pitchFamily="34" charset="0"/>
                <a:cs typeface="Calibri" pitchFamily="34" charset="0"/>
              </a:rPr>
              <a:t>Optional.</a:t>
            </a:r>
            <a:r>
              <a:rPr lang="en-US" sz="2400" dirty="0">
                <a:latin typeface="Calibri" pitchFamily="34" charset="0"/>
                <a:cs typeface="Calibri" pitchFamily="34" charset="0"/>
              </a:rPr>
              <a:t> A Finally block is always executed when execution leaves any part of the Try statement.</a:t>
            </a:r>
          </a:p>
        </p:txBody>
      </p:sp>
      <p:sp>
        <p:nvSpPr>
          <p:cNvPr id="11268" name="Text Box 4"/>
          <p:cNvSpPr txBox="1">
            <a:spLocks noChangeArrowheads="1"/>
          </p:cNvSpPr>
          <p:nvPr/>
        </p:nvSpPr>
        <p:spPr bwMode="auto">
          <a:xfrm>
            <a:off x="2209800" y="166688"/>
            <a:ext cx="4419600" cy="588962"/>
          </a:xfrm>
          <a:prstGeom prst="rect">
            <a:avLst/>
          </a:prstGeom>
          <a:noFill/>
          <a:ln w="9525">
            <a:noFill/>
            <a:miter lim="800000"/>
            <a:headEnd/>
            <a:tailEnd/>
          </a:ln>
          <a:effectLst/>
        </p:spPr>
        <p:txBody>
          <a:bodyPr>
            <a:spAutoFit/>
          </a:bodyPr>
          <a:lstStyle/>
          <a:p>
            <a:pPr algn="ctr">
              <a:spcBef>
                <a:spcPct val="50000"/>
              </a:spcBef>
            </a:pPr>
            <a:r>
              <a:rPr lang="en-US" sz="3200" b="1" dirty="0">
                <a:solidFill>
                  <a:srgbClr val="002060"/>
                </a:solidFill>
              </a:rPr>
              <a:t>Summary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304800" y="838200"/>
            <a:ext cx="8305800" cy="3792538"/>
          </a:xfrm>
          <a:prstGeom prst="rect">
            <a:avLst/>
          </a:prstGeom>
          <a:noFill/>
          <a:ln w="76200" cmpd="tri">
            <a:solidFill>
              <a:schemeClr val="tx1"/>
            </a:solidFill>
            <a:miter lim="800000"/>
            <a:headEnd/>
            <a:tailEnd/>
          </a:ln>
          <a:effectLst/>
        </p:spPr>
        <p:txBody>
          <a:bodyPr>
            <a:spAutoFit/>
          </a:bodyPr>
          <a:lstStyle/>
          <a:p>
            <a:pPr>
              <a:spcBef>
                <a:spcPct val="50000"/>
              </a:spcBef>
            </a:pPr>
            <a:r>
              <a:rPr lang="en-US" sz="2000" b="1"/>
              <a:t>Private Sub</a:t>
            </a:r>
            <a:r>
              <a:rPr lang="en-US" sz="2000"/>
              <a:t> Button1_click (………………) Handles Button1_click</a:t>
            </a:r>
          </a:p>
          <a:p>
            <a:r>
              <a:rPr lang="en-US" sz="2000"/>
              <a:t>	</a:t>
            </a:r>
            <a:r>
              <a:rPr lang="en-US" noProof="1"/>
              <a:t> </a:t>
            </a:r>
            <a:r>
              <a:rPr lang="en-US" sz="2200" noProof="1"/>
              <a:t>Dim n, ans As Byte</a:t>
            </a:r>
          </a:p>
          <a:p>
            <a:r>
              <a:rPr lang="en-US" sz="2200" noProof="1"/>
              <a:t>        </a:t>
            </a:r>
            <a:r>
              <a:rPr lang="en-US" sz="2200" b="1" noProof="1">
                <a:solidFill>
                  <a:srgbClr val="A50021"/>
                </a:solidFill>
              </a:rPr>
              <a:t>Try</a:t>
            </a:r>
          </a:p>
          <a:p>
            <a:r>
              <a:rPr lang="en-US" sz="2200" noProof="1"/>
              <a:t>            n = Text1.Text</a:t>
            </a:r>
          </a:p>
          <a:p>
            <a:r>
              <a:rPr lang="en-US" sz="2200" noProof="1"/>
              <a:t>            ans = 2 / n</a:t>
            </a:r>
          </a:p>
          <a:p>
            <a:r>
              <a:rPr lang="en-US" sz="2200" noProof="1"/>
              <a:t>        </a:t>
            </a:r>
            <a:r>
              <a:rPr lang="en-US" sz="2200" b="1" noProof="1">
                <a:solidFill>
                  <a:srgbClr val="A50021"/>
                </a:solidFill>
              </a:rPr>
              <a:t>Catch</a:t>
            </a:r>
            <a:r>
              <a:rPr lang="en-US" sz="2200" noProof="1"/>
              <a:t> ex As System.OverflowException</a:t>
            </a:r>
          </a:p>
          <a:p>
            <a:r>
              <a:rPr lang="en-US" sz="2200" noProof="1"/>
              <a:t>            MsgBox("Please Enter a Number other than Zero")</a:t>
            </a:r>
          </a:p>
          <a:p>
            <a:r>
              <a:rPr lang="en-US" sz="2200" noProof="1"/>
              <a:t>        </a:t>
            </a:r>
            <a:r>
              <a:rPr lang="en-US" sz="2200" b="1" noProof="1">
                <a:solidFill>
                  <a:srgbClr val="A50021"/>
                </a:solidFill>
              </a:rPr>
              <a:t>Catch</a:t>
            </a:r>
            <a:r>
              <a:rPr lang="en-US" sz="2200" noProof="1"/>
              <a:t> ex As Exception</a:t>
            </a:r>
          </a:p>
          <a:p>
            <a:r>
              <a:rPr lang="en-US" sz="2200" noProof="1"/>
              <a:t>            MsgBox(ex.Message)</a:t>
            </a:r>
          </a:p>
          <a:p>
            <a:r>
              <a:rPr lang="en-US" sz="2200" noProof="1"/>
              <a:t>        </a:t>
            </a:r>
            <a:r>
              <a:rPr lang="en-US" sz="2200" b="1" noProof="1">
                <a:solidFill>
                  <a:srgbClr val="A50021"/>
                </a:solidFill>
              </a:rPr>
              <a:t>End Try</a:t>
            </a:r>
          </a:p>
          <a:p>
            <a:r>
              <a:rPr lang="en-US" sz="2000" b="1"/>
              <a:t>End Sub</a:t>
            </a:r>
          </a:p>
        </p:txBody>
      </p:sp>
      <p:sp>
        <p:nvSpPr>
          <p:cNvPr id="15365" name="Text Box 5"/>
          <p:cNvSpPr txBox="1">
            <a:spLocks noChangeArrowheads="1"/>
          </p:cNvSpPr>
          <p:nvPr/>
        </p:nvSpPr>
        <p:spPr bwMode="auto">
          <a:xfrm>
            <a:off x="228600" y="4756150"/>
            <a:ext cx="8534400" cy="2101850"/>
          </a:xfrm>
          <a:prstGeom prst="rect">
            <a:avLst/>
          </a:prstGeom>
          <a:noFill/>
          <a:ln w="9525">
            <a:noFill/>
            <a:miter lim="800000"/>
            <a:headEnd/>
            <a:tailEnd/>
          </a:ln>
          <a:effectLst/>
        </p:spPr>
        <p:txBody>
          <a:bodyPr>
            <a:spAutoFit/>
          </a:bodyPr>
          <a:lstStyle/>
          <a:p>
            <a:pPr algn="just">
              <a:spcBef>
                <a:spcPct val="50000"/>
              </a:spcBef>
            </a:pPr>
            <a:r>
              <a:rPr lang="en-US" sz="2200"/>
              <a:t>We can also write exception handlers that handle different classes of errors. In the above example, if the number 0 is taken as input, the overflow exception occurs and the error message displayed is “</a:t>
            </a:r>
            <a:r>
              <a:rPr lang="en-US" sz="2200" noProof="1"/>
              <a:t>Please Enter a Number other than Zero"</a:t>
            </a:r>
            <a:r>
              <a:rPr lang="en-US" sz="2200"/>
              <a:t>. But, if we enter a string, the exception message shown is: “Conversion from string “as” to type ‘Byte’ is not valid”.</a:t>
            </a:r>
          </a:p>
        </p:txBody>
      </p:sp>
      <p:sp>
        <p:nvSpPr>
          <p:cNvPr id="15366" name="Text Box 6"/>
          <p:cNvSpPr txBox="1">
            <a:spLocks noChangeArrowheads="1"/>
          </p:cNvSpPr>
          <p:nvPr/>
        </p:nvSpPr>
        <p:spPr bwMode="auto">
          <a:xfrm>
            <a:off x="2209800" y="76200"/>
            <a:ext cx="4419600" cy="528638"/>
          </a:xfrm>
          <a:prstGeom prst="rect">
            <a:avLst/>
          </a:prstGeom>
          <a:noFill/>
          <a:ln w="9525">
            <a:noFill/>
            <a:miter lim="800000"/>
            <a:headEnd/>
            <a:tailEnd/>
          </a:ln>
          <a:effectLst/>
        </p:spPr>
        <p:txBody>
          <a:bodyPr>
            <a:spAutoFit/>
          </a:bodyPr>
          <a:lstStyle/>
          <a:p>
            <a:pPr algn="ctr">
              <a:spcBef>
                <a:spcPct val="50000"/>
              </a:spcBef>
            </a:pPr>
            <a:r>
              <a:rPr lang="en-US" sz="2800" b="1" dirty="0">
                <a:solidFill>
                  <a:srgbClr val="002060"/>
                </a:solidFill>
              </a:rPr>
              <a:t>Multiple Catch Blocks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304800" y="688062"/>
            <a:ext cx="8610600" cy="4493538"/>
          </a:xfrm>
          <a:prstGeom prst="rect">
            <a:avLst/>
          </a:prstGeom>
          <a:noFill/>
          <a:ln w="76200" cmpd="tri">
            <a:solidFill>
              <a:schemeClr val="tx1"/>
            </a:solidFill>
            <a:miter lim="800000"/>
            <a:headEnd/>
            <a:tailEnd/>
          </a:ln>
          <a:effectLst/>
        </p:spPr>
        <p:txBody>
          <a:bodyPr>
            <a:spAutoFit/>
          </a:bodyPr>
          <a:lstStyle/>
          <a:p>
            <a:r>
              <a:rPr lang="en-US" sz="2200" noProof="1">
                <a:latin typeface="Calibri" pitchFamily="34" charset="0"/>
                <a:cs typeface="Calibri" pitchFamily="34" charset="0"/>
              </a:rPr>
              <a:t>Private Sub Button1_Click(</a:t>
            </a:r>
            <a:r>
              <a:rPr lang="en-US" sz="2200" dirty="0">
                <a:latin typeface="Calibri" pitchFamily="34" charset="0"/>
                <a:cs typeface="Calibri" pitchFamily="34" charset="0"/>
              </a:rPr>
              <a:t>………………………… </a:t>
            </a:r>
            <a:r>
              <a:rPr lang="en-US" sz="2200" noProof="1">
                <a:latin typeface="Calibri" pitchFamily="34" charset="0"/>
                <a:cs typeface="Calibri" pitchFamily="34" charset="0"/>
              </a:rPr>
              <a:t>) Handles Button1.Click        </a:t>
            </a:r>
            <a:endParaRPr lang="en-US" sz="2200" dirty="0">
              <a:latin typeface="Calibri" pitchFamily="34" charset="0"/>
              <a:cs typeface="Calibri" pitchFamily="34" charset="0"/>
            </a:endParaRPr>
          </a:p>
          <a:p>
            <a:r>
              <a:rPr lang="en-US" sz="2200" dirty="0">
                <a:latin typeface="Calibri" pitchFamily="34" charset="0"/>
                <a:cs typeface="Calibri" pitchFamily="34" charset="0"/>
              </a:rPr>
              <a:t>	</a:t>
            </a:r>
            <a:r>
              <a:rPr lang="en-US" sz="2200" noProof="1">
                <a:latin typeface="Calibri" pitchFamily="34" charset="0"/>
                <a:cs typeface="Calibri" pitchFamily="34" charset="0"/>
              </a:rPr>
              <a:t>Dim n, ans As Byte</a:t>
            </a:r>
          </a:p>
          <a:p>
            <a:r>
              <a:rPr lang="en-US" sz="2200" noProof="1">
                <a:latin typeface="Calibri" pitchFamily="34" charset="0"/>
                <a:cs typeface="Calibri" pitchFamily="34" charset="0"/>
              </a:rPr>
              <a:t>        </a:t>
            </a:r>
            <a:r>
              <a:rPr lang="en-US" sz="2200" b="1" noProof="1">
                <a:solidFill>
                  <a:srgbClr val="A50021"/>
                </a:solidFill>
                <a:latin typeface="Calibri" pitchFamily="34" charset="0"/>
                <a:cs typeface="Calibri" pitchFamily="34" charset="0"/>
              </a:rPr>
              <a:t>Try</a:t>
            </a:r>
          </a:p>
          <a:p>
            <a:r>
              <a:rPr lang="en-US" sz="2200" noProof="1">
                <a:latin typeface="Calibri" pitchFamily="34" charset="0"/>
                <a:cs typeface="Calibri" pitchFamily="34" charset="0"/>
              </a:rPr>
              <a:t>            n = Text1.Text</a:t>
            </a:r>
          </a:p>
          <a:p>
            <a:r>
              <a:rPr lang="en-US" sz="2200" noProof="1">
                <a:latin typeface="Calibri" pitchFamily="34" charset="0"/>
                <a:cs typeface="Calibri" pitchFamily="34" charset="0"/>
              </a:rPr>
              <a:t>            ans = 2 / n</a:t>
            </a:r>
          </a:p>
          <a:p>
            <a:r>
              <a:rPr lang="en-US" sz="2200" noProof="1">
                <a:latin typeface="Calibri" pitchFamily="34" charset="0"/>
                <a:cs typeface="Calibri" pitchFamily="34" charset="0"/>
              </a:rPr>
              <a:t>            MsgBox("Thank You")</a:t>
            </a:r>
            <a:endParaRPr lang="en-US" sz="2200" dirty="0">
              <a:latin typeface="Calibri" pitchFamily="34" charset="0"/>
              <a:cs typeface="Calibri" pitchFamily="34" charset="0"/>
            </a:endParaRPr>
          </a:p>
          <a:p>
            <a:endParaRPr lang="en-US" sz="2200" noProof="1">
              <a:latin typeface="Calibri" pitchFamily="34" charset="0"/>
              <a:cs typeface="Calibri" pitchFamily="34" charset="0"/>
            </a:endParaRPr>
          </a:p>
          <a:p>
            <a:r>
              <a:rPr lang="en-US" sz="2200" noProof="1">
                <a:latin typeface="Calibri" pitchFamily="34" charset="0"/>
                <a:cs typeface="Calibri" pitchFamily="34" charset="0"/>
              </a:rPr>
              <a:t>        </a:t>
            </a:r>
            <a:r>
              <a:rPr lang="en-US" sz="2200" b="1" noProof="1">
                <a:solidFill>
                  <a:srgbClr val="A50021"/>
                </a:solidFill>
                <a:latin typeface="Calibri" pitchFamily="34" charset="0"/>
                <a:cs typeface="Calibri" pitchFamily="34" charset="0"/>
              </a:rPr>
              <a:t>Catch</a:t>
            </a:r>
            <a:r>
              <a:rPr lang="en-US" sz="2200" noProof="1">
                <a:latin typeface="Calibri" pitchFamily="34" charset="0"/>
                <a:cs typeface="Calibri" pitchFamily="34" charset="0"/>
              </a:rPr>
              <a:t> ex As System.OverflowException</a:t>
            </a:r>
          </a:p>
          <a:p>
            <a:r>
              <a:rPr lang="en-US" sz="2200" noProof="1">
                <a:latin typeface="Calibri" pitchFamily="34" charset="0"/>
                <a:cs typeface="Calibri" pitchFamily="34" charset="0"/>
              </a:rPr>
              <a:t>            MsgBox("Please Enter a Number other than Zero")</a:t>
            </a:r>
          </a:p>
          <a:p>
            <a:r>
              <a:rPr lang="en-US" sz="2200" noProof="1">
                <a:latin typeface="Calibri" pitchFamily="34" charset="0"/>
                <a:cs typeface="Calibri" pitchFamily="34" charset="0"/>
              </a:rPr>
              <a:t>        </a:t>
            </a:r>
            <a:r>
              <a:rPr lang="en-US" sz="2200" b="1" noProof="1">
                <a:solidFill>
                  <a:srgbClr val="A50021"/>
                </a:solidFill>
                <a:latin typeface="Calibri" pitchFamily="34" charset="0"/>
                <a:cs typeface="Calibri" pitchFamily="34" charset="0"/>
              </a:rPr>
              <a:t>Catch</a:t>
            </a:r>
            <a:r>
              <a:rPr lang="en-US" sz="2200" noProof="1">
                <a:latin typeface="Calibri" pitchFamily="34" charset="0"/>
                <a:cs typeface="Calibri" pitchFamily="34" charset="0"/>
              </a:rPr>
              <a:t> ex As Exception</a:t>
            </a:r>
          </a:p>
          <a:p>
            <a:r>
              <a:rPr lang="en-US" sz="2200" noProof="1">
                <a:latin typeface="Calibri" pitchFamily="34" charset="0"/>
                <a:cs typeface="Calibri" pitchFamily="34" charset="0"/>
              </a:rPr>
              <a:t>            MsgBox(ex.Message)</a:t>
            </a:r>
          </a:p>
          <a:p>
            <a:r>
              <a:rPr lang="en-US" sz="2200" noProof="1">
                <a:latin typeface="Calibri" pitchFamily="34" charset="0"/>
                <a:cs typeface="Calibri" pitchFamily="34" charset="0"/>
              </a:rPr>
              <a:t>        </a:t>
            </a:r>
            <a:r>
              <a:rPr lang="en-US" sz="2200" b="1" noProof="1">
                <a:solidFill>
                  <a:srgbClr val="A50021"/>
                </a:solidFill>
                <a:latin typeface="Calibri" pitchFamily="34" charset="0"/>
                <a:cs typeface="Calibri" pitchFamily="34" charset="0"/>
              </a:rPr>
              <a:t>End Try</a:t>
            </a:r>
            <a:endParaRPr lang="en-US" sz="2200" b="1" dirty="0">
              <a:solidFill>
                <a:srgbClr val="A50021"/>
              </a:solidFill>
              <a:latin typeface="Calibri" pitchFamily="34" charset="0"/>
              <a:cs typeface="Calibri" pitchFamily="34" charset="0"/>
            </a:endParaRPr>
          </a:p>
          <a:p>
            <a:r>
              <a:rPr lang="en-US" sz="2200" dirty="0">
                <a:latin typeface="Calibri" pitchFamily="34" charset="0"/>
                <a:cs typeface="Calibri" pitchFamily="34" charset="0"/>
              </a:rPr>
              <a:t>End Sub</a:t>
            </a:r>
          </a:p>
        </p:txBody>
      </p:sp>
      <p:sp>
        <p:nvSpPr>
          <p:cNvPr id="16390" name="Text Box 6"/>
          <p:cNvSpPr txBox="1">
            <a:spLocks noChangeArrowheads="1"/>
          </p:cNvSpPr>
          <p:nvPr/>
        </p:nvSpPr>
        <p:spPr bwMode="auto">
          <a:xfrm>
            <a:off x="152400" y="5257800"/>
            <a:ext cx="8763000" cy="1200329"/>
          </a:xfrm>
          <a:prstGeom prst="rect">
            <a:avLst/>
          </a:prstGeom>
          <a:noFill/>
          <a:ln w="9525">
            <a:noFill/>
            <a:miter lim="800000"/>
            <a:headEnd/>
            <a:tailEnd/>
          </a:ln>
          <a:effectLst/>
        </p:spPr>
        <p:txBody>
          <a:bodyPr>
            <a:spAutoFit/>
          </a:bodyPr>
          <a:lstStyle/>
          <a:p>
            <a:pPr algn="just">
              <a:spcBef>
                <a:spcPct val="50000"/>
              </a:spcBef>
            </a:pPr>
            <a:r>
              <a:rPr lang="en-US" sz="2400" dirty="0">
                <a:latin typeface="Calibri" pitchFamily="34" charset="0"/>
                <a:cs typeface="Calibri" pitchFamily="34" charset="0"/>
              </a:rPr>
              <a:t>In the above example, if an error occurs, the message “Thank You” will not be displayed. If you want to show this message even if an error occurs, we can place it in the </a:t>
            </a:r>
            <a:r>
              <a:rPr lang="en-US" sz="2400" b="1" dirty="0">
                <a:solidFill>
                  <a:srgbClr val="A50021"/>
                </a:solidFill>
                <a:latin typeface="Calibri" pitchFamily="34" charset="0"/>
                <a:cs typeface="Calibri" pitchFamily="34" charset="0"/>
              </a:rPr>
              <a:t>Finally block</a:t>
            </a:r>
            <a:r>
              <a:rPr lang="en-US" sz="2400" dirty="0">
                <a:latin typeface="Calibri" pitchFamily="34" charset="0"/>
                <a:cs typeface="Calibri" pitchFamily="34" charset="0"/>
              </a:rPr>
              <a:t> as shown next.</a:t>
            </a:r>
          </a:p>
        </p:txBody>
      </p:sp>
      <p:sp>
        <p:nvSpPr>
          <p:cNvPr id="16391" name="Text Box 7"/>
          <p:cNvSpPr txBox="1">
            <a:spLocks noChangeArrowheads="1"/>
          </p:cNvSpPr>
          <p:nvPr/>
        </p:nvSpPr>
        <p:spPr bwMode="auto">
          <a:xfrm>
            <a:off x="2057400" y="152400"/>
            <a:ext cx="4724400" cy="528638"/>
          </a:xfrm>
          <a:prstGeom prst="rect">
            <a:avLst/>
          </a:prstGeom>
          <a:noFill/>
          <a:ln w="9525">
            <a:noFill/>
            <a:miter lim="800000"/>
            <a:headEnd/>
            <a:tailEnd/>
          </a:ln>
          <a:effectLst/>
        </p:spPr>
        <p:txBody>
          <a:bodyPr>
            <a:spAutoFit/>
          </a:bodyPr>
          <a:lstStyle/>
          <a:p>
            <a:pPr algn="ctr">
              <a:spcBef>
                <a:spcPct val="50000"/>
              </a:spcBef>
            </a:pPr>
            <a:r>
              <a:rPr lang="en-US" sz="2800" b="1" dirty="0">
                <a:solidFill>
                  <a:srgbClr val="002060"/>
                </a:solidFill>
              </a:rPr>
              <a:t>The Use of Finally Block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152400" y="914400"/>
            <a:ext cx="8839200" cy="4740275"/>
          </a:xfrm>
          <a:prstGeom prst="rect">
            <a:avLst/>
          </a:prstGeom>
          <a:noFill/>
          <a:ln w="76200" cmpd="tri">
            <a:solidFill>
              <a:schemeClr val="tx1"/>
            </a:solidFill>
            <a:miter lim="800000"/>
            <a:headEnd/>
            <a:tailEnd/>
          </a:ln>
          <a:effectLst/>
        </p:spPr>
        <p:txBody>
          <a:bodyPr>
            <a:spAutoFit/>
          </a:bodyPr>
          <a:lstStyle/>
          <a:p>
            <a:r>
              <a:rPr lang="en-US" sz="2000" noProof="1"/>
              <a:t>Private Sub Button1_Click(</a:t>
            </a:r>
            <a:r>
              <a:rPr lang="en-US" sz="2000"/>
              <a:t>………………………… </a:t>
            </a:r>
            <a:r>
              <a:rPr lang="en-US" sz="2000" noProof="1"/>
              <a:t>) Handles Button1.Click</a:t>
            </a:r>
          </a:p>
          <a:p>
            <a:r>
              <a:rPr lang="en-US" noProof="1"/>
              <a:t>        </a:t>
            </a:r>
            <a:r>
              <a:rPr lang="en-US" sz="2000" noProof="1"/>
              <a:t>Dim n, ans As Byte</a:t>
            </a:r>
          </a:p>
          <a:p>
            <a:r>
              <a:rPr lang="en-US" sz="2000" noProof="1"/>
              <a:t>        </a:t>
            </a:r>
            <a:r>
              <a:rPr lang="en-US" sz="2000" b="1" noProof="1"/>
              <a:t>Try</a:t>
            </a:r>
          </a:p>
          <a:p>
            <a:r>
              <a:rPr lang="en-US" sz="2000" noProof="1"/>
              <a:t>            n = Text1.Text</a:t>
            </a:r>
          </a:p>
          <a:p>
            <a:r>
              <a:rPr lang="en-US" sz="2000" noProof="1"/>
              <a:t>            ans = 2 / n</a:t>
            </a:r>
          </a:p>
          <a:p>
            <a:endParaRPr lang="en-US" sz="2000" noProof="1"/>
          </a:p>
          <a:p>
            <a:r>
              <a:rPr lang="en-US" sz="2000" noProof="1"/>
              <a:t>        </a:t>
            </a:r>
            <a:r>
              <a:rPr lang="en-US" sz="2000" b="1" noProof="1"/>
              <a:t>Catch</a:t>
            </a:r>
            <a:r>
              <a:rPr lang="en-US" sz="2000" noProof="1"/>
              <a:t> ex As System.OverflowException</a:t>
            </a:r>
          </a:p>
          <a:p>
            <a:r>
              <a:rPr lang="en-US" sz="2000" noProof="1"/>
              <a:t>            MsgBox("Please Enter a Number other than Zero")</a:t>
            </a:r>
          </a:p>
          <a:p>
            <a:r>
              <a:rPr lang="en-US" sz="2000" noProof="1"/>
              <a:t>        </a:t>
            </a:r>
            <a:r>
              <a:rPr lang="en-US" sz="2000" b="1" noProof="1"/>
              <a:t>Catch</a:t>
            </a:r>
            <a:r>
              <a:rPr lang="en-US" sz="2000" noProof="1"/>
              <a:t> ex As Exception</a:t>
            </a:r>
          </a:p>
          <a:p>
            <a:r>
              <a:rPr lang="en-US" sz="2000" noProof="1"/>
              <a:t>            MsgBox(ex.Message)</a:t>
            </a:r>
          </a:p>
          <a:p>
            <a:r>
              <a:rPr lang="en-US" sz="2000" noProof="1"/>
              <a:t>        </a:t>
            </a:r>
            <a:r>
              <a:rPr lang="en-US" sz="2000" b="1" noProof="1">
                <a:solidFill>
                  <a:srgbClr val="A50021"/>
                </a:solidFill>
              </a:rPr>
              <a:t>Finally</a:t>
            </a:r>
          </a:p>
          <a:p>
            <a:r>
              <a:rPr lang="en-US" sz="2000" b="1" noProof="1"/>
              <a:t>            </a:t>
            </a:r>
            <a:r>
              <a:rPr lang="en-US" sz="2000" b="1"/>
              <a:t>	</a:t>
            </a:r>
            <a:r>
              <a:rPr lang="en-US" sz="2000" b="1" i="1" noProof="1">
                <a:solidFill>
                  <a:schemeClr val="accent2"/>
                </a:solidFill>
              </a:rPr>
              <a:t>MsgBox("Thank You")</a:t>
            </a:r>
          </a:p>
          <a:p>
            <a:r>
              <a:rPr lang="en-US" sz="2000" noProof="1"/>
              <a:t>        </a:t>
            </a:r>
            <a:r>
              <a:rPr lang="en-US" sz="2000" b="1" noProof="1"/>
              <a:t>End Try</a:t>
            </a:r>
          </a:p>
          <a:p>
            <a:endParaRPr lang="en-US" sz="2000" b="1" noProof="1"/>
          </a:p>
          <a:p>
            <a:r>
              <a:rPr lang="en-US" sz="2000" noProof="1"/>
              <a:t>End Sub</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1447800"/>
            <a:ext cx="8229600" cy="3657600"/>
          </a:xfrm>
        </p:spPr>
        <p:txBody>
          <a:bodyPr/>
          <a:lstStyle/>
          <a:p>
            <a:pPr algn="just">
              <a:lnSpc>
                <a:spcPct val="80000"/>
              </a:lnSpc>
              <a:buFont typeface="Wingdings" pitchFamily="2" charset="2"/>
              <a:buChar char="q"/>
            </a:pPr>
            <a:r>
              <a:rPr lang="en-US" sz="2400" dirty="0">
                <a:latin typeface="Calibri" pitchFamily="34" charset="0"/>
                <a:cs typeface="Calibri" pitchFamily="34" charset="0"/>
              </a:rPr>
              <a:t>We can even throw </a:t>
            </a:r>
            <a:r>
              <a:rPr lang="en-US" sz="2400" b="1" dirty="0">
                <a:solidFill>
                  <a:schemeClr val="accent2"/>
                </a:solidFill>
                <a:latin typeface="Calibri" pitchFamily="34" charset="0"/>
                <a:cs typeface="Calibri" pitchFamily="34" charset="0"/>
              </a:rPr>
              <a:t>our own exceptions</a:t>
            </a:r>
            <a:r>
              <a:rPr lang="en-US" sz="2400" dirty="0">
                <a:latin typeface="Calibri" pitchFamily="34" charset="0"/>
                <a:cs typeface="Calibri" pitchFamily="34" charset="0"/>
              </a:rPr>
              <a:t>. The 'throw' keyword is used for this purpose. </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latin typeface="Calibri" pitchFamily="34" charset="0"/>
                <a:cs typeface="Calibri" pitchFamily="34" charset="0"/>
              </a:rPr>
              <a:t>For example, if age is taken as an input, an invalid value such as 1500 should generate an error.</a:t>
            </a:r>
          </a:p>
          <a:p>
            <a:pPr algn="just">
              <a:lnSpc>
                <a:spcPct val="80000"/>
              </a:lnSpc>
              <a:buFont typeface="Wingdings" pitchFamily="2" charset="2"/>
              <a:buChar char="q"/>
            </a:pPr>
            <a:endParaRPr lang="en-US" sz="2400" dirty="0">
              <a:latin typeface="Calibri" pitchFamily="34" charset="0"/>
              <a:cs typeface="Calibri" pitchFamily="34" charset="0"/>
            </a:endParaRPr>
          </a:p>
          <a:p>
            <a:pPr algn="just">
              <a:lnSpc>
                <a:spcPct val="80000"/>
              </a:lnSpc>
              <a:buFont typeface="Wingdings" pitchFamily="2" charset="2"/>
              <a:buChar char="q"/>
            </a:pPr>
            <a:r>
              <a:rPr lang="en-US" sz="2400" dirty="0">
                <a:latin typeface="Calibri" pitchFamily="34" charset="0"/>
                <a:cs typeface="Calibri" pitchFamily="34" charset="0"/>
              </a:rPr>
              <a:t>The best way to handle this problem is by sending an exception. For this, an exception handler can be written on our own in the program code. This is referred to as </a:t>
            </a:r>
            <a:r>
              <a:rPr lang="en-US" sz="2400" b="1" dirty="0">
                <a:solidFill>
                  <a:schemeClr val="accent2"/>
                </a:solidFill>
                <a:latin typeface="Calibri" pitchFamily="34" charset="0"/>
                <a:cs typeface="Calibri" pitchFamily="34" charset="0"/>
              </a:rPr>
              <a:t>“throwing an exception”.</a:t>
            </a:r>
          </a:p>
          <a:p>
            <a:pPr>
              <a:lnSpc>
                <a:spcPct val="80000"/>
              </a:lnSpc>
              <a:buFontTx/>
              <a:buNone/>
            </a:pPr>
            <a:r>
              <a:rPr lang="en-US" sz="2400" dirty="0">
                <a:latin typeface="Calibri" pitchFamily="34" charset="0"/>
                <a:cs typeface="Calibri" pitchFamily="34" charset="0"/>
              </a:rPr>
              <a:t> </a:t>
            </a:r>
          </a:p>
        </p:txBody>
      </p:sp>
      <p:sp>
        <p:nvSpPr>
          <p:cNvPr id="12292" name="Rectangle 4"/>
          <p:cNvSpPr>
            <a:spLocks noChangeArrowheads="1"/>
          </p:cNvSpPr>
          <p:nvPr/>
        </p:nvSpPr>
        <p:spPr bwMode="auto">
          <a:xfrm>
            <a:off x="533400" y="381000"/>
            <a:ext cx="8229600" cy="762000"/>
          </a:xfrm>
          <a:prstGeom prst="rect">
            <a:avLst/>
          </a:prstGeom>
          <a:noFill/>
          <a:ln w="9525">
            <a:noFill/>
            <a:miter lim="800000"/>
            <a:headEnd/>
            <a:tailEnd/>
          </a:ln>
          <a:effectLst/>
        </p:spPr>
        <p:txBody>
          <a:bodyPr anchor="ctr"/>
          <a:lstStyle/>
          <a:p>
            <a:pPr algn="ctr"/>
            <a:r>
              <a:rPr lang="en-US" sz="4000" b="1" dirty="0">
                <a:solidFill>
                  <a:srgbClr val="002060"/>
                </a:solidFill>
              </a:rPr>
              <a:t>Throwing One’s Own Exception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228600" y="1600200"/>
            <a:ext cx="8610600" cy="3046988"/>
          </a:xfrm>
          <a:prstGeom prst="rect">
            <a:avLst/>
          </a:prstGeom>
          <a:noFill/>
          <a:ln w="57150" cmpd="thinThick">
            <a:solidFill>
              <a:schemeClr val="tx1"/>
            </a:solidFill>
            <a:miter lim="800000"/>
            <a:headEnd/>
            <a:tailEnd/>
          </a:ln>
          <a:effectLst/>
        </p:spPr>
        <p:txBody>
          <a:bodyPr>
            <a:spAutoFit/>
          </a:bodyPr>
          <a:lstStyle/>
          <a:p>
            <a:r>
              <a:rPr lang="en-US" sz="2400" noProof="1">
                <a:latin typeface="Calibri" pitchFamily="34" charset="0"/>
                <a:cs typeface="Calibri" pitchFamily="34" charset="0"/>
              </a:rPr>
              <a:t>Dim age As Integer</a:t>
            </a:r>
          </a:p>
          <a:p>
            <a:r>
              <a:rPr lang="en-US" sz="2400" noProof="1">
                <a:latin typeface="Calibri" pitchFamily="34" charset="0"/>
                <a:cs typeface="Calibri" pitchFamily="34" charset="0"/>
              </a:rPr>
              <a:t>age = TextBox1.text</a:t>
            </a:r>
            <a:endParaRPr lang="en-US" sz="2400" dirty="0">
              <a:latin typeface="Calibri" pitchFamily="34" charset="0"/>
              <a:cs typeface="Calibri" pitchFamily="34" charset="0"/>
            </a:endParaRPr>
          </a:p>
          <a:p>
            <a:endParaRPr lang="en-US" sz="2400" noProof="1">
              <a:latin typeface="Calibri" pitchFamily="34" charset="0"/>
              <a:cs typeface="Calibri" pitchFamily="34" charset="0"/>
            </a:endParaRPr>
          </a:p>
          <a:p>
            <a:r>
              <a:rPr lang="en-US" sz="2400" noProof="1">
                <a:latin typeface="Calibri" pitchFamily="34" charset="0"/>
                <a:cs typeface="Calibri" pitchFamily="34" charset="0"/>
              </a:rPr>
              <a:t>If age &gt; 130 Then</a:t>
            </a:r>
          </a:p>
          <a:p>
            <a:r>
              <a:rPr lang="en-US" sz="2400" noProof="1">
                <a:latin typeface="Calibri" pitchFamily="34" charset="0"/>
                <a:cs typeface="Calibri" pitchFamily="34" charset="0"/>
              </a:rPr>
              <a:t>        </a:t>
            </a:r>
            <a:r>
              <a:rPr lang="en-US" sz="2400" b="1" noProof="1">
                <a:solidFill>
                  <a:srgbClr val="A50021"/>
                </a:solidFill>
                <a:latin typeface="Calibri" pitchFamily="34" charset="0"/>
                <a:cs typeface="Calibri" pitchFamily="34" charset="0"/>
              </a:rPr>
              <a:t>Throw New Exception("Age cannot be greater than 130")</a:t>
            </a:r>
          </a:p>
          <a:p>
            <a:r>
              <a:rPr lang="en-US" sz="2400" noProof="1">
                <a:latin typeface="Calibri" pitchFamily="34" charset="0"/>
                <a:cs typeface="Calibri" pitchFamily="34" charset="0"/>
              </a:rPr>
              <a:t>Else</a:t>
            </a:r>
          </a:p>
          <a:p>
            <a:r>
              <a:rPr lang="en-US" sz="2400" noProof="1">
                <a:latin typeface="Calibri" pitchFamily="34" charset="0"/>
                <a:cs typeface="Calibri" pitchFamily="34" charset="0"/>
              </a:rPr>
              <a:t>        MsgBox("Your age = " &amp; age)</a:t>
            </a:r>
          </a:p>
          <a:p>
            <a:r>
              <a:rPr lang="en-US" sz="2400" noProof="1">
                <a:latin typeface="Calibri" pitchFamily="34" charset="0"/>
                <a:cs typeface="Calibri" pitchFamily="34" charset="0"/>
              </a:rPr>
              <a:t>End If</a:t>
            </a:r>
            <a:endParaRPr lang="en-US" sz="2400" dirty="0">
              <a:latin typeface="Calibri" pitchFamily="34" charset="0"/>
              <a:cs typeface="Calibri" pitchFamily="34" charset="0"/>
            </a:endParaRPr>
          </a:p>
        </p:txBody>
      </p:sp>
      <p:sp>
        <p:nvSpPr>
          <p:cNvPr id="22533" name="Text Box 5"/>
          <p:cNvSpPr txBox="1">
            <a:spLocks noChangeArrowheads="1"/>
          </p:cNvSpPr>
          <p:nvPr/>
        </p:nvSpPr>
        <p:spPr bwMode="auto">
          <a:xfrm>
            <a:off x="2057400" y="152400"/>
            <a:ext cx="4495800" cy="528638"/>
          </a:xfrm>
          <a:prstGeom prst="rect">
            <a:avLst/>
          </a:prstGeom>
          <a:noFill/>
          <a:ln w="9525">
            <a:noFill/>
            <a:miter lim="800000"/>
            <a:headEnd/>
            <a:tailEnd/>
          </a:ln>
          <a:effectLst/>
        </p:spPr>
        <p:txBody>
          <a:bodyPr>
            <a:spAutoFit/>
          </a:bodyPr>
          <a:lstStyle/>
          <a:p>
            <a:pPr algn="ctr">
              <a:spcBef>
                <a:spcPct val="50000"/>
              </a:spcBef>
            </a:pPr>
            <a:r>
              <a:rPr lang="en-US" sz="2800" b="1">
                <a:solidFill>
                  <a:srgbClr val="002060"/>
                </a:solidFill>
              </a:rPr>
              <a:t>An Example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p:cNvPicPr>
            <a:picLocks noChangeAspect="1" noChangeArrowheads="1"/>
          </p:cNvPicPr>
          <p:nvPr/>
        </p:nvPicPr>
        <p:blipFill>
          <a:blip r:embed="rId2"/>
          <a:srcRect r="17500" b="16138"/>
          <a:stretch>
            <a:fillRect/>
          </a:stretch>
        </p:blipFill>
        <p:spPr bwMode="auto">
          <a:xfrm>
            <a:off x="0" y="1066800"/>
            <a:ext cx="8915400" cy="4914900"/>
          </a:xfrm>
          <a:prstGeom prst="rect">
            <a:avLst/>
          </a:prstGeom>
          <a:noFill/>
          <a:ln w="76200" cmpd="tri">
            <a:solidFill>
              <a:schemeClr val="tx1"/>
            </a:solidFill>
            <a:miter lim="800000"/>
            <a:headEnd/>
            <a:tailEnd/>
          </a:ln>
          <a:effectLst/>
        </p:spPr>
      </p:pic>
      <p:sp>
        <p:nvSpPr>
          <p:cNvPr id="24581" name="Text Box 5"/>
          <p:cNvSpPr txBox="1">
            <a:spLocks noChangeArrowheads="1"/>
          </p:cNvSpPr>
          <p:nvPr/>
        </p:nvSpPr>
        <p:spPr bwMode="auto">
          <a:xfrm>
            <a:off x="2057400" y="152400"/>
            <a:ext cx="4495800" cy="528638"/>
          </a:xfrm>
          <a:prstGeom prst="rect">
            <a:avLst/>
          </a:prstGeom>
          <a:noFill/>
          <a:ln w="9525">
            <a:noFill/>
            <a:miter lim="800000"/>
            <a:headEnd/>
            <a:tailEnd/>
          </a:ln>
          <a:effectLst/>
        </p:spPr>
        <p:txBody>
          <a:bodyPr>
            <a:spAutoFit/>
          </a:bodyPr>
          <a:lstStyle/>
          <a:p>
            <a:pPr algn="ctr">
              <a:spcBef>
                <a:spcPct val="50000"/>
              </a:spcBef>
            </a:pPr>
            <a:r>
              <a:rPr lang="en-US" sz="2800" b="1" dirty="0">
                <a:solidFill>
                  <a:srgbClr val="002060"/>
                </a:solidFill>
              </a:rPr>
              <a:t>An Example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a:srcRect r="15517" b="14693"/>
          <a:stretch>
            <a:fillRect/>
          </a:stretch>
        </p:blipFill>
        <p:spPr bwMode="auto">
          <a:xfrm>
            <a:off x="304800" y="381000"/>
            <a:ext cx="8458200" cy="6127750"/>
          </a:xfrm>
          <a:prstGeom prst="rect">
            <a:avLst/>
          </a:prstGeom>
          <a:noFill/>
          <a:ln w="76200" cmpd="tri">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1219200"/>
            <a:ext cx="8229600" cy="4876800"/>
          </a:xfrm>
        </p:spPr>
        <p:txBody>
          <a:bodyPr/>
          <a:lstStyle/>
          <a:p>
            <a:pPr algn="just">
              <a:lnSpc>
                <a:spcPct val="90000"/>
              </a:lnSpc>
            </a:pPr>
            <a:r>
              <a:rPr lang="en-US" sz="2400" dirty="0">
                <a:latin typeface="Calibri" pitchFamily="34" charset="0"/>
                <a:cs typeface="Calibri" pitchFamily="34" charset="0"/>
              </a:rPr>
              <a:t>When we set a breakpoint in a program, we are telling the VB.NET to </a:t>
            </a:r>
            <a:r>
              <a:rPr lang="en-US" sz="2400" b="1" dirty="0">
                <a:solidFill>
                  <a:srgbClr val="C00000"/>
                </a:solidFill>
                <a:latin typeface="Calibri" pitchFamily="34" charset="0"/>
                <a:cs typeface="Calibri" pitchFamily="34" charset="0"/>
              </a:rPr>
              <a:t>stop execution of the program</a:t>
            </a:r>
            <a:r>
              <a:rPr lang="en-US" sz="2400" dirty="0">
                <a:solidFill>
                  <a:srgbClr val="C00000"/>
                </a:solidFill>
                <a:latin typeface="Calibri" pitchFamily="34" charset="0"/>
                <a:cs typeface="Calibri" pitchFamily="34" charset="0"/>
              </a:rPr>
              <a:t> </a:t>
            </a:r>
            <a:r>
              <a:rPr lang="en-US" sz="2400" dirty="0">
                <a:latin typeface="Calibri" pitchFamily="34" charset="0"/>
                <a:cs typeface="Calibri" pitchFamily="34" charset="0"/>
              </a:rPr>
              <a:t>when it reaches a certain line in the code. </a:t>
            </a:r>
          </a:p>
          <a:p>
            <a:pPr algn="just">
              <a:lnSpc>
                <a:spcPct val="90000"/>
              </a:lnSpc>
              <a:buFontTx/>
              <a:buNone/>
            </a:pPr>
            <a:endParaRPr lang="en-US" sz="2400" dirty="0">
              <a:latin typeface="Calibri" pitchFamily="34" charset="0"/>
              <a:cs typeface="Calibri" pitchFamily="34" charset="0"/>
            </a:endParaRPr>
          </a:p>
          <a:p>
            <a:pPr algn="just">
              <a:lnSpc>
                <a:spcPct val="90000"/>
              </a:lnSpc>
            </a:pPr>
            <a:r>
              <a:rPr lang="en-US" sz="2400" dirty="0">
                <a:latin typeface="Calibri" pitchFamily="34" charset="0"/>
                <a:cs typeface="Calibri" pitchFamily="34" charset="0"/>
              </a:rPr>
              <a:t>Once stopped, we can </a:t>
            </a:r>
            <a:r>
              <a:rPr lang="en-US" sz="2400" b="1" dirty="0">
                <a:solidFill>
                  <a:srgbClr val="C00000"/>
                </a:solidFill>
                <a:latin typeface="Calibri" pitchFamily="34" charset="0"/>
                <a:cs typeface="Calibri" pitchFamily="34" charset="0"/>
              </a:rPr>
              <a:t>examine the state of the program</a:t>
            </a:r>
            <a:r>
              <a:rPr lang="en-US" sz="2400" dirty="0">
                <a:latin typeface="Calibri" pitchFamily="34" charset="0"/>
                <a:cs typeface="Calibri" pitchFamily="34" charset="0"/>
              </a:rPr>
              <a:t>, including the values of the variables, the procedure stack, etc.</a:t>
            </a:r>
          </a:p>
          <a:p>
            <a:pPr algn="just">
              <a:lnSpc>
                <a:spcPct val="90000"/>
              </a:lnSpc>
              <a:buFontTx/>
              <a:buNone/>
            </a:pPr>
            <a:endParaRPr lang="en-US" sz="2400" dirty="0">
              <a:latin typeface="Calibri" pitchFamily="34" charset="0"/>
              <a:cs typeface="Calibri" pitchFamily="34" charset="0"/>
            </a:endParaRPr>
          </a:p>
          <a:p>
            <a:pPr algn="just">
              <a:lnSpc>
                <a:spcPct val="90000"/>
              </a:lnSpc>
            </a:pPr>
            <a:r>
              <a:rPr lang="en-US" sz="2400" dirty="0">
                <a:latin typeface="Calibri" pitchFamily="34" charset="0"/>
                <a:cs typeface="Calibri" pitchFamily="34" charset="0"/>
              </a:rPr>
              <a:t>The value of the various variables can be seen in a </a:t>
            </a:r>
            <a:r>
              <a:rPr lang="en-US" sz="2400" b="1" dirty="0">
                <a:solidFill>
                  <a:srgbClr val="A50021"/>
                </a:solidFill>
                <a:latin typeface="Calibri" pitchFamily="34" charset="0"/>
                <a:cs typeface="Calibri" pitchFamily="34" charset="0"/>
              </a:rPr>
              <a:t>tooltip</a:t>
            </a:r>
            <a:r>
              <a:rPr lang="en-US" sz="2400" dirty="0">
                <a:latin typeface="Calibri" pitchFamily="34" charset="0"/>
                <a:cs typeface="Calibri" pitchFamily="34" charset="0"/>
              </a:rPr>
              <a:t> by resting the mouse over the variable.</a:t>
            </a:r>
          </a:p>
          <a:p>
            <a:pPr algn="just">
              <a:lnSpc>
                <a:spcPct val="90000"/>
              </a:lnSpc>
              <a:buFontTx/>
              <a:buNone/>
            </a:pPr>
            <a:endParaRPr lang="en-US" sz="2400" dirty="0">
              <a:latin typeface="Calibri" pitchFamily="34" charset="0"/>
              <a:cs typeface="Calibri" pitchFamily="34" charset="0"/>
            </a:endParaRPr>
          </a:p>
          <a:p>
            <a:pPr algn="just">
              <a:lnSpc>
                <a:spcPct val="90000"/>
              </a:lnSpc>
            </a:pPr>
            <a:r>
              <a:rPr lang="en-US" sz="2400" dirty="0">
                <a:latin typeface="Calibri" pitchFamily="34" charset="0"/>
                <a:cs typeface="Calibri" pitchFamily="34" charset="0"/>
              </a:rPr>
              <a:t>Once, the bug is found, to fix it is easy. We need to stop the program from running by selecting </a:t>
            </a:r>
            <a:r>
              <a:rPr lang="en-US" sz="2400" b="1" dirty="0">
                <a:solidFill>
                  <a:srgbClr val="C00000"/>
                </a:solidFill>
                <a:latin typeface="Calibri" pitchFamily="34" charset="0"/>
                <a:cs typeface="Calibri" pitchFamily="34" charset="0"/>
              </a:rPr>
              <a:t>Stop Debugging</a:t>
            </a:r>
            <a:r>
              <a:rPr lang="en-US" sz="2400" dirty="0">
                <a:solidFill>
                  <a:srgbClr val="C00000"/>
                </a:solidFill>
                <a:latin typeface="Calibri" pitchFamily="34" charset="0"/>
                <a:cs typeface="Calibri" pitchFamily="34" charset="0"/>
              </a:rPr>
              <a:t> </a:t>
            </a:r>
            <a:r>
              <a:rPr lang="en-US" sz="2400" dirty="0">
                <a:latin typeface="Calibri" pitchFamily="34" charset="0"/>
                <a:cs typeface="Calibri" pitchFamily="34" charset="0"/>
              </a:rPr>
              <a:t>from the </a:t>
            </a:r>
            <a:r>
              <a:rPr lang="en-US" sz="2400" b="1" dirty="0">
                <a:solidFill>
                  <a:srgbClr val="C00000"/>
                </a:solidFill>
                <a:latin typeface="Calibri" pitchFamily="34" charset="0"/>
                <a:cs typeface="Calibri" pitchFamily="34" charset="0"/>
              </a:rPr>
              <a:t>Debug menu</a:t>
            </a:r>
            <a:r>
              <a:rPr lang="en-US" sz="2400" dirty="0">
                <a:solidFill>
                  <a:srgbClr val="C00000"/>
                </a:solidFill>
                <a:latin typeface="Calibri" pitchFamily="34" charset="0"/>
                <a:cs typeface="Calibri" pitchFamily="34" charset="0"/>
              </a:rPr>
              <a:t> </a:t>
            </a:r>
            <a:r>
              <a:rPr lang="en-US" sz="2400" dirty="0">
                <a:latin typeface="Calibri" pitchFamily="34" charset="0"/>
                <a:cs typeface="Calibri" pitchFamily="34" charset="0"/>
              </a:rPr>
              <a:t>( shortcut key is </a:t>
            </a:r>
            <a:r>
              <a:rPr lang="en-US" sz="2400" b="1" dirty="0">
                <a:solidFill>
                  <a:srgbClr val="C00000"/>
                </a:solidFill>
                <a:latin typeface="Calibri" pitchFamily="34" charset="0"/>
                <a:cs typeface="Calibri" pitchFamily="34" charset="0"/>
              </a:rPr>
              <a:t>Shift + F5</a:t>
            </a:r>
            <a:r>
              <a:rPr lang="en-US" sz="2400" dirty="0">
                <a:latin typeface="Calibri" pitchFamily="34" charset="0"/>
                <a:cs typeface="Calibri" pitchFamily="34" charset="0"/>
              </a:rPr>
              <a:t>)</a:t>
            </a:r>
          </a:p>
        </p:txBody>
      </p:sp>
      <p:sp>
        <p:nvSpPr>
          <p:cNvPr id="4100" name="Rectangle 4"/>
          <p:cNvSpPr>
            <a:spLocks noChangeArrowheads="1"/>
          </p:cNvSpPr>
          <p:nvPr/>
        </p:nvSpPr>
        <p:spPr bwMode="auto">
          <a:xfrm>
            <a:off x="457200" y="228600"/>
            <a:ext cx="8229600" cy="868362"/>
          </a:xfrm>
          <a:prstGeom prst="rect">
            <a:avLst/>
          </a:prstGeom>
          <a:noFill/>
          <a:ln w="9525">
            <a:noFill/>
            <a:miter lim="800000"/>
            <a:headEnd/>
            <a:tailEnd/>
          </a:ln>
          <a:effectLst/>
        </p:spPr>
        <p:txBody>
          <a:bodyPr anchor="ctr"/>
          <a:lstStyle/>
          <a:p>
            <a:pPr algn="ctr"/>
            <a:r>
              <a:rPr lang="en-US" sz="4400" b="1" dirty="0">
                <a:solidFill>
                  <a:srgbClr val="002060"/>
                </a:solidFill>
              </a:rPr>
              <a:t>Breakpoints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ph idx="4294967295"/>
          </p:nvPr>
        </p:nvPicPr>
        <p:blipFill>
          <a:blip r:embed="rId2"/>
          <a:srcRect t="32996" r="58063" b="45338"/>
          <a:stretch>
            <a:fillRect/>
          </a:stretch>
        </p:blipFill>
        <p:spPr>
          <a:xfrm>
            <a:off x="228600" y="1219200"/>
            <a:ext cx="8686800" cy="2944813"/>
          </a:xfrm>
          <a:noFill/>
          <a:ln w="38100" cmpd="dbl">
            <a:solidFill>
              <a:schemeClr val="tx1"/>
            </a:solidFill>
          </a:ln>
        </p:spPr>
      </p:pic>
      <p:sp>
        <p:nvSpPr>
          <p:cNvPr id="7175" name="Rectangle 7"/>
          <p:cNvSpPr>
            <a:spLocks noChangeArrowheads="1"/>
          </p:cNvSpPr>
          <p:nvPr/>
        </p:nvSpPr>
        <p:spPr bwMode="auto">
          <a:xfrm>
            <a:off x="457200" y="228600"/>
            <a:ext cx="8077200" cy="715962"/>
          </a:xfrm>
          <a:prstGeom prst="rect">
            <a:avLst/>
          </a:prstGeom>
          <a:noFill/>
          <a:ln w="9525">
            <a:noFill/>
            <a:miter lim="800000"/>
            <a:headEnd/>
            <a:tailEnd/>
          </a:ln>
          <a:effectLst/>
        </p:spPr>
        <p:txBody>
          <a:bodyPr anchor="ctr"/>
          <a:lstStyle/>
          <a:p>
            <a:pPr algn="ctr"/>
            <a:r>
              <a:rPr lang="en-US" sz="4400" b="1" dirty="0">
                <a:solidFill>
                  <a:srgbClr val="002060"/>
                </a:solidFill>
              </a:rPr>
              <a:t>A Breakpoint Created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04800" y="1143000"/>
            <a:ext cx="8229600" cy="3962400"/>
          </a:xfrm>
        </p:spPr>
        <p:txBody>
          <a:bodyPr/>
          <a:lstStyle/>
          <a:p>
            <a:pPr algn="just">
              <a:lnSpc>
                <a:spcPct val="80000"/>
              </a:lnSpc>
            </a:pPr>
            <a:r>
              <a:rPr lang="en-US" sz="2400" dirty="0">
                <a:latin typeface="Calibri" pitchFamily="34" charset="0"/>
                <a:cs typeface="Calibri" pitchFamily="34" charset="0"/>
              </a:rPr>
              <a:t>Once a breakpoint is created, to make the program step through the current line of code, we need to press the </a:t>
            </a:r>
            <a:r>
              <a:rPr lang="en-US" sz="2400" b="1" dirty="0">
                <a:solidFill>
                  <a:srgbClr val="A50021"/>
                </a:solidFill>
                <a:latin typeface="Calibri" pitchFamily="34" charset="0"/>
                <a:cs typeface="Calibri" pitchFamily="34" charset="0"/>
              </a:rPr>
              <a:t>F10 key</a:t>
            </a:r>
            <a:r>
              <a:rPr lang="en-US" sz="2400" dirty="0">
                <a:latin typeface="Calibri" pitchFamily="34" charset="0"/>
                <a:cs typeface="Calibri" pitchFamily="34" charset="0"/>
              </a:rPr>
              <a:t>.</a:t>
            </a:r>
          </a:p>
          <a:p>
            <a:pPr algn="just">
              <a:lnSpc>
                <a:spcPct val="80000"/>
              </a:lnSpc>
            </a:pPr>
            <a:endParaRPr lang="en-US" sz="2400" dirty="0">
              <a:latin typeface="Calibri" pitchFamily="34" charset="0"/>
              <a:cs typeface="Calibri" pitchFamily="34" charset="0"/>
            </a:endParaRPr>
          </a:p>
          <a:p>
            <a:pPr algn="just">
              <a:lnSpc>
                <a:spcPct val="80000"/>
              </a:lnSpc>
            </a:pPr>
            <a:r>
              <a:rPr lang="en-US" sz="2400" dirty="0">
                <a:latin typeface="Calibri" pitchFamily="34" charset="0"/>
                <a:cs typeface="Calibri" pitchFamily="34" charset="0"/>
              </a:rPr>
              <a:t>Each time we press F10, one line of code gets executed, and the </a:t>
            </a:r>
            <a:r>
              <a:rPr lang="en-US" sz="2400" b="1" dirty="0">
                <a:solidFill>
                  <a:srgbClr val="A50021"/>
                </a:solidFill>
                <a:latin typeface="Calibri" pitchFamily="34" charset="0"/>
                <a:cs typeface="Calibri" pitchFamily="34" charset="0"/>
              </a:rPr>
              <a:t>yellow highlight</a:t>
            </a:r>
            <a:r>
              <a:rPr lang="en-US" sz="2400" dirty="0">
                <a:latin typeface="Calibri" pitchFamily="34" charset="0"/>
                <a:cs typeface="Calibri" pitchFamily="34" charset="0"/>
              </a:rPr>
              <a:t> moves to the next line of code that is about to be executed.</a:t>
            </a:r>
          </a:p>
          <a:p>
            <a:pPr algn="just">
              <a:lnSpc>
                <a:spcPct val="80000"/>
              </a:lnSpc>
              <a:buFontTx/>
              <a:buNone/>
            </a:pPr>
            <a:endParaRPr lang="en-US" sz="2400" dirty="0">
              <a:latin typeface="Calibri" pitchFamily="34" charset="0"/>
              <a:cs typeface="Calibri" pitchFamily="34" charset="0"/>
            </a:endParaRPr>
          </a:p>
          <a:p>
            <a:pPr algn="just">
              <a:lnSpc>
                <a:spcPct val="80000"/>
              </a:lnSpc>
            </a:pPr>
            <a:r>
              <a:rPr lang="en-US" sz="2400" dirty="0">
                <a:latin typeface="Calibri" pitchFamily="34" charset="0"/>
                <a:cs typeface="Calibri" pitchFamily="34" charset="0"/>
              </a:rPr>
              <a:t>The </a:t>
            </a:r>
            <a:r>
              <a:rPr lang="en-US" sz="2400" b="1" dirty="0">
                <a:solidFill>
                  <a:srgbClr val="A50021"/>
                </a:solidFill>
                <a:latin typeface="Calibri" pitchFamily="34" charset="0"/>
                <a:cs typeface="Calibri" pitchFamily="34" charset="0"/>
              </a:rPr>
              <a:t>F11 key</a:t>
            </a:r>
            <a:r>
              <a:rPr lang="en-US" sz="2400" dirty="0">
                <a:latin typeface="Calibri" pitchFamily="34" charset="0"/>
                <a:cs typeface="Calibri" pitchFamily="34" charset="0"/>
              </a:rPr>
              <a:t> (Step Into Option) also steps through the code, but it will </a:t>
            </a:r>
            <a:r>
              <a:rPr lang="en-US" sz="2400" b="1" dirty="0">
                <a:solidFill>
                  <a:srgbClr val="A50021"/>
                </a:solidFill>
                <a:latin typeface="Calibri" pitchFamily="34" charset="0"/>
                <a:cs typeface="Calibri" pitchFamily="34" charset="0"/>
              </a:rPr>
              <a:t>step into any procedure</a:t>
            </a:r>
            <a:r>
              <a:rPr lang="en-US" sz="2400" dirty="0">
                <a:latin typeface="Calibri" pitchFamily="34" charset="0"/>
                <a:cs typeface="Calibri" pitchFamily="34" charset="0"/>
              </a:rPr>
              <a:t> that are called. The </a:t>
            </a:r>
            <a:r>
              <a:rPr lang="en-US" sz="2400" b="1" dirty="0">
                <a:solidFill>
                  <a:srgbClr val="A50021"/>
                </a:solidFill>
                <a:latin typeface="Calibri" pitchFamily="34" charset="0"/>
                <a:cs typeface="Calibri" pitchFamily="34" charset="0"/>
              </a:rPr>
              <a:t>F10 key </a:t>
            </a:r>
            <a:r>
              <a:rPr lang="en-US" sz="2400" dirty="0">
                <a:latin typeface="Calibri" pitchFamily="34" charset="0"/>
                <a:cs typeface="Calibri" pitchFamily="34" charset="0"/>
              </a:rPr>
              <a:t>(Step Over Option) </a:t>
            </a:r>
            <a:r>
              <a:rPr lang="en-US" sz="2400" b="1" dirty="0">
                <a:solidFill>
                  <a:srgbClr val="A50021"/>
                </a:solidFill>
                <a:latin typeface="Calibri" pitchFamily="34" charset="0"/>
                <a:cs typeface="Calibri" pitchFamily="34" charset="0"/>
              </a:rPr>
              <a:t>steps over the procedure calls</a:t>
            </a:r>
            <a:r>
              <a:rPr lang="en-US" sz="2400" dirty="0">
                <a:latin typeface="Calibri" pitchFamily="34" charset="0"/>
                <a:cs typeface="Calibri" pitchFamily="34" charset="0"/>
              </a:rPr>
              <a:t>, running them all at once and returning back to the original spot. </a:t>
            </a:r>
          </a:p>
        </p:txBody>
      </p:sp>
      <p:sp>
        <p:nvSpPr>
          <p:cNvPr id="5124" name="Rectangle 4"/>
          <p:cNvSpPr>
            <a:spLocks noChangeArrowheads="1"/>
          </p:cNvSpPr>
          <p:nvPr/>
        </p:nvSpPr>
        <p:spPr bwMode="auto">
          <a:xfrm>
            <a:off x="457200" y="228600"/>
            <a:ext cx="8229600" cy="868363"/>
          </a:xfrm>
          <a:prstGeom prst="rect">
            <a:avLst/>
          </a:prstGeom>
          <a:noFill/>
          <a:ln w="9525">
            <a:noFill/>
            <a:miter lim="800000"/>
            <a:headEnd/>
            <a:tailEnd/>
          </a:ln>
          <a:effectLst/>
        </p:spPr>
        <p:txBody>
          <a:bodyPr anchor="ctr"/>
          <a:lstStyle/>
          <a:p>
            <a:pPr algn="ctr"/>
            <a:r>
              <a:rPr lang="en-US" sz="4400" b="1" dirty="0">
                <a:solidFill>
                  <a:srgbClr val="002060"/>
                </a:solidFill>
              </a:rPr>
              <a:t>Stepping Through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1341437"/>
            <a:ext cx="8229600" cy="4525963"/>
          </a:xfrm>
        </p:spPr>
        <p:txBody>
          <a:bodyPr/>
          <a:lstStyle/>
          <a:p>
            <a:pPr algn="just">
              <a:lnSpc>
                <a:spcPct val="80000"/>
              </a:lnSpc>
            </a:pPr>
            <a:r>
              <a:rPr lang="en-US" sz="2400" dirty="0">
                <a:latin typeface="Calibri" pitchFamily="34" charset="0"/>
                <a:cs typeface="Calibri" pitchFamily="34" charset="0"/>
              </a:rPr>
              <a:t>While still stopped in debug mode, we can select:  </a:t>
            </a:r>
            <a:r>
              <a:rPr lang="en-US" sz="2400" b="1" dirty="0">
                <a:solidFill>
                  <a:srgbClr val="A50021"/>
                </a:solidFill>
                <a:latin typeface="Calibri" pitchFamily="34" charset="0"/>
                <a:cs typeface="Calibri" pitchFamily="34" charset="0"/>
              </a:rPr>
              <a:t>Debug &gt; Windows &gt; Locals</a:t>
            </a:r>
            <a:r>
              <a:rPr lang="en-US" sz="2400" dirty="0">
                <a:latin typeface="Calibri" pitchFamily="34" charset="0"/>
                <a:cs typeface="Calibri" pitchFamily="34" charset="0"/>
              </a:rPr>
              <a:t> from the </a:t>
            </a:r>
            <a:r>
              <a:rPr lang="en-US" sz="2400" b="1" dirty="0">
                <a:solidFill>
                  <a:srgbClr val="A50021"/>
                </a:solidFill>
                <a:latin typeface="Calibri" pitchFamily="34" charset="0"/>
                <a:cs typeface="Calibri" pitchFamily="34" charset="0"/>
              </a:rPr>
              <a:t>Debug menu</a:t>
            </a:r>
            <a:r>
              <a:rPr lang="en-US" sz="2400" dirty="0">
                <a:latin typeface="Calibri" pitchFamily="34" charset="0"/>
                <a:cs typeface="Calibri" pitchFamily="34" charset="0"/>
              </a:rPr>
              <a:t>.</a:t>
            </a:r>
          </a:p>
          <a:p>
            <a:pPr algn="just">
              <a:lnSpc>
                <a:spcPct val="80000"/>
              </a:lnSpc>
              <a:buFontTx/>
              <a:buNone/>
            </a:pPr>
            <a:endParaRPr lang="en-US" sz="2400" dirty="0">
              <a:latin typeface="Calibri" pitchFamily="34" charset="0"/>
              <a:cs typeface="Calibri" pitchFamily="34" charset="0"/>
            </a:endParaRPr>
          </a:p>
          <a:p>
            <a:pPr algn="just">
              <a:lnSpc>
                <a:spcPct val="80000"/>
              </a:lnSpc>
            </a:pPr>
            <a:r>
              <a:rPr lang="en-US" sz="2400" dirty="0">
                <a:latin typeface="Calibri" pitchFamily="34" charset="0"/>
                <a:cs typeface="Calibri" pitchFamily="34" charset="0"/>
              </a:rPr>
              <a:t>This window shows the </a:t>
            </a:r>
            <a:r>
              <a:rPr lang="en-US" sz="2400" b="1" dirty="0">
                <a:solidFill>
                  <a:srgbClr val="A50021"/>
                </a:solidFill>
                <a:latin typeface="Calibri" pitchFamily="34" charset="0"/>
                <a:cs typeface="Calibri" pitchFamily="34" charset="0"/>
              </a:rPr>
              <a:t>current value</a:t>
            </a:r>
            <a:r>
              <a:rPr lang="en-US" sz="2400" dirty="0">
                <a:latin typeface="Calibri" pitchFamily="34" charset="0"/>
                <a:cs typeface="Calibri" pitchFamily="34" charset="0"/>
              </a:rPr>
              <a:t> of all of the </a:t>
            </a:r>
            <a:r>
              <a:rPr lang="en-US" sz="2400" b="1" dirty="0">
                <a:solidFill>
                  <a:srgbClr val="A50021"/>
                </a:solidFill>
                <a:latin typeface="Calibri" pitchFamily="34" charset="0"/>
                <a:cs typeface="Calibri" pitchFamily="34" charset="0"/>
              </a:rPr>
              <a:t>locally declared variables.</a:t>
            </a:r>
          </a:p>
          <a:p>
            <a:pPr algn="just">
              <a:lnSpc>
                <a:spcPct val="80000"/>
              </a:lnSpc>
              <a:buFontTx/>
              <a:buNone/>
            </a:pPr>
            <a:endParaRPr lang="en-US" sz="2400" b="1" dirty="0">
              <a:solidFill>
                <a:srgbClr val="A50021"/>
              </a:solidFill>
              <a:latin typeface="Calibri" pitchFamily="34" charset="0"/>
              <a:cs typeface="Calibri" pitchFamily="34" charset="0"/>
            </a:endParaRPr>
          </a:p>
          <a:p>
            <a:pPr algn="just">
              <a:lnSpc>
                <a:spcPct val="80000"/>
              </a:lnSpc>
            </a:pPr>
            <a:r>
              <a:rPr lang="en-US" sz="2400" dirty="0">
                <a:latin typeface="Calibri" pitchFamily="34" charset="0"/>
                <a:cs typeface="Calibri" pitchFamily="34" charset="0"/>
              </a:rPr>
              <a:t>To get even more information, highlight a variable, right-click on it and select </a:t>
            </a:r>
            <a:r>
              <a:rPr lang="en-US" sz="2400" b="1" dirty="0">
                <a:solidFill>
                  <a:srgbClr val="A50021"/>
                </a:solidFill>
                <a:latin typeface="Calibri" pitchFamily="34" charset="0"/>
                <a:cs typeface="Calibri" pitchFamily="34" charset="0"/>
              </a:rPr>
              <a:t>Add Watch</a:t>
            </a:r>
            <a:r>
              <a:rPr lang="en-US" sz="2400" dirty="0">
                <a:latin typeface="Calibri" pitchFamily="34" charset="0"/>
                <a:cs typeface="Calibri" pitchFamily="34" charset="0"/>
              </a:rPr>
              <a:t> from the </a:t>
            </a:r>
            <a:r>
              <a:rPr lang="en-US" sz="2400" b="1" dirty="0">
                <a:solidFill>
                  <a:srgbClr val="A50021"/>
                </a:solidFill>
                <a:latin typeface="Calibri" pitchFamily="34" charset="0"/>
                <a:cs typeface="Calibri" pitchFamily="34" charset="0"/>
              </a:rPr>
              <a:t>Context menu</a:t>
            </a:r>
            <a:r>
              <a:rPr lang="en-US" sz="2400" dirty="0">
                <a:solidFill>
                  <a:srgbClr val="A50021"/>
                </a:solidFill>
                <a:latin typeface="Calibri" pitchFamily="34" charset="0"/>
                <a:cs typeface="Calibri" pitchFamily="34" charset="0"/>
              </a:rPr>
              <a:t>.</a:t>
            </a:r>
            <a:r>
              <a:rPr lang="en-US" sz="2400" dirty="0">
                <a:latin typeface="Calibri" pitchFamily="34" charset="0"/>
                <a:cs typeface="Calibri" pitchFamily="34" charset="0"/>
              </a:rPr>
              <a:t> This will bring up the </a:t>
            </a:r>
            <a:r>
              <a:rPr lang="en-US" sz="2400" b="1" dirty="0">
                <a:solidFill>
                  <a:srgbClr val="A50021"/>
                </a:solidFill>
                <a:latin typeface="Calibri" pitchFamily="34" charset="0"/>
                <a:cs typeface="Calibri" pitchFamily="34" charset="0"/>
              </a:rPr>
              <a:t>Watch window</a:t>
            </a:r>
            <a:r>
              <a:rPr lang="en-US" sz="2400" dirty="0">
                <a:solidFill>
                  <a:srgbClr val="A50021"/>
                </a:solidFill>
                <a:latin typeface="Calibri" pitchFamily="34" charset="0"/>
                <a:cs typeface="Calibri" pitchFamily="34" charset="0"/>
              </a:rPr>
              <a:t>.</a:t>
            </a:r>
          </a:p>
          <a:p>
            <a:pPr algn="just">
              <a:lnSpc>
                <a:spcPct val="80000"/>
              </a:lnSpc>
              <a:buFontTx/>
              <a:buNone/>
            </a:pPr>
            <a:endParaRPr lang="en-US" sz="2400" dirty="0">
              <a:solidFill>
                <a:srgbClr val="A50021"/>
              </a:solidFill>
              <a:latin typeface="Calibri" pitchFamily="34" charset="0"/>
              <a:cs typeface="Calibri" pitchFamily="34" charset="0"/>
            </a:endParaRPr>
          </a:p>
          <a:p>
            <a:pPr algn="just">
              <a:lnSpc>
                <a:spcPct val="80000"/>
              </a:lnSpc>
            </a:pPr>
            <a:r>
              <a:rPr lang="en-US" sz="2400" dirty="0">
                <a:latin typeface="Calibri" pitchFamily="34" charset="0"/>
                <a:cs typeface="Calibri" pitchFamily="34" charset="0"/>
              </a:rPr>
              <a:t>The Watch window is similar to the Locals window, but it allows one to look at the value of even </a:t>
            </a:r>
            <a:r>
              <a:rPr lang="en-US" sz="2400" b="1" dirty="0">
                <a:solidFill>
                  <a:srgbClr val="A50021"/>
                </a:solidFill>
                <a:latin typeface="Calibri" pitchFamily="34" charset="0"/>
                <a:cs typeface="Calibri" pitchFamily="34" charset="0"/>
              </a:rPr>
              <a:t>complex expressions.</a:t>
            </a:r>
          </a:p>
        </p:txBody>
      </p:sp>
      <p:sp>
        <p:nvSpPr>
          <p:cNvPr id="6148" name="Rectangle 4"/>
          <p:cNvSpPr>
            <a:spLocks noChangeArrowheads="1"/>
          </p:cNvSpPr>
          <p:nvPr/>
        </p:nvSpPr>
        <p:spPr bwMode="auto">
          <a:xfrm>
            <a:off x="533400" y="304800"/>
            <a:ext cx="8229600" cy="868363"/>
          </a:xfrm>
          <a:prstGeom prst="rect">
            <a:avLst/>
          </a:prstGeom>
          <a:noFill/>
          <a:ln w="9525">
            <a:noFill/>
            <a:miter lim="800000"/>
            <a:headEnd/>
            <a:tailEnd/>
          </a:ln>
          <a:effectLst/>
        </p:spPr>
        <p:txBody>
          <a:bodyPr anchor="ctr"/>
          <a:lstStyle/>
          <a:p>
            <a:pPr algn="ctr"/>
            <a:r>
              <a:rPr lang="en-US" sz="4000" b="1" dirty="0">
                <a:solidFill>
                  <a:srgbClr val="002060"/>
                </a:solidFill>
              </a:rPr>
              <a:t>The Local and Watch Windows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2"/>
          <a:srcRect/>
          <a:stretch>
            <a:fillRect/>
          </a:stretch>
        </p:blipFill>
        <p:spPr bwMode="auto">
          <a:xfrm>
            <a:off x="304800" y="735013"/>
            <a:ext cx="8534400" cy="6122987"/>
          </a:xfrm>
          <a:prstGeom prst="rect">
            <a:avLst/>
          </a:prstGeom>
          <a:noFill/>
          <a:ln w="38100" cmpd="dbl">
            <a:solidFill>
              <a:schemeClr val="tx1"/>
            </a:solidFill>
            <a:miter lim="800000"/>
            <a:headEnd/>
            <a:tailEnd/>
          </a:ln>
          <a:effectLst/>
        </p:spPr>
      </p:pic>
      <p:sp>
        <p:nvSpPr>
          <p:cNvPr id="9221" name="Rectangle 5"/>
          <p:cNvSpPr>
            <a:spLocks noChangeArrowheads="1"/>
          </p:cNvSpPr>
          <p:nvPr/>
        </p:nvSpPr>
        <p:spPr bwMode="auto">
          <a:xfrm>
            <a:off x="1295400" y="76200"/>
            <a:ext cx="6019800" cy="381000"/>
          </a:xfrm>
          <a:prstGeom prst="rect">
            <a:avLst/>
          </a:prstGeom>
          <a:noFill/>
          <a:ln w="9525">
            <a:noFill/>
            <a:miter lim="800000"/>
            <a:headEnd/>
            <a:tailEnd/>
          </a:ln>
          <a:effectLst/>
        </p:spPr>
        <p:txBody>
          <a:bodyPr anchor="ctr"/>
          <a:lstStyle/>
          <a:p>
            <a:pPr algn="ctr"/>
            <a:r>
              <a:rPr lang="en-US" sz="2800" b="1" dirty="0">
                <a:solidFill>
                  <a:srgbClr val="002060"/>
                </a:solidFill>
              </a:rPr>
              <a:t>The Local Window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srcRect/>
          <a:stretch>
            <a:fillRect/>
          </a:stretch>
        </p:blipFill>
        <p:spPr bwMode="auto">
          <a:xfrm>
            <a:off x="228600" y="609600"/>
            <a:ext cx="8610600" cy="6178550"/>
          </a:xfrm>
          <a:prstGeom prst="rect">
            <a:avLst/>
          </a:prstGeom>
          <a:noFill/>
          <a:ln w="38100" cmpd="dbl">
            <a:solidFill>
              <a:schemeClr val="tx1"/>
            </a:solidFill>
            <a:miter lim="800000"/>
            <a:headEnd/>
            <a:tailEnd/>
          </a:ln>
          <a:effectLst/>
        </p:spPr>
      </p:pic>
      <p:sp>
        <p:nvSpPr>
          <p:cNvPr id="10245" name="Rectangle 5"/>
          <p:cNvSpPr>
            <a:spLocks noChangeArrowheads="1"/>
          </p:cNvSpPr>
          <p:nvPr/>
        </p:nvSpPr>
        <p:spPr bwMode="auto">
          <a:xfrm>
            <a:off x="1295400" y="76200"/>
            <a:ext cx="6019800" cy="381000"/>
          </a:xfrm>
          <a:prstGeom prst="rect">
            <a:avLst/>
          </a:prstGeom>
          <a:noFill/>
          <a:ln w="9525">
            <a:noFill/>
            <a:miter lim="800000"/>
            <a:headEnd/>
            <a:tailEnd/>
          </a:ln>
          <a:effectLst/>
        </p:spPr>
        <p:txBody>
          <a:bodyPr anchor="ctr"/>
          <a:lstStyle/>
          <a:p>
            <a:pPr algn="ctr"/>
            <a:r>
              <a:rPr lang="en-US" sz="2800" b="1" dirty="0">
                <a:solidFill>
                  <a:srgbClr val="002060"/>
                </a:solidFill>
              </a:rPr>
              <a:t>The Watch Window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WordArt 4"/>
          <p:cNvSpPr>
            <a:spLocks noChangeArrowheads="1" noChangeShapeType="1" noTextEdit="1"/>
          </p:cNvSpPr>
          <p:nvPr/>
        </p:nvSpPr>
        <p:spPr bwMode="auto">
          <a:xfrm>
            <a:off x="533400" y="1676400"/>
            <a:ext cx="8229600" cy="3505200"/>
          </a:xfrm>
          <a:prstGeom prst="rect">
            <a:avLst/>
          </a:prstGeom>
        </p:spPr>
        <p:txBody>
          <a:bodyPr wrap="none" fromWordArt="1">
            <a:prstTxWarp prst="textTriangle">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kern="1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Black"/>
              </a:rPr>
              <a:t>Error Handling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5">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Theme5</Template>
  <TotalTime>15</TotalTime>
  <Words>1587</Words>
  <Application>Microsoft Office PowerPoint</Application>
  <PresentationFormat>On-screen Show (4:3)</PresentationFormat>
  <Paragraphs>206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Theme5</vt:lpstr>
      <vt:lpstr>Slide 1</vt:lpstr>
      <vt:lpstr>Debugging</vt:lpstr>
      <vt:lpstr>Slide 3</vt:lpstr>
      <vt:lpstr>Slide 4</vt:lpstr>
      <vt:lpstr>Slide 5</vt:lpstr>
      <vt:lpstr>Slide 6</vt:lpstr>
      <vt:lpstr>Slide 7</vt:lpstr>
      <vt:lpstr>Slide 8</vt:lpstr>
      <vt:lpstr>Slide 9</vt:lpstr>
      <vt:lpstr>Type of Errors</vt:lpstr>
      <vt:lpstr>Design-Time Error</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NEHU</cp:lastModifiedBy>
  <cp:revision>5</cp:revision>
  <dcterms:created xsi:type="dcterms:W3CDTF">2017-10-17T06:08:09Z</dcterms:created>
  <dcterms:modified xsi:type="dcterms:W3CDTF">2017-10-17T06:23:26Z</dcterms:modified>
</cp:coreProperties>
</file>