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58" r:id="rId4"/>
    <p:sldId id="259" r:id="rId5"/>
    <p:sldId id="270" r:id="rId6"/>
    <p:sldId id="271" r:id="rId7"/>
    <p:sldId id="276" r:id="rId8"/>
    <p:sldId id="277" r:id="rId9"/>
    <p:sldId id="278" r:id="rId10"/>
    <p:sldId id="272" r:id="rId11"/>
    <p:sldId id="273" r:id="rId12"/>
    <p:sldId id="274" r:id="rId13"/>
    <p:sldId id="275" r:id="rId14"/>
    <p:sldId id="262"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00FA83-F8EB-4177-B925-754AFBFBDB38}" type="datetimeFigureOut">
              <a:rPr lang="en-US" smtClean="0"/>
              <a:pPr/>
              <a:t>9/21/2017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69840-0D56-461A-90DA-BE577BB9D2C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0A38F8A-3F69-404D-8092-813DB2A446CE}" type="datetimeFigureOut">
              <a:rPr lang="en-US" smtClean="0"/>
              <a:pPr/>
              <a:t>9/21/2017</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AD7D61C-16BA-4D5E-B2D2-BBB7E185011D}"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A38F8A-3F69-404D-8092-813DB2A446CE}" type="datetimeFigureOut">
              <a:rPr lang="en-US" smtClean="0"/>
              <a:pPr/>
              <a:t>9/21/2017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7D61C-16BA-4D5E-B2D2-BBB7E185011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A38F8A-3F69-404D-8092-813DB2A446CE}" type="datetimeFigureOut">
              <a:rPr lang="en-US" smtClean="0"/>
              <a:pPr/>
              <a:t>9/21/2017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7D61C-16BA-4D5E-B2D2-BBB7E185011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0A38F8A-3F69-404D-8092-813DB2A446CE}" type="datetimeFigureOut">
              <a:rPr lang="en-US" smtClean="0"/>
              <a:pPr/>
              <a:t>9/21/2017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D7D61C-16BA-4D5E-B2D2-BBB7E185011D}"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0A38F8A-3F69-404D-8092-813DB2A446CE}" type="datetimeFigureOut">
              <a:rPr lang="en-US" smtClean="0"/>
              <a:pPr/>
              <a:t>9/21/2017</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AD7D61C-16BA-4D5E-B2D2-BBB7E185011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0A38F8A-3F69-404D-8092-813DB2A446CE}" type="datetimeFigureOut">
              <a:rPr lang="en-US" smtClean="0"/>
              <a:pPr/>
              <a:t>9/21/2017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D7D61C-16BA-4D5E-B2D2-BBB7E185011D}"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0A38F8A-3F69-404D-8092-813DB2A446CE}" type="datetimeFigureOut">
              <a:rPr lang="en-US" smtClean="0"/>
              <a:pPr/>
              <a:t>9/21/2017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D7D61C-16BA-4D5E-B2D2-BBB7E185011D}"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A38F8A-3F69-404D-8092-813DB2A446CE}" type="datetimeFigureOut">
              <a:rPr lang="en-US" smtClean="0"/>
              <a:pPr/>
              <a:t>9/21/2017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D7D61C-16BA-4D5E-B2D2-BBB7E185011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38F8A-3F69-404D-8092-813DB2A446CE}" type="datetimeFigureOut">
              <a:rPr lang="en-US" smtClean="0"/>
              <a:pPr/>
              <a:t>9/21/2017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D7D61C-16BA-4D5E-B2D2-BBB7E185011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A38F8A-3F69-404D-8092-813DB2A446CE}" type="datetimeFigureOut">
              <a:rPr lang="en-US" smtClean="0"/>
              <a:pPr/>
              <a:t>9/21/2017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D7D61C-16BA-4D5E-B2D2-BBB7E185011D}"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A38F8A-3F69-404D-8092-813DB2A446CE}" type="datetimeFigureOut">
              <a:rPr lang="en-US" smtClean="0"/>
              <a:pPr/>
              <a:t>9/21/2017</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1AD7D61C-16BA-4D5E-B2D2-BBB7E185011D}"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0A38F8A-3F69-404D-8092-813DB2A446CE}" type="datetimeFigureOut">
              <a:rPr lang="en-US" smtClean="0"/>
              <a:pPr/>
              <a:t>9/21/2017</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AD7D61C-16BA-4D5E-B2D2-BBB7E185011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erdiagram.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dfd_edit.doc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data%20dictionary.doc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642918"/>
            <a:ext cx="8229600" cy="1143000"/>
          </a:xfrm>
        </p:spPr>
        <p:txBody>
          <a:bodyPr>
            <a:normAutofit fontScale="90000"/>
          </a:bodyPr>
          <a:lstStyle/>
          <a:p>
            <a:r>
              <a:rPr lang="en-IN" sz="3100" b="1" dirty="0"/>
              <a:t>NORTH-EASTERN HILL UNIVERSITY</a:t>
            </a:r>
            <a:r>
              <a:rPr lang="en-IN" dirty="0"/>
              <a:t/>
            </a:r>
            <a:br>
              <a:rPr lang="en-IN" dirty="0"/>
            </a:br>
            <a:r>
              <a:rPr lang="en-IN" i="1" dirty="0"/>
              <a:t> </a:t>
            </a:r>
            <a:r>
              <a:rPr lang="en-IN" sz="2700" i="1" dirty="0" smtClean="0"/>
              <a:t>Department </a:t>
            </a:r>
            <a:r>
              <a:rPr lang="en-IN" sz="2700" i="1" dirty="0"/>
              <a:t>of Computer Application</a:t>
            </a:r>
            <a:r>
              <a:rPr lang="en-IN" dirty="0"/>
              <a:t/>
            </a:r>
            <a:br>
              <a:rPr lang="en-IN" dirty="0"/>
            </a:br>
            <a:endParaRPr lang="en-IN" dirty="0"/>
          </a:p>
        </p:txBody>
      </p:sp>
      <p:pic>
        <p:nvPicPr>
          <p:cNvPr id="5" name="Picture 4"/>
          <p:cNvPicPr/>
          <p:nvPr/>
        </p:nvPicPr>
        <p:blipFill>
          <a:blip r:embed="rId2"/>
          <a:srcRect/>
          <a:stretch>
            <a:fillRect/>
          </a:stretch>
        </p:blipFill>
        <p:spPr bwMode="auto">
          <a:xfrm>
            <a:off x="7072330" y="142852"/>
            <a:ext cx="1928826" cy="1562101"/>
          </a:xfrm>
          <a:prstGeom prst="rect">
            <a:avLst/>
          </a:prstGeom>
          <a:noFill/>
          <a:ln w="9525">
            <a:noFill/>
            <a:miter lim="800000"/>
            <a:headEnd/>
            <a:tailEnd/>
          </a:ln>
        </p:spPr>
      </p:pic>
      <p:sp>
        <p:nvSpPr>
          <p:cNvPr id="7" name="TextBox 6"/>
          <p:cNvSpPr txBox="1"/>
          <p:nvPr/>
        </p:nvSpPr>
        <p:spPr>
          <a:xfrm>
            <a:off x="3286116" y="4071942"/>
            <a:ext cx="1785950" cy="369332"/>
          </a:xfrm>
          <a:prstGeom prst="rect">
            <a:avLst/>
          </a:prstGeom>
          <a:noFill/>
        </p:spPr>
        <p:txBody>
          <a:bodyPr wrap="square" rtlCol="0">
            <a:spAutoFit/>
          </a:bodyPr>
          <a:lstStyle/>
          <a:p>
            <a:r>
              <a:rPr lang="en-US" b="1" dirty="0" smtClean="0"/>
              <a:t>Presented By:</a:t>
            </a:r>
            <a:endParaRPr lang="en-IN" b="1" dirty="0"/>
          </a:p>
        </p:txBody>
      </p:sp>
      <p:sp>
        <p:nvSpPr>
          <p:cNvPr id="8" name="TextBox 7"/>
          <p:cNvSpPr txBox="1"/>
          <p:nvPr/>
        </p:nvSpPr>
        <p:spPr>
          <a:xfrm>
            <a:off x="714348" y="4786322"/>
            <a:ext cx="2928958" cy="923330"/>
          </a:xfrm>
          <a:prstGeom prst="rect">
            <a:avLst/>
          </a:prstGeom>
          <a:noFill/>
        </p:spPr>
        <p:txBody>
          <a:bodyPr wrap="square" rtlCol="0">
            <a:spAutoFit/>
          </a:bodyPr>
          <a:lstStyle/>
          <a:p>
            <a:r>
              <a:rPr lang="en-US" dirty="0" err="1" smtClean="0"/>
              <a:t>Ribajanai</a:t>
            </a:r>
            <a:r>
              <a:rPr lang="en-US" dirty="0" smtClean="0"/>
              <a:t> </a:t>
            </a:r>
            <a:r>
              <a:rPr lang="en-US" dirty="0" err="1" smtClean="0"/>
              <a:t>Wankhar</a:t>
            </a:r>
            <a:endParaRPr lang="en-US" dirty="0" smtClean="0"/>
          </a:p>
          <a:p>
            <a:r>
              <a:rPr lang="en-US" dirty="0" smtClean="0"/>
              <a:t>MCA- 5</a:t>
            </a:r>
            <a:r>
              <a:rPr lang="en-US" baseline="30000" dirty="0" smtClean="0"/>
              <a:t>th</a:t>
            </a:r>
            <a:r>
              <a:rPr lang="en-US" dirty="0" smtClean="0"/>
              <a:t> Semester</a:t>
            </a:r>
          </a:p>
          <a:p>
            <a:r>
              <a:rPr lang="en-US" dirty="0" smtClean="0"/>
              <a:t>Roll No.-CA-M1507</a:t>
            </a:r>
            <a:endParaRPr lang="en-IN" dirty="0"/>
          </a:p>
        </p:txBody>
      </p:sp>
      <p:sp>
        <p:nvSpPr>
          <p:cNvPr id="9" name="TextBox 8"/>
          <p:cNvSpPr txBox="1"/>
          <p:nvPr/>
        </p:nvSpPr>
        <p:spPr>
          <a:xfrm>
            <a:off x="5786446" y="4786322"/>
            <a:ext cx="2500330" cy="923330"/>
          </a:xfrm>
          <a:prstGeom prst="rect">
            <a:avLst/>
          </a:prstGeom>
          <a:noFill/>
        </p:spPr>
        <p:txBody>
          <a:bodyPr wrap="square" rtlCol="0">
            <a:spAutoFit/>
          </a:bodyPr>
          <a:lstStyle/>
          <a:p>
            <a:r>
              <a:rPr lang="en-US" dirty="0" err="1" smtClean="0"/>
              <a:t>Chahlang</a:t>
            </a:r>
            <a:r>
              <a:rPr lang="en-US" dirty="0" smtClean="0"/>
              <a:t>-I </a:t>
            </a:r>
            <a:r>
              <a:rPr lang="en-US" dirty="0" err="1" smtClean="0"/>
              <a:t>Khyriem</a:t>
            </a:r>
            <a:endParaRPr lang="en-US" dirty="0" smtClean="0"/>
          </a:p>
          <a:p>
            <a:r>
              <a:rPr lang="en-US" dirty="0" smtClean="0"/>
              <a:t>MCA- 5</a:t>
            </a:r>
            <a:r>
              <a:rPr lang="en-US" baseline="30000" dirty="0" smtClean="0"/>
              <a:t>th</a:t>
            </a:r>
            <a:r>
              <a:rPr lang="en-US" dirty="0" smtClean="0"/>
              <a:t> Semester</a:t>
            </a:r>
          </a:p>
          <a:p>
            <a:r>
              <a:rPr lang="en-US" dirty="0" smtClean="0"/>
              <a:t>Roll No.- CA-M1510</a:t>
            </a:r>
            <a:endParaRPr lang="en-IN" dirty="0"/>
          </a:p>
        </p:txBody>
      </p:sp>
      <p:sp>
        <p:nvSpPr>
          <p:cNvPr id="12" name="Rectangle 11"/>
          <p:cNvSpPr/>
          <p:nvPr/>
        </p:nvSpPr>
        <p:spPr>
          <a:xfrm>
            <a:off x="642910" y="1714488"/>
            <a:ext cx="7643866" cy="120032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Project Title: </a:t>
            </a:r>
          </a:p>
          <a:p>
            <a:pPr algn="ct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Church Management</a:t>
            </a:r>
          </a:p>
          <a:p>
            <a:pPr algn="ctr"/>
            <a:r>
              <a:rPr lang="en-US" sz="2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System</a:t>
            </a:r>
            <a:endParaRPr lang="en-US" sz="2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3" name="TextBox 12"/>
          <p:cNvSpPr txBox="1"/>
          <p:nvPr/>
        </p:nvSpPr>
        <p:spPr>
          <a:xfrm>
            <a:off x="214282" y="2786058"/>
            <a:ext cx="8929718" cy="861774"/>
          </a:xfrm>
          <a:prstGeom prst="rect">
            <a:avLst/>
          </a:prstGeom>
          <a:noFill/>
        </p:spPr>
        <p:txBody>
          <a:bodyPr wrap="square" rtlCol="0">
            <a:spAutoFit/>
          </a:bodyPr>
          <a:lstStyle/>
          <a:p>
            <a:r>
              <a:rPr lang="en-US" b="1" u="sng" dirty="0" smtClean="0"/>
              <a:t>Project Guide</a:t>
            </a:r>
            <a:r>
              <a:rPr lang="en-US" b="1" dirty="0" smtClean="0"/>
              <a:t>: </a:t>
            </a:r>
          </a:p>
          <a:p>
            <a:r>
              <a:rPr lang="en-US" b="1" dirty="0" err="1" smtClean="0"/>
              <a:t>Dikme</a:t>
            </a:r>
            <a:r>
              <a:rPr lang="en-US" b="1" dirty="0" smtClean="0"/>
              <a:t> </a:t>
            </a:r>
            <a:r>
              <a:rPr lang="en-US" b="1" dirty="0" err="1" smtClean="0"/>
              <a:t>Chisil</a:t>
            </a:r>
            <a:r>
              <a:rPr lang="en-US" b="1" dirty="0" smtClean="0"/>
              <a:t> </a:t>
            </a:r>
            <a:r>
              <a:rPr lang="en-US" b="1" dirty="0" err="1" smtClean="0"/>
              <a:t>B.Marak</a:t>
            </a:r>
            <a:endParaRPr lang="en-US" b="1" dirty="0" smtClean="0"/>
          </a:p>
          <a:p>
            <a:r>
              <a:rPr lang="en-US" sz="1400" b="1" dirty="0" smtClean="0"/>
              <a:t>Guest Lecturer, Department of Computer Application, N.E.H.U, Tura Campus</a:t>
            </a:r>
            <a:endParaRPr lang="en-IN" sz="1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opperplate Gothic Bold" pitchFamily="34" charset="0"/>
              </a:rPr>
              <a:t>Entity-Relationship(ER)Diagram</a:t>
            </a:r>
            <a:endParaRPr lang="en-IN" sz="3200" dirty="0">
              <a:latin typeface="Copperplate Gothic Bold" pitchFamily="34" charset="0"/>
            </a:endParaRPr>
          </a:p>
        </p:txBody>
      </p:sp>
      <p:sp>
        <p:nvSpPr>
          <p:cNvPr id="3" name="Content Placeholder 2"/>
          <p:cNvSpPr>
            <a:spLocks noGrp="1"/>
          </p:cNvSpPr>
          <p:nvPr>
            <p:ph sz="quarter" idx="1"/>
          </p:nvPr>
        </p:nvSpPr>
        <p:spPr/>
        <p:txBody>
          <a:bodyPr/>
          <a:lstStyle/>
          <a:p>
            <a:pPr>
              <a:buNone/>
            </a:pPr>
            <a:r>
              <a:rPr lang="en-IN" dirty="0" smtClean="0">
                <a:hlinkClick r:id="rId2" action="ppaction://hlinkfile"/>
              </a:rPr>
              <a:t>erdiagram.docx</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Data Flow Diagram(DFD)</a:t>
            </a:r>
            <a:endParaRPr lang="en-IN" dirty="0">
              <a:latin typeface="Copperplate Gothic Bold" pitchFamily="34" charset="0"/>
            </a:endParaRPr>
          </a:p>
        </p:txBody>
      </p:sp>
      <p:sp>
        <p:nvSpPr>
          <p:cNvPr id="3" name="Content Placeholder 2"/>
          <p:cNvSpPr>
            <a:spLocks noGrp="1"/>
          </p:cNvSpPr>
          <p:nvPr>
            <p:ph sz="quarter" idx="1"/>
          </p:nvPr>
        </p:nvSpPr>
        <p:spPr/>
        <p:txBody>
          <a:bodyPr/>
          <a:lstStyle/>
          <a:p>
            <a:pPr>
              <a:buNone/>
            </a:pPr>
            <a:r>
              <a:rPr lang="en-US" dirty="0" smtClean="0"/>
              <a:t>Symbols used for designing DFDs</a:t>
            </a:r>
            <a:endParaRPr lang="en-IN" dirty="0"/>
          </a:p>
        </p:txBody>
      </p:sp>
      <p:sp>
        <p:nvSpPr>
          <p:cNvPr id="4" name="Rectangle 3"/>
          <p:cNvSpPr/>
          <p:nvPr/>
        </p:nvSpPr>
        <p:spPr>
          <a:xfrm>
            <a:off x="1214414" y="2357430"/>
            <a:ext cx="1714512" cy="642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214414" y="2928934"/>
            <a:ext cx="1668598" cy="369332"/>
          </a:xfrm>
          <a:prstGeom prst="rect">
            <a:avLst/>
          </a:prstGeom>
          <a:noFill/>
        </p:spPr>
        <p:txBody>
          <a:bodyPr wrap="none" rtlCol="0">
            <a:spAutoFit/>
          </a:bodyPr>
          <a:lstStyle/>
          <a:p>
            <a:r>
              <a:rPr lang="en-US" dirty="0" smtClean="0"/>
              <a:t>External Entity</a:t>
            </a:r>
            <a:endParaRPr lang="en-IN" dirty="0"/>
          </a:p>
        </p:txBody>
      </p:sp>
      <p:sp>
        <p:nvSpPr>
          <p:cNvPr id="6" name="Oval 5"/>
          <p:cNvSpPr/>
          <p:nvPr/>
        </p:nvSpPr>
        <p:spPr>
          <a:xfrm>
            <a:off x="4357686" y="2143116"/>
            <a:ext cx="2143140" cy="114300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072066" y="3286124"/>
            <a:ext cx="942694" cy="369332"/>
          </a:xfrm>
          <a:prstGeom prst="rect">
            <a:avLst/>
          </a:prstGeom>
          <a:noFill/>
        </p:spPr>
        <p:txBody>
          <a:bodyPr wrap="none" rtlCol="0">
            <a:spAutoFit/>
          </a:bodyPr>
          <a:lstStyle/>
          <a:p>
            <a:r>
              <a:rPr lang="en-US" dirty="0" smtClean="0"/>
              <a:t>Process</a:t>
            </a:r>
            <a:endParaRPr lang="en-IN" dirty="0"/>
          </a:p>
        </p:txBody>
      </p:sp>
      <p:cxnSp>
        <p:nvCxnSpPr>
          <p:cNvPr id="9" name="Straight Connector 8"/>
          <p:cNvCxnSpPr/>
          <p:nvPr/>
        </p:nvCxnSpPr>
        <p:spPr>
          <a:xfrm>
            <a:off x="1214414" y="4071942"/>
            <a:ext cx="128588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14414" y="4357694"/>
            <a:ext cx="128588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214414" y="4286256"/>
            <a:ext cx="1293303" cy="369332"/>
          </a:xfrm>
          <a:prstGeom prst="rect">
            <a:avLst/>
          </a:prstGeom>
          <a:noFill/>
        </p:spPr>
        <p:txBody>
          <a:bodyPr wrap="none" rtlCol="0">
            <a:spAutoFit/>
          </a:bodyPr>
          <a:lstStyle/>
          <a:p>
            <a:r>
              <a:rPr lang="en-US" dirty="0" smtClean="0"/>
              <a:t>Data stores</a:t>
            </a:r>
            <a:endParaRPr lang="en-IN" dirty="0"/>
          </a:p>
        </p:txBody>
      </p:sp>
      <p:cxnSp>
        <p:nvCxnSpPr>
          <p:cNvPr id="15" name="Straight Arrow Connector 14"/>
          <p:cNvCxnSpPr/>
          <p:nvPr/>
        </p:nvCxnSpPr>
        <p:spPr>
          <a:xfrm>
            <a:off x="3571868" y="4143380"/>
            <a:ext cx="1500198" cy="1588"/>
          </a:xfrm>
          <a:prstGeom prst="straightConnector1">
            <a:avLst/>
          </a:prstGeom>
          <a:ln>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14744" y="4071942"/>
            <a:ext cx="1124475" cy="369332"/>
          </a:xfrm>
          <a:prstGeom prst="rect">
            <a:avLst/>
          </a:prstGeom>
          <a:noFill/>
        </p:spPr>
        <p:txBody>
          <a:bodyPr wrap="none" rtlCol="0">
            <a:spAutoFit/>
          </a:bodyPr>
          <a:lstStyle/>
          <a:p>
            <a:r>
              <a:rPr lang="en-US" dirty="0" smtClean="0"/>
              <a:t>Data flow</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DFD</a:t>
            </a:r>
            <a:endParaRPr lang="en-IN" dirty="0">
              <a:latin typeface="Copperplate Gothic Bold" pitchFamily="34" charset="0"/>
            </a:endParaRPr>
          </a:p>
        </p:txBody>
      </p:sp>
      <p:sp>
        <p:nvSpPr>
          <p:cNvPr id="3" name="Content Placeholder 2"/>
          <p:cNvSpPr>
            <a:spLocks noGrp="1"/>
          </p:cNvSpPr>
          <p:nvPr>
            <p:ph sz="quarter" idx="1"/>
          </p:nvPr>
        </p:nvSpPr>
        <p:spPr/>
        <p:txBody>
          <a:bodyPr/>
          <a:lstStyle/>
          <a:p>
            <a:pPr>
              <a:buNone/>
            </a:pPr>
            <a:r>
              <a:rPr lang="en-US" dirty="0" smtClean="0"/>
              <a:t>Context diagram/Level 0</a:t>
            </a:r>
          </a:p>
          <a:p>
            <a:pPr>
              <a:buNone/>
            </a:pPr>
            <a:endParaRPr lang="en-IN" dirty="0"/>
          </a:p>
        </p:txBody>
      </p:sp>
      <p:sp>
        <p:nvSpPr>
          <p:cNvPr id="4" name="Rectangle 3"/>
          <p:cNvSpPr/>
          <p:nvPr/>
        </p:nvSpPr>
        <p:spPr>
          <a:xfrm>
            <a:off x="357158" y="3429000"/>
            <a:ext cx="1857388" cy="57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95000"/>
                    <a:lumOff val="5000"/>
                  </a:schemeClr>
                </a:solidFill>
              </a:rPr>
              <a:t>User</a:t>
            </a:r>
            <a:endParaRPr lang="en-IN" b="1" dirty="0">
              <a:solidFill>
                <a:schemeClr val="tx1">
                  <a:lumMod val="95000"/>
                  <a:lumOff val="5000"/>
                </a:schemeClr>
              </a:solidFill>
            </a:endParaRPr>
          </a:p>
        </p:txBody>
      </p:sp>
      <p:sp>
        <p:nvSpPr>
          <p:cNvPr id="5" name="Rectangle 4"/>
          <p:cNvSpPr/>
          <p:nvPr/>
        </p:nvSpPr>
        <p:spPr>
          <a:xfrm>
            <a:off x="6786578" y="4929198"/>
            <a:ext cx="1628780" cy="57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95000"/>
                    <a:lumOff val="5000"/>
                  </a:schemeClr>
                </a:solidFill>
              </a:rPr>
              <a:t>Member</a:t>
            </a:r>
            <a:endParaRPr lang="en-IN" b="1" dirty="0">
              <a:solidFill>
                <a:schemeClr val="tx1">
                  <a:lumMod val="95000"/>
                  <a:lumOff val="5000"/>
                </a:schemeClr>
              </a:solidFill>
            </a:endParaRPr>
          </a:p>
        </p:txBody>
      </p:sp>
      <p:sp>
        <p:nvSpPr>
          <p:cNvPr id="6" name="Rectangle 5"/>
          <p:cNvSpPr/>
          <p:nvPr/>
        </p:nvSpPr>
        <p:spPr>
          <a:xfrm>
            <a:off x="6643702" y="2000240"/>
            <a:ext cx="1785950" cy="57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95000"/>
                    <a:lumOff val="5000"/>
                  </a:schemeClr>
                </a:solidFill>
              </a:rPr>
              <a:t>Admin</a:t>
            </a:r>
            <a:endParaRPr lang="en-IN" b="1" dirty="0">
              <a:solidFill>
                <a:schemeClr val="tx1">
                  <a:lumMod val="95000"/>
                  <a:lumOff val="5000"/>
                </a:schemeClr>
              </a:solidFill>
            </a:endParaRPr>
          </a:p>
        </p:txBody>
      </p:sp>
      <p:sp>
        <p:nvSpPr>
          <p:cNvPr id="7" name="Oval 6"/>
          <p:cNvSpPr/>
          <p:nvPr/>
        </p:nvSpPr>
        <p:spPr>
          <a:xfrm>
            <a:off x="3357554" y="2428868"/>
            <a:ext cx="2500330" cy="19288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95000"/>
                    <a:lumOff val="5000"/>
                  </a:schemeClr>
                </a:solidFill>
              </a:rPr>
              <a:t>Church Management System</a:t>
            </a:r>
            <a:endParaRPr lang="en-IN" b="1" dirty="0">
              <a:solidFill>
                <a:schemeClr val="tx1">
                  <a:lumMod val="95000"/>
                  <a:lumOff val="5000"/>
                </a:schemeClr>
              </a:solidFill>
            </a:endParaRPr>
          </a:p>
        </p:txBody>
      </p:sp>
      <p:cxnSp>
        <p:nvCxnSpPr>
          <p:cNvPr id="9" name="Straight Arrow Connector 8"/>
          <p:cNvCxnSpPr>
            <a:stCxn id="4" idx="3"/>
          </p:cNvCxnSpPr>
          <p:nvPr/>
        </p:nvCxnSpPr>
        <p:spPr>
          <a:xfrm>
            <a:off x="2214546" y="3714752"/>
            <a:ext cx="121444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214546" y="3071810"/>
            <a:ext cx="1357322" cy="646331"/>
          </a:xfrm>
          <a:prstGeom prst="rect">
            <a:avLst/>
          </a:prstGeom>
          <a:noFill/>
        </p:spPr>
        <p:txBody>
          <a:bodyPr wrap="square" rtlCol="0">
            <a:spAutoFit/>
          </a:bodyPr>
          <a:lstStyle/>
          <a:p>
            <a:r>
              <a:rPr lang="en-US" dirty="0" smtClean="0"/>
              <a:t>Manage member</a:t>
            </a:r>
            <a:endParaRPr lang="en-IN" dirty="0"/>
          </a:p>
        </p:txBody>
      </p:sp>
      <p:cxnSp>
        <p:nvCxnSpPr>
          <p:cNvPr id="18" name="Straight Arrow Connector 17"/>
          <p:cNvCxnSpPr/>
          <p:nvPr/>
        </p:nvCxnSpPr>
        <p:spPr>
          <a:xfrm rot="10800000">
            <a:off x="4857752" y="2428868"/>
            <a:ext cx="178595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857752" y="2071678"/>
            <a:ext cx="1785950" cy="369332"/>
          </a:xfrm>
          <a:prstGeom prst="rect">
            <a:avLst/>
          </a:prstGeom>
          <a:noFill/>
        </p:spPr>
        <p:txBody>
          <a:bodyPr wrap="square" rtlCol="0">
            <a:spAutoFit/>
          </a:bodyPr>
          <a:lstStyle/>
          <a:p>
            <a:r>
              <a:rPr lang="en-US" dirty="0" smtClean="0"/>
              <a:t>Report building</a:t>
            </a:r>
            <a:endParaRPr lang="en-IN" dirty="0"/>
          </a:p>
        </p:txBody>
      </p:sp>
      <p:cxnSp>
        <p:nvCxnSpPr>
          <p:cNvPr id="25" name="Straight Arrow Connector 24"/>
          <p:cNvCxnSpPr/>
          <p:nvPr/>
        </p:nvCxnSpPr>
        <p:spPr>
          <a:xfrm rot="10800000">
            <a:off x="5643570" y="2857496"/>
            <a:ext cx="157163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7072330" y="2714620"/>
            <a:ext cx="28575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00694" y="2500306"/>
            <a:ext cx="1613647" cy="369332"/>
          </a:xfrm>
          <a:prstGeom prst="rect">
            <a:avLst/>
          </a:prstGeom>
          <a:noFill/>
        </p:spPr>
        <p:txBody>
          <a:bodyPr wrap="none" rtlCol="0">
            <a:spAutoFit/>
          </a:bodyPr>
          <a:lstStyle/>
          <a:p>
            <a:r>
              <a:rPr lang="en-US" dirty="0" smtClean="0"/>
              <a:t>Manage family</a:t>
            </a:r>
            <a:endParaRPr lang="en-IN" dirty="0"/>
          </a:p>
        </p:txBody>
      </p:sp>
      <p:cxnSp>
        <p:nvCxnSpPr>
          <p:cNvPr id="39" name="Straight Arrow Connector 38"/>
          <p:cNvCxnSpPr/>
          <p:nvPr/>
        </p:nvCxnSpPr>
        <p:spPr>
          <a:xfrm rot="10800000">
            <a:off x="5857884" y="3357562"/>
            <a:ext cx="1943120" cy="142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7393007" y="2964653"/>
            <a:ext cx="786612"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000760" y="3000372"/>
            <a:ext cx="1438214" cy="369332"/>
          </a:xfrm>
          <a:prstGeom prst="rect">
            <a:avLst/>
          </a:prstGeom>
          <a:noFill/>
        </p:spPr>
        <p:txBody>
          <a:bodyPr wrap="none" rtlCol="0">
            <a:spAutoFit/>
          </a:bodyPr>
          <a:lstStyle/>
          <a:p>
            <a:r>
              <a:rPr lang="en-US" dirty="0" smtClean="0"/>
              <a:t>Manage user</a:t>
            </a:r>
            <a:endParaRPr lang="en-IN" dirty="0"/>
          </a:p>
        </p:txBody>
      </p:sp>
      <p:cxnSp>
        <p:nvCxnSpPr>
          <p:cNvPr id="49" name="Straight Arrow Connector 48"/>
          <p:cNvCxnSpPr/>
          <p:nvPr/>
        </p:nvCxnSpPr>
        <p:spPr>
          <a:xfrm rot="10800000">
            <a:off x="5643570" y="3857628"/>
            <a:ext cx="221457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7322363" y="4393413"/>
            <a:ext cx="107157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857884" y="3571876"/>
            <a:ext cx="1543628" cy="369332"/>
          </a:xfrm>
          <a:prstGeom prst="rect">
            <a:avLst/>
          </a:prstGeom>
          <a:noFill/>
        </p:spPr>
        <p:txBody>
          <a:bodyPr wrap="none" rtlCol="0">
            <a:spAutoFit/>
          </a:bodyPr>
          <a:lstStyle/>
          <a:p>
            <a:r>
              <a:rPr lang="en-US" dirty="0" smtClean="0"/>
              <a:t>Access profile</a:t>
            </a:r>
            <a:endParaRPr lang="en-IN" dirty="0"/>
          </a:p>
        </p:txBody>
      </p:sp>
      <p:cxnSp>
        <p:nvCxnSpPr>
          <p:cNvPr id="68" name="Straight Arrow Connector 67"/>
          <p:cNvCxnSpPr/>
          <p:nvPr/>
        </p:nvCxnSpPr>
        <p:spPr>
          <a:xfrm rot="10800000">
            <a:off x="5286380" y="4214818"/>
            <a:ext cx="200026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6929454" y="4572008"/>
            <a:ext cx="71438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572132" y="3929066"/>
            <a:ext cx="1372171" cy="369332"/>
          </a:xfrm>
          <a:prstGeom prst="rect">
            <a:avLst/>
          </a:prstGeom>
          <a:noFill/>
        </p:spPr>
        <p:txBody>
          <a:bodyPr wrap="none" rtlCol="0">
            <a:spAutoFit/>
          </a:bodyPr>
          <a:lstStyle/>
          <a:p>
            <a:r>
              <a:rPr lang="en-US" dirty="0" smtClean="0"/>
              <a:t>View events</a:t>
            </a:r>
            <a:endParaRPr lang="en-IN" dirty="0"/>
          </a:p>
        </p:txBody>
      </p:sp>
      <p:cxnSp>
        <p:nvCxnSpPr>
          <p:cNvPr id="80" name="Straight Arrow Connector 79"/>
          <p:cNvCxnSpPr/>
          <p:nvPr/>
        </p:nvCxnSpPr>
        <p:spPr>
          <a:xfrm rot="5400000" flipH="1" flipV="1">
            <a:off x="4394199" y="4679165"/>
            <a:ext cx="785024"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4786314" y="5072074"/>
            <a:ext cx="200026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4929190" y="4786322"/>
            <a:ext cx="1882247" cy="369332"/>
          </a:xfrm>
          <a:prstGeom prst="rect">
            <a:avLst/>
          </a:prstGeom>
          <a:noFill/>
        </p:spPr>
        <p:txBody>
          <a:bodyPr wrap="none" rtlCol="0">
            <a:spAutoFit/>
          </a:bodyPr>
          <a:lstStyle/>
          <a:p>
            <a:r>
              <a:rPr lang="en-US" dirty="0" smtClean="0"/>
              <a:t>Provide feedback</a:t>
            </a:r>
            <a:endParaRPr lang="en-IN" dirty="0"/>
          </a:p>
        </p:txBody>
      </p:sp>
      <p:cxnSp>
        <p:nvCxnSpPr>
          <p:cNvPr id="95" name="Straight Arrow Connector 94"/>
          <p:cNvCxnSpPr/>
          <p:nvPr/>
        </p:nvCxnSpPr>
        <p:spPr>
          <a:xfrm rot="5400000" flipH="1" flipV="1">
            <a:off x="3715141" y="4857363"/>
            <a:ext cx="1143008"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4286248" y="5429264"/>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286248" y="5072074"/>
            <a:ext cx="2571768" cy="369332"/>
          </a:xfrm>
          <a:prstGeom prst="rect">
            <a:avLst/>
          </a:prstGeom>
          <a:noFill/>
        </p:spPr>
        <p:txBody>
          <a:bodyPr wrap="square" rtlCol="0">
            <a:spAutoFit/>
          </a:bodyPr>
          <a:lstStyle/>
          <a:p>
            <a:r>
              <a:rPr lang="en-US" dirty="0" smtClean="0"/>
              <a:t>Make offering/donation</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DFD</a:t>
            </a:r>
            <a:endParaRPr lang="en-IN" dirty="0">
              <a:latin typeface="Copperplate Gothic Bold" pitchFamily="34" charset="0"/>
            </a:endParaRPr>
          </a:p>
        </p:txBody>
      </p:sp>
      <p:sp>
        <p:nvSpPr>
          <p:cNvPr id="3" name="Content Placeholder 2"/>
          <p:cNvSpPr>
            <a:spLocks noGrp="1"/>
          </p:cNvSpPr>
          <p:nvPr>
            <p:ph sz="quarter" idx="1"/>
          </p:nvPr>
        </p:nvSpPr>
        <p:spPr/>
        <p:txBody>
          <a:bodyPr/>
          <a:lstStyle/>
          <a:p>
            <a:pPr>
              <a:buNone/>
            </a:pPr>
            <a:r>
              <a:rPr lang="en-US" dirty="0" smtClean="0"/>
              <a:t>Level 1</a:t>
            </a:r>
          </a:p>
          <a:p>
            <a:pPr>
              <a:buNone/>
            </a:pPr>
            <a:endParaRPr lang="en-US" dirty="0" smtClean="0"/>
          </a:p>
          <a:p>
            <a:pPr>
              <a:buNone/>
            </a:pPr>
            <a:r>
              <a:rPr lang="en-IN" dirty="0" smtClean="0">
                <a:hlinkClick r:id="rId2" action="ppaction://hlinkfile"/>
              </a:rPr>
              <a:t>dfd_edit.docx</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Data Dictionary</a:t>
            </a:r>
            <a:endParaRPr lang="en-IN" dirty="0">
              <a:latin typeface="Copperplate Gothic Bold" pitchFamily="34" charset="0"/>
            </a:endParaRPr>
          </a:p>
        </p:txBody>
      </p:sp>
      <p:sp>
        <p:nvSpPr>
          <p:cNvPr id="3" name="Content Placeholder 2"/>
          <p:cNvSpPr>
            <a:spLocks noGrp="1"/>
          </p:cNvSpPr>
          <p:nvPr>
            <p:ph sz="quarter" idx="1"/>
          </p:nvPr>
        </p:nvSpPr>
        <p:spPr/>
        <p:txBody>
          <a:bodyPr/>
          <a:lstStyle/>
          <a:p>
            <a:pPr>
              <a:buNone/>
            </a:pPr>
            <a:r>
              <a:rPr lang="en-IN" dirty="0" smtClean="0">
                <a:hlinkClick r:id="rId2" action="ppaction://hlinkfile"/>
              </a:rPr>
              <a:t>data dictionary.docx</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Software Used</a:t>
            </a:r>
            <a:endParaRPr lang="en-IN" dirty="0">
              <a:latin typeface="Copperplate Gothic Bold" pitchFamily="34" charset="0"/>
            </a:endParaRPr>
          </a:p>
        </p:txBody>
      </p:sp>
      <p:sp>
        <p:nvSpPr>
          <p:cNvPr id="3" name="Content Placeholder 2"/>
          <p:cNvSpPr>
            <a:spLocks noGrp="1"/>
          </p:cNvSpPr>
          <p:nvPr>
            <p:ph sz="quarter" idx="1"/>
          </p:nvPr>
        </p:nvSpPr>
        <p:spPr/>
        <p:txBody>
          <a:bodyPr/>
          <a:lstStyle/>
          <a:p>
            <a:pPr>
              <a:buNone/>
            </a:pPr>
            <a:r>
              <a:rPr lang="en-US" dirty="0" smtClean="0"/>
              <a:t>Front-end: PHP</a:t>
            </a:r>
          </a:p>
          <a:p>
            <a:pPr>
              <a:buNone/>
            </a:pPr>
            <a:r>
              <a:rPr lang="en-US" dirty="0" smtClean="0"/>
              <a:t>Back-end: </a:t>
            </a:r>
            <a:r>
              <a:rPr lang="en-US" dirty="0" err="1" smtClean="0"/>
              <a:t>MySQL</a:t>
            </a:r>
            <a:endParaRPr lang="en-US" dirty="0" smtClean="0"/>
          </a:p>
          <a:p>
            <a:pPr>
              <a:buNone/>
            </a:pPr>
            <a:r>
              <a:rPr lang="en-US" dirty="0" smtClean="0"/>
              <a:t>Server: </a:t>
            </a:r>
            <a:r>
              <a:rPr lang="en-US" dirty="0" err="1" smtClean="0"/>
              <a:t>Xampp</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Copperplate Gothic Bold" pitchFamily="34" charset="0"/>
              </a:rPr>
              <a:t>Hardware Used</a:t>
            </a:r>
            <a:endParaRPr lang="en-IN" dirty="0">
              <a:latin typeface="Copperplate Gothic Bold" pitchFamily="34" charset="0"/>
            </a:endParaRPr>
          </a:p>
        </p:txBody>
      </p:sp>
      <p:sp>
        <p:nvSpPr>
          <p:cNvPr id="5" name="Content Placeholder 4"/>
          <p:cNvSpPr>
            <a:spLocks noGrp="1"/>
          </p:cNvSpPr>
          <p:nvPr>
            <p:ph sz="quarter" idx="1"/>
          </p:nvPr>
        </p:nvSpPr>
        <p:spPr/>
        <p:txBody>
          <a:bodyPr/>
          <a:lstStyle/>
          <a:p>
            <a:pPr>
              <a:buNone/>
            </a:pPr>
            <a:r>
              <a:rPr lang="en-US" dirty="0" smtClean="0"/>
              <a:t>Processor: </a:t>
            </a:r>
            <a:r>
              <a:rPr lang="en-US" dirty="0" err="1" smtClean="0"/>
              <a:t>PentiumIV</a:t>
            </a:r>
            <a:r>
              <a:rPr lang="en-US" dirty="0" smtClean="0"/>
              <a:t> 2GHz and above</a:t>
            </a:r>
          </a:p>
          <a:p>
            <a:pPr>
              <a:buNone/>
            </a:pPr>
            <a:r>
              <a:rPr lang="en-US" dirty="0" smtClean="0"/>
              <a:t>RAM: 1GB or more</a:t>
            </a:r>
          </a:p>
          <a:p>
            <a:pPr>
              <a:buNone/>
            </a:pPr>
            <a:r>
              <a:rPr lang="en-US" dirty="0" smtClean="0"/>
              <a:t>Hard Disk: 320GB</a:t>
            </a:r>
          </a:p>
          <a:p>
            <a:pPr>
              <a:buNone/>
            </a:pPr>
            <a:r>
              <a:rPr lang="en-US" dirty="0" smtClean="0"/>
              <a:t>Mouse</a:t>
            </a:r>
          </a:p>
          <a:p>
            <a:pPr>
              <a:buNone/>
            </a:pPr>
            <a:r>
              <a:rPr lang="en-US" dirty="0" smtClean="0"/>
              <a:t>Keyboard</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4414" y="2643182"/>
            <a:ext cx="6556218" cy="1107996"/>
          </a:xfrm>
          <a:prstGeom prst="rect">
            <a:avLst/>
          </a:prstGeom>
          <a:noFill/>
        </p:spPr>
        <p:txBody>
          <a:bodyPr wrap="none" rtlCol="0">
            <a:spAutoFit/>
          </a:bodyPr>
          <a:lstStyle/>
          <a:p>
            <a:r>
              <a:rPr lang="en-US" sz="6600" dirty="0" smtClean="0">
                <a:latin typeface="Copperplate Gothic Bold" pitchFamily="34" charset="0"/>
              </a:rPr>
              <a:t>THANK YOU…</a:t>
            </a:r>
            <a:endParaRPr lang="en-IN" sz="6600" dirty="0">
              <a:latin typeface="Copperplate Gothic Bol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Copperplate Gothic Bold" pitchFamily="34" charset="0"/>
              </a:rPr>
              <a:t>CONTENTS</a:t>
            </a:r>
            <a:endParaRPr lang="en-IN" dirty="0">
              <a:latin typeface="Copperplate Gothic Bold" pitchFamily="34" charset="0"/>
            </a:endParaRPr>
          </a:p>
        </p:txBody>
      </p:sp>
      <p:sp>
        <p:nvSpPr>
          <p:cNvPr id="4" name="Content Placeholder 3"/>
          <p:cNvSpPr>
            <a:spLocks noGrp="1"/>
          </p:cNvSpPr>
          <p:nvPr>
            <p:ph sz="quarter" idx="1"/>
          </p:nvPr>
        </p:nvSpPr>
        <p:spPr/>
        <p:txBody>
          <a:bodyPr>
            <a:normAutofit/>
          </a:bodyPr>
          <a:lstStyle/>
          <a:p>
            <a:r>
              <a:rPr lang="en-US" sz="2800" dirty="0" smtClean="0"/>
              <a:t>Project definition</a:t>
            </a:r>
          </a:p>
          <a:p>
            <a:r>
              <a:rPr lang="en-US" sz="2800" dirty="0" smtClean="0"/>
              <a:t>Objectives</a:t>
            </a:r>
          </a:p>
          <a:p>
            <a:r>
              <a:rPr lang="en-US" sz="2800" dirty="0" smtClean="0"/>
              <a:t>Scopes</a:t>
            </a:r>
          </a:p>
          <a:p>
            <a:r>
              <a:rPr lang="en-US" sz="2800" dirty="0" smtClean="0"/>
              <a:t>Feasibility Study</a:t>
            </a:r>
          </a:p>
          <a:p>
            <a:r>
              <a:rPr lang="en-US" sz="2800" dirty="0" smtClean="0"/>
              <a:t>ER Diagram</a:t>
            </a:r>
          </a:p>
          <a:p>
            <a:r>
              <a:rPr lang="en-US" sz="2800" dirty="0" smtClean="0"/>
              <a:t>DFD</a:t>
            </a:r>
          </a:p>
          <a:p>
            <a:r>
              <a:rPr lang="en-US" sz="2800" dirty="0" smtClean="0"/>
              <a:t>Data Dictionary</a:t>
            </a:r>
          </a:p>
          <a:p>
            <a:r>
              <a:rPr lang="en-US" sz="2800" dirty="0" smtClean="0"/>
              <a:t>Software And Hardware Used.</a:t>
            </a:r>
          </a:p>
          <a:p>
            <a:endParaRPr lang="en-US" sz="2800" dirty="0" smtClean="0"/>
          </a:p>
          <a:p>
            <a:endParaRPr 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7214"/>
            <a:ext cx="7772400" cy="1143000"/>
          </a:xfrm>
        </p:spPr>
        <p:txBody>
          <a:bodyPr/>
          <a:lstStyle/>
          <a:p>
            <a:pPr>
              <a:tabLst>
                <a:tab pos="3767138" algn="l"/>
              </a:tabLst>
            </a:pPr>
            <a:r>
              <a:rPr lang="en-US" dirty="0" smtClean="0">
                <a:latin typeface="Copperplate Gothic Bold" pitchFamily="34" charset="0"/>
              </a:rPr>
              <a:t>Project Definition</a:t>
            </a:r>
            <a:endParaRPr lang="en-IN" dirty="0">
              <a:latin typeface="Copperplate Gothic Bold" pitchFamily="34" charset="0"/>
            </a:endParaRPr>
          </a:p>
        </p:txBody>
      </p:sp>
      <p:sp>
        <p:nvSpPr>
          <p:cNvPr id="3" name="Content Placeholder 2"/>
          <p:cNvSpPr>
            <a:spLocks noGrp="1"/>
          </p:cNvSpPr>
          <p:nvPr>
            <p:ph sz="quarter" idx="1"/>
          </p:nvPr>
        </p:nvSpPr>
        <p:spPr>
          <a:xfrm>
            <a:off x="214282" y="928670"/>
            <a:ext cx="8715436" cy="5091130"/>
          </a:xfrm>
        </p:spPr>
        <p:txBody>
          <a:bodyPr>
            <a:normAutofit lnSpcReduction="10000"/>
          </a:bodyPr>
          <a:lstStyle/>
          <a:p>
            <a:pPr>
              <a:buNone/>
            </a:pPr>
            <a:r>
              <a:rPr lang="en-US" sz="2800" dirty="0" smtClean="0"/>
              <a:t>	The project on “Church Management System” is a web-based system and will be used to handle the details of the Church: departments, events, offering, etc. It provides an opportunity for various churches and branches to be hosted on the platform. The authorities of the church will use this system for better performance of the work. This system will be used by two types of users:</a:t>
            </a:r>
          </a:p>
          <a:p>
            <a:pPr>
              <a:buNone/>
            </a:pPr>
            <a:endParaRPr lang="en-US" sz="2800" dirty="0" smtClean="0"/>
          </a:p>
          <a:p>
            <a:pPr marL="514350" indent="-514350">
              <a:buClrTx/>
              <a:buFont typeface="+mj-lt"/>
              <a:buAutoNum type="arabicPeriod"/>
            </a:pPr>
            <a:r>
              <a:rPr lang="en-US" sz="2800" dirty="0" smtClean="0"/>
              <a:t>Administrator</a:t>
            </a:r>
          </a:p>
          <a:p>
            <a:pPr marL="514350" indent="-514350">
              <a:buClrTx/>
              <a:buFont typeface="+mj-lt"/>
              <a:buAutoNum type="arabicPeriod"/>
            </a:pPr>
            <a:r>
              <a:rPr lang="en-US" sz="2800" dirty="0" smtClean="0"/>
              <a:t>User(management of the church).</a:t>
            </a:r>
          </a:p>
          <a:p>
            <a:pPr marL="514350" indent="-514350">
              <a:buClrTx/>
              <a:buFont typeface="+mj-lt"/>
              <a:buAutoNum type="arabicPeriod"/>
            </a:pPr>
            <a:r>
              <a:rPr lang="en-US" sz="2800" dirty="0" smtClean="0"/>
              <a:t>Members</a:t>
            </a:r>
          </a:p>
          <a:p>
            <a:pPr marL="514350" indent="-514350">
              <a:buClrTx/>
              <a:buNone/>
            </a:pPr>
            <a:endParaRPr lang="en-US" sz="2800" dirty="0" smtClean="0"/>
          </a:p>
          <a:p>
            <a:pPr>
              <a:buNone/>
            </a:pP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2900"/>
            <a:ext cx="7772400" cy="1143000"/>
          </a:xfrm>
        </p:spPr>
        <p:txBody>
          <a:bodyPr/>
          <a:lstStyle/>
          <a:p>
            <a:r>
              <a:rPr lang="en-US" dirty="0" smtClean="0">
                <a:latin typeface="Copperplate Gothic Bold" pitchFamily="34" charset="0"/>
              </a:rPr>
              <a:t>Objectives</a:t>
            </a:r>
            <a:endParaRPr lang="en-IN" dirty="0">
              <a:latin typeface="Copperplate Gothic Bold" pitchFamily="34" charset="0"/>
            </a:endParaRPr>
          </a:p>
        </p:txBody>
      </p:sp>
      <p:sp>
        <p:nvSpPr>
          <p:cNvPr id="3" name="Content Placeholder 2"/>
          <p:cNvSpPr>
            <a:spLocks noGrp="1"/>
          </p:cNvSpPr>
          <p:nvPr>
            <p:ph sz="quarter" idx="1"/>
          </p:nvPr>
        </p:nvSpPr>
        <p:spPr>
          <a:xfrm>
            <a:off x="642910" y="1142984"/>
            <a:ext cx="7772400" cy="4876816"/>
          </a:xfrm>
        </p:spPr>
        <p:txBody>
          <a:bodyPr/>
          <a:lstStyle/>
          <a:p>
            <a:r>
              <a:rPr lang="en-US" dirty="0" smtClean="0"/>
              <a:t>To provide a system that handles Church membership.</a:t>
            </a:r>
          </a:p>
          <a:p>
            <a:endParaRPr lang="en-US" dirty="0" smtClean="0"/>
          </a:p>
          <a:p>
            <a:r>
              <a:rPr lang="en-US" dirty="0" smtClean="0"/>
              <a:t>Development and implementation of information retrieval system for management of the church.</a:t>
            </a:r>
          </a:p>
          <a:p>
            <a:endParaRPr lang="en-US" dirty="0" smtClean="0"/>
          </a:p>
          <a:p>
            <a:r>
              <a:rPr lang="en-US" dirty="0" smtClean="0"/>
              <a:t>Handle church reports and statistics.</a:t>
            </a:r>
          </a:p>
          <a:p>
            <a:endParaRPr lang="en-US" dirty="0" smtClean="0"/>
          </a:p>
          <a:p>
            <a:r>
              <a:rPr lang="en-US" dirty="0" smtClean="0"/>
              <a:t>To make the system user friendly and easy to use.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1462"/>
            <a:ext cx="7772400" cy="1143000"/>
          </a:xfrm>
        </p:spPr>
        <p:txBody>
          <a:bodyPr/>
          <a:lstStyle/>
          <a:p>
            <a:r>
              <a:rPr lang="en-US" dirty="0" smtClean="0">
                <a:latin typeface="Copperplate Gothic Bold" pitchFamily="34" charset="0"/>
              </a:rPr>
              <a:t>Scopes of the Project</a:t>
            </a:r>
            <a:endParaRPr lang="en-IN" dirty="0">
              <a:latin typeface="Copperplate Gothic Bold" pitchFamily="34" charset="0"/>
            </a:endParaRPr>
          </a:p>
        </p:txBody>
      </p:sp>
      <p:sp>
        <p:nvSpPr>
          <p:cNvPr id="3" name="Content Placeholder 2"/>
          <p:cNvSpPr>
            <a:spLocks noGrp="1"/>
          </p:cNvSpPr>
          <p:nvPr>
            <p:ph sz="quarter" idx="1"/>
          </p:nvPr>
        </p:nvSpPr>
        <p:spPr>
          <a:xfrm>
            <a:off x="914400" y="1071546"/>
            <a:ext cx="7772400" cy="4948254"/>
          </a:xfrm>
        </p:spPr>
        <p:txBody>
          <a:bodyPr/>
          <a:lstStyle/>
          <a:p>
            <a:r>
              <a:rPr lang="en-US" dirty="0" smtClean="0"/>
              <a:t>It will reduce paperwork and increase efficiency.</a:t>
            </a:r>
          </a:p>
          <a:p>
            <a:endParaRPr lang="en-US" dirty="0" smtClean="0"/>
          </a:p>
          <a:p>
            <a:r>
              <a:rPr lang="en-US" dirty="0" smtClean="0"/>
              <a:t>This will help us to incorporate good knowledge about the PHP language and the database.</a:t>
            </a:r>
          </a:p>
          <a:p>
            <a:endParaRPr lang="en-US" dirty="0" smtClean="0"/>
          </a:p>
          <a:p>
            <a:r>
              <a:rPr lang="en-US" dirty="0" smtClean="0"/>
              <a:t>User friendly environment.</a:t>
            </a:r>
          </a:p>
          <a:p>
            <a:endParaRPr lang="en-US" dirty="0" smtClean="0"/>
          </a:p>
          <a:p>
            <a:r>
              <a:rPr lang="en-US" dirty="0" smtClean="0"/>
              <a:t>Fast insertion and </a:t>
            </a:r>
            <a:r>
              <a:rPr lang="en-US" dirty="0" smtClean="0"/>
              <a:t>retrieval</a:t>
            </a:r>
            <a:r>
              <a:rPr lang="en-US" dirty="0" smtClean="0"/>
              <a:t>.</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Feasibility Study</a:t>
            </a:r>
            <a:endParaRPr lang="en-IN" dirty="0">
              <a:latin typeface="Copperplate Gothic Bold" pitchFamily="34" charset="0"/>
            </a:endParaRPr>
          </a:p>
        </p:txBody>
      </p:sp>
      <p:sp>
        <p:nvSpPr>
          <p:cNvPr id="3" name="Content Placeholder 2"/>
          <p:cNvSpPr>
            <a:spLocks noGrp="1"/>
          </p:cNvSpPr>
          <p:nvPr>
            <p:ph sz="quarter" idx="1"/>
          </p:nvPr>
        </p:nvSpPr>
        <p:spPr/>
        <p:txBody>
          <a:bodyPr/>
          <a:lstStyle/>
          <a:p>
            <a:pPr>
              <a:buNone/>
            </a:pPr>
            <a:r>
              <a:rPr lang="en-US" dirty="0" smtClean="0"/>
              <a:t>The feasibility study is assessed in three main ways. They are:</a:t>
            </a:r>
            <a:endParaRPr lang="en-IN" dirty="0" smtClean="0"/>
          </a:p>
          <a:p>
            <a:r>
              <a:rPr lang="en-US" dirty="0" smtClean="0"/>
              <a:t> </a:t>
            </a:r>
            <a:r>
              <a:rPr lang="en-US" dirty="0" smtClean="0"/>
              <a:t>Economic feasibility</a:t>
            </a:r>
          </a:p>
          <a:p>
            <a:r>
              <a:rPr lang="en-US" dirty="0" smtClean="0"/>
              <a:t>Technical feasibility</a:t>
            </a:r>
          </a:p>
          <a:p>
            <a:r>
              <a:rPr lang="en-US" dirty="0" smtClean="0"/>
              <a:t>Operational feasibility</a:t>
            </a:r>
            <a:endParaRPr lang="en-US" dirty="0" smtClean="0"/>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Economic Feasibility</a:t>
            </a:r>
            <a:endParaRPr lang="en-IN" dirty="0">
              <a:latin typeface="Copperplate Gothic Bold" pitchFamily="34" charset="0"/>
            </a:endParaRPr>
          </a:p>
        </p:txBody>
      </p:sp>
      <p:sp>
        <p:nvSpPr>
          <p:cNvPr id="3" name="Content Placeholder 2"/>
          <p:cNvSpPr>
            <a:spLocks noGrp="1"/>
          </p:cNvSpPr>
          <p:nvPr>
            <p:ph sz="quarter" idx="1"/>
          </p:nvPr>
        </p:nvSpPr>
        <p:spPr/>
        <p:txBody>
          <a:bodyPr>
            <a:normAutofit/>
          </a:bodyPr>
          <a:lstStyle/>
          <a:p>
            <a:pPr>
              <a:buNone/>
            </a:pPr>
            <a:r>
              <a:rPr lang="en-US" dirty="0" smtClean="0"/>
              <a:t>The  </a:t>
            </a:r>
            <a:r>
              <a:rPr lang="en-US" dirty="0" smtClean="0"/>
              <a:t>“Church Management System” is economically feasible because</a:t>
            </a:r>
            <a:endParaRPr lang="en-IN" dirty="0" smtClean="0"/>
          </a:p>
          <a:p>
            <a:pPr lvl="0"/>
            <a:r>
              <a:rPr lang="en-US" dirty="0" smtClean="0"/>
              <a:t>The system requires very less time factors. </a:t>
            </a:r>
            <a:endParaRPr lang="en-IN" dirty="0" smtClean="0"/>
          </a:p>
          <a:p>
            <a:pPr lvl="0"/>
            <a:r>
              <a:rPr lang="en-US" dirty="0" smtClean="0"/>
              <a:t>The system will provide fast and efficient automated environment instead of slow and error </a:t>
            </a:r>
            <a:r>
              <a:rPr lang="en-US" dirty="0" smtClean="0"/>
              <a:t>manual </a:t>
            </a:r>
            <a:r>
              <a:rPr lang="en-US" dirty="0" smtClean="0"/>
              <a:t>system, thus reducing both time and man power spent in running the system. </a:t>
            </a:r>
            <a:endParaRPr lang="en-IN" dirty="0" smtClean="0"/>
          </a:p>
          <a:p>
            <a:pPr lvl="0"/>
            <a:r>
              <a:rPr lang="en-US" dirty="0" smtClean="0"/>
              <a:t>The system will </a:t>
            </a:r>
            <a:r>
              <a:rPr lang="en-US" dirty="0" smtClean="0"/>
              <a:t>require </a:t>
            </a:r>
            <a:r>
              <a:rPr lang="en-US" dirty="0" err="1" smtClean="0"/>
              <a:t>user_training</a:t>
            </a:r>
            <a:r>
              <a:rPr lang="en-US" dirty="0" smtClean="0"/>
              <a:t> to learn.</a:t>
            </a:r>
          </a:p>
          <a:p>
            <a:r>
              <a:rPr lang="en-US" dirty="0" smtClean="0"/>
              <a:t>The system will provide service to view various information for proper managerial decision making. </a:t>
            </a:r>
            <a:endParaRPr lang="en-IN" dirty="0" smtClean="0"/>
          </a:p>
          <a:p>
            <a:pPr lvl="0">
              <a:buNone/>
            </a:pPr>
            <a:endParaRPr lang="en-IN" dirty="0" smtClean="0"/>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Technical Feasibility</a:t>
            </a:r>
            <a:endParaRPr lang="en-IN" dirty="0">
              <a:latin typeface="Copperplate Gothic Bold" pitchFamily="34" charset="0"/>
            </a:endParaRPr>
          </a:p>
        </p:txBody>
      </p:sp>
      <p:sp>
        <p:nvSpPr>
          <p:cNvPr id="3" name="Content Placeholder 2"/>
          <p:cNvSpPr>
            <a:spLocks noGrp="1"/>
          </p:cNvSpPr>
          <p:nvPr>
            <p:ph sz="quarter" idx="1"/>
          </p:nvPr>
        </p:nvSpPr>
        <p:spPr/>
        <p:txBody>
          <a:bodyPr>
            <a:normAutofit lnSpcReduction="10000"/>
          </a:bodyPr>
          <a:lstStyle/>
          <a:p>
            <a:pPr lvl="0"/>
            <a:r>
              <a:rPr lang="en-US" dirty="0" smtClean="0"/>
              <a:t>The hardware and software required are easy to install </a:t>
            </a:r>
            <a:r>
              <a:rPr lang="en-US" dirty="0" smtClean="0"/>
              <a:t>and</a:t>
            </a:r>
            <a:endParaRPr lang="en-IN" dirty="0" smtClean="0"/>
          </a:p>
          <a:p>
            <a:pPr lvl="0"/>
            <a:r>
              <a:rPr lang="en-US" dirty="0" smtClean="0"/>
              <a:t>The system supports interactivity with the user through GUI.</a:t>
            </a:r>
            <a:endParaRPr lang="en-IN" dirty="0" smtClean="0"/>
          </a:p>
          <a:p>
            <a:pPr lvl="0"/>
            <a:r>
              <a:rPr lang="en-US" dirty="0" smtClean="0"/>
              <a:t>Expandability will be maintained in the new system. New modules can be added later on the application, if required in the future.</a:t>
            </a:r>
            <a:endParaRPr lang="en-IN" dirty="0" smtClean="0"/>
          </a:p>
          <a:p>
            <a:pPr lvl="0"/>
            <a:r>
              <a:rPr lang="en-US" dirty="0" smtClean="0"/>
              <a:t>The application will have User-friendly Forms and Screens, all validation checks. So the new system guarantees accuracy, reliability, ease of access and data security.                         </a:t>
            </a:r>
            <a:endParaRPr lang="en-IN" dirty="0" smtClean="0"/>
          </a:p>
          <a:p>
            <a:endParaRPr lang="en-I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pperplate Gothic Bold" pitchFamily="34" charset="0"/>
              </a:rPr>
              <a:t>Operational Feasibility</a:t>
            </a:r>
            <a:endParaRPr lang="en-IN" dirty="0">
              <a:latin typeface="Copperplate Gothic Bold" pitchFamily="34" charset="0"/>
            </a:endParaRPr>
          </a:p>
        </p:txBody>
      </p:sp>
      <p:sp>
        <p:nvSpPr>
          <p:cNvPr id="3" name="Content Placeholder 2"/>
          <p:cNvSpPr>
            <a:spLocks noGrp="1"/>
          </p:cNvSpPr>
          <p:nvPr>
            <p:ph sz="quarter" idx="1"/>
          </p:nvPr>
        </p:nvSpPr>
        <p:spPr/>
        <p:txBody>
          <a:bodyPr>
            <a:normAutofit/>
          </a:bodyPr>
          <a:lstStyle/>
          <a:p>
            <a:r>
              <a:rPr lang="en-US" dirty="0" smtClean="0"/>
              <a:t>The proposed system </a:t>
            </a:r>
            <a:r>
              <a:rPr lang="en-US" dirty="0" smtClean="0"/>
              <a:t>is operational </a:t>
            </a:r>
            <a:r>
              <a:rPr lang="en-US" dirty="0" smtClean="0"/>
              <a:t>feasible because of the following:</a:t>
            </a:r>
            <a:endParaRPr lang="en-IN" dirty="0" smtClean="0"/>
          </a:p>
          <a:p>
            <a:pPr lvl="0"/>
            <a:r>
              <a:rPr lang="en-US" dirty="0" smtClean="0"/>
              <a:t>The executives of the church will accept it because they are already acquainted with computers.</a:t>
            </a:r>
            <a:endParaRPr lang="en-IN" dirty="0" smtClean="0"/>
          </a:p>
          <a:p>
            <a:pPr lvl="0"/>
            <a:r>
              <a:rPr lang="en-US" dirty="0" smtClean="0"/>
              <a:t>This system is also meant for the general user i.e. church members. </a:t>
            </a:r>
            <a:endParaRPr lang="en-IN" dirty="0" smtClean="0"/>
          </a:p>
          <a:p>
            <a:pPr lvl="0"/>
            <a:r>
              <a:rPr lang="en-US" dirty="0" smtClean="0"/>
              <a:t>Most of the members are familiar with the web browser and the process of browsing the website will be simplified for the members. </a:t>
            </a:r>
            <a:endParaRPr lang="en-IN" dirty="0" smtClean="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368</TotalTime>
  <Words>467</Words>
  <Application>Microsoft Office PowerPoint</Application>
  <PresentationFormat>On-screen Show (4:3)</PresentationFormat>
  <Paragraphs>105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NORTH-EASTERN HILL UNIVERSITY  Department of Computer Application </vt:lpstr>
      <vt:lpstr>CONTENTS</vt:lpstr>
      <vt:lpstr>Project Definition</vt:lpstr>
      <vt:lpstr>Objectives</vt:lpstr>
      <vt:lpstr>Scopes of the Project</vt:lpstr>
      <vt:lpstr>Feasibility Study</vt:lpstr>
      <vt:lpstr>Economic Feasibility</vt:lpstr>
      <vt:lpstr>Technical Feasibility</vt:lpstr>
      <vt:lpstr>Operational Feasibility</vt:lpstr>
      <vt:lpstr>Entity-Relationship(ER)Diagram</vt:lpstr>
      <vt:lpstr>Data Flow Diagram(DFD)</vt:lpstr>
      <vt:lpstr>DFD</vt:lpstr>
      <vt:lpstr>DFD</vt:lpstr>
      <vt:lpstr>Data Dictionary</vt:lpstr>
      <vt:lpstr>Software Used</vt:lpstr>
      <vt:lpstr>Hardware Used</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HILL UNIVERSITY  Department of Computer Application</dc:title>
  <dc:creator>Samsung</dc:creator>
  <cp:lastModifiedBy>Samsung</cp:lastModifiedBy>
  <cp:revision>54</cp:revision>
  <dcterms:created xsi:type="dcterms:W3CDTF">2017-09-16T13:54:14Z</dcterms:created>
  <dcterms:modified xsi:type="dcterms:W3CDTF">2017-09-21T07:13:28Z</dcterms:modified>
</cp:coreProperties>
</file>