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59" r:id="rId4"/>
    <p:sldId id="267"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947CE-79E8-4749-A8BB-FC4CB2B85A8C}" type="datetimeFigureOut">
              <a:rPr lang="en-US" smtClean="0"/>
              <a:t>9/21/2017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5956F-82E2-4D09-B02F-7C02C4A6259A}" type="slidenum">
              <a:rPr lang="en-US" smtClean="0"/>
              <a:t>‹#›</a:t>
            </a:fld>
            <a:endParaRPr lang="en-US"/>
          </a:p>
        </p:txBody>
      </p:sp>
    </p:spTree>
    <p:extLst>
      <p:ext uri="{BB962C8B-B14F-4D97-AF65-F5344CB8AC3E}">
        <p14:creationId xmlns:p14="http://schemas.microsoft.com/office/powerpoint/2010/main" val="236750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C5956F-82E2-4D09-B02F-7C02C4A6259A}" type="slidenum">
              <a:rPr lang="en-US" smtClean="0"/>
              <a:t>6</a:t>
            </a:fld>
            <a:endParaRPr lang="en-US"/>
          </a:p>
        </p:txBody>
      </p:sp>
    </p:spTree>
    <p:extLst>
      <p:ext uri="{BB962C8B-B14F-4D97-AF65-F5344CB8AC3E}">
        <p14:creationId xmlns:p14="http://schemas.microsoft.com/office/powerpoint/2010/main" val="127067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9/21/2017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9205" y="2262012"/>
            <a:ext cx="8001000" cy="2291644"/>
          </a:xfrm>
        </p:spPr>
        <p:txBody>
          <a:bodyPr/>
          <a:lstStyle/>
          <a:p>
            <a:r>
              <a:rPr lang="en-US" dirty="0" smtClean="0">
                <a:solidFill>
                  <a:srgbClr val="FF0000"/>
                </a:solidFill>
              </a:rPr>
              <a:t>Real Time Sleeping detection using computer vision</a:t>
            </a:r>
            <a:endParaRPr lang="en-US" dirty="0">
              <a:solidFill>
                <a:srgbClr val="FF0000"/>
              </a:solidFill>
            </a:endParaRPr>
          </a:p>
        </p:txBody>
      </p:sp>
      <p:sp>
        <p:nvSpPr>
          <p:cNvPr id="3" name="Subtitle 2"/>
          <p:cNvSpPr>
            <a:spLocks noGrp="1"/>
          </p:cNvSpPr>
          <p:nvPr>
            <p:ph type="subTitle" idx="1"/>
          </p:nvPr>
        </p:nvSpPr>
        <p:spPr>
          <a:xfrm>
            <a:off x="650512" y="4810831"/>
            <a:ext cx="5317950" cy="1536877"/>
          </a:xfrm>
        </p:spPr>
        <p:txBody>
          <a:bodyPr>
            <a:normAutofit fontScale="92500" lnSpcReduction="10000"/>
          </a:bodyPr>
          <a:lstStyle/>
          <a:p>
            <a:r>
              <a:rPr lang="en-US" b="1" dirty="0" smtClean="0">
                <a:solidFill>
                  <a:srgbClr val="FFFF00"/>
                </a:solidFill>
              </a:rPr>
              <a:t>Under Supervision of: Dr. A. </a:t>
            </a:r>
            <a:r>
              <a:rPr lang="en-US" b="1" dirty="0" err="1" smtClean="0">
                <a:solidFill>
                  <a:srgbClr val="FFFF00"/>
                </a:solidFill>
              </a:rPr>
              <a:t>Halder</a:t>
            </a:r>
            <a:endParaRPr lang="en-US" b="1" dirty="0" smtClean="0">
              <a:solidFill>
                <a:srgbClr val="FFFF00"/>
              </a:solidFill>
            </a:endParaRPr>
          </a:p>
          <a:p>
            <a:r>
              <a:rPr lang="en-US" dirty="0" smtClean="0">
                <a:solidFill>
                  <a:schemeClr val="tx1"/>
                </a:solidFill>
              </a:rPr>
              <a:t>Presented by: Dhiren And </a:t>
            </a:r>
            <a:r>
              <a:rPr lang="en-US" dirty="0" err="1" smtClean="0">
                <a:solidFill>
                  <a:schemeClr val="tx1"/>
                </a:solidFill>
              </a:rPr>
              <a:t>Gopinath</a:t>
            </a:r>
            <a:r>
              <a:rPr lang="en-US" dirty="0" smtClean="0">
                <a:solidFill>
                  <a:schemeClr val="tx1"/>
                </a:solidFill>
              </a:rPr>
              <a:t>.</a:t>
            </a:r>
          </a:p>
          <a:p>
            <a:r>
              <a:rPr lang="en-US" dirty="0" smtClean="0">
                <a:solidFill>
                  <a:schemeClr val="tx1"/>
                </a:solidFill>
              </a:rPr>
              <a:t>Dept. of </a:t>
            </a:r>
            <a:r>
              <a:rPr lang="en-US" dirty="0">
                <a:solidFill>
                  <a:schemeClr val="tx1"/>
                </a:solidFill>
              </a:rPr>
              <a:t>C</a:t>
            </a:r>
            <a:r>
              <a:rPr lang="en-US" dirty="0" smtClean="0">
                <a:solidFill>
                  <a:schemeClr val="tx1"/>
                </a:solidFill>
              </a:rPr>
              <a:t>omputer Applications</a:t>
            </a:r>
          </a:p>
          <a:p>
            <a:r>
              <a:rPr lang="en-US" dirty="0" smtClean="0">
                <a:solidFill>
                  <a:schemeClr val="tx1"/>
                </a:solidFill>
              </a:rPr>
              <a:t>Presentation I</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12" y="337095"/>
            <a:ext cx="1435799" cy="1435799"/>
          </a:xfrm>
          <a:prstGeom prst="rect">
            <a:avLst/>
          </a:prstGeom>
          <a:ln w="38100">
            <a:solidFill>
              <a:schemeClr val="accent1"/>
            </a:solidFill>
          </a:ln>
          <a:effectLst>
            <a:outerShdw blurRad="152400" dist="317500" dir="5400000" sx="90000" sy="-19000" rotWithShape="0">
              <a:prstClr val="black">
                <a:alpha val="15000"/>
              </a:prstClr>
            </a:outerShdw>
            <a:reflection blurRad="6350" stA="50000" endA="300" endPos="55500" dist="101600" dir="5400000" sy="-100000" algn="bl" rotWithShape="0"/>
          </a:effectLst>
        </p:spPr>
      </p:pic>
    </p:spTree>
    <p:extLst>
      <p:ext uri="{BB962C8B-B14F-4D97-AF65-F5344CB8AC3E}">
        <p14:creationId xmlns:p14="http://schemas.microsoft.com/office/powerpoint/2010/main" val="1059193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7217" y="186793"/>
            <a:ext cx="8534400" cy="741894"/>
          </a:xfrm>
          <a:solidFill>
            <a:schemeClr val="tx1"/>
          </a:solidFill>
        </p:spPr>
        <p:txBody>
          <a:bodyPr/>
          <a:lstStyle/>
          <a:p>
            <a:pPr algn="ctr"/>
            <a:r>
              <a:rPr lang="en-US" dirty="0" smtClean="0">
                <a:solidFill>
                  <a:schemeClr val="bg1"/>
                </a:solidFill>
              </a:rPr>
              <a:t>References</a:t>
            </a:r>
            <a:endParaRPr lang="en-US" dirty="0">
              <a:solidFill>
                <a:schemeClr val="bg1"/>
              </a:solidFill>
            </a:endParaRPr>
          </a:p>
        </p:txBody>
      </p:sp>
      <p:sp>
        <p:nvSpPr>
          <p:cNvPr id="4" name="TextBox 3"/>
          <p:cNvSpPr txBox="1"/>
          <p:nvPr/>
        </p:nvSpPr>
        <p:spPr>
          <a:xfrm>
            <a:off x="1100935" y="1671638"/>
            <a:ext cx="9986963" cy="1938992"/>
          </a:xfrm>
          <a:prstGeom prst="rect">
            <a:avLst/>
          </a:prstGeom>
          <a:noFill/>
        </p:spPr>
        <p:txBody>
          <a:bodyPr wrap="square" rtlCol="0">
            <a:spAutoFit/>
          </a:bodyPr>
          <a:lstStyle/>
          <a:p>
            <a:pPr marL="400050" indent="-400050">
              <a:buFont typeface="+mj-lt"/>
              <a:buAutoNum type="romanUcPeriod"/>
            </a:pPr>
            <a:r>
              <a:rPr lang="en-US" sz="2400" dirty="0" smtClean="0"/>
              <a:t>On Detection and Tracking of Moving Objects In video Scenes, By: B. N. </a:t>
            </a:r>
            <a:r>
              <a:rPr lang="en-US" sz="2400" dirty="0" err="1" smtClean="0"/>
              <a:t>Subudhi</a:t>
            </a:r>
            <a:r>
              <a:rPr lang="en-US" sz="2400" dirty="0" smtClean="0"/>
              <a:t>.</a:t>
            </a:r>
          </a:p>
          <a:p>
            <a:pPr marL="400050" indent="-400050">
              <a:buFont typeface="+mj-lt"/>
              <a:buAutoNum type="romanUcPeriod"/>
            </a:pPr>
            <a:endParaRPr lang="en-US" sz="2400" dirty="0" smtClean="0"/>
          </a:p>
          <a:p>
            <a:pPr marL="400050" indent="-400050">
              <a:buFont typeface="+mj-lt"/>
              <a:buAutoNum type="romanUcPeriod"/>
            </a:pPr>
            <a:r>
              <a:rPr lang="en-US" sz="2400" dirty="0" smtClean="0"/>
              <a:t>Real Time Detecting Driver’s Drowsiness Using computer vision, By: </a:t>
            </a:r>
            <a:r>
              <a:rPr lang="en-US" sz="2400" dirty="0" err="1" smtClean="0"/>
              <a:t>kusuma</a:t>
            </a:r>
            <a:r>
              <a:rPr lang="en-US" sz="2400" dirty="0" smtClean="0"/>
              <a:t> kumara B.M.</a:t>
            </a:r>
            <a:endParaRPr lang="en-US" sz="2400" dirty="0"/>
          </a:p>
        </p:txBody>
      </p:sp>
    </p:spTree>
    <p:extLst>
      <p:ext uri="{BB962C8B-B14F-4D97-AF65-F5344CB8AC3E}">
        <p14:creationId xmlns:p14="http://schemas.microsoft.com/office/powerpoint/2010/main" val="873913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637" y="528638"/>
            <a:ext cx="8534400" cy="600075"/>
          </a:xfrm>
          <a:solidFill>
            <a:schemeClr val="tx1"/>
          </a:solidFill>
        </p:spPr>
        <p:txBody>
          <a:bodyPr>
            <a:normAutofit fontScale="90000"/>
          </a:bodyPr>
          <a:lstStyle/>
          <a:p>
            <a:pPr algn="ctr"/>
            <a:r>
              <a:rPr lang="en-US" dirty="0" smtClean="0">
                <a:solidFill>
                  <a:schemeClr val="bg1"/>
                </a:solidFill>
              </a:rPr>
              <a:t>Contents</a:t>
            </a:r>
            <a:endParaRPr lang="en-US" dirty="0">
              <a:solidFill>
                <a:schemeClr val="bg1"/>
              </a:solidFill>
            </a:endParaRPr>
          </a:p>
        </p:txBody>
      </p:sp>
      <p:sp>
        <p:nvSpPr>
          <p:cNvPr id="6" name="TextBox 5"/>
          <p:cNvSpPr txBox="1"/>
          <p:nvPr/>
        </p:nvSpPr>
        <p:spPr>
          <a:xfrm>
            <a:off x="500855" y="1857375"/>
            <a:ext cx="11530013" cy="3939540"/>
          </a:xfrm>
          <a:prstGeom prst="rect">
            <a:avLst/>
          </a:prstGeom>
          <a:noFill/>
        </p:spPr>
        <p:txBody>
          <a:bodyPr wrap="square" rtlCol="0">
            <a:spAutoFit/>
          </a:bodyPr>
          <a:lstStyle/>
          <a:p>
            <a:pPr marL="285750" indent="-285750">
              <a:buFont typeface="Wingdings" panose="05000000000000000000" pitchFamily="2" charset="2"/>
              <a:buChar char="ü"/>
            </a:pPr>
            <a:r>
              <a:rPr lang="en-US" sz="2800" dirty="0" smtClean="0"/>
              <a:t>Introduction.</a:t>
            </a:r>
          </a:p>
          <a:p>
            <a:pPr marL="285750" indent="-285750">
              <a:buFont typeface="Wingdings" panose="05000000000000000000" pitchFamily="2" charset="2"/>
              <a:buChar char="ü"/>
            </a:pPr>
            <a:r>
              <a:rPr lang="en-US" sz="2800" dirty="0" smtClean="0"/>
              <a:t>Objective and Importance.</a:t>
            </a:r>
          </a:p>
          <a:p>
            <a:pPr marL="285750" indent="-285750">
              <a:buFont typeface="Wingdings" panose="05000000000000000000" pitchFamily="2" charset="2"/>
              <a:buChar char="ü"/>
            </a:pPr>
            <a:r>
              <a:rPr lang="en-US" sz="2800" dirty="0" smtClean="0"/>
              <a:t>Proposed Tools / Environments .</a:t>
            </a:r>
          </a:p>
          <a:p>
            <a:pPr marL="285750" indent="-285750">
              <a:buFont typeface="Wingdings" panose="05000000000000000000" pitchFamily="2" charset="2"/>
              <a:buChar char="ü"/>
            </a:pPr>
            <a:r>
              <a:rPr lang="en-US" sz="2800" dirty="0" smtClean="0"/>
              <a:t>Proposed Methodology / Literature Review.</a:t>
            </a:r>
          </a:p>
          <a:p>
            <a:pPr marL="285750" indent="-285750">
              <a:buFont typeface="Wingdings" panose="05000000000000000000" pitchFamily="2" charset="2"/>
              <a:buChar char="ü"/>
            </a:pPr>
            <a:r>
              <a:rPr lang="en-US" sz="2800" dirty="0" smtClean="0"/>
              <a:t>Flow Chart.</a:t>
            </a:r>
          </a:p>
          <a:p>
            <a:pPr marL="285750" indent="-285750">
              <a:buFont typeface="Wingdings" panose="05000000000000000000" pitchFamily="2" charset="2"/>
              <a:buChar char="ü"/>
            </a:pPr>
            <a:r>
              <a:rPr lang="en-US" sz="2800" dirty="0" smtClean="0"/>
              <a:t>Progress Report</a:t>
            </a:r>
            <a:r>
              <a:rPr lang="en-US" sz="2800" dirty="0" smtClean="0"/>
              <a:t>.</a:t>
            </a:r>
            <a:endParaRPr lang="en-US" sz="2800" dirty="0" smtClean="0"/>
          </a:p>
          <a:p>
            <a:pPr marL="285750" indent="-285750">
              <a:buFont typeface="Wingdings" panose="05000000000000000000" pitchFamily="2" charset="2"/>
              <a:buChar char="ü"/>
            </a:pPr>
            <a:r>
              <a:rPr lang="en-US" sz="2800" dirty="0" smtClean="0"/>
              <a:t>References.</a:t>
            </a:r>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endParaRPr lang="en-US" dirty="0" smtClean="0"/>
          </a:p>
          <a:p>
            <a:endParaRPr lang="en-US" dirty="0"/>
          </a:p>
        </p:txBody>
      </p:sp>
    </p:spTree>
    <p:extLst>
      <p:ext uri="{BB962C8B-B14F-4D97-AF65-F5344CB8AC3E}">
        <p14:creationId xmlns:p14="http://schemas.microsoft.com/office/powerpoint/2010/main" val="3757642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4390" y="100016"/>
            <a:ext cx="8534400" cy="592668"/>
          </a:xfrm>
          <a:solidFill>
            <a:schemeClr val="tx1"/>
          </a:solidFill>
        </p:spPr>
        <p:txBody>
          <a:bodyPr>
            <a:normAutofit fontScale="90000"/>
          </a:bodyPr>
          <a:lstStyle/>
          <a:p>
            <a:pPr algn="ctr"/>
            <a:r>
              <a:rPr lang="en-US" dirty="0" smtClean="0">
                <a:solidFill>
                  <a:schemeClr val="bg1"/>
                </a:solidFill>
              </a:rPr>
              <a:t>Introduction</a:t>
            </a:r>
            <a:endParaRPr lang="en-US" dirty="0">
              <a:solidFill>
                <a:schemeClr val="bg1"/>
              </a:solidFill>
            </a:endParaRPr>
          </a:p>
        </p:txBody>
      </p:sp>
      <p:sp>
        <p:nvSpPr>
          <p:cNvPr id="5" name="TextBox 4"/>
          <p:cNvSpPr txBox="1"/>
          <p:nvPr/>
        </p:nvSpPr>
        <p:spPr>
          <a:xfrm>
            <a:off x="542925" y="857250"/>
            <a:ext cx="11329988" cy="6186309"/>
          </a:xfrm>
          <a:prstGeom prst="rect">
            <a:avLst/>
          </a:prstGeom>
          <a:noFill/>
        </p:spPr>
        <p:txBody>
          <a:bodyPr wrap="square" rtlCol="0">
            <a:spAutoFit/>
          </a:bodyPr>
          <a:lstStyle/>
          <a:p>
            <a:pPr marL="285750" indent="-285750">
              <a:buFont typeface="Wingdings" panose="05000000000000000000" pitchFamily="2" charset="2"/>
              <a:buChar char="q"/>
            </a:pPr>
            <a:r>
              <a:rPr lang="en-US" sz="2000" dirty="0" smtClean="0"/>
              <a:t>Driver inattention is one of the main cause of traffic accidents, </a:t>
            </a:r>
            <a:r>
              <a:rPr lang="en-US" sz="2000" dirty="0"/>
              <a:t>M</a:t>
            </a:r>
            <a:r>
              <a:rPr lang="en-US" sz="2000" dirty="0" smtClean="0"/>
              <a:t>onitoring a driver to detect inattention is a complex problem that involves physiological and behavioral elements. Different approaches have been made, and among them computer vision has the potential of monitoring the person behind the wheel without interfering with his driving.</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smtClean="0"/>
              <a:t>A System that can monitor the alertness of drivers in order to prevent people from falling asleep at the wheel. The other main aim of this algorithm is to have efficient performance on low quality webcam and without the use of infrared light which is harmful for the human eye. </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smtClean="0"/>
              <a:t>Motor vehicle accidents cause injury and death, and this system will help to decrease the amount of crashes due to fatigued drivers.</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smtClean="0"/>
              <a:t>The proposed algorithm will work in three main stages:</a:t>
            </a:r>
          </a:p>
          <a:p>
            <a:pPr marL="342900" indent="-342900">
              <a:buFont typeface="+mj-lt"/>
              <a:buAutoNum type="alphaLcPeriod"/>
            </a:pPr>
            <a:r>
              <a:rPr lang="en-US" sz="2000" dirty="0" smtClean="0"/>
              <a:t>In the first stage, the face of the driver is detected and tracked.</a:t>
            </a:r>
          </a:p>
          <a:p>
            <a:pPr marL="342900" indent="-342900">
              <a:buFont typeface="+mj-lt"/>
              <a:buAutoNum type="alphaLcPeriod"/>
            </a:pPr>
            <a:r>
              <a:rPr lang="en-US" sz="2000" dirty="0" smtClean="0"/>
              <a:t>In the second stage, facial features are extracted for further processing.</a:t>
            </a:r>
          </a:p>
          <a:p>
            <a:pPr marL="342900" indent="-342900">
              <a:buFont typeface="+mj-lt"/>
              <a:buAutoNum type="alphaLcPeriod"/>
            </a:pPr>
            <a:r>
              <a:rPr lang="en-US" sz="2000" dirty="0" smtClean="0"/>
              <a:t>In the last stage, the most crucial parameter which is eye’s status.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87467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5799" y="201080"/>
            <a:ext cx="8534400" cy="684743"/>
          </a:xfrm>
          <a:solidFill>
            <a:schemeClr val="tx1"/>
          </a:solidFill>
        </p:spPr>
        <p:txBody>
          <a:bodyPr/>
          <a:lstStyle/>
          <a:p>
            <a:pPr algn="ctr"/>
            <a:r>
              <a:rPr lang="en-US" dirty="0" smtClean="0">
                <a:solidFill>
                  <a:schemeClr val="bg1"/>
                </a:solidFill>
              </a:rPr>
              <a:t>objectives</a:t>
            </a:r>
            <a:endParaRPr lang="en-US" dirty="0">
              <a:solidFill>
                <a:schemeClr val="bg1"/>
              </a:solidFill>
            </a:endParaRPr>
          </a:p>
        </p:txBody>
      </p:sp>
      <p:sp>
        <p:nvSpPr>
          <p:cNvPr id="4" name="TextBox 3"/>
          <p:cNvSpPr txBox="1"/>
          <p:nvPr/>
        </p:nvSpPr>
        <p:spPr>
          <a:xfrm>
            <a:off x="357191" y="1328738"/>
            <a:ext cx="11401425"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detect the drowsiness of the driver behind the wheel without interfering his driving and alert him to take a break.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algorithm should be efficient and robust enough to detect drivers drowsiness in real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To detect the face and tracing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To detect the status of the eyes.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To record the real time video while driving </a:t>
            </a:r>
            <a:r>
              <a:rPr lang="en-US" smtClean="0"/>
              <a:t>for future references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491278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637" y="115357"/>
            <a:ext cx="8534400" cy="527581"/>
          </a:xfrm>
          <a:solidFill>
            <a:schemeClr val="tx1"/>
          </a:solidFill>
        </p:spPr>
        <p:txBody>
          <a:bodyPr>
            <a:normAutofit fontScale="90000"/>
          </a:bodyPr>
          <a:lstStyle/>
          <a:p>
            <a:pPr algn="ctr"/>
            <a:r>
              <a:rPr lang="en-US" dirty="0" smtClean="0">
                <a:solidFill>
                  <a:schemeClr val="bg1"/>
                </a:solidFill>
              </a:rPr>
              <a:t>Tools / Environments Used</a:t>
            </a:r>
            <a:endParaRPr lang="en-US" dirty="0">
              <a:solidFill>
                <a:schemeClr val="bg1"/>
              </a:solidFill>
            </a:endParaRPr>
          </a:p>
        </p:txBody>
      </p:sp>
      <p:sp>
        <p:nvSpPr>
          <p:cNvPr id="5" name="TextBox 4"/>
          <p:cNvSpPr txBox="1"/>
          <p:nvPr/>
        </p:nvSpPr>
        <p:spPr>
          <a:xfrm>
            <a:off x="214313" y="914400"/>
            <a:ext cx="11730037" cy="369332"/>
          </a:xfrm>
          <a:prstGeom prst="rect">
            <a:avLst/>
          </a:prstGeom>
          <a:noFill/>
        </p:spPr>
        <p:txBody>
          <a:bodyPr wrap="square" rtlCol="0">
            <a:spAutoFit/>
          </a:bodyPr>
          <a:lstStyle/>
          <a:p>
            <a:pPr marL="400050" indent="-400050">
              <a:buFont typeface="+mj-lt"/>
              <a:buAutoNum type="romanUcPeriod"/>
            </a:pPr>
            <a:endParaRPr lang="en-US" dirty="0"/>
          </a:p>
        </p:txBody>
      </p:sp>
      <p:sp>
        <p:nvSpPr>
          <p:cNvPr id="6" name="TextBox 5"/>
          <p:cNvSpPr txBox="1"/>
          <p:nvPr/>
        </p:nvSpPr>
        <p:spPr>
          <a:xfrm>
            <a:off x="214313" y="1685925"/>
            <a:ext cx="11730037" cy="3785652"/>
          </a:xfrm>
          <a:prstGeom prst="rect">
            <a:avLst/>
          </a:prstGeom>
          <a:noFill/>
        </p:spPr>
        <p:txBody>
          <a:bodyPr wrap="square" rtlCol="0">
            <a:spAutoFit/>
          </a:bodyPr>
          <a:lstStyle/>
          <a:p>
            <a:r>
              <a:rPr lang="en-US" sz="2400" dirty="0" smtClean="0"/>
              <a:t>Environment:</a:t>
            </a:r>
          </a:p>
          <a:p>
            <a:pPr marL="285750" indent="-285750">
              <a:buFont typeface="Arial" panose="020B0604020202020204" pitchFamily="34" charset="0"/>
              <a:buChar char="•"/>
            </a:pPr>
            <a:r>
              <a:rPr lang="en-US" sz="2400" dirty="0" smtClean="0"/>
              <a:t>Windows 10,7</a:t>
            </a:r>
          </a:p>
          <a:p>
            <a:pPr marL="285750" indent="-285750">
              <a:buFont typeface="Arial" panose="020B0604020202020204" pitchFamily="34" charset="0"/>
              <a:buChar char="•"/>
            </a:pPr>
            <a:endParaRPr lang="en-US" sz="2400" dirty="0" smtClean="0"/>
          </a:p>
          <a:p>
            <a:r>
              <a:rPr lang="en-US" sz="2400" dirty="0" smtClean="0"/>
              <a:t>Tools:</a:t>
            </a:r>
          </a:p>
          <a:p>
            <a:pPr marL="285750" indent="-285750">
              <a:buFont typeface="Arial" panose="020B0604020202020204" pitchFamily="34" charset="0"/>
              <a:buChar char="•"/>
            </a:pPr>
            <a:r>
              <a:rPr lang="en-US" sz="2400" dirty="0" err="1" smtClean="0"/>
              <a:t>Matlab</a:t>
            </a:r>
            <a:r>
              <a:rPr lang="en-US" sz="2400" dirty="0" smtClean="0"/>
              <a:t> R2012a</a:t>
            </a:r>
          </a:p>
          <a:p>
            <a:pPr marL="285750" indent="-285750">
              <a:buFont typeface="Arial" panose="020B0604020202020204" pitchFamily="34" charset="0"/>
              <a:buChar char="•"/>
            </a:pPr>
            <a:r>
              <a:rPr lang="en-US" sz="2400" dirty="0" smtClean="0"/>
              <a:t>Camera: Dell webcam YUY2 720x480</a:t>
            </a:r>
          </a:p>
          <a:p>
            <a:pPr marL="285750" indent="-285750">
              <a:buFont typeface="Arial" panose="020B0604020202020204" pitchFamily="34" charset="0"/>
              <a:buChar char="•"/>
            </a:pPr>
            <a:endParaRPr lang="en-US" sz="2400" dirty="0" smtClean="0"/>
          </a:p>
          <a:p>
            <a:r>
              <a:rPr lang="en-US" sz="2400" dirty="0" smtClean="0"/>
              <a:t>Hardware:</a:t>
            </a:r>
            <a:endParaRPr lang="en-US" sz="2400" dirty="0"/>
          </a:p>
          <a:p>
            <a:pPr marL="342900" indent="-342900">
              <a:buFont typeface="Arial" panose="020B0604020202020204" pitchFamily="34" charset="0"/>
              <a:buChar char="•"/>
            </a:pPr>
            <a:r>
              <a:rPr lang="en-US" sz="2400" dirty="0" smtClean="0"/>
              <a:t>Ram:4GB</a:t>
            </a:r>
          </a:p>
          <a:p>
            <a:pPr marL="342900" indent="-342900">
              <a:buFont typeface="Arial" panose="020B0604020202020204" pitchFamily="34" charset="0"/>
              <a:buChar char="•"/>
            </a:pPr>
            <a:r>
              <a:rPr lang="en-US" sz="2400" dirty="0" smtClean="0"/>
              <a:t>Core i3 2.20GHz </a:t>
            </a:r>
          </a:p>
        </p:txBody>
      </p:sp>
    </p:spTree>
    <p:extLst>
      <p:ext uri="{BB962C8B-B14F-4D97-AF65-F5344CB8AC3E}">
        <p14:creationId xmlns:p14="http://schemas.microsoft.com/office/powerpoint/2010/main" val="31980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0089" y="143931"/>
            <a:ext cx="8534400" cy="541869"/>
          </a:xfrm>
          <a:solidFill>
            <a:schemeClr val="tx1"/>
          </a:solidFill>
        </p:spPr>
        <p:txBody>
          <a:bodyPr>
            <a:normAutofit fontScale="90000"/>
          </a:bodyPr>
          <a:lstStyle/>
          <a:p>
            <a:pPr algn="ctr"/>
            <a:r>
              <a:rPr lang="en-US" dirty="0" smtClean="0">
                <a:solidFill>
                  <a:schemeClr val="bg1"/>
                </a:solidFill>
              </a:rPr>
              <a:t>Methodology </a:t>
            </a:r>
            <a:endParaRPr lang="en-US" dirty="0">
              <a:solidFill>
                <a:schemeClr val="bg1"/>
              </a:solidFill>
            </a:endParaRPr>
          </a:p>
        </p:txBody>
      </p:sp>
      <p:sp>
        <p:nvSpPr>
          <p:cNvPr id="4" name="TextBox 3"/>
          <p:cNvSpPr txBox="1"/>
          <p:nvPr/>
        </p:nvSpPr>
        <p:spPr>
          <a:xfrm>
            <a:off x="293672" y="908029"/>
            <a:ext cx="11607816" cy="6186309"/>
          </a:xfrm>
          <a:prstGeom prst="rect">
            <a:avLst/>
          </a:prstGeom>
          <a:noFill/>
        </p:spPr>
        <p:txBody>
          <a:bodyPr wrap="square" rtlCol="0">
            <a:spAutoFit/>
          </a:bodyPr>
          <a:lstStyle/>
          <a:p>
            <a:r>
              <a:rPr lang="en-US" sz="2000" dirty="0" smtClean="0">
                <a:solidFill>
                  <a:schemeClr val="bg1"/>
                </a:solidFill>
              </a:rPr>
              <a:t>DVP</a:t>
            </a:r>
            <a:r>
              <a:rPr lang="en-US" sz="2000" dirty="0" smtClean="0"/>
              <a:t>: A </a:t>
            </a:r>
            <a:r>
              <a:rPr lang="en-US" sz="2000" dirty="0"/>
              <a:t>video refers to a sequence of time varying still images that carries some visual</a:t>
            </a:r>
          </a:p>
          <a:p>
            <a:r>
              <a:rPr lang="en-US" sz="2000" dirty="0" smtClean="0"/>
              <a:t>information. </a:t>
            </a:r>
            <a:r>
              <a:rPr lang="en-US" sz="2000" dirty="0"/>
              <a:t>In other words, a video is defined as a continuous arrangement of image</a:t>
            </a:r>
          </a:p>
          <a:p>
            <a:r>
              <a:rPr lang="en-US" sz="2000" dirty="0"/>
              <a:t>frames showing movement of </a:t>
            </a:r>
            <a:r>
              <a:rPr lang="en-US" sz="2000" dirty="0" smtClean="0"/>
              <a:t>objects. DVP </a:t>
            </a:r>
            <a:r>
              <a:rPr lang="en-US" sz="2000" dirty="0"/>
              <a:t>is a task of processing a digital </a:t>
            </a:r>
            <a:r>
              <a:rPr lang="en-US" sz="2000" dirty="0" smtClean="0"/>
              <a:t>video </a:t>
            </a:r>
            <a:r>
              <a:rPr lang="en-US" sz="2000" dirty="0"/>
              <a:t>in order to obtain some useful information from </a:t>
            </a:r>
            <a:r>
              <a:rPr lang="en-US" sz="2000" dirty="0" smtClean="0"/>
              <a:t>it.</a:t>
            </a:r>
          </a:p>
          <a:p>
            <a:endParaRPr lang="en-US" sz="2000" dirty="0" smtClean="0"/>
          </a:p>
          <a:p>
            <a:pPr marL="285750" indent="-285750">
              <a:buFont typeface="Wingdings" panose="05000000000000000000" pitchFamily="2" charset="2"/>
              <a:buChar char="ü"/>
            </a:pPr>
            <a:r>
              <a:rPr lang="en-US" sz="2000" dirty="0" smtClean="0"/>
              <a:t>Various Step of DVP:</a:t>
            </a:r>
            <a:br>
              <a:rPr lang="en-US" sz="2000" dirty="0" smtClean="0"/>
            </a:br>
            <a:endParaRPr lang="en-US" sz="2000" dirty="0" smtClean="0"/>
          </a:p>
          <a:p>
            <a:pPr marL="400050" indent="-400050">
              <a:buFont typeface="+mj-lt"/>
              <a:buAutoNum type="romanUcPeriod"/>
            </a:pPr>
            <a:r>
              <a:rPr lang="en-US" sz="2000" dirty="0" smtClean="0"/>
              <a:t>Video Acquisition.</a:t>
            </a:r>
            <a:br>
              <a:rPr lang="en-US" sz="2000" dirty="0" smtClean="0"/>
            </a:br>
            <a:endParaRPr lang="en-US" sz="2000" dirty="0" smtClean="0"/>
          </a:p>
          <a:p>
            <a:pPr marL="400050" indent="-400050">
              <a:buFont typeface="+mj-lt"/>
              <a:buAutoNum type="romanUcPeriod"/>
            </a:pPr>
            <a:r>
              <a:rPr lang="en-US" sz="2000" dirty="0" smtClean="0"/>
              <a:t>Pre-processing.</a:t>
            </a:r>
            <a:br>
              <a:rPr lang="en-US" sz="2000" dirty="0" smtClean="0"/>
            </a:br>
            <a:endParaRPr lang="en-US" sz="2000" dirty="0" smtClean="0"/>
          </a:p>
          <a:p>
            <a:pPr marL="400050" indent="-400050">
              <a:buFont typeface="+mj-lt"/>
              <a:buAutoNum type="romanUcPeriod"/>
            </a:pPr>
            <a:r>
              <a:rPr lang="en-US" sz="2000" dirty="0" smtClean="0"/>
              <a:t>Compression.</a:t>
            </a:r>
            <a:br>
              <a:rPr lang="en-US" sz="2000" dirty="0" smtClean="0"/>
            </a:br>
            <a:endParaRPr lang="en-US" sz="2000" dirty="0" smtClean="0"/>
          </a:p>
          <a:p>
            <a:pPr marL="400050" indent="-400050">
              <a:buFont typeface="+mj-lt"/>
              <a:buAutoNum type="romanUcPeriod"/>
            </a:pPr>
            <a:r>
              <a:rPr lang="en-US" sz="2000" dirty="0" smtClean="0"/>
              <a:t>Segmentation.</a:t>
            </a:r>
            <a:br>
              <a:rPr lang="en-US" sz="2000" dirty="0" smtClean="0"/>
            </a:br>
            <a:endParaRPr lang="en-US" sz="2000" dirty="0" smtClean="0"/>
          </a:p>
          <a:p>
            <a:pPr marL="400050" indent="-400050">
              <a:buFont typeface="+mj-lt"/>
              <a:buAutoNum type="romanUcPeriod"/>
            </a:pPr>
            <a:r>
              <a:rPr lang="en-US" sz="2000" dirty="0" smtClean="0"/>
              <a:t>Representation.</a:t>
            </a:r>
            <a:br>
              <a:rPr lang="en-US" sz="2000" dirty="0" smtClean="0"/>
            </a:br>
            <a:endParaRPr lang="en-US" sz="2000" dirty="0" smtClean="0"/>
          </a:p>
          <a:p>
            <a:pPr marL="400050" indent="-400050">
              <a:buFont typeface="+mj-lt"/>
              <a:buAutoNum type="romanUcPeriod"/>
            </a:pPr>
            <a:r>
              <a:rPr lang="en-US" sz="2000" dirty="0" smtClean="0"/>
              <a:t>Classification and Description.</a:t>
            </a:r>
          </a:p>
          <a:p>
            <a:pPr marL="400050" indent="-400050">
              <a:buFont typeface="+mj-lt"/>
              <a:buAutoNum type="romanUcPeriod"/>
            </a:pPr>
            <a:endParaRPr lang="en-US" dirty="0" smtClean="0"/>
          </a:p>
          <a:p>
            <a:pPr marL="400050" indent="-400050">
              <a:buFont typeface="+mj-lt"/>
              <a:buAutoNum type="romanUcPeriod"/>
            </a:pPr>
            <a:endParaRPr lang="en-US" dirty="0"/>
          </a:p>
        </p:txBody>
      </p:sp>
    </p:spTree>
    <p:extLst>
      <p:ext uri="{BB962C8B-B14F-4D97-AF65-F5344CB8AC3E}">
        <p14:creationId xmlns:p14="http://schemas.microsoft.com/office/powerpoint/2010/main" val="536643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1524" y="86785"/>
            <a:ext cx="8534400" cy="699030"/>
          </a:xfrm>
          <a:solidFill>
            <a:schemeClr val="tx1"/>
          </a:solidFill>
        </p:spPr>
        <p:txBody>
          <a:bodyPr/>
          <a:lstStyle/>
          <a:p>
            <a:pPr algn="ctr"/>
            <a:r>
              <a:rPr lang="en-US" dirty="0" smtClean="0">
                <a:solidFill>
                  <a:schemeClr val="bg1"/>
                </a:solidFill>
              </a:rPr>
              <a:t>Flow Chart</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225" y="933782"/>
            <a:ext cx="5740998" cy="5809918"/>
          </a:xfrm>
          <a:prstGeom prst="rect">
            <a:avLst/>
          </a:prstGeom>
          <a:solidFill>
            <a:schemeClr val="accent1"/>
          </a:solidFill>
          <a:ln w="88900">
            <a:solidFill>
              <a:schemeClr val="accent5"/>
            </a:solidFill>
          </a:ln>
        </p:spPr>
      </p:pic>
    </p:spTree>
    <p:extLst>
      <p:ext uri="{BB962C8B-B14F-4D97-AF65-F5344CB8AC3E}">
        <p14:creationId xmlns:p14="http://schemas.microsoft.com/office/powerpoint/2010/main" val="688147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2950" y="143931"/>
            <a:ext cx="8534400" cy="699030"/>
          </a:xfrm>
          <a:solidFill>
            <a:schemeClr val="tx1"/>
          </a:solidFill>
        </p:spPr>
        <p:txBody>
          <a:bodyPr/>
          <a:lstStyle/>
          <a:p>
            <a:pPr algn="ctr"/>
            <a:r>
              <a:rPr lang="en-US" dirty="0" smtClean="0">
                <a:solidFill>
                  <a:schemeClr val="bg1"/>
                </a:solidFill>
              </a:rPr>
              <a:t>Dataset and frames</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7" y="1128713"/>
            <a:ext cx="2986087" cy="20431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319" y="1128713"/>
            <a:ext cx="3076574" cy="2051049"/>
          </a:xfrm>
          <a:prstGeom prst="rect">
            <a:avLst/>
          </a:prstGeom>
        </p:spPr>
      </p:pic>
      <p:sp>
        <p:nvSpPr>
          <p:cNvPr id="7" name="Rectangle 6"/>
          <p:cNvSpPr/>
          <p:nvPr/>
        </p:nvSpPr>
        <p:spPr>
          <a:xfrm>
            <a:off x="1000103" y="3165471"/>
            <a:ext cx="942991" cy="276999"/>
          </a:xfrm>
          <a:prstGeom prst="rect">
            <a:avLst/>
          </a:prstGeom>
          <a:noFill/>
        </p:spPr>
        <p:txBody>
          <a:bodyPr wrap="square" lIns="91440" tIns="45720" rIns="91440" bIns="45720">
            <a:spAutoFit/>
          </a:bodyPr>
          <a:lstStyle/>
          <a:p>
            <a:pPr algn="ctr"/>
            <a:endParaRPr lang="en-US" sz="1200" b="1" cap="none" spc="0" dirty="0">
              <a:ln w="13462">
                <a:solidFill>
                  <a:schemeClr val="bg1"/>
                </a:solidFill>
                <a:prstDash val="solid"/>
              </a:ln>
              <a:effectLst>
                <a:outerShdw dist="38100" dir="2700000" algn="bl" rotWithShape="0">
                  <a:schemeClr val="accent5"/>
                </a:outerShdw>
              </a:effectLs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693" y="1128713"/>
            <a:ext cx="2933708" cy="206059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8265" y="1128713"/>
            <a:ext cx="3017057" cy="2036757"/>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71" y="4212034"/>
            <a:ext cx="2976573" cy="199309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6542" y="4194560"/>
            <a:ext cx="3076574" cy="1993098"/>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9938" y="4212035"/>
            <a:ext cx="2933709" cy="1993098"/>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0268" y="4212035"/>
            <a:ext cx="2933709" cy="1993098"/>
          </a:xfrm>
          <a:prstGeom prst="rect">
            <a:avLst/>
          </a:prstGeom>
        </p:spPr>
      </p:pic>
      <p:sp>
        <p:nvSpPr>
          <p:cNvPr id="28" name="Rectangle 27"/>
          <p:cNvSpPr/>
          <p:nvPr/>
        </p:nvSpPr>
        <p:spPr>
          <a:xfrm>
            <a:off x="289911" y="3154359"/>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Frame1</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9" name="Rectangle 28"/>
          <p:cNvSpPr/>
          <p:nvPr/>
        </p:nvSpPr>
        <p:spPr>
          <a:xfrm>
            <a:off x="3407258" y="3165470"/>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Frame37</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0" name="Rectangle 29"/>
          <p:cNvSpPr/>
          <p:nvPr/>
        </p:nvSpPr>
        <p:spPr>
          <a:xfrm>
            <a:off x="6607646" y="3139482"/>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Frame1520</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1" name="Rectangle 30"/>
          <p:cNvSpPr/>
          <p:nvPr/>
        </p:nvSpPr>
        <p:spPr>
          <a:xfrm>
            <a:off x="9671734" y="3200806"/>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Frame1794</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7" name="Rectangle 36"/>
          <p:cNvSpPr/>
          <p:nvPr/>
        </p:nvSpPr>
        <p:spPr>
          <a:xfrm>
            <a:off x="3482283" y="6182306"/>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Frame420</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8" name="Rectangle 37"/>
          <p:cNvSpPr/>
          <p:nvPr/>
        </p:nvSpPr>
        <p:spPr>
          <a:xfrm>
            <a:off x="6579071" y="6205132"/>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Frame1</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9" name="Rectangle 38"/>
          <p:cNvSpPr/>
          <p:nvPr/>
        </p:nvSpPr>
        <p:spPr>
          <a:xfrm>
            <a:off x="9597316" y="6187658"/>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Frame2301</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0" name="Rectangle 39"/>
          <p:cNvSpPr/>
          <p:nvPr/>
        </p:nvSpPr>
        <p:spPr>
          <a:xfrm>
            <a:off x="299436" y="6175951"/>
            <a:ext cx="2138951" cy="338554"/>
          </a:xfrm>
          <a:prstGeom prst="rect">
            <a:avLst/>
          </a:prstGeom>
          <a:noFill/>
        </p:spPr>
        <p:txBody>
          <a:bodyPr wrap="square" lIns="91440" tIns="45720" rIns="91440" bIns="45720">
            <a:spAutoFit/>
          </a:bodyPr>
          <a:lstStyle/>
          <a:p>
            <a:pPr algn="ctr"/>
            <a:r>
              <a:rPr lang="en-US" sz="1600" b="1" spc="50" dirty="0" smtClean="0">
                <a:ln w="9525" cmpd="sng">
                  <a:solidFill>
                    <a:schemeClr val="accent1"/>
                  </a:solidFill>
                  <a:prstDash val="solid"/>
                </a:ln>
                <a:solidFill>
                  <a:srgbClr val="70AD47">
                    <a:tint val="1000"/>
                  </a:srgbClr>
                </a:solidFill>
                <a:effectLst>
                  <a:glow rad="38100">
                    <a:schemeClr val="accent1">
                      <a:alpha val="40000"/>
                    </a:schemeClr>
                  </a:glow>
                </a:effectLst>
              </a:rPr>
              <a:t>Frame1680</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510704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2959" y="143930"/>
            <a:ext cx="8534400" cy="641880"/>
          </a:xfrm>
          <a:solidFill>
            <a:schemeClr val="tx1"/>
          </a:solidFill>
        </p:spPr>
        <p:txBody>
          <a:bodyPr/>
          <a:lstStyle/>
          <a:p>
            <a:pPr algn="ctr"/>
            <a:r>
              <a:rPr lang="en-US" dirty="0" smtClean="0">
                <a:solidFill>
                  <a:schemeClr val="bg1"/>
                </a:solidFill>
              </a:rPr>
              <a:t>Progress report</a:t>
            </a:r>
            <a:endParaRPr lang="en-US" dirty="0">
              <a:solidFill>
                <a:schemeClr val="bg1"/>
              </a:solidFill>
            </a:endParaRPr>
          </a:p>
        </p:txBody>
      </p:sp>
      <p:sp>
        <p:nvSpPr>
          <p:cNvPr id="5" name="TextBox 4"/>
          <p:cNvSpPr txBox="1"/>
          <p:nvPr/>
        </p:nvSpPr>
        <p:spPr>
          <a:xfrm>
            <a:off x="585795" y="1457318"/>
            <a:ext cx="9158288" cy="4801314"/>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t>Done:</a:t>
            </a:r>
          </a:p>
          <a:p>
            <a:endParaRPr lang="en-US" sz="2400" dirty="0" smtClean="0"/>
          </a:p>
          <a:p>
            <a:pPr marL="285750" indent="-285750">
              <a:buFont typeface="Wingdings" panose="05000000000000000000" pitchFamily="2" charset="2"/>
              <a:buChar char="ü"/>
            </a:pPr>
            <a:r>
              <a:rPr lang="en-US" sz="2400" dirty="0" smtClean="0"/>
              <a:t>Video Acquisition.</a:t>
            </a:r>
          </a:p>
          <a:p>
            <a:pPr marL="285750" indent="-285750">
              <a:buFont typeface="Wingdings" panose="05000000000000000000" pitchFamily="2" charset="2"/>
              <a:buChar char="ü"/>
            </a:pPr>
            <a:r>
              <a:rPr lang="en-US" sz="2400" dirty="0" smtClean="0"/>
              <a:t>Frames Extraction.</a:t>
            </a:r>
          </a:p>
          <a:p>
            <a:pPr marL="285750" indent="-285750">
              <a:buFont typeface="Wingdings" panose="05000000000000000000" pitchFamily="2" charset="2"/>
              <a:buChar char="ü"/>
            </a:pPr>
            <a:r>
              <a:rPr lang="en-US" sz="2400" dirty="0" smtClean="0"/>
              <a:t>Reading the Number of objects.</a:t>
            </a:r>
          </a:p>
          <a:p>
            <a:pPr marL="285750" indent="-285750">
              <a:buFont typeface="Wingdings" panose="05000000000000000000" pitchFamily="2" charset="2"/>
              <a:buChar char="ü"/>
            </a:pPr>
            <a:r>
              <a:rPr lang="en-US" sz="2400" dirty="0" smtClean="0"/>
              <a:t>Recognize the Respective pixel values.</a:t>
            </a:r>
          </a:p>
          <a:p>
            <a:endParaRPr lang="en-US" sz="2400" dirty="0"/>
          </a:p>
          <a:p>
            <a:endParaRPr lang="en-US" sz="2400" dirty="0" smtClean="0"/>
          </a:p>
          <a:p>
            <a:pPr marL="285750" indent="-285750">
              <a:buFont typeface="Wingdings" panose="05000000000000000000" pitchFamily="2" charset="2"/>
              <a:buChar char="v"/>
            </a:pPr>
            <a:r>
              <a:rPr lang="en-US" sz="2400" dirty="0" smtClean="0"/>
              <a:t>Current:</a:t>
            </a:r>
          </a:p>
          <a:p>
            <a:endParaRPr lang="en-US" sz="2400" dirty="0" smtClean="0"/>
          </a:p>
          <a:p>
            <a:pPr marL="342900" indent="-342900">
              <a:buFont typeface="Wingdings" panose="05000000000000000000" pitchFamily="2" charset="2"/>
              <a:buChar char="Ø"/>
            </a:pPr>
            <a:r>
              <a:rPr lang="en-US" sz="2400" dirty="0" smtClean="0"/>
              <a:t>Working on frame differencing pixel by pixel.</a:t>
            </a:r>
          </a:p>
          <a:p>
            <a:pPr marL="342900" indent="-342900">
              <a:buFont typeface="Wingdings" panose="05000000000000000000" pitchFamily="2" charset="2"/>
              <a:buChar char="Ø"/>
            </a:pPr>
            <a:r>
              <a:rPr lang="en-US" sz="2400" dirty="0" smtClean="0"/>
              <a:t>Object Segmentation. </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950814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517</TotalTime>
  <Words>480</Words>
  <Application>Microsoft Office PowerPoint</Application>
  <PresentationFormat>Custom</PresentationFormat>
  <Paragraphs>89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Real Time Sleeping detection using computer vision</vt:lpstr>
      <vt:lpstr>Contents</vt:lpstr>
      <vt:lpstr>Introduction</vt:lpstr>
      <vt:lpstr>objectives</vt:lpstr>
      <vt:lpstr>Tools / Environments Used</vt:lpstr>
      <vt:lpstr>Methodology </vt:lpstr>
      <vt:lpstr>Flow Chart</vt:lpstr>
      <vt:lpstr>Dataset and frames</vt:lpstr>
      <vt:lpstr>Progress report</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Sleeping detection using computer vision</dc:title>
  <dc:creator>DroYed</dc:creator>
  <cp:lastModifiedBy>MCA</cp:lastModifiedBy>
  <cp:revision>46</cp:revision>
  <dcterms:created xsi:type="dcterms:W3CDTF">2017-09-19T14:32:38Z</dcterms:created>
  <dcterms:modified xsi:type="dcterms:W3CDTF">2017-09-21T18:05:16Z</dcterms:modified>
</cp:coreProperties>
</file>