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73" r:id="rId5"/>
    <p:sldId id="278" r:id="rId6"/>
    <p:sldId id="274" r:id="rId7"/>
    <p:sldId id="280" r:id="rId8"/>
    <p:sldId id="275" r:id="rId9"/>
    <p:sldId id="276" r:id="rId10"/>
    <p:sldId id="281" r:id="rId11"/>
    <p:sldId id="282" r:id="rId12"/>
    <p:sldId id="283" r:id="rId13"/>
    <p:sldId id="284" r:id="rId14"/>
    <p:sldId id="285" r:id="rId15"/>
    <p:sldId id="286" r:id="rId16"/>
    <p:sldId id="287" r:id="rId17"/>
    <p:sldId id="288" r:id="rId18"/>
    <p:sldId id="277"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71"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C6E207C-3D48-48FE-BD6F-67D92A0B7EBD}"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50ECB-7C5A-41BE-A1C4-C13ED23D8C6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6E207C-3D48-48FE-BD6F-67D92A0B7EBD}"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50ECB-7C5A-41BE-A1C4-C13ED23D8C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6E207C-3D48-48FE-BD6F-67D92A0B7EBD}"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50ECB-7C5A-41BE-A1C4-C13ED23D8C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6E207C-3D48-48FE-BD6F-67D92A0B7EBD}"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50ECB-7C5A-41BE-A1C4-C13ED23D8C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6E207C-3D48-48FE-BD6F-67D92A0B7EBD}"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50ECB-7C5A-41BE-A1C4-C13ED23D8C6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C6E207C-3D48-48FE-BD6F-67D92A0B7EBD}" type="datetimeFigureOut">
              <a:rPr lang="en-US" smtClean="0"/>
              <a:pPr/>
              <a:t>9/21/2017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50ECB-7C5A-41BE-A1C4-C13ED23D8C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C6E207C-3D48-48FE-BD6F-67D92A0B7EBD}" type="datetimeFigureOut">
              <a:rPr lang="en-US" smtClean="0"/>
              <a:pPr/>
              <a:t>9/21/2017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D50ECB-7C5A-41BE-A1C4-C13ED23D8C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C6E207C-3D48-48FE-BD6F-67D92A0B7EBD}" type="datetimeFigureOut">
              <a:rPr lang="en-US" smtClean="0"/>
              <a:pPr/>
              <a:t>9/21/2017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D50ECB-7C5A-41BE-A1C4-C13ED23D8C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6E207C-3D48-48FE-BD6F-67D92A0B7EBD}" type="datetimeFigureOut">
              <a:rPr lang="en-US" smtClean="0"/>
              <a:pPr/>
              <a:t>9/21/2017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D50ECB-7C5A-41BE-A1C4-C13ED23D8C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6E207C-3D48-48FE-BD6F-67D92A0B7EBD}" type="datetimeFigureOut">
              <a:rPr lang="en-US" smtClean="0"/>
              <a:pPr/>
              <a:t>9/21/2017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50ECB-7C5A-41BE-A1C4-C13ED23D8C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6E207C-3D48-48FE-BD6F-67D92A0B7EBD}" type="datetimeFigureOut">
              <a:rPr lang="en-US" smtClean="0"/>
              <a:pPr/>
              <a:t>9/21/2017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50ECB-7C5A-41BE-A1C4-C13ED23D8C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E207C-3D48-48FE-BD6F-67D92A0B7EBD}" type="datetimeFigureOut">
              <a:rPr lang="en-US" smtClean="0"/>
              <a:pPr/>
              <a:t>9/21/2017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D50ECB-7C5A-41BE-A1C4-C13ED23D8C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000768"/>
            <a:ext cx="8915400" cy="523220"/>
          </a:xfrm>
          <a:prstGeom prst="rect">
            <a:avLst/>
          </a:prstGeom>
          <a:noFill/>
        </p:spPr>
        <p:txBody>
          <a:bodyPr wrap="square" rtlCol="0">
            <a:spAutoFit/>
          </a:bodyPr>
          <a:lstStyle/>
          <a:p>
            <a:pPr algn="ctr"/>
            <a:r>
              <a:rPr lang="en-US" sz="1400" b="1" dirty="0" smtClean="0">
                <a:latin typeface="Arial" pitchFamily="34" charset="0"/>
                <a:cs typeface="Arial" pitchFamily="34" charset="0"/>
              </a:rPr>
              <a:t>Project guide: </a:t>
            </a:r>
            <a:r>
              <a:rPr lang="en-US" sz="1400" b="1" dirty="0" err="1" smtClean="0">
                <a:latin typeface="Arial" pitchFamily="34" charset="0"/>
                <a:cs typeface="Arial" pitchFamily="34" charset="0"/>
              </a:rPr>
              <a:t>Rubul</a:t>
            </a:r>
            <a:r>
              <a:rPr lang="en-US" sz="1400" b="1" dirty="0" smtClean="0">
                <a:latin typeface="Arial" pitchFamily="34" charset="0"/>
                <a:cs typeface="Arial" pitchFamily="34" charset="0"/>
              </a:rPr>
              <a:t> Kumar </a:t>
            </a:r>
            <a:r>
              <a:rPr lang="en-US" sz="1400" b="1" dirty="0" err="1" smtClean="0">
                <a:latin typeface="Arial" pitchFamily="34" charset="0"/>
                <a:cs typeface="Arial" pitchFamily="34" charset="0"/>
              </a:rPr>
              <a:t>Bania</a:t>
            </a:r>
            <a:endParaRPr lang="en-US" sz="1400" b="1" dirty="0" smtClean="0">
              <a:latin typeface="Arial" pitchFamily="34" charset="0"/>
              <a:cs typeface="Arial" pitchFamily="34" charset="0"/>
            </a:endParaRPr>
          </a:p>
          <a:p>
            <a:pPr algn="ctr"/>
            <a:r>
              <a:rPr lang="en-US" sz="1400" b="1" dirty="0" smtClean="0">
                <a:latin typeface="Arial" pitchFamily="34" charset="0"/>
                <a:cs typeface="Arial" pitchFamily="34" charset="0"/>
              </a:rPr>
              <a:t>Asst. Professor, Department Of Computer Application, N.E.H.U, Tura Campus</a:t>
            </a:r>
            <a:endParaRPr lang="en-US" sz="1400" b="1" dirty="0">
              <a:latin typeface="Arial" pitchFamily="34" charset="0"/>
              <a:cs typeface="Arial" pitchFamily="34" charset="0"/>
            </a:endParaRPr>
          </a:p>
        </p:txBody>
      </p:sp>
      <p:sp>
        <p:nvSpPr>
          <p:cNvPr id="7" name="TextBox 6"/>
          <p:cNvSpPr txBox="1"/>
          <p:nvPr/>
        </p:nvSpPr>
        <p:spPr>
          <a:xfrm>
            <a:off x="1407781" y="4643446"/>
            <a:ext cx="3235657" cy="1200329"/>
          </a:xfrm>
          <a:prstGeom prst="rect">
            <a:avLst/>
          </a:prstGeom>
          <a:noFill/>
        </p:spPr>
        <p:txBody>
          <a:bodyPr wrap="square" rtlCol="0">
            <a:spAutoFit/>
          </a:bodyPr>
          <a:lstStyle/>
          <a:p>
            <a:pPr algn="ctr"/>
            <a:endParaRPr lang="en-US" dirty="0" smtClean="0">
              <a:latin typeface="Arial Unicode MS" pitchFamily="34" charset="-128"/>
              <a:ea typeface="Arial Unicode MS" pitchFamily="34" charset="-128"/>
              <a:cs typeface="Arial Unicode MS" pitchFamily="34" charset="-128"/>
            </a:endParaRPr>
          </a:p>
          <a:p>
            <a:r>
              <a:rPr lang="en-US" dirty="0" err="1" smtClean="0">
                <a:latin typeface="Arial Unicode MS" pitchFamily="34" charset="-128"/>
                <a:ea typeface="Arial Unicode MS" pitchFamily="34" charset="-128"/>
                <a:cs typeface="Arial Unicode MS" pitchFamily="34" charset="-128"/>
              </a:rPr>
              <a:t>Majuli</a:t>
            </a:r>
            <a:r>
              <a:rPr lang="en-US" dirty="0" smtClean="0">
                <a:latin typeface="Arial Unicode MS" pitchFamily="34" charset="-128"/>
                <a:ea typeface="Arial Unicode MS" pitchFamily="34" charset="-128"/>
                <a:cs typeface="Arial Unicode MS" pitchFamily="34" charset="-128"/>
              </a:rPr>
              <a:t> Koch</a:t>
            </a:r>
          </a:p>
          <a:p>
            <a:r>
              <a:rPr lang="en-US" dirty="0" smtClean="0">
                <a:latin typeface="Arial Unicode MS" pitchFamily="34" charset="-128"/>
                <a:ea typeface="Arial Unicode MS" pitchFamily="34" charset="-128"/>
                <a:cs typeface="Arial Unicode MS" pitchFamily="34" charset="-128"/>
              </a:rPr>
              <a:t>Roll no:- CA-M1512</a:t>
            </a:r>
          </a:p>
          <a:p>
            <a:r>
              <a:rPr lang="en-US" dirty="0" smtClean="0">
                <a:latin typeface="Arial Unicode MS" pitchFamily="34" charset="-128"/>
                <a:ea typeface="Arial Unicode MS" pitchFamily="34" charset="-128"/>
                <a:cs typeface="Arial Unicode MS" pitchFamily="34" charset="-128"/>
              </a:rPr>
              <a:t>MCA – 5</a:t>
            </a:r>
            <a:r>
              <a:rPr lang="en-US" baseline="30000" dirty="0" smtClean="0">
                <a:latin typeface="Arial Unicode MS" pitchFamily="34" charset="-128"/>
                <a:ea typeface="Arial Unicode MS" pitchFamily="34" charset="-128"/>
                <a:cs typeface="Arial Unicode MS" pitchFamily="34" charset="-128"/>
              </a:rPr>
              <a:t>th</a:t>
            </a:r>
            <a:r>
              <a:rPr lang="en-US" dirty="0" smtClean="0">
                <a:latin typeface="Arial Unicode MS" pitchFamily="34" charset="-128"/>
                <a:ea typeface="Arial Unicode MS" pitchFamily="34" charset="-128"/>
                <a:cs typeface="Arial Unicode MS" pitchFamily="34" charset="-128"/>
              </a:rPr>
              <a:t> semester</a:t>
            </a:r>
            <a:endParaRPr lang="en-US" dirty="0">
              <a:latin typeface="Arial Unicode MS" pitchFamily="34" charset="-128"/>
              <a:ea typeface="Arial Unicode MS" pitchFamily="34" charset="-128"/>
              <a:cs typeface="Arial Unicode MS" pitchFamily="34" charset="-128"/>
            </a:endParaRPr>
          </a:p>
        </p:txBody>
      </p:sp>
      <p:sp>
        <p:nvSpPr>
          <p:cNvPr id="8" name="Rectangle 7"/>
          <p:cNvSpPr/>
          <p:nvPr/>
        </p:nvSpPr>
        <p:spPr>
          <a:xfrm>
            <a:off x="785786" y="500042"/>
            <a:ext cx="7175554" cy="2062103"/>
          </a:xfrm>
          <a:prstGeom prst="rect">
            <a:avLst/>
          </a:prstGeom>
          <a:noFill/>
        </p:spPr>
        <p:txBody>
          <a:bodyPr wrap="none" lIns="91440" tIns="45720" rIns="91440" bIns="45720">
            <a:spAutoFit/>
          </a:bodyPr>
          <a:lstStyle/>
          <a:p>
            <a:pPr algn="ctr"/>
            <a:r>
              <a:rPr lang="en-US" sz="3200" b="1" cap="all" dirty="0" smtClean="0">
                <a:ln w="9000" cmpd="sng">
                  <a:solidFill>
                    <a:schemeClr val="accent4">
                      <a:shade val="50000"/>
                      <a:satMod val="120000"/>
                    </a:schemeClr>
                  </a:solidFill>
                  <a:prstDash val="solid"/>
                </a:ln>
                <a:solidFill>
                  <a:schemeClr val="tx2">
                    <a:lumMod val="20000"/>
                    <a:lumOff val="80000"/>
                  </a:schemeClr>
                </a:solidFill>
                <a:effectLst>
                  <a:reflection blurRad="12700" stA="28000" endPos="45000" dist="1000" dir="5400000" sy="-100000" algn="bl" rotWithShape="0"/>
                </a:effectLst>
              </a:rPr>
              <a:t>Minor Project title:</a:t>
            </a:r>
          </a:p>
          <a:p>
            <a:pPr algn="ctr"/>
            <a:endParaRPr lang="en-US" sz="3200" b="1" cap="all" dirty="0" smtClean="0">
              <a:ln w="9000" cmpd="sng">
                <a:solidFill>
                  <a:schemeClr val="accent4">
                    <a:shade val="50000"/>
                    <a:satMod val="120000"/>
                  </a:schemeClr>
                </a:solidFill>
                <a:prstDash val="solid"/>
              </a:ln>
              <a:solidFill>
                <a:schemeClr val="tx2">
                  <a:lumMod val="20000"/>
                  <a:lumOff val="80000"/>
                </a:schemeClr>
              </a:solidFill>
              <a:effectLst>
                <a:reflection blurRad="12700" stA="28000" endPos="45000" dist="1000" dir="5400000" sy="-100000" algn="bl" rotWithShape="0"/>
              </a:effectLst>
            </a:endParaRPr>
          </a:p>
          <a:p>
            <a:pPr algn="ct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Design of Tic-</a:t>
            </a: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Tac</a:t>
            </a: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Toe game using</a:t>
            </a:r>
          </a:p>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Game Tree searching approach</a:t>
            </a: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TextBox 2"/>
          <p:cNvSpPr txBox="1"/>
          <p:nvPr/>
        </p:nvSpPr>
        <p:spPr>
          <a:xfrm>
            <a:off x="3357554" y="2714620"/>
            <a:ext cx="2438400" cy="646331"/>
          </a:xfrm>
          <a:prstGeom prst="rect">
            <a:avLst/>
          </a:prstGeom>
          <a:noFill/>
        </p:spPr>
        <p:txBody>
          <a:bodyPr wrap="square" rtlCol="0">
            <a:spAutoFit/>
          </a:bodyPr>
          <a:lstStyle/>
          <a:p>
            <a:r>
              <a:rPr lang="en-US" b="1" dirty="0">
                <a:latin typeface="Arial" pitchFamily="34" charset="0"/>
                <a:cs typeface="Arial" pitchFamily="34" charset="0"/>
              </a:rPr>
              <a:t>Presented By:-</a:t>
            </a:r>
          </a:p>
          <a:p>
            <a:endParaRPr lang="en-US" dirty="0"/>
          </a:p>
        </p:txBody>
      </p:sp>
      <p:sp>
        <p:nvSpPr>
          <p:cNvPr id="4" name="TextBox 3"/>
          <p:cNvSpPr txBox="1"/>
          <p:nvPr/>
        </p:nvSpPr>
        <p:spPr>
          <a:xfrm>
            <a:off x="1357290" y="3714752"/>
            <a:ext cx="2362200" cy="923330"/>
          </a:xfrm>
          <a:prstGeom prst="rect">
            <a:avLst/>
          </a:prstGeom>
          <a:noFill/>
        </p:spPr>
        <p:txBody>
          <a:bodyPr wrap="square" rtlCol="0">
            <a:spAutoFit/>
          </a:bodyPr>
          <a:lstStyle/>
          <a:p>
            <a:r>
              <a:rPr lang="en-US" dirty="0" err="1" smtClean="0">
                <a:latin typeface="Arial Unicode MS" pitchFamily="34" charset="-128"/>
                <a:ea typeface="Arial Unicode MS" pitchFamily="34" charset="-128"/>
                <a:cs typeface="Arial Unicode MS" pitchFamily="34" charset="-128"/>
              </a:rPr>
              <a:t>Ruchi</a:t>
            </a:r>
            <a:r>
              <a:rPr lang="en-US" dirty="0" smtClean="0">
                <a:latin typeface="Arial Unicode MS" pitchFamily="34" charset="-128"/>
                <a:ea typeface="Arial Unicode MS" pitchFamily="34" charset="-128"/>
                <a:cs typeface="Arial Unicode MS" pitchFamily="34" charset="-128"/>
              </a:rPr>
              <a:t> Gupta</a:t>
            </a:r>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Roll no: </a:t>
            </a:r>
            <a:r>
              <a:rPr lang="en-US" dirty="0" smtClean="0">
                <a:latin typeface="Arial Unicode MS" pitchFamily="34" charset="-128"/>
                <a:ea typeface="Arial Unicode MS" pitchFamily="34" charset="-128"/>
                <a:cs typeface="Arial Unicode MS" pitchFamily="34" charset="-128"/>
              </a:rPr>
              <a:t>CA-M1504</a:t>
            </a:r>
            <a:endParaRPr lang="en-US" dirty="0">
              <a:latin typeface="Arial Unicode MS" pitchFamily="34" charset="-128"/>
              <a:ea typeface="Arial Unicode MS" pitchFamily="34" charset="-128"/>
              <a:cs typeface="Arial Unicode MS" pitchFamily="34" charset="-128"/>
            </a:endParaRPr>
          </a:p>
          <a:p>
            <a:r>
              <a:rPr lang="en-US" dirty="0" smtClean="0">
                <a:latin typeface="Arial Unicode MS" pitchFamily="34" charset="-128"/>
                <a:ea typeface="Arial Unicode MS" pitchFamily="34" charset="-128"/>
                <a:cs typeface="Arial Unicode MS" pitchFamily="34" charset="-128"/>
              </a:rPr>
              <a:t>MCA – 5</a:t>
            </a:r>
            <a:r>
              <a:rPr lang="en-US" baseline="30000" dirty="0" smtClean="0">
                <a:latin typeface="Arial Unicode MS" pitchFamily="34" charset="-128"/>
                <a:ea typeface="Arial Unicode MS" pitchFamily="34" charset="-128"/>
                <a:cs typeface="Arial Unicode MS" pitchFamily="34" charset="-128"/>
              </a:rPr>
              <a:t>th</a:t>
            </a:r>
            <a:r>
              <a:rPr lang="en-US" dirty="0" smtClean="0">
                <a:latin typeface="Arial Unicode MS" pitchFamily="34" charset="-128"/>
                <a:ea typeface="Arial Unicode MS" pitchFamily="34" charset="-128"/>
                <a:cs typeface="Arial Unicode MS" pitchFamily="34" charset="-128"/>
              </a:rPr>
              <a:t> semester</a:t>
            </a:r>
            <a:endParaRPr lang="en-US" dirty="0">
              <a:latin typeface="Arial Unicode MS" pitchFamily="34" charset="-128"/>
              <a:ea typeface="Arial Unicode MS" pitchFamily="34" charset="-128"/>
              <a:cs typeface="Arial Unicode MS" pitchFamily="34" charset="-128"/>
            </a:endParaRPr>
          </a:p>
        </p:txBody>
      </p:sp>
    </p:spTree>
    <p:extLst>
      <p:ext uri="{BB962C8B-B14F-4D97-AF65-F5344CB8AC3E}">
        <p14:creationId xmlns="" xmlns:p14="http://schemas.microsoft.com/office/powerpoint/2010/main" val="815071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 </a:t>
            </a:r>
            <a:endParaRPr lang="en-IN" dirty="0"/>
          </a:p>
        </p:txBody>
      </p:sp>
      <p:grpSp>
        <p:nvGrpSpPr>
          <p:cNvPr id="12" name="Group 11"/>
          <p:cNvGrpSpPr/>
          <p:nvPr/>
        </p:nvGrpSpPr>
        <p:grpSpPr>
          <a:xfrm>
            <a:off x="928662" y="1785926"/>
            <a:ext cx="7010400" cy="4259263"/>
            <a:chOff x="1752600" y="1905000"/>
            <a:chExt cx="7010400" cy="4259263"/>
          </a:xfrm>
        </p:grpSpPr>
        <p:grpSp>
          <p:nvGrpSpPr>
            <p:cNvPr id="13" name="Group 12"/>
            <p:cNvGrpSpPr/>
            <p:nvPr/>
          </p:nvGrpSpPr>
          <p:grpSpPr>
            <a:xfrm>
              <a:off x="1752600" y="1905000"/>
              <a:ext cx="7010400" cy="4259263"/>
              <a:chOff x="1752600" y="1905000"/>
              <a:chExt cx="7010400" cy="4259263"/>
            </a:xfrm>
          </p:grpSpPr>
          <p:pic>
            <p:nvPicPr>
              <p:cNvPr id="18" name="Picture 3"/>
              <p:cNvPicPr>
                <a:picLocks noChangeAspect="1" noChangeArrowheads="1"/>
              </p:cNvPicPr>
              <p:nvPr/>
            </p:nvPicPr>
            <p:blipFill>
              <a:blip r:embed="rId2"/>
              <a:srcRect/>
              <a:stretch>
                <a:fillRect/>
              </a:stretch>
            </p:blipFill>
            <p:spPr bwMode="auto">
              <a:xfrm>
                <a:off x="1752600" y="1905000"/>
                <a:ext cx="7010400" cy="4259263"/>
              </a:xfrm>
              <a:prstGeom prst="rect">
                <a:avLst/>
              </a:prstGeom>
              <a:noFill/>
              <a:ln w="12700">
                <a:noFill/>
                <a:miter lim="800000"/>
                <a:headEnd type="none" w="sm" len="sm"/>
                <a:tailEnd type="none" w="sm" len="sm"/>
              </a:ln>
            </p:spPr>
          </p:pic>
          <p:sp>
            <p:nvSpPr>
              <p:cNvPr id="19" name="Rectangle 4"/>
              <p:cNvSpPr>
                <a:spLocks noChangeArrowheads="1"/>
              </p:cNvSpPr>
              <p:nvPr/>
            </p:nvSpPr>
            <p:spPr bwMode="auto">
              <a:xfrm>
                <a:off x="3429000" y="5638800"/>
                <a:ext cx="2362200" cy="381000"/>
              </a:xfrm>
              <a:prstGeom prst="rect">
                <a:avLst/>
              </a:prstGeom>
              <a:solidFill>
                <a:srgbClr val="FFFFFF"/>
              </a:solidFill>
              <a:ln w="12700">
                <a:noFill/>
                <a:miter lim="800000"/>
                <a:headEnd type="none" w="sm" len="sm"/>
                <a:tailEnd type="none" w="sm" len="sm"/>
              </a:ln>
            </p:spPr>
            <p:txBody>
              <a:bodyPr wrap="none" anchor="ctr"/>
              <a:lstStyle/>
              <a:p>
                <a:endParaRPr lang="en-US" altLang="en-US"/>
              </a:p>
            </p:txBody>
          </p:sp>
          <p:sp>
            <p:nvSpPr>
              <p:cNvPr id="20" name="Rectangle 7"/>
              <p:cNvSpPr>
                <a:spLocks noChangeArrowheads="1"/>
              </p:cNvSpPr>
              <p:nvPr/>
            </p:nvSpPr>
            <p:spPr bwMode="auto">
              <a:xfrm>
                <a:off x="4953000" y="3810000"/>
                <a:ext cx="2362200" cy="381000"/>
              </a:xfrm>
              <a:prstGeom prst="rect">
                <a:avLst/>
              </a:prstGeom>
              <a:solidFill>
                <a:srgbClr val="FFFFFF"/>
              </a:solidFill>
              <a:ln w="12700">
                <a:noFill/>
                <a:miter lim="800000"/>
                <a:headEnd type="none" w="sm" len="sm"/>
                <a:tailEnd type="none" w="sm" len="sm"/>
              </a:ln>
            </p:spPr>
            <p:txBody>
              <a:bodyPr wrap="none" anchor="ctr"/>
              <a:lstStyle/>
              <a:p>
                <a:endParaRPr lang="en-US" altLang="en-US"/>
              </a:p>
            </p:txBody>
          </p:sp>
          <p:sp>
            <p:nvSpPr>
              <p:cNvPr id="21" name="Rectangle 8"/>
              <p:cNvSpPr>
                <a:spLocks noChangeArrowheads="1"/>
              </p:cNvSpPr>
              <p:nvPr/>
            </p:nvSpPr>
            <p:spPr bwMode="auto">
              <a:xfrm>
                <a:off x="7315200" y="2438400"/>
                <a:ext cx="533400" cy="381000"/>
              </a:xfrm>
              <a:prstGeom prst="rect">
                <a:avLst/>
              </a:prstGeom>
              <a:solidFill>
                <a:srgbClr val="FFFFFF"/>
              </a:solidFill>
              <a:ln w="12700">
                <a:noFill/>
                <a:miter lim="800000"/>
                <a:headEnd type="none" w="sm" len="sm"/>
                <a:tailEnd type="none" w="sm" len="sm"/>
              </a:ln>
            </p:spPr>
            <p:txBody>
              <a:bodyPr wrap="none" anchor="ctr"/>
              <a:lstStyle/>
              <a:p>
                <a:endParaRPr lang="en-US" altLang="en-US"/>
              </a:p>
            </p:txBody>
          </p:sp>
        </p:grpSp>
        <p:sp>
          <p:nvSpPr>
            <p:cNvPr id="14" name="Text Box 10"/>
            <p:cNvSpPr txBox="1">
              <a:spLocks noChangeArrowheads="1"/>
            </p:cNvSpPr>
            <p:nvPr/>
          </p:nvSpPr>
          <p:spPr bwMode="auto">
            <a:xfrm>
              <a:off x="5486400" y="1905000"/>
              <a:ext cx="1849438" cy="369888"/>
            </a:xfrm>
            <a:prstGeom prst="rect">
              <a:avLst/>
            </a:prstGeom>
            <a:noFill/>
            <a:ln w="12700">
              <a:noFill/>
              <a:miter lim="800000"/>
              <a:headEnd type="none" w="sm" len="sm"/>
              <a:tailEnd type="none" w="sm" len="sm"/>
            </a:ln>
          </p:spPr>
          <p:txBody>
            <a:bodyPr wrap="none">
              <a:spAutoFit/>
            </a:bodyPr>
            <a:lstStyle/>
            <a:p>
              <a:r>
                <a:rPr lang="en-US" altLang="en-US" sz="1800" i="1" dirty="0">
                  <a:solidFill>
                    <a:srgbClr val="FF0000"/>
                  </a:solidFill>
                  <a:latin typeface="Calibri" pitchFamily="34" charset="0"/>
                  <a:sym typeface="Symbol" pitchFamily="18" charset="2"/>
                </a:rPr>
                <a:t>, , i</a:t>
              </a:r>
              <a:r>
                <a:rPr lang="en-US" altLang="en-US" sz="1800" i="1" dirty="0">
                  <a:solidFill>
                    <a:srgbClr val="FF0000"/>
                  </a:solidFill>
                  <a:latin typeface="Calibri" pitchFamily="34" charset="0"/>
                </a:rPr>
                <a:t>nitial values</a:t>
              </a:r>
            </a:p>
          </p:txBody>
        </p:sp>
        <p:sp>
          <p:nvSpPr>
            <p:cNvPr id="15" name="TextBox 11"/>
            <p:cNvSpPr txBox="1">
              <a:spLocks noChangeArrowheads="1"/>
            </p:cNvSpPr>
            <p:nvPr/>
          </p:nvSpPr>
          <p:spPr bwMode="auto">
            <a:xfrm>
              <a:off x="5943600" y="2133600"/>
              <a:ext cx="990600" cy="830263"/>
            </a:xfrm>
            <a:prstGeom prst="rect">
              <a:avLst/>
            </a:prstGeom>
            <a:noFill/>
            <a:ln w="9525">
              <a:noFill/>
              <a:miter lim="800000"/>
              <a:headEnd/>
              <a:tailEnd/>
            </a:ln>
          </p:spPr>
          <p:txBody>
            <a:bodyPr>
              <a:spAutoFit/>
            </a:bodyPr>
            <a:lstStyle/>
            <a:p>
              <a:r>
                <a:rPr lang="en-US" altLang="en-US" dirty="0">
                  <a:sym typeface="Symbol" pitchFamily="18" charset="2"/>
                </a:rPr>
                <a:t>=−</a:t>
              </a:r>
            </a:p>
            <a:p>
              <a:r>
                <a:rPr lang="en-US" altLang="en-US" dirty="0">
                  <a:sym typeface="Symbol" pitchFamily="18" charset="2"/>
                </a:rPr>
                <a:t> =+</a:t>
              </a:r>
              <a:endParaRPr lang="en-US" altLang="en-US" dirty="0"/>
            </a:p>
          </p:txBody>
        </p:sp>
        <p:sp>
          <p:nvSpPr>
            <p:cNvPr id="16" name="TextBox 12"/>
            <p:cNvSpPr txBox="1">
              <a:spLocks noChangeArrowheads="1"/>
            </p:cNvSpPr>
            <p:nvPr/>
          </p:nvSpPr>
          <p:spPr bwMode="auto">
            <a:xfrm>
              <a:off x="3429000" y="3657600"/>
              <a:ext cx="990600" cy="830263"/>
            </a:xfrm>
            <a:prstGeom prst="rect">
              <a:avLst/>
            </a:prstGeom>
            <a:noFill/>
            <a:ln w="9525">
              <a:noFill/>
              <a:miter lim="800000"/>
              <a:headEnd/>
              <a:tailEnd/>
            </a:ln>
          </p:spPr>
          <p:txBody>
            <a:bodyPr>
              <a:spAutoFit/>
            </a:bodyPr>
            <a:lstStyle/>
            <a:p>
              <a:r>
                <a:rPr lang="en-US" altLang="en-US">
                  <a:solidFill>
                    <a:srgbClr val="FF0000"/>
                  </a:solidFill>
                  <a:sym typeface="Symbol" pitchFamily="18" charset="2"/>
                </a:rPr>
                <a:t>=−</a:t>
              </a:r>
            </a:p>
            <a:p>
              <a:r>
                <a:rPr lang="en-US" altLang="en-US">
                  <a:solidFill>
                    <a:srgbClr val="FF0000"/>
                  </a:solidFill>
                  <a:sym typeface="Symbol" pitchFamily="18" charset="2"/>
                </a:rPr>
                <a:t> =+</a:t>
              </a:r>
              <a:endParaRPr lang="en-US" altLang="en-US">
                <a:solidFill>
                  <a:srgbClr val="FF0000"/>
                </a:solidFill>
              </a:endParaRPr>
            </a:p>
          </p:txBody>
        </p:sp>
        <p:sp>
          <p:nvSpPr>
            <p:cNvPr id="17" name="Text Box 10"/>
            <p:cNvSpPr txBox="1">
              <a:spLocks noChangeArrowheads="1"/>
            </p:cNvSpPr>
            <p:nvPr/>
          </p:nvSpPr>
          <p:spPr bwMode="auto">
            <a:xfrm>
              <a:off x="3200400" y="3200400"/>
              <a:ext cx="1989138" cy="369888"/>
            </a:xfrm>
            <a:prstGeom prst="rect">
              <a:avLst/>
            </a:prstGeom>
            <a:noFill/>
            <a:ln w="12700">
              <a:noFill/>
              <a:miter lim="800000"/>
              <a:headEnd type="none" w="sm" len="sm"/>
              <a:tailEnd type="none" w="sm" len="sm"/>
            </a:ln>
          </p:spPr>
          <p:txBody>
            <a:bodyPr wrap="none">
              <a:spAutoFit/>
            </a:bodyPr>
            <a:lstStyle/>
            <a:p>
              <a:r>
                <a:rPr lang="en-US" altLang="en-US" sz="1800" i="1">
                  <a:solidFill>
                    <a:srgbClr val="FF0000"/>
                  </a:solidFill>
                  <a:latin typeface="Calibri" pitchFamily="34" charset="0"/>
                  <a:sym typeface="Symbol" pitchFamily="18" charset="2"/>
                </a:rPr>
                <a:t>, , passed to kids</a:t>
              </a:r>
              <a:endParaRPr lang="en-US" altLang="en-US" sz="1800" i="1">
                <a:solidFill>
                  <a:srgbClr val="FF0000"/>
                </a:solidFill>
                <a:latin typeface="Calibri" pitchFamily="34"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ontent Placeholder 3"/>
          <p:cNvGrpSpPr>
            <a:grpSpLocks noGrp="1"/>
          </p:cNvGrpSpPr>
          <p:nvPr>
            <p:ph idx="1"/>
          </p:nvPr>
        </p:nvGrpSpPr>
        <p:grpSpPr>
          <a:xfrm>
            <a:off x="700118" y="1600200"/>
            <a:ext cx="8229600" cy="4525963"/>
            <a:chOff x="1752600" y="1752600"/>
            <a:chExt cx="7010400" cy="4259263"/>
          </a:xfrm>
        </p:grpSpPr>
        <p:pic>
          <p:nvPicPr>
            <p:cNvPr id="5" name="Picture 3"/>
            <p:cNvPicPr>
              <a:picLocks noChangeAspect="1" noChangeArrowheads="1"/>
            </p:cNvPicPr>
            <p:nvPr/>
          </p:nvPicPr>
          <p:blipFill>
            <a:blip r:embed="rId2"/>
            <a:srcRect/>
            <a:stretch>
              <a:fillRect/>
            </a:stretch>
          </p:blipFill>
          <p:spPr bwMode="auto">
            <a:xfrm>
              <a:off x="1752600" y="1752600"/>
              <a:ext cx="7010400" cy="4259263"/>
            </a:xfrm>
            <a:prstGeom prst="rect">
              <a:avLst/>
            </a:prstGeom>
            <a:noFill/>
            <a:ln w="12700">
              <a:noFill/>
              <a:miter lim="800000"/>
              <a:headEnd type="none" w="sm" len="sm"/>
              <a:tailEnd type="none" w="sm" len="sm"/>
            </a:ln>
          </p:spPr>
        </p:pic>
        <p:sp>
          <p:nvSpPr>
            <p:cNvPr id="6" name="Rectangle 4"/>
            <p:cNvSpPr>
              <a:spLocks noChangeArrowheads="1"/>
            </p:cNvSpPr>
            <p:nvPr/>
          </p:nvSpPr>
          <p:spPr bwMode="auto">
            <a:xfrm>
              <a:off x="4495800" y="5486400"/>
              <a:ext cx="1295400" cy="381000"/>
            </a:xfrm>
            <a:prstGeom prst="rect">
              <a:avLst/>
            </a:prstGeom>
            <a:solidFill>
              <a:srgbClr val="FFFFFF"/>
            </a:solidFill>
            <a:ln w="12700">
              <a:noFill/>
              <a:miter lim="800000"/>
              <a:headEnd type="none" w="sm" len="sm"/>
              <a:tailEnd type="none" w="sm" len="sm"/>
            </a:ln>
          </p:spPr>
          <p:txBody>
            <a:bodyPr wrap="none" anchor="ctr"/>
            <a:lstStyle/>
            <a:p>
              <a:endParaRPr lang="en-US" altLang="en-US"/>
            </a:p>
          </p:txBody>
        </p:sp>
        <p:sp>
          <p:nvSpPr>
            <p:cNvPr id="7" name="Rectangle 9"/>
            <p:cNvSpPr>
              <a:spLocks noChangeArrowheads="1"/>
            </p:cNvSpPr>
            <p:nvPr/>
          </p:nvSpPr>
          <p:spPr bwMode="auto">
            <a:xfrm>
              <a:off x="7315200" y="2209800"/>
              <a:ext cx="533400" cy="533400"/>
            </a:xfrm>
            <a:prstGeom prst="rect">
              <a:avLst/>
            </a:prstGeom>
            <a:solidFill>
              <a:schemeClr val="bg1"/>
            </a:solidFill>
            <a:ln w="12700" algn="ctr">
              <a:noFill/>
              <a:round/>
              <a:headEnd/>
              <a:tailEnd/>
            </a:ln>
          </p:spPr>
          <p:txBody>
            <a:bodyPr/>
            <a:lstStyle/>
            <a:p>
              <a:endParaRPr lang="en-US" altLang="en-US"/>
            </a:p>
          </p:txBody>
        </p:sp>
        <p:sp>
          <p:nvSpPr>
            <p:cNvPr id="8" name="TextBox 12"/>
            <p:cNvSpPr txBox="1">
              <a:spLocks noChangeArrowheads="1"/>
            </p:cNvSpPr>
            <p:nvPr/>
          </p:nvSpPr>
          <p:spPr bwMode="auto">
            <a:xfrm>
              <a:off x="5867400" y="2133600"/>
              <a:ext cx="990600" cy="830263"/>
            </a:xfrm>
            <a:prstGeom prst="rect">
              <a:avLst/>
            </a:prstGeom>
            <a:noFill/>
            <a:ln w="9525">
              <a:noFill/>
              <a:miter lim="800000"/>
              <a:headEnd/>
              <a:tailEnd/>
            </a:ln>
          </p:spPr>
          <p:txBody>
            <a:bodyPr>
              <a:spAutoFit/>
            </a:bodyPr>
            <a:lstStyle/>
            <a:p>
              <a:r>
                <a:rPr lang="en-US" altLang="en-US" dirty="0">
                  <a:sym typeface="Symbol" pitchFamily="18" charset="2"/>
                </a:rPr>
                <a:t>=−</a:t>
              </a:r>
            </a:p>
            <a:p>
              <a:r>
                <a:rPr lang="en-US" altLang="en-US" dirty="0">
                  <a:sym typeface="Symbol" pitchFamily="18" charset="2"/>
                </a:rPr>
                <a:t> =+</a:t>
              </a:r>
              <a:endParaRPr lang="en-US" altLang="en-US" dirty="0"/>
            </a:p>
          </p:txBody>
        </p:sp>
        <p:sp>
          <p:nvSpPr>
            <p:cNvPr id="9" name="TextBox 13"/>
            <p:cNvSpPr txBox="1">
              <a:spLocks noChangeArrowheads="1"/>
            </p:cNvSpPr>
            <p:nvPr/>
          </p:nvSpPr>
          <p:spPr bwMode="auto">
            <a:xfrm>
              <a:off x="3505200" y="3505200"/>
              <a:ext cx="990600" cy="830263"/>
            </a:xfrm>
            <a:prstGeom prst="rect">
              <a:avLst/>
            </a:prstGeom>
            <a:noFill/>
            <a:ln w="9525">
              <a:noFill/>
              <a:miter lim="800000"/>
              <a:headEnd/>
              <a:tailEnd/>
            </a:ln>
          </p:spPr>
          <p:txBody>
            <a:bodyPr>
              <a:spAutoFit/>
            </a:bodyPr>
            <a:lstStyle/>
            <a:p>
              <a:r>
                <a:rPr lang="en-US" altLang="en-US">
                  <a:sym typeface="Symbol" pitchFamily="18" charset="2"/>
                </a:rPr>
                <a:t>=−</a:t>
              </a:r>
            </a:p>
            <a:p>
              <a:r>
                <a:rPr lang="en-US" altLang="en-US">
                  <a:solidFill>
                    <a:srgbClr val="FF0000"/>
                  </a:solidFill>
                  <a:sym typeface="Symbol" pitchFamily="18" charset="2"/>
                </a:rPr>
                <a:t> =3</a:t>
              </a:r>
              <a:endParaRPr lang="en-US" altLang="en-US">
                <a:solidFill>
                  <a:srgbClr val="FF0000"/>
                </a:solidFil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ontent Placeholder 3"/>
          <p:cNvGrpSpPr>
            <a:grpSpLocks noGrp="1"/>
          </p:cNvGrpSpPr>
          <p:nvPr>
            <p:ph idx="1"/>
          </p:nvPr>
        </p:nvGrpSpPr>
        <p:grpSpPr>
          <a:xfrm>
            <a:off x="628680" y="1214422"/>
            <a:ext cx="8229600" cy="4525963"/>
            <a:chOff x="685800" y="1828800"/>
            <a:chExt cx="8077200" cy="4259263"/>
          </a:xfrm>
        </p:grpSpPr>
        <p:pic>
          <p:nvPicPr>
            <p:cNvPr id="5" name="Picture 3"/>
            <p:cNvPicPr>
              <a:picLocks noChangeAspect="1" noChangeArrowheads="1"/>
            </p:cNvPicPr>
            <p:nvPr/>
          </p:nvPicPr>
          <p:blipFill>
            <a:blip r:embed="rId2"/>
            <a:srcRect/>
            <a:stretch>
              <a:fillRect/>
            </a:stretch>
          </p:blipFill>
          <p:spPr bwMode="auto">
            <a:xfrm>
              <a:off x="1752600" y="1828800"/>
              <a:ext cx="7010400" cy="4259263"/>
            </a:xfrm>
            <a:prstGeom prst="rect">
              <a:avLst/>
            </a:prstGeom>
            <a:noFill/>
            <a:ln w="12700">
              <a:noFill/>
              <a:miter lim="800000"/>
              <a:headEnd type="none" w="sm" len="sm"/>
              <a:tailEnd type="none" w="sm" len="sm"/>
            </a:ln>
          </p:spPr>
        </p:pic>
        <p:sp>
          <p:nvSpPr>
            <p:cNvPr id="6" name="Rectangle 6"/>
            <p:cNvSpPr>
              <a:spLocks noChangeArrowheads="1"/>
            </p:cNvSpPr>
            <p:nvPr/>
          </p:nvSpPr>
          <p:spPr bwMode="auto">
            <a:xfrm>
              <a:off x="5410200" y="5562600"/>
              <a:ext cx="457200" cy="381000"/>
            </a:xfrm>
            <a:prstGeom prst="rect">
              <a:avLst/>
            </a:prstGeom>
            <a:solidFill>
              <a:srgbClr val="FFFFFF"/>
            </a:solidFill>
            <a:ln w="12700">
              <a:noFill/>
              <a:miter lim="800000"/>
              <a:headEnd type="none" w="sm" len="sm"/>
              <a:tailEnd type="none" w="sm" len="sm"/>
            </a:ln>
          </p:spPr>
          <p:txBody>
            <a:bodyPr wrap="none" anchor="ctr"/>
            <a:lstStyle/>
            <a:p>
              <a:endParaRPr lang="en-US" altLang="en-US"/>
            </a:p>
          </p:txBody>
        </p:sp>
        <p:sp>
          <p:nvSpPr>
            <p:cNvPr id="7" name="Rectangle 9"/>
            <p:cNvSpPr>
              <a:spLocks noChangeArrowheads="1"/>
            </p:cNvSpPr>
            <p:nvPr/>
          </p:nvSpPr>
          <p:spPr bwMode="auto">
            <a:xfrm>
              <a:off x="7315200" y="2209800"/>
              <a:ext cx="533400" cy="533400"/>
            </a:xfrm>
            <a:prstGeom prst="rect">
              <a:avLst/>
            </a:prstGeom>
            <a:solidFill>
              <a:schemeClr val="bg1"/>
            </a:solidFill>
            <a:ln w="12700" algn="ctr">
              <a:noFill/>
              <a:round/>
              <a:headEnd/>
              <a:tailEnd/>
            </a:ln>
          </p:spPr>
          <p:txBody>
            <a:bodyPr/>
            <a:lstStyle/>
            <a:p>
              <a:endParaRPr lang="en-US" altLang="en-US"/>
            </a:p>
          </p:txBody>
        </p:sp>
        <p:sp>
          <p:nvSpPr>
            <p:cNvPr id="8" name="TextBox 10"/>
            <p:cNvSpPr txBox="1">
              <a:spLocks noChangeArrowheads="1"/>
            </p:cNvSpPr>
            <p:nvPr/>
          </p:nvSpPr>
          <p:spPr bwMode="auto">
            <a:xfrm>
              <a:off x="3429000" y="3733800"/>
              <a:ext cx="990600" cy="830263"/>
            </a:xfrm>
            <a:prstGeom prst="rect">
              <a:avLst/>
            </a:prstGeom>
            <a:noFill/>
            <a:ln w="9525">
              <a:noFill/>
              <a:miter lim="800000"/>
              <a:headEnd/>
              <a:tailEnd/>
            </a:ln>
          </p:spPr>
          <p:txBody>
            <a:bodyPr>
              <a:spAutoFit/>
            </a:bodyPr>
            <a:lstStyle/>
            <a:p>
              <a:r>
                <a:rPr lang="en-US" altLang="en-US">
                  <a:sym typeface="Symbol" pitchFamily="18" charset="2"/>
                </a:rPr>
                <a:t>=−</a:t>
              </a:r>
            </a:p>
            <a:p>
              <a:r>
                <a:rPr lang="en-US" altLang="en-US">
                  <a:sym typeface="Symbol" pitchFamily="18" charset="2"/>
                </a:rPr>
                <a:t> =3</a:t>
              </a:r>
              <a:endParaRPr lang="en-US" altLang="en-US"/>
            </a:p>
          </p:txBody>
        </p:sp>
        <p:sp>
          <p:nvSpPr>
            <p:cNvPr id="9" name="Text Box 10"/>
            <p:cNvSpPr txBox="1">
              <a:spLocks noChangeArrowheads="1"/>
            </p:cNvSpPr>
            <p:nvPr/>
          </p:nvSpPr>
          <p:spPr bwMode="auto">
            <a:xfrm>
              <a:off x="685800" y="4495800"/>
              <a:ext cx="3003550" cy="646113"/>
            </a:xfrm>
            <a:prstGeom prst="rect">
              <a:avLst/>
            </a:prstGeom>
            <a:noFill/>
            <a:ln w="12700">
              <a:noFill/>
              <a:miter lim="800000"/>
              <a:headEnd type="none" w="sm" len="sm"/>
              <a:tailEnd type="none" w="sm" len="sm"/>
            </a:ln>
          </p:spPr>
          <p:txBody>
            <a:bodyPr wrap="none">
              <a:spAutoFit/>
            </a:bodyPr>
            <a:lstStyle/>
            <a:p>
              <a:r>
                <a:rPr lang="en-US" altLang="en-US" sz="1800" i="1" dirty="0">
                  <a:solidFill>
                    <a:srgbClr val="FF0000"/>
                  </a:solidFill>
                  <a:latin typeface="Calibri" pitchFamily="34" charset="0"/>
                  <a:sym typeface="Symbol" pitchFamily="18" charset="2"/>
                </a:rPr>
                <a:t>MIN updates , based on kids.</a:t>
              </a:r>
            </a:p>
            <a:p>
              <a:r>
                <a:rPr lang="en-US" altLang="en-US" sz="1800" i="1" dirty="0">
                  <a:solidFill>
                    <a:srgbClr val="FF0000"/>
                  </a:solidFill>
                  <a:latin typeface="Calibri" pitchFamily="34" charset="0"/>
                  <a:sym typeface="Symbol" pitchFamily="18" charset="2"/>
                </a:rPr>
                <a:t>No change.</a:t>
              </a:r>
              <a:endParaRPr lang="en-US" altLang="en-US" sz="1800" i="1" dirty="0">
                <a:solidFill>
                  <a:srgbClr val="FF0000"/>
                </a:solidFill>
                <a:latin typeface="Calibri" pitchFamily="34" charset="0"/>
              </a:endParaRPr>
            </a:p>
          </p:txBody>
        </p:sp>
        <p:sp>
          <p:nvSpPr>
            <p:cNvPr id="10" name="TextBox 12"/>
            <p:cNvSpPr txBox="1">
              <a:spLocks noChangeArrowheads="1"/>
            </p:cNvSpPr>
            <p:nvPr/>
          </p:nvSpPr>
          <p:spPr bwMode="auto">
            <a:xfrm>
              <a:off x="5867400" y="2133600"/>
              <a:ext cx="990600" cy="830263"/>
            </a:xfrm>
            <a:prstGeom prst="rect">
              <a:avLst/>
            </a:prstGeom>
            <a:noFill/>
            <a:ln w="9525">
              <a:noFill/>
              <a:miter lim="800000"/>
              <a:headEnd/>
              <a:tailEnd/>
            </a:ln>
          </p:spPr>
          <p:txBody>
            <a:bodyPr>
              <a:spAutoFit/>
            </a:bodyPr>
            <a:lstStyle/>
            <a:p>
              <a:r>
                <a:rPr lang="en-US" altLang="en-US">
                  <a:sym typeface="Symbol" pitchFamily="18" charset="2"/>
                </a:rPr>
                <a:t>=−</a:t>
              </a:r>
            </a:p>
            <a:p>
              <a:r>
                <a:rPr lang="en-US" altLang="en-US">
                  <a:sym typeface="Symbol" pitchFamily="18" charset="2"/>
                </a:rPr>
                <a:t> =+</a:t>
              </a:r>
              <a:endParaRPr lang="en-US" alt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ontent Placeholder 3"/>
          <p:cNvGrpSpPr>
            <a:grpSpLocks noGrp="1"/>
          </p:cNvGrpSpPr>
          <p:nvPr>
            <p:ph idx="1"/>
          </p:nvPr>
        </p:nvGrpSpPr>
        <p:grpSpPr>
          <a:xfrm>
            <a:off x="457200" y="1600200"/>
            <a:ext cx="8229600" cy="4525963"/>
            <a:chOff x="1752600" y="1600200"/>
            <a:chExt cx="7010400" cy="4259263"/>
          </a:xfrm>
        </p:grpSpPr>
        <p:pic>
          <p:nvPicPr>
            <p:cNvPr id="5" name="Picture 3"/>
            <p:cNvPicPr>
              <a:picLocks noChangeAspect="1" noChangeArrowheads="1"/>
            </p:cNvPicPr>
            <p:nvPr/>
          </p:nvPicPr>
          <p:blipFill>
            <a:blip r:embed="rId2"/>
            <a:srcRect/>
            <a:stretch>
              <a:fillRect/>
            </a:stretch>
          </p:blipFill>
          <p:spPr bwMode="auto">
            <a:xfrm>
              <a:off x="1752600" y="1600200"/>
              <a:ext cx="7010400" cy="4259263"/>
            </a:xfrm>
            <a:prstGeom prst="rect">
              <a:avLst/>
            </a:prstGeom>
            <a:noFill/>
            <a:ln w="12700">
              <a:noFill/>
              <a:miter lim="800000"/>
              <a:headEnd type="none" w="sm" len="sm"/>
              <a:tailEnd type="none" w="sm" len="sm"/>
            </a:ln>
          </p:spPr>
        </p:pic>
        <p:sp>
          <p:nvSpPr>
            <p:cNvPr id="6" name="Text Box 10"/>
            <p:cNvSpPr txBox="1">
              <a:spLocks noChangeArrowheads="1"/>
            </p:cNvSpPr>
            <p:nvPr/>
          </p:nvSpPr>
          <p:spPr bwMode="auto">
            <a:xfrm>
              <a:off x="4191000" y="1752600"/>
              <a:ext cx="3068638" cy="369888"/>
            </a:xfrm>
            <a:prstGeom prst="rect">
              <a:avLst/>
            </a:prstGeom>
            <a:noFill/>
            <a:ln w="12700">
              <a:noFill/>
              <a:miter lim="800000"/>
              <a:headEnd type="none" w="sm" len="sm"/>
              <a:tailEnd type="none" w="sm" len="sm"/>
            </a:ln>
          </p:spPr>
          <p:txBody>
            <a:bodyPr wrap="none">
              <a:spAutoFit/>
            </a:bodyPr>
            <a:lstStyle/>
            <a:p>
              <a:r>
                <a:rPr lang="en-US" altLang="en-US" sz="1800" i="1" dirty="0">
                  <a:solidFill>
                    <a:srgbClr val="FF0000"/>
                  </a:solidFill>
                  <a:latin typeface="Calibri" pitchFamily="34" charset="0"/>
                  <a:sym typeface="Symbol" pitchFamily="18" charset="2"/>
                </a:rPr>
                <a:t>MAX updates , based on kids.</a:t>
              </a:r>
            </a:p>
          </p:txBody>
        </p:sp>
        <p:sp>
          <p:nvSpPr>
            <p:cNvPr id="7" name="TextBox 7"/>
            <p:cNvSpPr txBox="1">
              <a:spLocks noChangeArrowheads="1"/>
            </p:cNvSpPr>
            <p:nvPr/>
          </p:nvSpPr>
          <p:spPr bwMode="auto">
            <a:xfrm>
              <a:off x="5867400" y="1981200"/>
              <a:ext cx="990600" cy="830263"/>
            </a:xfrm>
            <a:prstGeom prst="rect">
              <a:avLst/>
            </a:prstGeom>
            <a:noFill/>
            <a:ln w="9525">
              <a:noFill/>
              <a:miter lim="800000"/>
              <a:headEnd/>
              <a:tailEnd/>
            </a:ln>
          </p:spPr>
          <p:txBody>
            <a:bodyPr>
              <a:spAutoFit/>
            </a:bodyPr>
            <a:lstStyle/>
            <a:p>
              <a:r>
                <a:rPr lang="en-US" altLang="en-US" dirty="0">
                  <a:solidFill>
                    <a:srgbClr val="FF0000"/>
                  </a:solidFill>
                  <a:sym typeface="Symbol" pitchFamily="18" charset="2"/>
                </a:rPr>
                <a:t>=3</a:t>
              </a:r>
            </a:p>
            <a:p>
              <a:r>
                <a:rPr lang="en-US" altLang="en-US" dirty="0">
                  <a:sym typeface="Symbol" pitchFamily="18" charset="2"/>
                </a:rPr>
                <a:t> =+</a:t>
              </a:r>
              <a:endParaRPr lang="en-US" altLang="en-US" dirty="0"/>
            </a:p>
          </p:txBody>
        </p:sp>
        <p:sp>
          <p:nvSpPr>
            <p:cNvPr id="8" name="Text Box 10"/>
            <p:cNvSpPr txBox="1">
              <a:spLocks noChangeArrowheads="1"/>
            </p:cNvSpPr>
            <p:nvPr/>
          </p:nvSpPr>
          <p:spPr bwMode="auto">
            <a:xfrm>
              <a:off x="5791200" y="3352800"/>
              <a:ext cx="1525588" cy="646113"/>
            </a:xfrm>
            <a:prstGeom prst="rect">
              <a:avLst/>
            </a:prstGeom>
            <a:noFill/>
            <a:ln w="12700">
              <a:noFill/>
              <a:miter lim="800000"/>
              <a:headEnd type="none" w="sm" len="sm"/>
              <a:tailEnd type="none" w="sm" len="sm"/>
            </a:ln>
          </p:spPr>
          <p:txBody>
            <a:bodyPr wrap="none">
              <a:spAutoFit/>
            </a:bodyPr>
            <a:lstStyle/>
            <a:p>
              <a:r>
                <a:rPr lang="en-US" altLang="en-US" sz="1800" i="1" dirty="0">
                  <a:solidFill>
                    <a:srgbClr val="FF0000"/>
                  </a:solidFill>
                  <a:latin typeface="Calibri" pitchFamily="34" charset="0"/>
                  <a:sym typeface="Symbol" pitchFamily="18" charset="2"/>
                </a:rPr>
                <a:t>3 is returned</a:t>
              </a:r>
            </a:p>
            <a:p>
              <a:r>
                <a:rPr lang="en-US" altLang="en-US" sz="1800" i="1" dirty="0">
                  <a:solidFill>
                    <a:srgbClr val="FF0000"/>
                  </a:solidFill>
                  <a:latin typeface="Calibri" pitchFamily="34" charset="0"/>
                  <a:sym typeface="Symbol" pitchFamily="18" charset="2"/>
                </a:rPr>
                <a:t>as node value.</a:t>
              </a:r>
            </a:p>
          </p:txBody>
        </p:sp>
        <p:cxnSp>
          <p:nvCxnSpPr>
            <p:cNvPr id="9" name="Straight Arrow Connector 10"/>
            <p:cNvCxnSpPr>
              <a:cxnSpLocks noChangeShapeType="1"/>
            </p:cNvCxnSpPr>
            <p:nvPr/>
          </p:nvCxnSpPr>
          <p:spPr bwMode="auto">
            <a:xfrm flipV="1">
              <a:off x="5257800" y="2743200"/>
              <a:ext cx="1905000" cy="838200"/>
            </a:xfrm>
            <a:prstGeom prst="straightConnector1">
              <a:avLst/>
            </a:prstGeom>
            <a:noFill/>
            <a:ln w="12700" algn="ctr">
              <a:solidFill>
                <a:srgbClr val="FF0000"/>
              </a:solidFill>
              <a:round/>
              <a:headEnd/>
              <a:tailEnd type="arrow" w="med" len="med"/>
            </a:ln>
          </p:spPr>
        </p:cxnSp>
        <p:sp>
          <p:nvSpPr>
            <p:cNvPr id="10" name="Rectangle 9"/>
            <p:cNvSpPr>
              <a:spLocks noChangeArrowheads="1"/>
            </p:cNvSpPr>
            <p:nvPr/>
          </p:nvSpPr>
          <p:spPr bwMode="auto">
            <a:xfrm>
              <a:off x="7315200" y="2133600"/>
              <a:ext cx="533400" cy="457200"/>
            </a:xfrm>
            <a:prstGeom prst="rect">
              <a:avLst/>
            </a:prstGeom>
            <a:solidFill>
              <a:schemeClr val="bg1"/>
            </a:solidFill>
            <a:ln w="12700" algn="ctr">
              <a:noFill/>
              <a:round/>
              <a:headEnd/>
              <a:tailEnd/>
            </a:ln>
          </p:spPr>
          <p:txBody>
            <a:bodyPr/>
            <a:lstStyle/>
            <a:p>
              <a:endParaRPr lang="en-US" alt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ontent Placeholder 3"/>
          <p:cNvGrpSpPr>
            <a:grpSpLocks noGrp="1"/>
          </p:cNvGrpSpPr>
          <p:nvPr>
            <p:ph idx="1"/>
          </p:nvPr>
        </p:nvGrpSpPr>
        <p:grpSpPr>
          <a:xfrm>
            <a:off x="722140" y="1571612"/>
            <a:ext cx="8207578" cy="4525963"/>
            <a:chOff x="1494904" y="1572615"/>
            <a:chExt cx="7262377" cy="4367213"/>
          </a:xfrm>
        </p:grpSpPr>
        <p:pic>
          <p:nvPicPr>
            <p:cNvPr id="5" name="Picture 3"/>
            <p:cNvPicPr>
              <a:picLocks noChangeAspect="1" noChangeArrowheads="1"/>
            </p:cNvPicPr>
            <p:nvPr/>
          </p:nvPicPr>
          <p:blipFill>
            <a:blip r:embed="rId2"/>
            <a:srcRect/>
            <a:stretch>
              <a:fillRect/>
            </a:stretch>
          </p:blipFill>
          <p:spPr bwMode="auto">
            <a:xfrm>
              <a:off x="1494904" y="1572615"/>
              <a:ext cx="6819900" cy="4367213"/>
            </a:xfrm>
            <a:prstGeom prst="rect">
              <a:avLst/>
            </a:prstGeom>
            <a:noFill/>
            <a:ln w="12700">
              <a:noFill/>
              <a:miter lim="800000"/>
              <a:headEnd type="none" w="sm" len="sm"/>
              <a:tailEnd type="none" w="sm" len="sm"/>
            </a:ln>
          </p:spPr>
        </p:pic>
        <p:sp>
          <p:nvSpPr>
            <p:cNvPr id="6" name="TextBox 8"/>
            <p:cNvSpPr txBox="1">
              <a:spLocks noChangeArrowheads="1"/>
            </p:cNvSpPr>
            <p:nvPr/>
          </p:nvSpPr>
          <p:spPr bwMode="auto">
            <a:xfrm>
              <a:off x="5105400" y="1828800"/>
              <a:ext cx="990600" cy="830263"/>
            </a:xfrm>
            <a:prstGeom prst="rect">
              <a:avLst/>
            </a:prstGeom>
            <a:noFill/>
            <a:ln w="9525">
              <a:noFill/>
              <a:miter lim="800000"/>
              <a:headEnd/>
              <a:tailEnd/>
            </a:ln>
          </p:spPr>
          <p:txBody>
            <a:bodyPr>
              <a:spAutoFit/>
            </a:bodyPr>
            <a:lstStyle/>
            <a:p>
              <a:r>
                <a:rPr lang="en-US" altLang="en-US" dirty="0">
                  <a:sym typeface="Symbol" pitchFamily="18" charset="2"/>
                </a:rPr>
                <a:t>=3</a:t>
              </a:r>
            </a:p>
            <a:p>
              <a:r>
                <a:rPr lang="en-US" altLang="en-US" dirty="0">
                  <a:sym typeface="Symbol" pitchFamily="18" charset="2"/>
                </a:rPr>
                <a:t> =+</a:t>
              </a:r>
              <a:endParaRPr lang="en-US" altLang="en-US" dirty="0"/>
            </a:p>
          </p:txBody>
        </p:sp>
        <p:sp>
          <p:nvSpPr>
            <p:cNvPr id="7" name="TextBox 9"/>
            <p:cNvSpPr txBox="1">
              <a:spLocks noChangeArrowheads="1"/>
            </p:cNvSpPr>
            <p:nvPr/>
          </p:nvSpPr>
          <p:spPr bwMode="auto">
            <a:xfrm>
              <a:off x="6881726" y="3124200"/>
              <a:ext cx="990600" cy="830263"/>
            </a:xfrm>
            <a:prstGeom prst="rect">
              <a:avLst/>
            </a:prstGeom>
            <a:solidFill>
              <a:schemeClr val="bg1"/>
            </a:solidFill>
            <a:ln w="9525">
              <a:noFill/>
              <a:miter lim="800000"/>
              <a:headEnd/>
              <a:tailEnd/>
            </a:ln>
          </p:spPr>
          <p:txBody>
            <a:bodyPr>
              <a:spAutoFit/>
            </a:bodyPr>
            <a:lstStyle/>
            <a:p>
              <a:r>
                <a:rPr lang="en-US" altLang="en-US" dirty="0">
                  <a:solidFill>
                    <a:srgbClr val="FF0000"/>
                  </a:solidFill>
                  <a:sym typeface="Symbol" pitchFamily="18" charset="2"/>
                </a:rPr>
                <a:t>=3</a:t>
              </a:r>
            </a:p>
            <a:p>
              <a:r>
                <a:rPr lang="en-US" altLang="en-US" dirty="0">
                  <a:solidFill>
                    <a:srgbClr val="FF0000"/>
                  </a:solidFill>
                  <a:sym typeface="Symbol" pitchFamily="18" charset="2"/>
                </a:rPr>
                <a:t> =+</a:t>
              </a:r>
              <a:endParaRPr lang="en-US" altLang="en-US" dirty="0">
                <a:solidFill>
                  <a:srgbClr val="FF0000"/>
                </a:solidFill>
              </a:endParaRPr>
            </a:p>
          </p:txBody>
        </p:sp>
        <p:sp>
          <p:nvSpPr>
            <p:cNvPr id="8" name="Text Box 10"/>
            <p:cNvSpPr txBox="1">
              <a:spLocks noChangeArrowheads="1"/>
            </p:cNvSpPr>
            <p:nvPr/>
          </p:nvSpPr>
          <p:spPr bwMode="auto">
            <a:xfrm>
              <a:off x="6768143" y="2819400"/>
              <a:ext cx="1989138" cy="369888"/>
            </a:xfrm>
            <a:prstGeom prst="rect">
              <a:avLst/>
            </a:prstGeom>
            <a:noFill/>
            <a:ln w="12700">
              <a:noFill/>
              <a:miter lim="800000"/>
              <a:headEnd type="none" w="sm" len="sm"/>
              <a:tailEnd type="none" w="sm" len="sm"/>
            </a:ln>
          </p:spPr>
          <p:txBody>
            <a:bodyPr wrap="none">
              <a:spAutoFit/>
            </a:bodyPr>
            <a:lstStyle/>
            <a:p>
              <a:r>
                <a:rPr lang="en-US" altLang="en-US" sz="1800" i="1">
                  <a:solidFill>
                    <a:srgbClr val="FF0000"/>
                  </a:solidFill>
                  <a:latin typeface="Calibri" pitchFamily="34" charset="0"/>
                  <a:sym typeface="Symbol" pitchFamily="18" charset="2"/>
                </a:rPr>
                <a:t>, , passed to kids</a:t>
              </a:r>
              <a:endParaRPr lang="en-US" altLang="en-US" sz="1800" i="1">
                <a:solidFill>
                  <a:srgbClr val="FF0000"/>
                </a:solidFill>
                <a:latin typeface="Calibri" pitchFamily="34" charset="0"/>
              </a:endParaRPr>
            </a:p>
          </p:txBody>
        </p:sp>
        <p:cxnSp>
          <p:nvCxnSpPr>
            <p:cNvPr id="9" name="Straight Arrow Connector 13"/>
            <p:cNvCxnSpPr>
              <a:cxnSpLocks noChangeShapeType="1"/>
            </p:cNvCxnSpPr>
            <p:nvPr/>
          </p:nvCxnSpPr>
          <p:spPr bwMode="auto">
            <a:xfrm rot="5400000">
              <a:off x="6057901" y="2933700"/>
              <a:ext cx="838200" cy="3175"/>
            </a:xfrm>
            <a:prstGeom prst="straightConnector1">
              <a:avLst/>
            </a:prstGeom>
            <a:noFill/>
            <a:ln w="12700" algn="ctr">
              <a:solidFill>
                <a:srgbClr val="FF0000"/>
              </a:solidFill>
              <a:round/>
              <a:headEnd/>
              <a:tailEnd type="arrow" w="med" len="med"/>
            </a:ln>
          </p:spPr>
        </p:cxnSp>
        <p:sp>
          <p:nvSpPr>
            <p:cNvPr id="10" name="Rectangle 10"/>
            <p:cNvSpPr>
              <a:spLocks noChangeArrowheads="1"/>
            </p:cNvSpPr>
            <p:nvPr/>
          </p:nvSpPr>
          <p:spPr bwMode="auto">
            <a:xfrm>
              <a:off x="6797738" y="1981201"/>
              <a:ext cx="533400" cy="457200"/>
            </a:xfrm>
            <a:prstGeom prst="rect">
              <a:avLst/>
            </a:prstGeom>
            <a:solidFill>
              <a:schemeClr val="bg1"/>
            </a:solidFill>
            <a:ln w="12700" algn="ctr">
              <a:noFill/>
              <a:round/>
              <a:headEnd/>
              <a:tailEnd/>
            </a:ln>
          </p:spPr>
          <p:txBody>
            <a:bodyPr/>
            <a:lstStyle/>
            <a:p>
              <a:endParaRPr lang="en-US" alt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pSp>
        <p:nvGrpSpPr>
          <p:cNvPr id="4" name="Content Placeholder 3"/>
          <p:cNvGrpSpPr>
            <a:grpSpLocks noGrp="1"/>
          </p:cNvGrpSpPr>
          <p:nvPr>
            <p:ph idx="1"/>
          </p:nvPr>
        </p:nvGrpSpPr>
        <p:grpSpPr>
          <a:xfrm>
            <a:off x="457200" y="1600200"/>
            <a:ext cx="8229600" cy="4525963"/>
            <a:chOff x="1260475" y="1600200"/>
            <a:chExt cx="6910754" cy="4367213"/>
          </a:xfrm>
        </p:grpSpPr>
        <p:pic>
          <p:nvPicPr>
            <p:cNvPr id="5" name="Picture 3"/>
            <p:cNvPicPr>
              <a:picLocks noChangeAspect="1" noChangeArrowheads="1"/>
            </p:cNvPicPr>
            <p:nvPr/>
          </p:nvPicPr>
          <p:blipFill>
            <a:blip r:embed="rId2"/>
            <a:srcRect/>
            <a:stretch>
              <a:fillRect/>
            </a:stretch>
          </p:blipFill>
          <p:spPr bwMode="auto">
            <a:xfrm>
              <a:off x="1260475" y="1600200"/>
              <a:ext cx="6819900" cy="4367213"/>
            </a:xfrm>
            <a:prstGeom prst="rect">
              <a:avLst/>
            </a:prstGeom>
            <a:noFill/>
            <a:ln w="12700">
              <a:noFill/>
              <a:miter lim="800000"/>
              <a:headEnd type="none" w="sm" len="sm"/>
              <a:tailEnd type="none" w="sm" len="sm"/>
            </a:ln>
          </p:spPr>
        </p:pic>
        <p:sp>
          <p:nvSpPr>
            <p:cNvPr id="6" name="TextBox 8"/>
            <p:cNvSpPr txBox="1">
              <a:spLocks noChangeArrowheads="1"/>
            </p:cNvSpPr>
            <p:nvPr/>
          </p:nvSpPr>
          <p:spPr bwMode="auto">
            <a:xfrm>
              <a:off x="6553200" y="3200400"/>
              <a:ext cx="990600" cy="830263"/>
            </a:xfrm>
            <a:prstGeom prst="rect">
              <a:avLst/>
            </a:prstGeom>
            <a:solidFill>
              <a:schemeClr val="bg1"/>
            </a:solidFill>
            <a:ln w="9525">
              <a:noFill/>
              <a:miter lim="800000"/>
              <a:headEnd/>
              <a:tailEnd/>
            </a:ln>
          </p:spPr>
          <p:txBody>
            <a:bodyPr>
              <a:spAutoFit/>
            </a:bodyPr>
            <a:lstStyle/>
            <a:p>
              <a:r>
                <a:rPr lang="en-US" altLang="en-US">
                  <a:solidFill>
                    <a:srgbClr val="FF0000"/>
                  </a:solidFill>
                  <a:sym typeface="Symbol" pitchFamily="18" charset="2"/>
                </a:rPr>
                <a:t>=3</a:t>
              </a:r>
            </a:p>
            <a:p>
              <a:r>
                <a:rPr lang="en-US" altLang="en-US">
                  <a:solidFill>
                    <a:srgbClr val="FF0000"/>
                  </a:solidFill>
                  <a:sym typeface="Symbol" pitchFamily="18" charset="2"/>
                </a:rPr>
                <a:t> =2</a:t>
              </a:r>
              <a:endParaRPr lang="en-US" altLang="en-US">
                <a:solidFill>
                  <a:srgbClr val="FF0000"/>
                </a:solidFill>
              </a:endParaRPr>
            </a:p>
          </p:txBody>
        </p:sp>
        <p:sp>
          <p:nvSpPr>
            <p:cNvPr id="7" name="Text Box 10"/>
            <p:cNvSpPr txBox="1">
              <a:spLocks noChangeArrowheads="1"/>
            </p:cNvSpPr>
            <p:nvPr/>
          </p:nvSpPr>
          <p:spPr bwMode="auto">
            <a:xfrm>
              <a:off x="7391400" y="3276600"/>
              <a:ext cx="779829" cy="923330"/>
            </a:xfrm>
            <a:prstGeom prst="rect">
              <a:avLst/>
            </a:prstGeom>
            <a:noFill/>
            <a:ln w="12700">
              <a:noFill/>
              <a:miter lim="800000"/>
              <a:headEnd type="none" w="sm" len="sm"/>
              <a:tailEnd type="none" w="sm" len="sm"/>
            </a:ln>
          </p:spPr>
          <p:txBody>
            <a:bodyPr wrap="none">
              <a:spAutoFit/>
            </a:bodyPr>
            <a:lstStyle/>
            <a:p>
              <a:r>
                <a:rPr lang="en-US" altLang="en-US" sz="1800" i="1" dirty="0">
                  <a:solidFill>
                    <a:srgbClr val="FF0000"/>
                  </a:solidFill>
                  <a:latin typeface="Calibri" pitchFamily="34" charset="0"/>
                  <a:sym typeface="Symbol" pitchFamily="18" charset="2"/>
                </a:rPr>
                <a:t> ≥ ,</a:t>
              </a:r>
            </a:p>
            <a:p>
              <a:r>
                <a:rPr lang="en-US" altLang="en-US" sz="1800" i="1" dirty="0" smtClean="0">
                  <a:solidFill>
                    <a:srgbClr val="FF0000"/>
                  </a:solidFill>
                  <a:latin typeface="Calibri" pitchFamily="34" charset="0"/>
                  <a:sym typeface="Symbol" pitchFamily="18" charset="2"/>
                </a:rPr>
                <a:t>So,</a:t>
              </a:r>
            </a:p>
            <a:p>
              <a:r>
                <a:rPr lang="en-US" altLang="en-US" i="1" dirty="0" smtClean="0">
                  <a:solidFill>
                    <a:srgbClr val="FF0000"/>
                  </a:solidFill>
                  <a:latin typeface="Calibri" pitchFamily="34" charset="0"/>
                  <a:sym typeface="Symbol" pitchFamily="18" charset="2"/>
                </a:rPr>
                <a:t>cutoff.</a:t>
              </a:r>
              <a:endParaRPr lang="en-US" altLang="en-US" sz="1800" i="1" dirty="0">
                <a:solidFill>
                  <a:srgbClr val="FF0000"/>
                </a:solidFill>
                <a:latin typeface="Calibri" pitchFamily="34" charset="0"/>
                <a:sym typeface="Symbol" pitchFamily="18" charset="2"/>
              </a:endParaRPr>
            </a:p>
          </p:txBody>
        </p:sp>
        <p:sp>
          <p:nvSpPr>
            <p:cNvPr id="8" name="TextBox 10"/>
            <p:cNvSpPr txBox="1">
              <a:spLocks noChangeArrowheads="1"/>
            </p:cNvSpPr>
            <p:nvPr/>
          </p:nvSpPr>
          <p:spPr bwMode="auto">
            <a:xfrm>
              <a:off x="5029200" y="1905000"/>
              <a:ext cx="990600" cy="830263"/>
            </a:xfrm>
            <a:prstGeom prst="rect">
              <a:avLst/>
            </a:prstGeom>
            <a:noFill/>
            <a:ln w="9525">
              <a:noFill/>
              <a:miter lim="800000"/>
              <a:headEnd/>
              <a:tailEnd/>
            </a:ln>
          </p:spPr>
          <p:txBody>
            <a:bodyPr>
              <a:spAutoFit/>
            </a:bodyPr>
            <a:lstStyle/>
            <a:p>
              <a:r>
                <a:rPr lang="en-US" altLang="en-US">
                  <a:sym typeface="Symbol" pitchFamily="18" charset="2"/>
                </a:rPr>
                <a:t>=3</a:t>
              </a:r>
            </a:p>
            <a:p>
              <a:r>
                <a:rPr lang="en-US" altLang="en-US">
                  <a:sym typeface="Symbol" pitchFamily="18" charset="2"/>
                </a:rPr>
                <a:t> =+</a:t>
              </a:r>
              <a:endParaRPr lang="en-US" altLang="en-US"/>
            </a:p>
          </p:txBody>
        </p:sp>
        <p:sp>
          <p:nvSpPr>
            <p:cNvPr id="9" name="Rectangle 10"/>
            <p:cNvSpPr>
              <a:spLocks noChangeArrowheads="1"/>
            </p:cNvSpPr>
            <p:nvPr/>
          </p:nvSpPr>
          <p:spPr bwMode="auto">
            <a:xfrm>
              <a:off x="6553200" y="1981200"/>
              <a:ext cx="533400" cy="457200"/>
            </a:xfrm>
            <a:prstGeom prst="rect">
              <a:avLst/>
            </a:prstGeom>
            <a:solidFill>
              <a:schemeClr val="bg1"/>
            </a:solidFill>
            <a:ln w="12700" algn="ctr">
              <a:noFill/>
              <a:round/>
              <a:headEnd/>
              <a:tailEnd/>
            </a:ln>
          </p:spPr>
          <p:txBody>
            <a:bodyPr/>
            <a:lstStyle/>
            <a:p>
              <a:endParaRPr lang="en-US" alt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62052" y="1285860"/>
            <a:ext cx="7467600" cy="2987675"/>
            <a:chOff x="-2438400" y="2346325"/>
            <a:chExt cx="7467600" cy="2987675"/>
          </a:xfrm>
        </p:grpSpPr>
        <p:pic>
          <p:nvPicPr>
            <p:cNvPr id="7" name="Picture 3"/>
            <p:cNvPicPr>
              <a:picLocks noChangeAspect="1" noChangeArrowheads="1"/>
            </p:cNvPicPr>
            <p:nvPr/>
          </p:nvPicPr>
          <p:blipFill>
            <a:blip r:embed="rId2"/>
            <a:srcRect/>
            <a:stretch>
              <a:fillRect/>
            </a:stretch>
          </p:blipFill>
          <p:spPr bwMode="auto">
            <a:xfrm>
              <a:off x="-2438400" y="2346325"/>
              <a:ext cx="7467600" cy="2987675"/>
            </a:xfrm>
            <a:prstGeom prst="rect">
              <a:avLst/>
            </a:prstGeom>
            <a:noFill/>
            <a:ln w="12700">
              <a:noFill/>
              <a:miter lim="800000"/>
              <a:headEnd type="none" w="sm" len="sm"/>
              <a:tailEnd type="none" w="sm" len="sm"/>
            </a:ln>
          </p:spPr>
        </p:pic>
        <p:pic>
          <p:nvPicPr>
            <p:cNvPr id="8" name="Picture 8"/>
            <p:cNvPicPr>
              <a:picLocks noChangeAspect="1" noChangeArrowheads="1"/>
            </p:cNvPicPr>
            <p:nvPr/>
          </p:nvPicPr>
          <p:blipFill>
            <a:blip r:embed="rId3"/>
            <a:srcRect/>
            <a:stretch>
              <a:fillRect/>
            </a:stretch>
          </p:blipFill>
          <p:spPr bwMode="auto">
            <a:xfrm>
              <a:off x="1371600" y="2398713"/>
              <a:ext cx="685800" cy="315912"/>
            </a:xfrm>
            <a:prstGeom prst="rect">
              <a:avLst/>
            </a:prstGeom>
            <a:noFill/>
            <a:ln w="12700">
              <a:noFill/>
              <a:miter lim="800000"/>
              <a:headEnd type="none" w="sm" len="sm"/>
              <a:tailEnd type="none" w="sm" len="sm"/>
            </a:ln>
          </p:spPr>
        </p:pic>
        <p:sp>
          <p:nvSpPr>
            <p:cNvPr id="9" name="TextBox 11"/>
            <p:cNvSpPr txBox="1">
              <a:spLocks noChangeArrowheads="1"/>
            </p:cNvSpPr>
            <p:nvPr/>
          </p:nvSpPr>
          <p:spPr bwMode="auto">
            <a:xfrm>
              <a:off x="3048000" y="3352800"/>
              <a:ext cx="1295400" cy="400050"/>
            </a:xfrm>
            <a:prstGeom prst="rect">
              <a:avLst/>
            </a:prstGeom>
            <a:solidFill>
              <a:schemeClr val="bg1"/>
            </a:solidFill>
            <a:ln w="9525">
              <a:noFill/>
              <a:miter lim="800000"/>
              <a:headEnd/>
              <a:tailEnd/>
            </a:ln>
          </p:spPr>
          <p:txBody>
            <a:bodyPr>
              <a:spAutoFit/>
            </a:bodyPr>
            <a:lstStyle/>
            <a:p>
              <a:r>
                <a:rPr lang="en-US" altLang="en-US" sz="2000" b="1">
                  <a:latin typeface="Arial" pitchFamily="34" charset="0"/>
                  <a:cs typeface="Arial" pitchFamily="34" charset="0"/>
                </a:rPr>
                <a:t>2</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Present Status</a:t>
            </a:r>
            <a:endParaRPr lang="en-IN" dirty="0"/>
          </a:p>
        </p:txBody>
      </p:sp>
      <p:pic>
        <p:nvPicPr>
          <p:cNvPr id="8" name="Content Placeholder 7" descr="Screenshot (20).png"/>
          <p:cNvPicPr>
            <a:picLocks noGrp="1" noChangeAspect="1"/>
          </p:cNvPicPr>
          <p:nvPr>
            <p:ph idx="1"/>
          </p:nvPr>
        </p:nvPicPr>
        <p:blipFill>
          <a:blip r:embed="rId2"/>
          <a:stretch>
            <a:fillRect/>
          </a:stretch>
        </p:blipFill>
        <p:spPr>
          <a:xfrm>
            <a:off x="457200" y="1722995"/>
            <a:ext cx="8229600" cy="4280373"/>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85000" lnSpcReduction="10000"/>
          </a:bodyPr>
          <a:lstStyle/>
          <a:p>
            <a:pPr lvl="0" algn="just"/>
            <a:r>
              <a:rPr lang="en-US" dirty="0" smtClean="0"/>
              <a:t>A.A. </a:t>
            </a:r>
            <a:r>
              <a:rPr lang="en-US" dirty="0" err="1" smtClean="0"/>
              <a:t>Elnaggar</a:t>
            </a:r>
            <a:r>
              <a:rPr lang="en-US" dirty="0" smtClean="0"/>
              <a:t>, </a:t>
            </a:r>
            <a:r>
              <a:rPr lang="en-US" dirty="0" err="1" smtClean="0"/>
              <a:t>M.A.Aziem</a:t>
            </a:r>
            <a:r>
              <a:rPr lang="en-US" dirty="0" smtClean="0"/>
              <a:t> and </a:t>
            </a:r>
            <a:r>
              <a:rPr lang="en-US" dirty="0" err="1" smtClean="0"/>
              <a:t>M.Gadallah</a:t>
            </a:r>
            <a:r>
              <a:rPr lang="en-US" dirty="0" smtClean="0"/>
              <a:t>, A Comparative Study of Game Tree Searching Methods. International Journal of Advanced Computer Science and Applications. Vol.5,No.5, pp.68-77, 2014.</a:t>
            </a:r>
          </a:p>
          <a:p>
            <a:pPr algn="just"/>
            <a:r>
              <a:rPr lang="en-IN" dirty="0" smtClean="0"/>
              <a:t>Magnuson, Max (2015) "Monte Carlo Tree Search and Its Applications," Scholarly Horizons: University of Minnesota, Morris Undergraduate Journal: Vol. 2: </a:t>
            </a:r>
            <a:r>
              <a:rPr lang="en-IN" dirty="0" err="1" smtClean="0"/>
              <a:t>Iss</a:t>
            </a:r>
            <a:r>
              <a:rPr lang="en-IN" dirty="0" smtClean="0"/>
              <a:t>. 2, Article 4,pp.1-7.</a:t>
            </a:r>
            <a:endParaRPr lang="en-US" dirty="0" smtClean="0"/>
          </a:p>
          <a:p>
            <a:pPr algn="just"/>
            <a:r>
              <a:rPr lang="en-US" dirty="0" smtClean="0"/>
              <a:t>AI Principles, Nilsson, chapter 3</a:t>
            </a:r>
          </a:p>
          <a:p>
            <a:pPr algn="just"/>
            <a:r>
              <a:rPr lang="en-US" dirty="0" smtClean="0"/>
              <a:t> Book- AI, Rich &amp; Knight </a:t>
            </a:r>
          </a:p>
          <a:p>
            <a:pPr lvl="0" algn="just"/>
            <a:endParaRPr lang="en-IN" dirty="0" smtClean="0"/>
          </a:p>
          <a:p>
            <a:pPr algn="just">
              <a:buNone/>
            </a:pP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83763" y="2967335"/>
            <a:ext cx="5376472"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lumMod val="60000"/>
                    <a:lumOff val="40000"/>
                  </a:schemeClr>
                </a:solidFill>
                <a:effectLst/>
              </a:rPr>
              <a:t>THANK YOU ALL</a:t>
            </a:r>
            <a:endParaRPr lang="en-IN" sz="5400" b="1" cap="none" spc="0" dirty="0">
              <a:ln/>
              <a:solidFill>
                <a:schemeClr val="accent3">
                  <a:lumMod val="60000"/>
                  <a:lumOff val="40000"/>
                </a:schemeClr>
              </a:solidFill>
              <a:effectLst/>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r>
              <a:rPr lang="en-US" dirty="0" smtClean="0"/>
              <a:t>Introduction</a:t>
            </a:r>
          </a:p>
          <a:p>
            <a:r>
              <a:rPr lang="en-US" dirty="0" smtClean="0"/>
              <a:t>Objectives</a:t>
            </a:r>
            <a:endParaRPr lang="en-US" dirty="0" smtClean="0"/>
          </a:p>
          <a:p>
            <a:r>
              <a:rPr lang="en-US" dirty="0" smtClean="0"/>
              <a:t>About Mini-Max &amp; Alpha-Beta</a:t>
            </a:r>
          </a:p>
          <a:p>
            <a:r>
              <a:rPr lang="en-US" dirty="0" smtClean="0"/>
              <a:t>Present Status</a:t>
            </a:r>
          </a:p>
          <a:p>
            <a:r>
              <a:rPr lang="en-US" dirty="0" smtClean="0"/>
              <a:t>References</a:t>
            </a:r>
            <a:endParaRPr lang="en-US" dirty="0" smtClean="0"/>
          </a:p>
        </p:txBody>
      </p:sp>
    </p:spTree>
    <p:extLst>
      <p:ext uri="{BB962C8B-B14F-4D97-AF65-F5344CB8AC3E}">
        <p14:creationId xmlns="" xmlns:p14="http://schemas.microsoft.com/office/powerpoint/2010/main" val="3788405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8229600" cy="4900634"/>
          </a:xfrm>
        </p:spPr>
        <p:txBody>
          <a:bodyPr>
            <a:normAutofit fontScale="92500" lnSpcReduction="10000"/>
          </a:bodyPr>
          <a:lstStyle/>
          <a:p>
            <a:pPr algn="just"/>
            <a:r>
              <a:rPr lang="en-US" dirty="0" smtClean="0"/>
              <a:t>In the area of today's technology, Game playing is a terminology, where a game is played in between a human and a computer.</a:t>
            </a:r>
          </a:p>
          <a:p>
            <a:pPr algn="just"/>
            <a:r>
              <a:rPr lang="en-US" dirty="0" smtClean="0"/>
              <a:t>The advances in this field with artificial intelligence finally allowed computers to win humans in most complex games. </a:t>
            </a:r>
          </a:p>
          <a:p>
            <a:pPr algn="just"/>
            <a:r>
              <a:rPr lang="en-US" dirty="0" smtClean="0"/>
              <a:t>Game playing, besides the topic of attraction to the people, has close relation to </a:t>
            </a:r>
            <a:r>
              <a:rPr lang="en-US" i="1" dirty="0" smtClean="0"/>
              <a:t>intelligence, </a:t>
            </a:r>
            <a:r>
              <a:rPr lang="en-US" dirty="0" smtClean="0"/>
              <a:t>and its well defined states and rules. </a:t>
            </a:r>
          </a:p>
          <a:p>
            <a:pPr algn="just"/>
            <a:r>
              <a:rPr lang="en-US" dirty="0" smtClean="0"/>
              <a:t>The most commonly used AI technique is “Search”. </a:t>
            </a:r>
          </a:p>
          <a:p>
            <a:pPr algn="just"/>
            <a:endParaRPr lang="en-US" dirty="0" smtClean="0"/>
          </a:p>
          <a:p>
            <a:pPr algn="just">
              <a:buNone/>
            </a:pPr>
            <a:endParaRPr lang="en-US" dirty="0" smtClean="0"/>
          </a:p>
          <a:p>
            <a:pPr algn="just">
              <a:buNone/>
            </a:pPr>
            <a:endParaRPr lang="en-US" dirty="0" smtClean="0"/>
          </a:p>
        </p:txBody>
      </p:sp>
    </p:spTree>
    <p:extLst>
      <p:ext uri="{BB962C8B-B14F-4D97-AF65-F5344CB8AC3E}">
        <p14:creationId xmlns="" xmlns:p14="http://schemas.microsoft.com/office/powerpoint/2010/main" val="1016865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ZERO-SUM GAME</a:t>
            </a:r>
            <a:endParaRPr lang="en-IN" dirty="0"/>
          </a:p>
        </p:txBody>
      </p:sp>
      <p:sp>
        <p:nvSpPr>
          <p:cNvPr id="3" name="Content Placeholder 2"/>
          <p:cNvSpPr>
            <a:spLocks noGrp="1"/>
          </p:cNvSpPr>
          <p:nvPr>
            <p:ph idx="1"/>
          </p:nvPr>
        </p:nvSpPr>
        <p:spPr/>
        <p:txBody>
          <a:bodyPr>
            <a:noAutofit/>
          </a:bodyPr>
          <a:lstStyle/>
          <a:p>
            <a:pPr algn="just">
              <a:buNone/>
            </a:pPr>
            <a:r>
              <a:rPr lang="en-US" sz="1400" dirty="0" smtClean="0"/>
              <a:t>	</a:t>
            </a:r>
            <a:r>
              <a:rPr lang="en-US" sz="1800" dirty="0" smtClean="0"/>
              <a:t>It is a game where the interests of the players are opposed. Regardless of the outcome of the game, the winnings of the player(s) are exactly balanced by losses of the other(s). So net change in wealth or benefit is zero. A zero-sum game is also called a </a:t>
            </a:r>
            <a:r>
              <a:rPr lang="en-US" sz="1800" i="1" dirty="0" smtClean="0"/>
              <a:t>strictly competitive</a:t>
            </a:r>
            <a:r>
              <a:rPr lang="en-US" sz="1800" dirty="0" smtClean="0"/>
              <a:t> game .</a:t>
            </a:r>
          </a:p>
          <a:p>
            <a:pPr algn="just"/>
            <a:endParaRPr lang="en-IN" sz="1800" dirty="0" smtClean="0"/>
          </a:p>
          <a:p>
            <a:pPr algn="just">
              <a:buNone/>
            </a:pPr>
            <a:r>
              <a:rPr lang="en-US" sz="1800" dirty="0" smtClean="0"/>
              <a:t>	Tic-</a:t>
            </a:r>
            <a:r>
              <a:rPr lang="en-US" sz="1800" dirty="0" err="1" smtClean="0"/>
              <a:t>Tac</a:t>
            </a:r>
            <a:r>
              <a:rPr lang="en-US" sz="1800" dirty="0" smtClean="0"/>
              <a:t>-Toe is a zero-sum game for two players (X and O) who take turns marking the spaces in a 3×3 grid. The following are the rules of the game:</a:t>
            </a:r>
          </a:p>
          <a:p>
            <a:pPr algn="just"/>
            <a:endParaRPr lang="en-IN" sz="1800" dirty="0" smtClean="0"/>
          </a:p>
          <a:p>
            <a:pPr algn="just"/>
            <a:endParaRPr lang="en-IN" sz="1800" dirty="0" smtClean="0"/>
          </a:p>
          <a:p>
            <a:pPr algn="just">
              <a:buNone/>
            </a:pPr>
            <a:endParaRPr lang="en-IN" sz="1800" dirty="0"/>
          </a:p>
        </p:txBody>
      </p:sp>
      <p:pic>
        <p:nvPicPr>
          <p:cNvPr id="4" name="Picture 3" descr="njkzhukg.jpg"/>
          <p:cNvPicPr>
            <a:picLocks noChangeAspect="1"/>
          </p:cNvPicPr>
          <p:nvPr/>
        </p:nvPicPr>
        <p:blipFill>
          <a:blip r:embed="rId2"/>
          <a:stretch>
            <a:fillRect/>
          </a:stretch>
        </p:blipFill>
        <p:spPr>
          <a:xfrm>
            <a:off x="3286116" y="4186249"/>
            <a:ext cx="2143140" cy="145732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Unicode MS" pitchFamily="34" charset="-128"/>
                <a:ea typeface="Arial Unicode MS" pitchFamily="34" charset="-128"/>
                <a:cs typeface="Arial Unicode MS" pitchFamily="34" charset="-128"/>
              </a:rPr>
              <a:t>OBJECTIVES OF THE PROJECT</a:t>
            </a:r>
            <a:endParaRPr lang="en-US" dirty="0">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p:txBody>
          <a:bodyPr>
            <a:normAutofit lnSpcReduction="10000"/>
          </a:bodyPr>
          <a:lstStyle/>
          <a:p>
            <a:pPr lvl="0"/>
            <a:r>
              <a:rPr lang="en-US" dirty="0" smtClean="0"/>
              <a:t>To implement algorithms like </a:t>
            </a:r>
            <a:r>
              <a:rPr lang="en-US" dirty="0" err="1" smtClean="0"/>
              <a:t>MiniMax</a:t>
            </a:r>
            <a:r>
              <a:rPr lang="en-US" dirty="0" smtClean="0"/>
              <a:t>, </a:t>
            </a:r>
            <a:r>
              <a:rPr lang="en-US" dirty="0" err="1" smtClean="0"/>
              <a:t>NegaMax</a:t>
            </a:r>
            <a:r>
              <a:rPr lang="en-US" dirty="0" smtClean="0"/>
              <a:t> and Alpha-Beta pruning.</a:t>
            </a:r>
            <a:endParaRPr lang="en-IN" dirty="0" smtClean="0"/>
          </a:p>
          <a:p>
            <a:pPr lvl="0"/>
            <a:r>
              <a:rPr lang="en-US" dirty="0" smtClean="0"/>
              <a:t>To propose a new static evaluation function and to evaluate it.</a:t>
            </a:r>
            <a:endParaRPr lang="en-IN" dirty="0" smtClean="0"/>
          </a:p>
          <a:p>
            <a:pPr lvl="0"/>
            <a:r>
              <a:rPr lang="en-US" dirty="0" smtClean="0"/>
              <a:t>To represent a comparative analysis among the three algorithms.</a:t>
            </a:r>
            <a:endParaRPr lang="en-IN" dirty="0" smtClean="0"/>
          </a:p>
          <a:p>
            <a:pPr lvl="0"/>
            <a:r>
              <a:rPr lang="en-US" dirty="0" smtClean="0"/>
              <a:t>To provide a user friendly GUI for playing the game.</a:t>
            </a:r>
            <a:endParaRPr lang="en-IN" dirty="0" smtClean="0"/>
          </a:p>
          <a:p>
            <a:pPr>
              <a:buNone/>
            </a:pPr>
            <a:r>
              <a:rPr lang="en-US" b="1" dirty="0" smtClean="0"/>
              <a:t> </a:t>
            </a:r>
            <a:endParaRPr lang="en-IN" dirty="0" smtClean="0"/>
          </a:p>
          <a:p>
            <a:pPr>
              <a:buNone/>
            </a:pPr>
            <a:endParaRPr lang="en-IN" dirty="0"/>
          </a:p>
          <a:p>
            <a:pPr marL="0" indent="0">
              <a:buNone/>
            </a:pPr>
            <a:endParaRPr lang="en-US" dirty="0"/>
          </a:p>
        </p:txBody>
      </p:sp>
    </p:spTree>
    <p:extLst>
      <p:ext uri="{BB962C8B-B14F-4D97-AF65-F5344CB8AC3E}">
        <p14:creationId xmlns="" xmlns:p14="http://schemas.microsoft.com/office/powerpoint/2010/main" val="600745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MiniMax</a:t>
            </a:r>
            <a:r>
              <a:rPr lang="en-IN" dirty="0" smtClean="0"/>
              <a:t> Algorithm</a:t>
            </a:r>
            <a:endParaRPr lang="en-IN" dirty="0"/>
          </a:p>
        </p:txBody>
      </p:sp>
      <p:sp>
        <p:nvSpPr>
          <p:cNvPr id="3" name="Content Placeholder 2"/>
          <p:cNvSpPr>
            <a:spLocks noGrp="1"/>
          </p:cNvSpPr>
          <p:nvPr>
            <p:ph idx="1"/>
          </p:nvPr>
        </p:nvSpPr>
        <p:spPr/>
        <p:txBody>
          <a:bodyPr>
            <a:normAutofit fontScale="92500" lnSpcReduction="10000"/>
          </a:bodyPr>
          <a:lstStyle/>
          <a:p>
            <a:pPr lvl="0" algn="just"/>
            <a:r>
              <a:rPr lang="en-US" dirty="0" smtClean="0"/>
              <a:t>The mostly used game tree search algorithm is the </a:t>
            </a:r>
            <a:r>
              <a:rPr lang="en-US" dirty="0" err="1" smtClean="0"/>
              <a:t>MiniMax</a:t>
            </a:r>
            <a:r>
              <a:rPr lang="en-US" dirty="0" smtClean="0"/>
              <a:t> algorithm. </a:t>
            </a:r>
            <a:endParaRPr lang="en-IN" dirty="0" smtClean="0"/>
          </a:p>
          <a:p>
            <a:pPr lvl="0" algn="just"/>
            <a:endParaRPr lang="en-US" dirty="0" smtClean="0"/>
          </a:p>
          <a:p>
            <a:pPr lvl="0" algn="just"/>
            <a:r>
              <a:rPr lang="en-US" dirty="0" smtClean="0"/>
              <a:t>The theory behind </a:t>
            </a:r>
            <a:r>
              <a:rPr lang="en-US" dirty="0" err="1" smtClean="0"/>
              <a:t>MiniMax</a:t>
            </a:r>
            <a:r>
              <a:rPr lang="en-US" dirty="0" smtClean="0"/>
              <a:t> is that the algorithm's opponent will be trying to minimize whatever value the algorithm is trying to maximize (hence, "</a:t>
            </a:r>
            <a:r>
              <a:rPr lang="en-US" dirty="0" err="1" smtClean="0"/>
              <a:t>minimax</a:t>
            </a:r>
            <a:r>
              <a:rPr lang="en-US" dirty="0" smtClean="0"/>
              <a:t>"). Thus, the machine should make the move which leaves its opponent capable of doing the least damage or less chance of win.</a:t>
            </a:r>
            <a:endParaRPr lang="en-IN" dirty="0" smtClean="0"/>
          </a:p>
          <a:p>
            <a:pPr algn="just"/>
            <a:endParaRPr lang="en-IN" dirty="0" smtClean="0"/>
          </a:p>
          <a:p>
            <a:pPr algn="just">
              <a:buNone/>
            </a:pPr>
            <a:endParaRPr lang="en-IN" dirty="0" smtClean="0"/>
          </a:p>
          <a:p>
            <a:pPr algn="just">
              <a:buNone/>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ull-minimax-move-tree.png"/>
          <p:cNvPicPr>
            <a:picLocks noGrp="1" noChangeAspect="1"/>
          </p:cNvPicPr>
          <p:nvPr>
            <p:ph idx="1"/>
          </p:nvPr>
        </p:nvPicPr>
        <p:blipFill>
          <a:blip r:embed="rId2"/>
          <a:stretch>
            <a:fillRect/>
          </a:stretch>
        </p:blipFill>
        <p:spPr>
          <a:xfrm>
            <a:off x="357158" y="571480"/>
            <a:ext cx="8786842" cy="564360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Alpha-Beta </a:t>
            </a:r>
            <a:r>
              <a:rPr lang="en-IN" dirty="0" err="1" smtClean="0"/>
              <a:t>cutoffs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b="1" dirty="0" smtClean="0"/>
              <a:t>Alpha-beta cutoffs</a:t>
            </a:r>
            <a:r>
              <a:rPr lang="en-US" dirty="0" smtClean="0"/>
              <a:t> is an improvement over the </a:t>
            </a:r>
            <a:r>
              <a:rPr lang="en-US" b="1" dirty="0" err="1" smtClean="0"/>
              <a:t>minimax</a:t>
            </a:r>
            <a:r>
              <a:rPr lang="en-US" dirty="0" smtClean="0"/>
              <a:t> algorithm. </a:t>
            </a:r>
          </a:p>
          <a:p>
            <a:pPr algn="just"/>
            <a:r>
              <a:rPr lang="en-US" dirty="0" smtClean="0"/>
              <a:t>It is possible to compute the correct </a:t>
            </a:r>
            <a:r>
              <a:rPr lang="en-US" i="1" dirty="0" err="1" smtClean="0"/>
              <a:t>minimax</a:t>
            </a:r>
            <a:r>
              <a:rPr lang="en-US" dirty="0" smtClean="0"/>
              <a:t> decision without looking at every node in the tree.</a:t>
            </a:r>
          </a:p>
          <a:p>
            <a:pPr algn="just"/>
            <a:r>
              <a:rPr lang="en-US" dirty="0" smtClean="0"/>
              <a:t>While using </a:t>
            </a:r>
            <a:r>
              <a:rPr lang="en-US" dirty="0" err="1" smtClean="0"/>
              <a:t>MiniMax</a:t>
            </a:r>
            <a:r>
              <a:rPr lang="en-US" dirty="0" smtClean="0"/>
              <a:t>, situations may arise when search of a particular branch can be safely terminated. So, while doing search, figure out those nodes that do not require to be expanded.</a:t>
            </a:r>
          </a:p>
          <a:p>
            <a:pPr>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algn="just"/>
            <a:r>
              <a:rPr lang="en-US" dirty="0" smtClean="0"/>
              <a:t>Max-player cuts off search when it knows Min-player can force a provably bad outcome.</a:t>
            </a:r>
          </a:p>
          <a:p>
            <a:pPr algn="just"/>
            <a:r>
              <a:rPr lang="en-US" dirty="0" smtClean="0"/>
              <a:t>Min-player cuts off search when it knows Max-player can force a provably good outcome.</a:t>
            </a:r>
          </a:p>
          <a:p>
            <a:pPr algn="just"/>
            <a:r>
              <a:rPr lang="en-US" dirty="0" smtClean="0"/>
              <a:t>Applying and Alpha-beta cutoff means we stop search of a particular branch because we see that we already have a better opportunity elsewhere</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1445</TotalTime>
  <Words>593</Words>
  <Application>Microsoft Office PowerPoint</Application>
  <PresentationFormat>On-screen Show (4:3)</PresentationFormat>
  <Paragraphs>91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CONTENTS</vt:lpstr>
      <vt:lpstr>INTRODUCTION</vt:lpstr>
      <vt:lpstr>ZERO-SUM GAME</vt:lpstr>
      <vt:lpstr>OBJECTIVES OF THE PROJECT</vt:lpstr>
      <vt:lpstr>MiniMax Algorithm</vt:lpstr>
      <vt:lpstr>Slide 7</vt:lpstr>
      <vt:lpstr>Alpha-Beta cutoffs</vt:lpstr>
      <vt:lpstr>Slide 9</vt:lpstr>
      <vt:lpstr>Slide 10</vt:lpstr>
      <vt:lpstr>Slide 11</vt:lpstr>
      <vt:lpstr>Slide 12</vt:lpstr>
      <vt:lpstr>Slide 13</vt:lpstr>
      <vt:lpstr>Slide 14</vt:lpstr>
      <vt:lpstr>Slide 15</vt:lpstr>
      <vt:lpstr>Slide 16</vt:lpstr>
      <vt:lpstr>Present Status</vt:lpstr>
      <vt:lpstr>References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Hardy</dc:creator>
  <cp:lastModifiedBy>Lenovo</cp:lastModifiedBy>
  <cp:revision>86</cp:revision>
  <dcterms:created xsi:type="dcterms:W3CDTF">2016-09-28T17:18:34Z</dcterms:created>
  <dcterms:modified xsi:type="dcterms:W3CDTF">2017-09-21T06:43:11Z</dcterms:modified>
</cp:coreProperties>
</file>